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5" r:id="rId4"/>
    <p:sldId id="261" r:id="rId5"/>
    <p:sldId id="267" r:id="rId6"/>
    <p:sldId id="266" r:id="rId7"/>
    <p:sldId id="271" r:id="rId8"/>
    <p:sldId id="268"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35AB3D-FA0A-443A-9546-617B58356EB6}" type="datetimeFigureOut">
              <a:rPr lang="en-IE" smtClean="0"/>
              <a:t>14/10/2024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D1EA777-A3CB-44A8-AAC9-9FCE9C27E8D8}" type="slidenum">
              <a:rPr lang="en-IE" smtClean="0"/>
              <a:t>‹#›</a:t>
            </a:fld>
            <a:endParaRPr lang="en-IE"/>
          </a:p>
        </p:txBody>
      </p:sp>
    </p:spTree>
    <p:extLst>
      <p:ext uri="{BB962C8B-B14F-4D97-AF65-F5344CB8AC3E}">
        <p14:creationId xmlns:p14="http://schemas.microsoft.com/office/powerpoint/2010/main" val="23761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35AB3D-FA0A-443A-9546-617B58356EB6}" type="datetimeFigureOut">
              <a:rPr lang="en-IE" smtClean="0"/>
              <a:t>14/10/2024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FD1EA777-A3CB-44A8-AAC9-9FCE9C27E8D8}" type="slidenum">
              <a:rPr lang="en-IE" smtClean="0"/>
              <a:t>‹#›</a:t>
            </a:fld>
            <a:endParaRPr lang="en-IE"/>
          </a:p>
        </p:txBody>
      </p:sp>
    </p:spTree>
    <p:extLst>
      <p:ext uri="{BB962C8B-B14F-4D97-AF65-F5344CB8AC3E}">
        <p14:creationId xmlns:p14="http://schemas.microsoft.com/office/powerpoint/2010/main" val="100554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D35AB3D-FA0A-443A-9546-617B58356EB6}" type="datetimeFigureOut">
              <a:rPr lang="en-IE" smtClean="0"/>
              <a:t>14/10/2024</a:t>
            </a:fld>
            <a:endParaRPr lang="en-IE"/>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D1EA777-A3CB-44A8-AAC9-9FCE9C27E8D8}" type="slidenum">
              <a:rPr lang="en-IE" smtClean="0"/>
              <a:t>‹#›</a:t>
            </a:fld>
            <a:endParaRPr lang="en-IE"/>
          </a:p>
        </p:txBody>
      </p:sp>
    </p:spTree>
    <p:extLst>
      <p:ext uri="{BB962C8B-B14F-4D97-AF65-F5344CB8AC3E}">
        <p14:creationId xmlns:p14="http://schemas.microsoft.com/office/powerpoint/2010/main" val="2104342258"/>
      </p:ext>
    </p:extLst>
  </p:cSld>
  <p:clrMap bg1="dk1" tx1="lt1" bg2="dk2" tx2="lt2" accent1="accent1" accent2="accent2" accent3="accent3" accent4="accent4" accent5="accent5" accent6="accent6" hlink="hlink" folHlink="folHlink"/>
  <p:sldLayoutIdLst>
    <p:sldLayoutId id="2147483662" r:id="rId1"/>
    <p:sldLayoutId id="2147483661" r:id="rId2"/>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hse.ie/eng/about/who/tobaccocontrol/resources/e-cigarette-resources.html" TargetMode="External"/><Relationship Id="rId7" Type="http://schemas.openxmlformats.org/officeDocument/2006/relationships/hyperlink" Target="https://drugs.ie/images/uploads/Drugs-HSE_Risk_Communication-Factsheet_V1.pdf" TargetMode="External"/><Relationship Id="rId2" Type="http://schemas.openxmlformats.org/officeDocument/2006/relationships/hyperlink" Target="https://www2.hse.ie/living-well/quit-smoking/vaping/" TargetMode="External"/><Relationship Id="rId1" Type="http://schemas.openxmlformats.org/officeDocument/2006/relationships/slideLayout" Target="../slideLayouts/slideLayout1.xml"/><Relationship Id="rId6" Type="http://schemas.openxmlformats.org/officeDocument/2006/relationships/hyperlink" Target="https://www.drugs.ie/drugtypes/drug/hexahydrocannabinol_hhc" TargetMode="External"/><Relationship Id="rId5" Type="http://schemas.openxmlformats.org/officeDocument/2006/relationships/hyperlink" Target="https://www.drugsandalcohol.ie/cgi/search/archive/advanced?_action_search=1&amp;dataset=archive&amp;exp=0%7C1%7C-date%2Fbrowse_by%2Ftitle%7Carchive%7C-%7Cace_words_advanced%3Aace_words%3AANY%3AIN%3Adocumentation+library%7Cadvanced_date%3Adate%3AALL%3AEQ%3A2014-%7Cadvanced_subject_geo_words_last%3Avol_subject_list_geo_words_last%3AALL%3AIN%3AIreland%7Cadvanced_type%3Atype%3AANY%3AEQ%3Afactsheet%7C-%7Ceprint_status%3Aeprint_status%3AANY%3AEQ%3Aarchive&amp;order=-date%2Fbrowse_by%2Ftitle" TargetMode="External"/><Relationship Id="rId4" Type="http://schemas.openxmlformats.org/officeDocument/2006/relationships/hyperlink" Target="https://www.drugs.ie/synthetic_cannabinoids_in_ireland_hse_update_october_202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drugs.ie/" TargetMode="External"/><Relationship Id="rId2" Type="http://schemas.openxmlformats.org/officeDocument/2006/relationships/hyperlink" Target="https://www2.hse.ie/living-well/quit-smoking/contact/" TargetMode="External"/><Relationship Id="rId1" Type="http://schemas.openxmlformats.org/officeDocument/2006/relationships/slideLayout" Target="../slideLayouts/slideLayout1.xml"/><Relationship Id="rId4" Type="http://schemas.openxmlformats.org/officeDocument/2006/relationships/hyperlink" Target="mailto:cris@mqi.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3120-0F03-5BB5-F75A-F1A7C05F73E5}"/>
              </a:ext>
            </a:extLst>
          </p:cNvPr>
          <p:cNvSpPr>
            <a:spLocks noGrp="1"/>
          </p:cNvSpPr>
          <p:nvPr>
            <p:ph type="ctrTitle"/>
          </p:nvPr>
        </p:nvSpPr>
        <p:spPr>
          <a:xfrm>
            <a:off x="1595269" y="407504"/>
            <a:ext cx="9001462" cy="2325757"/>
          </a:xfrm>
        </p:spPr>
        <p:txBody>
          <a:bodyPr>
            <a:normAutofit/>
          </a:bodyPr>
          <a:lstStyle/>
          <a:p>
            <a:r>
              <a:rPr lang="en-GB" dirty="0" err="1">
                <a:solidFill>
                  <a:srgbClr val="FFC000"/>
                </a:solidFill>
              </a:rPr>
              <a:t>Hhc</a:t>
            </a:r>
            <a:r>
              <a:rPr lang="en-GB" dirty="0">
                <a:solidFill>
                  <a:srgbClr val="FFC000"/>
                </a:solidFill>
              </a:rPr>
              <a:t>/vaping</a:t>
            </a:r>
            <a:r>
              <a:rPr lang="en-GB" dirty="0"/>
              <a:t> </a:t>
            </a:r>
            <a:br>
              <a:rPr lang="en-GB" dirty="0"/>
            </a:br>
            <a:br>
              <a:rPr lang="en-GB" dirty="0"/>
            </a:br>
            <a:endParaRPr lang="en-IE" dirty="0"/>
          </a:p>
        </p:txBody>
      </p:sp>
      <p:sp>
        <p:nvSpPr>
          <p:cNvPr id="3" name="Subtitle 2">
            <a:extLst>
              <a:ext uri="{FF2B5EF4-FFF2-40B4-BE49-F238E27FC236}">
                <a16:creationId xmlns:a16="http://schemas.microsoft.com/office/drawing/2014/main" id="{CDEB79B8-AA11-9F54-6F1F-6B1599D3B295}"/>
              </a:ext>
            </a:extLst>
          </p:cNvPr>
          <p:cNvSpPr>
            <a:spLocks noGrp="1"/>
          </p:cNvSpPr>
          <p:nvPr>
            <p:ph type="subTitle" idx="1"/>
          </p:nvPr>
        </p:nvSpPr>
        <p:spPr>
          <a:xfrm>
            <a:off x="1595269" y="2126974"/>
            <a:ext cx="9001462" cy="3130826"/>
          </a:xfrm>
        </p:spPr>
        <p:txBody>
          <a:bodyPr/>
          <a:lstStyle/>
          <a:p>
            <a:r>
              <a:rPr lang="en-GB" dirty="0"/>
              <a:t>What is it?</a:t>
            </a:r>
            <a:endParaRPr lang="en-IE" dirty="0"/>
          </a:p>
        </p:txBody>
      </p:sp>
      <p:pic>
        <p:nvPicPr>
          <p:cNvPr id="6" name="Picture 5">
            <a:extLst>
              <a:ext uri="{FF2B5EF4-FFF2-40B4-BE49-F238E27FC236}">
                <a16:creationId xmlns:a16="http://schemas.microsoft.com/office/drawing/2014/main" id="{2659175D-AB99-A898-D4B7-DEA3B91F0811}"/>
              </a:ext>
            </a:extLst>
          </p:cNvPr>
          <p:cNvPicPr>
            <a:picLocks noChangeAspect="1"/>
          </p:cNvPicPr>
          <p:nvPr/>
        </p:nvPicPr>
        <p:blipFill>
          <a:blip r:embed="rId2"/>
          <a:stretch>
            <a:fillRect/>
          </a:stretch>
        </p:blipFill>
        <p:spPr>
          <a:xfrm>
            <a:off x="1009650" y="3053532"/>
            <a:ext cx="2518741" cy="1906074"/>
          </a:xfrm>
          <a:prstGeom prst="rect">
            <a:avLst/>
          </a:prstGeom>
        </p:spPr>
      </p:pic>
      <p:pic>
        <p:nvPicPr>
          <p:cNvPr id="8" name="Picture 7">
            <a:extLst>
              <a:ext uri="{FF2B5EF4-FFF2-40B4-BE49-F238E27FC236}">
                <a16:creationId xmlns:a16="http://schemas.microsoft.com/office/drawing/2014/main" id="{2EAF015F-B3E4-315C-989C-5F3D7C3B950E}"/>
              </a:ext>
            </a:extLst>
          </p:cNvPr>
          <p:cNvPicPr>
            <a:picLocks noChangeAspect="1"/>
          </p:cNvPicPr>
          <p:nvPr/>
        </p:nvPicPr>
        <p:blipFill>
          <a:blip r:embed="rId3"/>
          <a:stretch>
            <a:fillRect/>
          </a:stretch>
        </p:blipFill>
        <p:spPr>
          <a:xfrm>
            <a:off x="4547547" y="3042493"/>
            <a:ext cx="2515014" cy="1906074"/>
          </a:xfrm>
          <a:prstGeom prst="rect">
            <a:avLst/>
          </a:prstGeom>
        </p:spPr>
      </p:pic>
      <p:pic>
        <p:nvPicPr>
          <p:cNvPr id="10" name="Picture 9">
            <a:extLst>
              <a:ext uri="{FF2B5EF4-FFF2-40B4-BE49-F238E27FC236}">
                <a16:creationId xmlns:a16="http://schemas.microsoft.com/office/drawing/2014/main" id="{ACD93005-29CF-1E88-A378-61002F557F60}"/>
              </a:ext>
            </a:extLst>
          </p:cNvPr>
          <p:cNvPicPr>
            <a:picLocks noChangeAspect="1"/>
          </p:cNvPicPr>
          <p:nvPr/>
        </p:nvPicPr>
        <p:blipFill>
          <a:blip r:embed="rId4"/>
          <a:stretch>
            <a:fillRect/>
          </a:stretch>
        </p:blipFill>
        <p:spPr>
          <a:xfrm>
            <a:off x="8081717" y="3042493"/>
            <a:ext cx="2252662" cy="1766887"/>
          </a:xfrm>
          <a:prstGeom prst="rect">
            <a:avLst/>
          </a:prstGeom>
        </p:spPr>
      </p:pic>
    </p:spTree>
    <p:extLst>
      <p:ext uri="{BB962C8B-B14F-4D97-AF65-F5344CB8AC3E}">
        <p14:creationId xmlns:p14="http://schemas.microsoft.com/office/powerpoint/2010/main" val="2264824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566EB-C891-576E-D046-F21B6852C2C0}"/>
              </a:ext>
            </a:extLst>
          </p:cNvPr>
          <p:cNvSpPr>
            <a:spLocks noGrp="1"/>
          </p:cNvSpPr>
          <p:nvPr>
            <p:ph type="title"/>
          </p:nvPr>
        </p:nvSpPr>
        <p:spPr/>
        <p:txBody>
          <a:bodyPr/>
          <a:lstStyle/>
          <a:p>
            <a:r>
              <a:rPr lang="en-GB" dirty="0">
                <a:solidFill>
                  <a:srgbClr val="FFC000"/>
                </a:solidFill>
              </a:rPr>
              <a:t>Sources/references</a:t>
            </a:r>
            <a:endParaRPr lang="en-IE" dirty="0">
              <a:solidFill>
                <a:srgbClr val="FFC000"/>
              </a:solidFill>
            </a:endParaRPr>
          </a:p>
        </p:txBody>
      </p:sp>
      <p:sp>
        <p:nvSpPr>
          <p:cNvPr id="3" name="Content Placeholder 2">
            <a:extLst>
              <a:ext uri="{FF2B5EF4-FFF2-40B4-BE49-F238E27FC236}">
                <a16:creationId xmlns:a16="http://schemas.microsoft.com/office/drawing/2014/main" id="{3978CF75-0DBF-AF79-B664-F4C9211156B4}"/>
              </a:ext>
            </a:extLst>
          </p:cNvPr>
          <p:cNvSpPr>
            <a:spLocks noGrp="1"/>
          </p:cNvSpPr>
          <p:nvPr>
            <p:ph idx="1"/>
          </p:nvPr>
        </p:nvSpPr>
        <p:spPr>
          <a:xfrm>
            <a:off x="913795" y="1791477"/>
            <a:ext cx="10353762" cy="4599991"/>
          </a:xfrm>
        </p:spPr>
        <p:txBody>
          <a:bodyPr>
            <a:normAutofit/>
          </a:bodyPr>
          <a:lstStyle/>
          <a:p>
            <a:pPr>
              <a:lnSpc>
                <a:spcPct val="107000"/>
              </a:lnSpc>
              <a:spcAft>
                <a:spcPts val="800"/>
              </a:spcAft>
            </a:pPr>
            <a:r>
              <a:rPr lang="en-IE" sz="1800" kern="100" dirty="0">
                <a:effectLst/>
                <a:latin typeface="Aptos" panose="020B0004020202020204" pitchFamily="34" charset="0"/>
                <a:ea typeface="Aptos" panose="020B0004020202020204" pitchFamily="34" charset="0"/>
                <a:cs typeface="Times New Roman" panose="02020603050405020304" pitchFamily="18" charset="0"/>
              </a:rPr>
              <a:t>HSE drugs.ie (n.d.)</a:t>
            </a:r>
          </a:p>
          <a:p>
            <a:pPr marL="0" indent="0">
              <a:lnSpc>
                <a:spcPct val="107000"/>
              </a:lnSpc>
              <a:spcAft>
                <a:spcPts val="800"/>
              </a:spcAft>
              <a:buNone/>
            </a:pPr>
            <a:r>
              <a:rPr lang="en-IE" sz="1400" dirty="0">
                <a:hlinkClick r:id="rId2"/>
              </a:rPr>
              <a:t>Vaping (using e-cigarettes) - HSE.ie</a:t>
            </a:r>
            <a:r>
              <a:rPr lang="en-IE" sz="1400" dirty="0"/>
              <a:t> </a:t>
            </a:r>
            <a:r>
              <a:rPr lang="en-IE" sz="1200" dirty="0">
                <a:hlinkClick r:id="rId3"/>
              </a:rPr>
              <a:t>E-Cigarette Resources - HSE.ie</a:t>
            </a:r>
            <a:endParaRPr lang="en-IE" sz="1400" dirty="0"/>
          </a:p>
          <a:p>
            <a:pPr marL="0" indent="0">
              <a:lnSpc>
                <a:spcPct val="107000"/>
              </a:lnSpc>
              <a:spcAft>
                <a:spcPts val="800"/>
              </a:spcAft>
              <a:buNone/>
            </a:pPr>
            <a:r>
              <a:rPr lang="en-IE" sz="1600" dirty="0">
                <a:hlinkClick r:id="rId4"/>
              </a:rPr>
              <a:t>Synthetic Cannabinoids in Ireland: HSE update - Drug and Alcohol Information and Support in Ireland - Drugs.ie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[Accessed on 11/09/24 &amp; 10/10/24]</a:t>
            </a:r>
            <a:endParaRPr lang="en-I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GB" sz="1600" dirty="0">
                <a:hlinkClick r:id="rId5">
                  <a:extLst>
                    <a:ext uri="{A12FA001-AC4F-418D-AE19-62706E023703}">
                      <ahyp:hlinkClr xmlns:ahyp="http://schemas.microsoft.com/office/drawing/2018/hyperlinkcolor" val="tx"/>
                    </a:ext>
                  </a:extLst>
                </a:hlinkClick>
              </a:rPr>
              <a:t>Images free to use and share commercially: google.ie </a:t>
            </a:r>
          </a:p>
          <a:p>
            <a:pPr marL="0" indent="0">
              <a:buNone/>
            </a:pPr>
            <a:endParaRPr lang="en-GB" sz="1600" dirty="0">
              <a:hlinkClick r:id="rId5">
                <a:extLst>
                  <a:ext uri="{A12FA001-AC4F-418D-AE19-62706E023703}">
                    <ahyp:hlinkClr xmlns:ahyp="http://schemas.microsoft.com/office/drawing/2018/hyperlinkcolor" val="tx"/>
                  </a:ext>
                </a:extLst>
              </a:hlinkClick>
            </a:endParaRPr>
          </a:p>
          <a:p>
            <a:pPr marL="0" indent="0">
              <a:buNone/>
            </a:pPr>
            <a:r>
              <a:rPr lang="en-GB" sz="1600" dirty="0">
                <a:hlinkClick r:id="rId5">
                  <a:extLst>
                    <a:ext uri="{A12FA001-AC4F-418D-AE19-62706E023703}">
                      <ahyp:hlinkClr xmlns:ahyp="http://schemas.microsoft.com/office/drawing/2018/hyperlinkcolor" val="tx"/>
                    </a:ext>
                  </a:extLst>
                </a:hlinkClick>
              </a:rPr>
              <a:t>For more information, follow the link below</a:t>
            </a:r>
          </a:p>
          <a:p>
            <a:pPr marL="0" indent="0">
              <a:buNone/>
            </a:pPr>
            <a:r>
              <a:rPr lang="en-IE" sz="1600" dirty="0" err="1">
                <a:solidFill>
                  <a:srgbClr val="6BA9DA"/>
                </a:solidFill>
                <a:hlinkClick r:id="rId6">
                  <a:extLst>
                    <a:ext uri="{A12FA001-AC4F-418D-AE19-62706E023703}">
                      <ahyp:hlinkClr xmlns:ahyp="http://schemas.microsoft.com/office/drawing/2018/hyperlinkcolor" val="tx"/>
                    </a:ext>
                  </a:extLst>
                </a:hlinkClick>
              </a:rPr>
              <a:t>Hexahydrocannabinol</a:t>
            </a:r>
            <a:r>
              <a:rPr lang="en-IE" sz="1600" dirty="0">
                <a:hlinkClick r:id="rId6">
                  <a:extLst>
                    <a:ext uri="{A12FA001-AC4F-418D-AE19-62706E023703}">
                      <ahyp:hlinkClr xmlns:ahyp="http://schemas.microsoft.com/office/drawing/2018/hyperlinkcolor" val="tx"/>
                    </a:ext>
                  </a:extLst>
                </a:hlinkClick>
              </a:rPr>
              <a:t> (HHC) - Drug and Alcohol Information and Support in Ireland - Drugs.ie</a:t>
            </a:r>
            <a:endParaRPr lang="en-GB" sz="1600" dirty="0">
              <a:hlinkClick r:id="rId5">
                <a:extLst>
                  <a:ext uri="{A12FA001-AC4F-418D-AE19-62706E023703}">
                    <ahyp:hlinkClr xmlns:ahyp="http://schemas.microsoft.com/office/drawing/2018/hyperlinkcolor" val="tx"/>
                  </a:ext>
                </a:extLst>
              </a:hlinkClick>
            </a:endParaRPr>
          </a:p>
          <a:p>
            <a:pPr marL="0" indent="0">
              <a:buNone/>
            </a:pPr>
            <a:r>
              <a:rPr lang="en-GB" sz="1600" dirty="0">
                <a:hlinkClick r:id="rId7">
                  <a:extLst>
                    <a:ext uri="{A12FA001-AC4F-418D-AE19-62706E023703}">
                      <ahyp:hlinkClr xmlns:ahyp="http://schemas.microsoft.com/office/drawing/2018/hyperlinkcolor" val="tx"/>
                    </a:ext>
                  </a:extLst>
                </a:hlinkClick>
              </a:rPr>
              <a:t>Drugs-HSE_Risk_Communication-Factsheet_V1.pdf</a:t>
            </a:r>
            <a:endParaRPr lang="en-GB" sz="1600" dirty="0">
              <a:hlinkClick r:id="rId5">
                <a:extLst>
                  <a:ext uri="{A12FA001-AC4F-418D-AE19-62706E023703}">
                    <ahyp:hlinkClr xmlns:ahyp="http://schemas.microsoft.com/office/drawing/2018/hyperlinkcolor" val="tx"/>
                  </a:ext>
                </a:extLst>
              </a:hlinkClick>
            </a:endParaRPr>
          </a:p>
          <a:p>
            <a:pPr marL="0" indent="0">
              <a:buNone/>
            </a:pPr>
            <a:endParaRPr lang="en-IE" dirty="0"/>
          </a:p>
        </p:txBody>
      </p:sp>
    </p:spTree>
    <p:extLst>
      <p:ext uri="{BB962C8B-B14F-4D97-AF65-F5344CB8AC3E}">
        <p14:creationId xmlns:p14="http://schemas.microsoft.com/office/powerpoint/2010/main" val="83575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A50A-5337-E6B2-3717-4FBCAA3A788F}"/>
              </a:ext>
            </a:extLst>
          </p:cNvPr>
          <p:cNvSpPr>
            <a:spLocks noGrp="1"/>
          </p:cNvSpPr>
          <p:nvPr>
            <p:ph type="title"/>
          </p:nvPr>
        </p:nvSpPr>
        <p:spPr/>
        <p:txBody>
          <a:bodyPr/>
          <a:lstStyle/>
          <a:p>
            <a:r>
              <a:rPr lang="en-GB" dirty="0">
                <a:solidFill>
                  <a:srgbClr val="FFC000"/>
                </a:solidFill>
              </a:rPr>
              <a:t>Vaping – what is it?</a:t>
            </a:r>
            <a:endParaRPr lang="en-IE" dirty="0">
              <a:solidFill>
                <a:srgbClr val="FFC000"/>
              </a:solidFill>
            </a:endParaRPr>
          </a:p>
        </p:txBody>
      </p:sp>
      <p:sp>
        <p:nvSpPr>
          <p:cNvPr id="3" name="Content Placeholder 2">
            <a:extLst>
              <a:ext uri="{FF2B5EF4-FFF2-40B4-BE49-F238E27FC236}">
                <a16:creationId xmlns:a16="http://schemas.microsoft.com/office/drawing/2014/main" id="{A7B3F063-8002-7204-5DA0-33F536EB2CAC}"/>
              </a:ext>
            </a:extLst>
          </p:cNvPr>
          <p:cNvSpPr>
            <a:spLocks noGrp="1"/>
          </p:cNvSpPr>
          <p:nvPr>
            <p:ph idx="1"/>
          </p:nvPr>
        </p:nvSpPr>
        <p:spPr>
          <a:xfrm>
            <a:off x="913795" y="2096063"/>
            <a:ext cx="10353762" cy="4400429"/>
          </a:xfrm>
        </p:spPr>
        <p:txBody>
          <a:bodyPr/>
          <a:lstStyle/>
          <a:p>
            <a:pPr>
              <a:buFont typeface="Wingdings" panose="05000000000000000000" pitchFamily="2" charset="2"/>
              <a:buChar char="Ø"/>
            </a:pPr>
            <a:r>
              <a:rPr lang="en-GB" dirty="0"/>
              <a:t>E-cigarettes are electronic devices that heat liquid which then produces smoke when inhaled. This is called vaping</a:t>
            </a:r>
          </a:p>
          <a:p>
            <a:pPr marL="0" indent="0">
              <a:buNone/>
            </a:pPr>
            <a:endParaRPr lang="en-GB" dirty="0"/>
          </a:p>
          <a:p>
            <a:pPr>
              <a:buFont typeface="Wingdings" panose="05000000000000000000" pitchFamily="2" charset="2"/>
              <a:buChar char="Ø"/>
            </a:pPr>
            <a:r>
              <a:rPr lang="en-GB" dirty="0"/>
              <a:t>The liquid mostly contains nicotine which is an addictive substance often found in tobacco products</a:t>
            </a:r>
          </a:p>
          <a:p>
            <a:pPr marL="0" indent="0">
              <a:buNone/>
            </a:pPr>
            <a:endParaRPr lang="en-GB" dirty="0"/>
          </a:p>
          <a:p>
            <a:pPr>
              <a:buFont typeface="Wingdings" panose="05000000000000000000" pitchFamily="2" charset="2"/>
              <a:buChar char="Ø"/>
            </a:pPr>
            <a:r>
              <a:rPr lang="en-GB" dirty="0"/>
              <a:t>The liquid is available in many flavours</a:t>
            </a:r>
          </a:p>
          <a:p>
            <a:pPr marL="0" indent="0">
              <a:buNone/>
            </a:pPr>
            <a:endParaRPr lang="en-GB" dirty="0"/>
          </a:p>
          <a:p>
            <a:pPr>
              <a:buFont typeface="Wingdings" panose="05000000000000000000" pitchFamily="2" charset="2"/>
              <a:buChar char="Ø"/>
            </a:pPr>
            <a:r>
              <a:rPr lang="en-GB" dirty="0">
                <a:solidFill>
                  <a:srgbClr val="FFC000"/>
                </a:solidFill>
              </a:rPr>
              <a:t>It can also be used to vape liquid cannabis &amp; synthetic cannabinoids </a:t>
            </a:r>
          </a:p>
          <a:p>
            <a:pPr>
              <a:buFont typeface="Wingdings" panose="05000000000000000000" pitchFamily="2" charset="2"/>
              <a:buChar char="Ø"/>
            </a:pPr>
            <a:endParaRPr lang="en-GB" dirty="0"/>
          </a:p>
          <a:p>
            <a:pPr marL="0" indent="0">
              <a:buNone/>
            </a:pPr>
            <a:endParaRPr lang="en-GB" dirty="0"/>
          </a:p>
          <a:p>
            <a:pPr marL="0" indent="0">
              <a:buNone/>
            </a:pPr>
            <a:endParaRPr lang="en-IE" dirty="0"/>
          </a:p>
        </p:txBody>
      </p:sp>
    </p:spTree>
    <p:extLst>
      <p:ext uri="{BB962C8B-B14F-4D97-AF65-F5344CB8AC3E}">
        <p14:creationId xmlns:p14="http://schemas.microsoft.com/office/powerpoint/2010/main" val="69678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F316-E384-6DC9-265B-EE8BBE9F76C1}"/>
              </a:ext>
            </a:extLst>
          </p:cNvPr>
          <p:cNvSpPr>
            <a:spLocks noGrp="1"/>
          </p:cNvSpPr>
          <p:nvPr>
            <p:ph type="ctrTitle"/>
          </p:nvPr>
        </p:nvSpPr>
        <p:spPr>
          <a:xfrm>
            <a:off x="1595269" y="1122364"/>
            <a:ext cx="9001462" cy="834028"/>
          </a:xfrm>
        </p:spPr>
        <p:txBody>
          <a:bodyPr>
            <a:normAutofit fontScale="90000"/>
          </a:bodyPr>
          <a:lstStyle/>
          <a:p>
            <a:r>
              <a:rPr lang="en-GB" dirty="0" err="1">
                <a:solidFill>
                  <a:srgbClr val="FFC000"/>
                </a:solidFill>
              </a:rPr>
              <a:t>Hhc</a:t>
            </a:r>
            <a:r>
              <a:rPr lang="en-GB" dirty="0">
                <a:solidFill>
                  <a:srgbClr val="FFC000"/>
                </a:solidFill>
              </a:rPr>
              <a:t> (</a:t>
            </a:r>
            <a:r>
              <a:rPr lang="en-IE" b="1" i="0" dirty="0" err="1">
                <a:solidFill>
                  <a:srgbClr val="FFC000"/>
                </a:solidFill>
                <a:effectLst/>
                <a:latin typeface="Arial" panose="020B0604020202020204" pitchFamily="34" charset="0"/>
              </a:rPr>
              <a:t>Hexahydrocannabino</a:t>
            </a:r>
            <a:r>
              <a:rPr lang="en-IE" i="0" dirty="0">
                <a:solidFill>
                  <a:srgbClr val="FFC000"/>
                </a:solidFill>
                <a:effectLst/>
                <a:latin typeface="Arial" panose="020B0604020202020204" pitchFamily="34" charset="0"/>
              </a:rPr>
              <a:t>)</a:t>
            </a:r>
            <a:r>
              <a:rPr lang="en-GB" dirty="0">
                <a:solidFill>
                  <a:srgbClr val="FFC000"/>
                </a:solidFill>
              </a:rPr>
              <a:t>– what is it?</a:t>
            </a:r>
            <a:endParaRPr lang="en-IE" dirty="0">
              <a:solidFill>
                <a:srgbClr val="FFC000"/>
              </a:solidFill>
            </a:endParaRPr>
          </a:p>
        </p:txBody>
      </p:sp>
      <p:sp>
        <p:nvSpPr>
          <p:cNvPr id="3" name="Subtitle 2">
            <a:extLst>
              <a:ext uri="{FF2B5EF4-FFF2-40B4-BE49-F238E27FC236}">
                <a16:creationId xmlns:a16="http://schemas.microsoft.com/office/drawing/2014/main" id="{765EA069-79D7-667B-3F18-2765C7524C31}"/>
              </a:ext>
            </a:extLst>
          </p:cNvPr>
          <p:cNvSpPr>
            <a:spLocks noGrp="1"/>
          </p:cNvSpPr>
          <p:nvPr>
            <p:ph type="subTitle" idx="1"/>
          </p:nvPr>
        </p:nvSpPr>
        <p:spPr>
          <a:xfrm>
            <a:off x="967563" y="2307265"/>
            <a:ext cx="10324214" cy="4351443"/>
          </a:xfrm>
        </p:spPr>
        <p:txBody>
          <a:bodyPr>
            <a:normAutofit lnSpcReduction="10000"/>
          </a:bodyPr>
          <a:lstStyle/>
          <a:p>
            <a:pPr marL="342900" indent="-342900" algn="l">
              <a:buFont typeface="Arial" panose="020B0604020202020204" pitchFamily="34" charset="0"/>
              <a:buChar char="•"/>
            </a:pPr>
            <a:r>
              <a:rPr lang="en-GB" sz="2000" b="1" dirty="0">
                <a:solidFill>
                  <a:schemeClr val="tx1">
                    <a:lumMod val="95000"/>
                  </a:schemeClr>
                </a:solidFill>
              </a:rPr>
              <a:t>It is a new cannabinoid product that has quickly emerged in Europe and Ireland since 2022.</a:t>
            </a:r>
          </a:p>
          <a:p>
            <a:pPr algn="l"/>
            <a:endParaRPr lang="en-GB" sz="2000" b="1" dirty="0">
              <a:solidFill>
                <a:schemeClr val="tx1">
                  <a:lumMod val="95000"/>
                </a:schemeClr>
              </a:solidFill>
            </a:endParaRPr>
          </a:p>
          <a:p>
            <a:pPr marL="342900" indent="-342900" algn="l">
              <a:buFont typeface="Arial" panose="020B0604020202020204" pitchFamily="34" charset="0"/>
              <a:buChar char="•"/>
            </a:pPr>
            <a:r>
              <a:rPr lang="en-GB" sz="2000" b="0" i="0" dirty="0">
                <a:solidFill>
                  <a:schemeClr val="tx1">
                    <a:lumMod val="95000"/>
                  </a:schemeClr>
                </a:solidFill>
                <a:effectLst/>
              </a:rPr>
              <a:t>The cannabis plant contains hundreds of chemicals such as </a:t>
            </a:r>
            <a:r>
              <a:rPr lang="en-GB" sz="2000" b="0" i="0" dirty="0">
                <a:solidFill>
                  <a:srgbClr val="FFC000"/>
                </a:solidFill>
                <a:effectLst/>
              </a:rPr>
              <a:t>CBD</a:t>
            </a:r>
            <a:r>
              <a:rPr lang="en-GB" sz="2000" b="0" i="0" dirty="0">
                <a:solidFill>
                  <a:schemeClr val="tx1">
                    <a:lumMod val="95000"/>
                  </a:schemeClr>
                </a:solidFill>
                <a:effectLst/>
              </a:rPr>
              <a:t> and </a:t>
            </a:r>
            <a:r>
              <a:rPr lang="en-GB" sz="2000" b="0" i="0" dirty="0">
                <a:solidFill>
                  <a:srgbClr val="FFC000"/>
                </a:solidFill>
                <a:effectLst/>
              </a:rPr>
              <a:t>THC</a:t>
            </a:r>
            <a:r>
              <a:rPr lang="en-GB" sz="2000" b="0" i="0" dirty="0">
                <a:solidFill>
                  <a:schemeClr val="tx1">
                    <a:lumMod val="95000"/>
                  </a:schemeClr>
                </a:solidFill>
                <a:effectLst/>
              </a:rPr>
              <a:t>. THC is the psychoactive chemical in cannabis and varies </a:t>
            </a:r>
            <a:r>
              <a:rPr lang="en-GB" sz="2000" dirty="0">
                <a:solidFill>
                  <a:schemeClr val="tx1">
                    <a:lumMod val="95000"/>
                  </a:schemeClr>
                </a:solidFill>
                <a:effectLst/>
              </a:rPr>
              <a:t>in potency between plants.</a:t>
            </a:r>
          </a:p>
          <a:p>
            <a:pPr algn="l"/>
            <a:endParaRPr lang="en-GB" sz="2000" dirty="0">
              <a:solidFill>
                <a:schemeClr val="tx1">
                  <a:lumMod val="95000"/>
                </a:schemeClr>
              </a:solidFill>
              <a:effectLst/>
            </a:endParaRPr>
          </a:p>
          <a:p>
            <a:pPr marL="342900" indent="-342900" algn="l">
              <a:buFont typeface="Arial" panose="020B0604020202020204" pitchFamily="34" charset="0"/>
              <a:buChar char="•"/>
            </a:pPr>
            <a:r>
              <a:rPr lang="en-GB" sz="2000" b="0" i="0" dirty="0">
                <a:solidFill>
                  <a:schemeClr val="tx1">
                    <a:lumMod val="95000"/>
                  </a:schemeClr>
                </a:solidFill>
                <a:effectLst/>
              </a:rPr>
              <a:t>CBD is the non-psychoactive chemical in cannabis.</a:t>
            </a:r>
          </a:p>
          <a:p>
            <a:pPr algn="l"/>
            <a:endParaRPr lang="en-GB" sz="2000" b="0" i="0" dirty="0">
              <a:solidFill>
                <a:schemeClr val="tx1">
                  <a:lumMod val="95000"/>
                </a:schemeClr>
              </a:solidFill>
              <a:effectLst/>
            </a:endParaRPr>
          </a:p>
          <a:p>
            <a:pPr marL="342900" indent="-342900" algn="l">
              <a:buFont typeface="Arial" panose="020B0604020202020204" pitchFamily="34" charset="0"/>
              <a:buChar char="•"/>
            </a:pPr>
            <a:r>
              <a:rPr lang="en-GB" sz="2000" dirty="0">
                <a:solidFill>
                  <a:srgbClr val="FFC000"/>
                </a:solidFill>
                <a:effectLst/>
              </a:rPr>
              <a:t>HHC</a:t>
            </a:r>
            <a:r>
              <a:rPr lang="en-GB" sz="2000" dirty="0">
                <a:solidFill>
                  <a:schemeClr val="tx1">
                    <a:lumMod val="95000"/>
                  </a:schemeClr>
                </a:solidFill>
                <a:effectLst/>
              </a:rPr>
              <a:t> </a:t>
            </a:r>
            <a:r>
              <a:rPr lang="en-GB" sz="2000" b="0" i="0" dirty="0">
                <a:solidFill>
                  <a:srgbClr val="676767"/>
                </a:solidFill>
                <a:effectLst/>
              </a:rPr>
              <a:t> </a:t>
            </a:r>
            <a:r>
              <a:rPr lang="en-GB" sz="2000" b="0" i="0" dirty="0">
                <a:solidFill>
                  <a:schemeClr val="tx1">
                    <a:lumMod val="95000"/>
                  </a:schemeClr>
                </a:solidFill>
                <a:effectLst/>
              </a:rPr>
              <a:t>is </a:t>
            </a:r>
            <a:r>
              <a:rPr lang="en-GB" sz="2000" dirty="0">
                <a:solidFill>
                  <a:schemeClr val="tx1">
                    <a:lumMod val="95000"/>
                  </a:schemeClr>
                </a:solidFill>
                <a:effectLst/>
              </a:rPr>
              <a:t>a </a:t>
            </a:r>
            <a:r>
              <a:rPr lang="en-GB" sz="2000" b="0" i="0" dirty="0">
                <a:solidFill>
                  <a:schemeClr val="tx1">
                    <a:lumMod val="95000"/>
                  </a:schemeClr>
                </a:solidFill>
                <a:effectLst/>
              </a:rPr>
              <a:t>man-made chemical (not natural/semi-synthetic form) developed from CBD.</a:t>
            </a:r>
            <a:endParaRPr lang="en-IE" sz="2000" b="1" dirty="0">
              <a:solidFill>
                <a:schemeClr val="tx1">
                  <a:lumMod val="95000"/>
                </a:schemeClr>
              </a:solidFill>
            </a:endParaRPr>
          </a:p>
        </p:txBody>
      </p:sp>
    </p:spTree>
    <p:extLst>
      <p:ext uri="{BB962C8B-B14F-4D97-AF65-F5344CB8AC3E}">
        <p14:creationId xmlns:p14="http://schemas.microsoft.com/office/powerpoint/2010/main" val="427808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6DD5-48D7-3890-B3D3-F2C9D60A808A}"/>
              </a:ext>
            </a:extLst>
          </p:cNvPr>
          <p:cNvSpPr>
            <a:spLocks noGrp="1"/>
          </p:cNvSpPr>
          <p:nvPr>
            <p:ph type="title"/>
          </p:nvPr>
        </p:nvSpPr>
        <p:spPr/>
        <p:txBody>
          <a:bodyPr/>
          <a:lstStyle/>
          <a:p>
            <a:r>
              <a:rPr lang="en-GB" dirty="0" err="1">
                <a:solidFill>
                  <a:srgbClr val="FFC000"/>
                </a:solidFill>
              </a:rPr>
              <a:t>Hhc</a:t>
            </a:r>
            <a:r>
              <a:rPr lang="en-GB" dirty="0">
                <a:solidFill>
                  <a:srgbClr val="FFC000"/>
                </a:solidFill>
              </a:rPr>
              <a:t> – what does it look like ~&amp; how is it taken?</a:t>
            </a:r>
            <a:endParaRPr lang="en-IE" dirty="0">
              <a:solidFill>
                <a:srgbClr val="FFC000"/>
              </a:solidFill>
            </a:endParaRPr>
          </a:p>
        </p:txBody>
      </p:sp>
      <p:sp>
        <p:nvSpPr>
          <p:cNvPr id="3" name="Content Placeholder 2">
            <a:extLst>
              <a:ext uri="{FF2B5EF4-FFF2-40B4-BE49-F238E27FC236}">
                <a16:creationId xmlns:a16="http://schemas.microsoft.com/office/drawing/2014/main" id="{A4D4725C-E487-E4B9-C4DF-8783CA68542E}"/>
              </a:ext>
            </a:extLst>
          </p:cNvPr>
          <p:cNvSpPr>
            <a:spLocks noGrp="1"/>
          </p:cNvSpPr>
          <p:nvPr>
            <p:ph idx="1"/>
          </p:nvPr>
        </p:nvSpPr>
        <p:spPr>
          <a:xfrm>
            <a:off x="913795" y="1818167"/>
            <a:ext cx="10353762" cy="4694599"/>
          </a:xfrm>
        </p:spPr>
        <p:txBody>
          <a:bodyPr>
            <a:normAutofit fontScale="92500" lnSpcReduction="10000"/>
          </a:bodyPr>
          <a:lstStyle/>
          <a:p>
            <a:r>
              <a:rPr lang="en-GB" sz="2000" dirty="0"/>
              <a:t>Very similar </a:t>
            </a:r>
            <a:r>
              <a:rPr lang="en-GB" dirty="0"/>
              <a:t>in appearance to cannabis. </a:t>
            </a:r>
          </a:p>
          <a:p>
            <a:pPr marL="0" indent="0">
              <a:buNone/>
            </a:pPr>
            <a:endParaRPr lang="en-GB" dirty="0"/>
          </a:p>
          <a:p>
            <a:r>
              <a:rPr lang="en-GB" dirty="0"/>
              <a:t>Can be smoked or consumed by eating.</a:t>
            </a:r>
          </a:p>
          <a:p>
            <a:pPr marL="0" indent="0">
              <a:buNone/>
            </a:pPr>
            <a:endParaRPr lang="en-GB" dirty="0"/>
          </a:p>
          <a:p>
            <a:r>
              <a:rPr lang="en-GB" b="0" i="0" dirty="0">
                <a:solidFill>
                  <a:schemeClr val="tx1">
                    <a:lumMod val="95000"/>
                  </a:schemeClr>
                </a:solidFill>
                <a:effectLst/>
              </a:rPr>
              <a:t>Sold in shops legally currently in the form of e-cigarettes, vape pens, herbal mixtures, edibles (Jellies/baked goods) and in liquid form. </a:t>
            </a:r>
          </a:p>
          <a:p>
            <a:pPr marL="0" indent="0">
              <a:buNone/>
            </a:pPr>
            <a:endParaRPr lang="en-GB" b="0" i="0" dirty="0">
              <a:solidFill>
                <a:schemeClr val="tx1">
                  <a:lumMod val="95000"/>
                </a:schemeClr>
              </a:solidFill>
              <a:effectLst/>
            </a:endParaRPr>
          </a:p>
          <a:p>
            <a:r>
              <a:rPr lang="en-GB" b="0" i="0" dirty="0">
                <a:solidFill>
                  <a:schemeClr val="tx1">
                    <a:lumMod val="95000"/>
                  </a:schemeClr>
                </a:solidFill>
                <a:effectLst/>
              </a:rPr>
              <a:t>Some products have been found to have HHC sprayed on them.</a:t>
            </a:r>
          </a:p>
          <a:p>
            <a:pPr marL="0" indent="0">
              <a:buNone/>
            </a:pPr>
            <a:endParaRPr lang="en-GB" b="0" i="0" dirty="0">
              <a:solidFill>
                <a:schemeClr val="tx1">
                  <a:lumMod val="95000"/>
                </a:schemeClr>
              </a:solidFill>
              <a:effectLst/>
            </a:endParaRPr>
          </a:p>
          <a:p>
            <a:r>
              <a:rPr lang="en-GB" b="0" i="0" dirty="0">
                <a:solidFill>
                  <a:schemeClr val="tx1">
                    <a:lumMod val="95000"/>
                  </a:schemeClr>
                </a:solidFill>
                <a:effectLst/>
              </a:rPr>
              <a:t>Other products are available alongside HHC such as CBG – a product also new to the market with limited information available on the health effects.</a:t>
            </a:r>
            <a:endParaRPr lang="en-GB" sz="2000" dirty="0">
              <a:solidFill>
                <a:schemeClr val="tx1">
                  <a:lumMod val="95000"/>
                </a:schemeClr>
              </a:solidFill>
            </a:endParaRPr>
          </a:p>
        </p:txBody>
      </p:sp>
    </p:spTree>
    <p:extLst>
      <p:ext uri="{BB962C8B-B14F-4D97-AF65-F5344CB8AC3E}">
        <p14:creationId xmlns:p14="http://schemas.microsoft.com/office/powerpoint/2010/main" val="4113890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42C32-CE2F-D951-D535-493245B181F6}"/>
              </a:ext>
            </a:extLst>
          </p:cNvPr>
          <p:cNvSpPr>
            <a:spLocks noGrp="1"/>
          </p:cNvSpPr>
          <p:nvPr>
            <p:ph type="title"/>
          </p:nvPr>
        </p:nvSpPr>
        <p:spPr/>
        <p:txBody>
          <a:bodyPr/>
          <a:lstStyle/>
          <a:p>
            <a:r>
              <a:rPr lang="en-GB" dirty="0">
                <a:solidFill>
                  <a:srgbClr val="FFC000"/>
                </a:solidFill>
              </a:rPr>
              <a:t>Vaping of synthetic cannabinoids; spice; ging &amp; the risks</a:t>
            </a:r>
            <a:endParaRPr lang="en-IE" dirty="0">
              <a:solidFill>
                <a:srgbClr val="FFC000"/>
              </a:solidFill>
            </a:endParaRPr>
          </a:p>
        </p:txBody>
      </p:sp>
      <p:sp>
        <p:nvSpPr>
          <p:cNvPr id="3" name="Content Placeholder 2">
            <a:extLst>
              <a:ext uri="{FF2B5EF4-FFF2-40B4-BE49-F238E27FC236}">
                <a16:creationId xmlns:a16="http://schemas.microsoft.com/office/drawing/2014/main" id="{777AF49B-3977-9E49-DA63-E84FDE32CBA3}"/>
              </a:ext>
            </a:extLst>
          </p:cNvPr>
          <p:cNvSpPr>
            <a:spLocks noGrp="1"/>
          </p:cNvSpPr>
          <p:nvPr>
            <p:ph idx="1"/>
          </p:nvPr>
        </p:nvSpPr>
        <p:spPr>
          <a:xfrm>
            <a:off x="606056" y="1796903"/>
            <a:ext cx="11047228" cy="4657060"/>
          </a:xfrm>
        </p:spPr>
        <p:txBody>
          <a:bodyPr>
            <a:normAutofit/>
          </a:bodyPr>
          <a:lstStyle/>
          <a:p>
            <a:pPr>
              <a:buFont typeface="Wingdings" panose="05000000000000000000" pitchFamily="2" charset="2"/>
              <a:buChar char="Ø"/>
            </a:pPr>
            <a:r>
              <a:rPr lang="en-GB" dirty="0"/>
              <a:t>Dependent on personal factors and potency levels, the risks vary.</a:t>
            </a:r>
          </a:p>
          <a:p>
            <a:pPr algn="l">
              <a:buFont typeface="Arial" panose="020B0604020202020204" pitchFamily="34" charset="0"/>
              <a:buChar char="•"/>
            </a:pPr>
            <a:r>
              <a:rPr lang="en-GB" b="0" i="0" dirty="0">
                <a:solidFill>
                  <a:schemeClr val="tx1">
                    <a:lumMod val="95000"/>
                  </a:schemeClr>
                </a:solidFill>
                <a:effectLst/>
              </a:rPr>
              <a:t>Some people will feel similarly to when they consum</a:t>
            </a:r>
            <a:r>
              <a:rPr lang="en-GB" dirty="0">
                <a:solidFill>
                  <a:schemeClr val="tx1">
                    <a:lumMod val="95000"/>
                  </a:schemeClr>
                </a:solidFill>
                <a:effectLst/>
              </a:rPr>
              <a:t>e cannabis.</a:t>
            </a:r>
            <a:endParaRPr lang="en-GB" b="0" i="0" dirty="0">
              <a:solidFill>
                <a:schemeClr val="tx1">
                  <a:lumMod val="95000"/>
                </a:schemeClr>
              </a:solidFill>
              <a:effectLst/>
            </a:endParaRPr>
          </a:p>
          <a:p>
            <a:pPr algn="l">
              <a:buFont typeface="Arial" panose="020B0604020202020204" pitchFamily="34" charset="0"/>
              <a:buChar char="•"/>
            </a:pPr>
            <a:r>
              <a:rPr lang="en-GB" b="0" i="0" dirty="0">
                <a:solidFill>
                  <a:schemeClr val="tx1">
                    <a:lumMod val="95000"/>
                  </a:schemeClr>
                </a:solidFill>
                <a:effectLst/>
              </a:rPr>
              <a:t>Ear</a:t>
            </a:r>
            <a:r>
              <a:rPr lang="en-GB" dirty="0">
                <a:solidFill>
                  <a:schemeClr val="tx1">
                    <a:lumMod val="95000"/>
                  </a:schemeClr>
                </a:solidFill>
                <a:effectLst/>
              </a:rPr>
              <a:t>ly reports of anecdotal evidence are finding:</a:t>
            </a:r>
          </a:p>
          <a:p>
            <a:pPr algn="l">
              <a:buFont typeface="Arial" panose="020B0604020202020204" pitchFamily="34" charset="0"/>
              <a:buChar char="•"/>
            </a:pPr>
            <a:r>
              <a:rPr lang="en-GB" b="0" i="0" dirty="0">
                <a:solidFill>
                  <a:schemeClr val="tx1">
                    <a:lumMod val="95000"/>
                  </a:schemeClr>
                </a:solidFill>
                <a:effectLst/>
              </a:rPr>
              <a:t>Strong or ‘different’ intoxication compared with cannabis</a:t>
            </a:r>
          </a:p>
          <a:p>
            <a:pPr algn="l">
              <a:buFont typeface="Arial" panose="020B0604020202020204" pitchFamily="34" charset="0"/>
              <a:buChar char="•"/>
            </a:pPr>
            <a:r>
              <a:rPr lang="en-GB" b="0" i="0" dirty="0">
                <a:solidFill>
                  <a:schemeClr val="tx1">
                    <a:lumMod val="95000"/>
                  </a:schemeClr>
                </a:solidFill>
                <a:effectLst/>
              </a:rPr>
              <a:t>General feelings of being unwell</a:t>
            </a:r>
          </a:p>
          <a:p>
            <a:pPr algn="l">
              <a:buFont typeface="Arial" panose="020B0604020202020204" pitchFamily="34" charset="0"/>
              <a:buChar char="•"/>
            </a:pPr>
            <a:r>
              <a:rPr lang="en-GB" b="0" i="0" dirty="0">
                <a:solidFill>
                  <a:schemeClr val="tx1">
                    <a:lumMod val="95000"/>
                  </a:schemeClr>
                </a:solidFill>
                <a:effectLst/>
              </a:rPr>
              <a:t>Confusion</a:t>
            </a:r>
          </a:p>
          <a:p>
            <a:pPr algn="l">
              <a:buFont typeface="Arial" panose="020B0604020202020204" pitchFamily="34" charset="0"/>
              <a:buChar char="•"/>
            </a:pPr>
            <a:r>
              <a:rPr lang="en-GB" b="0" i="0" dirty="0">
                <a:solidFill>
                  <a:schemeClr val="tx1">
                    <a:lumMod val="95000"/>
                  </a:schemeClr>
                </a:solidFill>
                <a:effectLst/>
              </a:rPr>
              <a:t>Unconsciousness</a:t>
            </a:r>
          </a:p>
          <a:p>
            <a:pPr algn="l">
              <a:buFont typeface="Arial" panose="020B0604020202020204" pitchFamily="34" charset="0"/>
              <a:buChar char="•"/>
            </a:pPr>
            <a:r>
              <a:rPr lang="en-GB" b="0" i="0" dirty="0">
                <a:solidFill>
                  <a:schemeClr val="tx1">
                    <a:lumMod val="95000"/>
                  </a:schemeClr>
                </a:solidFill>
                <a:effectLst/>
              </a:rPr>
              <a:t>Depression</a:t>
            </a:r>
          </a:p>
          <a:p>
            <a:pPr algn="l">
              <a:buFont typeface="Arial" panose="020B0604020202020204" pitchFamily="34" charset="0"/>
              <a:buChar char="•"/>
            </a:pPr>
            <a:r>
              <a:rPr lang="en-GB" b="0" i="0" dirty="0">
                <a:solidFill>
                  <a:schemeClr val="tx1">
                    <a:lumMod val="95000"/>
                  </a:schemeClr>
                </a:solidFill>
                <a:effectLst/>
              </a:rPr>
              <a:t>Withdrawal symptoms following frequent use</a:t>
            </a:r>
          </a:p>
          <a:p>
            <a:pPr marL="0" indent="0" algn="l">
              <a:buNone/>
            </a:pPr>
            <a:endParaRPr lang="en-GB" b="0" i="0" dirty="0">
              <a:solidFill>
                <a:srgbClr val="676767"/>
              </a:solidFill>
              <a:effectLst/>
              <a:latin typeface="Arial" panose="020B0604020202020204" pitchFamily="34" charset="0"/>
            </a:endParaRPr>
          </a:p>
          <a:p>
            <a:pPr algn="l">
              <a:buFont typeface="Arial" panose="020B0604020202020204" pitchFamily="34" charset="0"/>
              <a:buChar char="•"/>
            </a:pPr>
            <a:endParaRPr lang="en-GB" b="0" i="0" dirty="0">
              <a:solidFill>
                <a:srgbClr val="676767"/>
              </a:solidFill>
              <a:effectLst/>
              <a:latin typeface="Arial" panose="020B0604020202020204" pitchFamily="34" charset="0"/>
            </a:endParaRPr>
          </a:p>
          <a:p>
            <a:pPr>
              <a:buFont typeface="Wingdings" panose="05000000000000000000" pitchFamily="2" charset="2"/>
              <a:buChar char="Ø"/>
            </a:pPr>
            <a:endParaRPr lang="en-IE" dirty="0"/>
          </a:p>
        </p:txBody>
      </p:sp>
    </p:spTree>
    <p:extLst>
      <p:ext uri="{BB962C8B-B14F-4D97-AF65-F5344CB8AC3E}">
        <p14:creationId xmlns:p14="http://schemas.microsoft.com/office/powerpoint/2010/main" val="288633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A7D2B-1F16-FBAC-2D52-3C7AF926C39C}"/>
              </a:ext>
            </a:extLst>
          </p:cNvPr>
          <p:cNvSpPr>
            <a:spLocks noGrp="1"/>
          </p:cNvSpPr>
          <p:nvPr>
            <p:ph type="title"/>
          </p:nvPr>
        </p:nvSpPr>
        <p:spPr/>
        <p:txBody>
          <a:bodyPr/>
          <a:lstStyle/>
          <a:p>
            <a:r>
              <a:rPr lang="en-GB" dirty="0">
                <a:solidFill>
                  <a:srgbClr val="FFC000"/>
                </a:solidFill>
              </a:rPr>
              <a:t>Risks continued…</a:t>
            </a:r>
            <a:endParaRPr lang="en-IE" dirty="0">
              <a:solidFill>
                <a:srgbClr val="FFC000"/>
              </a:solidFill>
            </a:endParaRPr>
          </a:p>
        </p:txBody>
      </p:sp>
      <p:sp>
        <p:nvSpPr>
          <p:cNvPr id="3" name="Content Placeholder 2">
            <a:extLst>
              <a:ext uri="{FF2B5EF4-FFF2-40B4-BE49-F238E27FC236}">
                <a16:creationId xmlns:a16="http://schemas.microsoft.com/office/drawing/2014/main" id="{98E3EC3C-5986-1157-6194-8EF7C27BAF19}"/>
              </a:ext>
            </a:extLst>
          </p:cNvPr>
          <p:cNvSpPr>
            <a:spLocks noGrp="1"/>
          </p:cNvSpPr>
          <p:nvPr>
            <p:ph idx="1"/>
          </p:nvPr>
        </p:nvSpPr>
        <p:spPr>
          <a:xfrm>
            <a:off x="546652" y="1649895"/>
            <a:ext cx="10913165" cy="5009321"/>
          </a:xfrm>
        </p:spPr>
        <p:txBody>
          <a:bodyPr/>
          <a:lstStyle/>
          <a:p>
            <a:pPr marL="0" indent="0" algn="l">
              <a:buNone/>
            </a:pPr>
            <a:r>
              <a:rPr lang="en-GB" dirty="0">
                <a:solidFill>
                  <a:schemeClr val="tx1">
                    <a:lumMod val="95000"/>
                  </a:schemeClr>
                </a:solidFill>
                <a:effectLst/>
              </a:rPr>
              <a:t>T</a:t>
            </a:r>
            <a:r>
              <a:rPr lang="en-GB" b="0" i="0" dirty="0">
                <a:solidFill>
                  <a:schemeClr val="tx1">
                    <a:lumMod val="95000"/>
                  </a:schemeClr>
                </a:solidFill>
                <a:effectLst/>
              </a:rPr>
              <a:t>he long-term effects are not fully understood</a:t>
            </a:r>
          </a:p>
          <a:p>
            <a:pPr marL="0" indent="0">
              <a:buNone/>
            </a:pPr>
            <a:endParaRPr lang="en-GB" dirty="0"/>
          </a:p>
          <a:p>
            <a:pPr marL="0" indent="0" algn="l">
              <a:buNone/>
            </a:pPr>
            <a:r>
              <a:rPr lang="en-GB" b="0" i="0" dirty="0">
                <a:solidFill>
                  <a:schemeClr val="tx1">
                    <a:lumMod val="95000"/>
                  </a:schemeClr>
                </a:solidFill>
                <a:effectLst/>
                <a:latin typeface="Arial" panose="020B0604020202020204" pitchFamily="34" charset="0"/>
              </a:rPr>
              <a:t>“</a:t>
            </a:r>
            <a:r>
              <a:rPr lang="en-GB" b="0" i="1" dirty="0">
                <a:solidFill>
                  <a:schemeClr val="tx1">
                    <a:lumMod val="95000"/>
                  </a:schemeClr>
                </a:solidFill>
                <a:effectLst/>
                <a:latin typeface="Arial" panose="020B0604020202020204" pitchFamily="34" charset="0"/>
              </a:rPr>
              <a:t>Emerging information from Irish hospitals has highlighted two case studies of regular cannabis smokers who experienced psychotic episodes as a potential result of vaping HHC. Psychosis can be short or longer term where people experience a series of symptoms where they lose touch with reality. Irish cases from HHC use have experienced extreme distress, delusions (beliefs), auditory hallucinations (hearing what is not there) paranoia, detachment from reality</a:t>
            </a:r>
            <a:r>
              <a:rPr lang="en-GB" i="1" dirty="0">
                <a:solidFill>
                  <a:schemeClr val="tx1">
                    <a:lumMod val="95000"/>
                  </a:schemeClr>
                </a:solidFill>
                <a:effectLst/>
                <a:latin typeface="Arial" panose="020B0604020202020204" pitchFamily="34" charset="0"/>
              </a:rPr>
              <a:t> and</a:t>
            </a:r>
            <a:r>
              <a:rPr lang="en-GB" b="0" i="1" dirty="0">
                <a:solidFill>
                  <a:schemeClr val="tx1">
                    <a:lumMod val="95000"/>
                  </a:schemeClr>
                </a:solidFill>
                <a:effectLst/>
                <a:latin typeface="Arial" panose="020B0604020202020204" pitchFamily="34" charset="0"/>
              </a:rPr>
              <a:t> self-harm.”</a:t>
            </a:r>
          </a:p>
          <a:p>
            <a:pPr marL="0" indent="0">
              <a:buNone/>
            </a:pPr>
            <a:endParaRPr lang="en-GB" dirty="0"/>
          </a:p>
        </p:txBody>
      </p:sp>
    </p:spTree>
    <p:extLst>
      <p:ext uri="{BB962C8B-B14F-4D97-AF65-F5344CB8AC3E}">
        <p14:creationId xmlns:p14="http://schemas.microsoft.com/office/powerpoint/2010/main" val="3371898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B8268-B191-D06E-C955-B55939911B83}"/>
              </a:ext>
            </a:extLst>
          </p:cNvPr>
          <p:cNvSpPr>
            <a:spLocks noGrp="1"/>
          </p:cNvSpPr>
          <p:nvPr>
            <p:ph type="ctrTitle"/>
          </p:nvPr>
        </p:nvSpPr>
        <p:spPr>
          <a:xfrm>
            <a:off x="1095153" y="1122364"/>
            <a:ext cx="10175359" cy="802130"/>
          </a:xfrm>
        </p:spPr>
        <p:txBody>
          <a:bodyPr>
            <a:normAutofit/>
          </a:bodyPr>
          <a:lstStyle/>
          <a:p>
            <a:r>
              <a:rPr lang="en-GB" dirty="0">
                <a:solidFill>
                  <a:srgbClr val="FFC000"/>
                </a:solidFill>
              </a:rPr>
              <a:t>Signs for concern</a:t>
            </a:r>
            <a:endParaRPr lang="en-IE" dirty="0">
              <a:solidFill>
                <a:srgbClr val="FFC000"/>
              </a:solidFill>
            </a:endParaRPr>
          </a:p>
        </p:txBody>
      </p:sp>
      <p:sp>
        <p:nvSpPr>
          <p:cNvPr id="3" name="Subtitle 2">
            <a:extLst>
              <a:ext uri="{FF2B5EF4-FFF2-40B4-BE49-F238E27FC236}">
                <a16:creationId xmlns:a16="http://schemas.microsoft.com/office/drawing/2014/main" id="{66B547C1-121E-B87B-BABA-2EC22C837C7D}"/>
              </a:ext>
            </a:extLst>
          </p:cNvPr>
          <p:cNvSpPr>
            <a:spLocks noGrp="1"/>
          </p:cNvSpPr>
          <p:nvPr>
            <p:ph type="subTitle" idx="1"/>
          </p:nvPr>
        </p:nvSpPr>
        <p:spPr>
          <a:xfrm>
            <a:off x="616688" y="1924494"/>
            <a:ext cx="10909005" cy="4678325"/>
          </a:xfrm>
        </p:spPr>
        <p:txBody>
          <a:bodyPr>
            <a:normAutofit fontScale="92500" lnSpcReduction="20000"/>
          </a:bodyPr>
          <a:lstStyle/>
          <a:p>
            <a:pPr marL="342900" indent="-342900" algn="l">
              <a:buFont typeface="Wingdings" panose="05000000000000000000" pitchFamily="2" charset="2"/>
              <a:buChar char="Ø"/>
            </a:pPr>
            <a:r>
              <a:rPr lang="en-GB" dirty="0"/>
              <a:t>Dizziness </a:t>
            </a:r>
          </a:p>
          <a:p>
            <a:pPr marL="342900" indent="-342900" algn="l">
              <a:buFont typeface="Wingdings" panose="05000000000000000000" pitchFamily="2" charset="2"/>
              <a:buChar char="Ø"/>
            </a:pPr>
            <a:r>
              <a:rPr lang="en-GB" dirty="0"/>
              <a:t>Confusion</a:t>
            </a:r>
          </a:p>
          <a:p>
            <a:pPr marL="342900" indent="-342900" algn="l">
              <a:buFont typeface="Wingdings" panose="05000000000000000000" pitchFamily="2" charset="2"/>
              <a:buChar char="Ø"/>
            </a:pPr>
            <a:r>
              <a:rPr lang="en-GB" dirty="0"/>
              <a:t>Sweating </a:t>
            </a:r>
          </a:p>
          <a:p>
            <a:pPr marL="342900" indent="-342900" algn="l">
              <a:buFont typeface="Wingdings" panose="05000000000000000000" pitchFamily="2" charset="2"/>
              <a:buChar char="Ø"/>
            </a:pPr>
            <a:r>
              <a:rPr lang="en-GB" dirty="0"/>
              <a:t>Difficulty breathing</a:t>
            </a:r>
          </a:p>
          <a:p>
            <a:pPr marL="342900" indent="-342900" algn="l">
              <a:buFont typeface="Wingdings" panose="05000000000000000000" pitchFamily="2" charset="2"/>
              <a:buChar char="Ø"/>
            </a:pPr>
            <a:r>
              <a:rPr lang="en-GB" dirty="0"/>
              <a:t>Chest pain/rapid heartbeat</a:t>
            </a:r>
          </a:p>
          <a:p>
            <a:pPr marL="342900" indent="-342900" algn="l">
              <a:buFont typeface="Wingdings" panose="05000000000000000000" pitchFamily="2" charset="2"/>
              <a:buChar char="Ø"/>
            </a:pPr>
            <a:r>
              <a:rPr lang="en-IE" dirty="0"/>
              <a:t>Nausea/vomiting</a:t>
            </a:r>
          </a:p>
          <a:p>
            <a:pPr marL="342900" indent="-342900" algn="l">
              <a:buFont typeface="Wingdings" panose="05000000000000000000" pitchFamily="2" charset="2"/>
              <a:buChar char="Ø"/>
            </a:pPr>
            <a:r>
              <a:rPr lang="en-IE" dirty="0"/>
              <a:t>Agitation/aggression</a:t>
            </a:r>
          </a:p>
          <a:p>
            <a:pPr marL="342900" indent="-342900" algn="l">
              <a:buFont typeface="Wingdings" panose="05000000000000000000" pitchFamily="2" charset="2"/>
              <a:buChar char="Ø"/>
            </a:pPr>
            <a:r>
              <a:rPr lang="en-IE" dirty="0"/>
              <a:t>Psychotic behaviour/delusions </a:t>
            </a:r>
          </a:p>
          <a:p>
            <a:pPr marL="342900" indent="-342900" algn="l">
              <a:buFont typeface="Wingdings" panose="05000000000000000000" pitchFamily="2" charset="2"/>
              <a:buChar char="Ø"/>
            </a:pPr>
            <a:r>
              <a:rPr lang="en-IE" dirty="0"/>
              <a:t>Hallucinations</a:t>
            </a:r>
          </a:p>
          <a:p>
            <a:pPr marL="342900" indent="-342900" algn="l">
              <a:buFont typeface="Wingdings" panose="05000000000000000000" pitchFamily="2" charset="2"/>
              <a:buChar char="Ø"/>
            </a:pPr>
            <a:r>
              <a:rPr lang="en-IE" dirty="0"/>
              <a:t>Seizures/fits</a:t>
            </a:r>
          </a:p>
          <a:p>
            <a:pPr marL="342900" indent="-342900" algn="l">
              <a:buFont typeface="Wingdings" panose="05000000000000000000" pitchFamily="2" charset="2"/>
              <a:buChar char="Ø"/>
            </a:pPr>
            <a:endParaRPr lang="en-IE" dirty="0"/>
          </a:p>
        </p:txBody>
      </p:sp>
      <p:sp>
        <p:nvSpPr>
          <p:cNvPr id="4" name="TextBox 3">
            <a:extLst>
              <a:ext uri="{FF2B5EF4-FFF2-40B4-BE49-F238E27FC236}">
                <a16:creationId xmlns:a16="http://schemas.microsoft.com/office/drawing/2014/main" id="{BAB1BE2F-F6B2-7390-2CA0-7B6F63774637}"/>
              </a:ext>
            </a:extLst>
          </p:cNvPr>
          <p:cNvSpPr txBox="1"/>
          <p:nvPr/>
        </p:nvSpPr>
        <p:spPr>
          <a:xfrm>
            <a:off x="6964326" y="2668772"/>
            <a:ext cx="4306186" cy="923330"/>
          </a:xfrm>
          <a:prstGeom prst="rect">
            <a:avLst/>
          </a:prstGeom>
          <a:noFill/>
        </p:spPr>
        <p:txBody>
          <a:bodyPr wrap="square" rtlCol="0">
            <a:spAutoFit/>
          </a:bodyPr>
          <a:lstStyle/>
          <a:p>
            <a:r>
              <a:rPr lang="en-GB" dirty="0">
                <a:solidFill>
                  <a:srgbClr val="FFC000"/>
                </a:solidFill>
              </a:rPr>
              <a:t>Seek medical assistance if you or someone you know, are experiencing these symptoms </a:t>
            </a:r>
            <a:endParaRPr lang="en-IE" dirty="0">
              <a:solidFill>
                <a:srgbClr val="FFC000"/>
              </a:solidFill>
            </a:endParaRPr>
          </a:p>
        </p:txBody>
      </p:sp>
    </p:spTree>
    <p:extLst>
      <p:ext uri="{BB962C8B-B14F-4D97-AF65-F5344CB8AC3E}">
        <p14:creationId xmlns:p14="http://schemas.microsoft.com/office/powerpoint/2010/main" val="282494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C763-133C-910D-35B7-22A69D7F6151}"/>
              </a:ext>
            </a:extLst>
          </p:cNvPr>
          <p:cNvSpPr>
            <a:spLocks noGrp="1"/>
          </p:cNvSpPr>
          <p:nvPr>
            <p:ph type="title"/>
          </p:nvPr>
        </p:nvSpPr>
        <p:spPr/>
        <p:txBody>
          <a:bodyPr/>
          <a:lstStyle/>
          <a:p>
            <a:r>
              <a:rPr lang="en-GB" dirty="0">
                <a:solidFill>
                  <a:srgbClr val="FFC000"/>
                </a:solidFill>
              </a:rPr>
              <a:t>Harm reduction</a:t>
            </a:r>
            <a:endParaRPr lang="en-IE" dirty="0">
              <a:solidFill>
                <a:srgbClr val="FFC000"/>
              </a:solidFill>
            </a:endParaRPr>
          </a:p>
        </p:txBody>
      </p:sp>
      <p:sp>
        <p:nvSpPr>
          <p:cNvPr id="3" name="Content Placeholder 2">
            <a:extLst>
              <a:ext uri="{FF2B5EF4-FFF2-40B4-BE49-F238E27FC236}">
                <a16:creationId xmlns:a16="http://schemas.microsoft.com/office/drawing/2014/main" id="{56602623-3791-E69D-B419-CAE09C80B889}"/>
              </a:ext>
            </a:extLst>
          </p:cNvPr>
          <p:cNvSpPr>
            <a:spLocks noGrp="1"/>
          </p:cNvSpPr>
          <p:nvPr>
            <p:ph idx="1"/>
          </p:nvPr>
        </p:nvSpPr>
        <p:spPr>
          <a:xfrm>
            <a:off x="489098" y="1573619"/>
            <a:ext cx="11036595" cy="4976037"/>
          </a:xfrm>
        </p:spPr>
        <p:txBody>
          <a:bodyPr>
            <a:normAutofit/>
          </a:bodyPr>
          <a:lstStyle/>
          <a:p>
            <a:pPr>
              <a:buFont typeface="Wingdings" panose="05000000000000000000" pitchFamily="2" charset="2"/>
              <a:buChar char="Ø"/>
            </a:pPr>
            <a:r>
              <a:rPr lang="en-GB" dirty="0"/>
              <a:t>Be aware that the product could be present </a:t>
            </a:r>
          </a:p>
          <a:p>
            <a:pPr>
              <a:buFont typeface="Wingdings" panose="05000000000000000000" pitchFamily="2" charset="2"/>
              <a:buChar char="Ø"/>
            </a:pPr>
            <a:r>
              <a:rPr lang="en-GB" dirty="0"/>
              <a:t>Consider the risks if buying from an unknown/untrusted source</a:t>
            </a:r>
          </a:p>
          <a:p>
            <a:pPr>
              <a:buFont typeface="Wingdings" panose="05000000000000000000" pitchFamily="2" charset="2"/>
              <a:buChar char="Ø"/>
            </a:pPr>
            <a:r>
              <a:rPr lang="en-IE" dirty="0"/>
              <a:t>It is always safest not to use but in the case of using; use less than you would regularly and less frequently </a:t>
            </a:r>
          </a:p>
          <a:p>
            <a:pPr>
              <a:buFont typeface="Wingdings" panose="05000000000000000000" pitchFamily="2" charset="2"/>
              <a:buChar char="Ø"/>
            </a:pPr>
            <a:r>
              <a:rPr lang="en-IE" dirty="0"/>
              <a:t>Try to avoid using alone and/or let someone know</a:t>
            </a:r>
          </a:p>
          <a:p>
            <a:pPr>
              <a:buFont typeface="Wingdings" panose="05000000000000000000" pitchFamily="2" charset="2"/>
              <a:buChar char="Ø"/>
            </a:pPr>
            <a:r>
              <a:rPr lang="en-IE" dirty="0"/>
              <a:t>If you notice unexpected effects, avoid taking any more and seek medical assistance if necessary</a:t>
            </a:r>
          </a:p>
          <a:p>
            <a:pPr>
              <a:buFont typeface="Wingdings" panose="05000000000000000000" pitchFamily="2" charset="2"/>
              <a:buChar char="Ø"/>
            </a:pPr>
            <a:r>
              <a:rPr lang="en-IE" dirty="0"/>
              <a:t>Don’t be afraid to seek help if you or a friend become unwell</a:t>
            </a:r>
          </a:p>
          <a:p>
            <a:pPr>
              <a:buFont typeface="Wingdings" panose="05000000000000000000" pitchFamily="2" charset="2"/>
              <a:buChar char="Ø"/>
            </a:pPr>
            <a:r>
              <a:rPr lang="en-IE" dirty="0"/>
              <a:t>If taking edible products, look at packaging - be aware of counterfeit  products and only take a very small amount </a:t>
            </a:r>
          </a:p>
          <a:p>
            <a:pPr>
              <a:buFont typeface="Wingdings" panose="05000000000000000000" pitchFamily="2" charset="2"/>
              <a:buChar char="Ø"/>
            </a:pPr>
            <a:endParaRPr lang="en-IE" dirty="0"/>
          </a:p>
          <a:p>
            <a:pPr>
              <a:buFont typeface="Wingdings" panose="05000000000000000000" pitchFamily="2" charset="2"/>
              <a:buChar char="Ø"/>
            </a:pPr>
            <a:endParaRPr lang="en-IE" dirty="0"/>
          </a:p>
        </p:txBody>
      </p:sp>
    </p:spTree>
    <p:extLst>
      <p:ext uri="{BB962C8B-B14F-4D97-AF65-F5344CB8AC3E}">
        <p14:creationId xmlns:p14="http://schemas.microsoft.com/office/powerpoint/2010/main" val="157791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3DD7C-AA03-B156-A3DB-251540C38F19}"/>
              </a:ext>
            </a:extLst>
          </p:cNvPr>
          <p:cNvSpPr>
            <a:spLocks noGrp="1"/>
          </p:cNvSpPr>
          <p:nvPr>
            <p:ph type="title"/>
          </p:nvPr>
        </p:nvSpPr>
        <p:spPr/>
        <p:txBody>
          <a:bodyPr/>
          <a:lstStyle/>
          <a:p>
            <a:r>
              <a:rPr lang="en-GB" dirty="0">
                <a:solidFill>
                  <a:srgbClr val="FFC000"/>
                </a:solidFill>
              </a:rPr>
              <a:t>If you need help</a:t>
            </a:r>
            <a:endParaRPr lang="en-IE" dirty="0">
              <a:solidFill>
                <a:srgbClr val="FFC000"/>
              </a:solidFill>
            </a:endParaRPr>
          </a:p>
        </p:txBody>
      </p:sp>
      <p:sp>
        <p:nvSpPr>
          <p:cNvPr id="3" name="Content Placeholder 2">
            <a:extLst>
              <a:ext uri="{FF2B5EF4-FFF2-40B4-BE49-F238E27FC236}">
                <a16:creationId xmlns:a16="http://schemas.microsoft.com/office/drawing/2014/main" id="{E6DC6AF3-0A73-A186-5FA8-2D1E74E9014E}"/>
              </a:ext>
            </a:extLst>
          </p:cNvPr>
          <p:cNvSpPr>
            <a:spLocks noGrp="1"/>
          </p:cNvSpPr>
          <p:nvPr>
            <p:ph idx="1"/>
          </p:nvPr>
        </p:nvSpPr>
        <p:spPr/>
        <p:txBody>
          <a:bodyPr>
            <a:normAutofit lnSpcReduction="10000"/>
          </a:bodyPr>
          <a:lstStyle/>
          <a:p>
            <a:r>
              <a:rPr lang="en-GB" dirty="0"/>
              <a:t>Call your local service if you think you need help to stop smoking, vaping or using cannabis OR if you are worried about your child vaping/smoking</a:t>
            </a:r>
          </a:p>
          <a:p>
            <a:pPr marL="0" indent="0">
              <a:buNone/>
            </a:pPr>
            <a:r>
              <a:rPr lang="en-GB" dirty="0">
                <a:solidFill>
                  <a:srgbClr val="FFC000"/>
                </a:solidFill>
              </a:rPr>
              <a:t>FREEPHONE: 1800 201 203 HSE Quit line</a:t>
            </a:r>
          </a:p>
          <a:p>
            <a:pPr marL="0" indent="0">
              <a:buNone/>
            </a:pPr>
            <a:r>
              <a:rPr lang="en-GB" dirty="0">
                <a:hlinkClick r:id="rId2"/>
              </a:rPr>
              <a:t>Contact the Quit team to stop smoking - HSE.ie</a:t>
            </a:r>
            <a:endParaRPr lang="en-GB" dirty="0"/>
          </a:p>
          <a:p>
            <a:pPr marL="0" indent="0">
              <a:buNone/>
            </a:pPr>
            <a:r>
              <a:rPr lang="en-GB" dirty="0">
                <a:hlinkClick r:id="rId3"/>
              </a:rPr>
              <a:t>www.drugs.ie</a:t>
            </a:r>
            <a:endParaRPr lang="en-GB" dirty="0"/>
          </a:p>
          <a:p>
            <a:pPr marL="0" indent="0">
              <a:buNone/>
            </a:pPr>
            <a:r>
              <a:rPr lang="en-GB" dirty="0">
                <a:solidFill>
                  <a:srgbClr val="FFC000"/>
                </a:solidFill>
                <a:hlinkClick r:id="rId4">
                  <a:extLst>
                    <a:ext uri="{A12FA001-AC4F-418D-AE19-62706E023703}">
                      <ahyp:hlinkClr xmlns:ahyp="http://schemas.microsoft.com/office/drawing/2018/hyperlinkcolor" val="tx"/>
                    </a:ext>
                  </a:extLst>
                </a:hlinkClick>
              </a:rPr>
              <a:t>cris@mqi.ie</a:t>
            </a:r>
            <a:endParaRPr lang="en-GB" dirty="0">
              <a:solidFill>
                <a:srgbClr val="FFC000"/>
              </a:solidFill>
            </a:endParaRPr>
          </a:p>
          <a:p>
            <a:pPr marL="0" indent="0">
              <a:buNone/>
            </a:pPr>
            <a:r>
              <a:rPr lang="en-GB" dirty="0">
                <a:solidFill>
                  <a:srgbClr val="FFC000"/>
                </a:solidFill>
              </a:rPr>
              <a:t>tiglin.ie</a:t>
            </a:r>
          </a:p>
          <a:p>
            <a:pPr marL="0" indent="0">
              <a:buNone/>
            </a:pPr>
            <a:r>
              <a:rPr lang="en-GB" dirty="0">
                <a:solidFill>
                  <a:srgbClr val="FFC000"/>
                </a:solidFill>
              </a:rPr>
              <a:t>livinglifecounselling.com</a:t>
            </a:r>
          </a:p>
          <a:p>
            <a:pPr marL="0" indent="0">
              <a:buNone/>
            </a:pPr>
            <a:endParaRPr lang="en-GB" dirty="0">
              <a:solidFill>
                <a:srgbClr val="FFC000"/>
              </a:solidFill>
            </a:endParaRPr>
          </a:p>
          <a:p>
            <a:pPr marL="0" indent="0">
              <a:buNone/>
            </a:pPr>
            <a:endParaRPr lang="en-IE" dirty="0">
              <a:solidFill>
                <a:srgbClr val="FFC000"/>
              </a:solidFill>
            </a:endParaRPr>
          </a:p>
        </p:txBody>
      </p:sp>
    </p:spTree>
    <p:extLst>
      <p:ext uri="{BB962C8B-B14F-4D97-AF65-F5344CB8AC3E}">
        <p14:creationId xmlns:p14="http://schemas.microsoft.com/office/powerpoint/2010/main" val="404131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5782</TotalTime>
  <Words>705</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Bookman Old Style</vt:lpstr>
      <vt:lpstr>Rockwell</vt:lpstr>
      <vt:lpstr>Wingdings</vt:lpstr>
      <vt:lpstr>Damask</vt:lpstr>
      <vt:lpstr>Hhc/vaping   </vt:lpstr>
      <vt:lpstr>Vaping – what is it?</vt:lpstr>
      <vt:lpstr>Hhc (Hexahydrocannabino)– what is it?</vt:lpstr>
      <vt:lpstr>Hhc – what does it look like ~&amp; how is it taken?</vt:lpstr>
      <vt:lpstr>Vaping of synthetic cannabinoids; spice; ging &amp; the risks</vt:lpstr>
      <vt:lpstr>Risks continued…</vt:lpstr>
      <vt:lpstr>Signs for concern</vt:lpstr>
      <vt:lpstr>Harm reduction</vt:lpstr>
      <vt:lpstr>If you need help</vt:lpstr>
      <vt:lpstr>Sources/references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Deborah Jordan</dc:creator>
  <cp:lastModifiedBy>Mairea Nelson</cp:lastModifiedBy>
  <cp:revision>3</cp:revision>
  <dcterms:created xsi:type="dcterms:W3CDTF">2024-09-06T16:42:49Z</dcterms:created>
  <dcterms:modified xsi:type="dcterms:W3CDTF">2024-10-14T10:05:37Z</dcterms:modified>
</cp:coreProperties>
</file>