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5" r:id="rId9"/>
    <p:sldId id="266" r:id="rId10"/>
    <p:sldId id="267" r:id="rId11"/>
    <p:sldId id="263" r:id="rId12"/>
    <p:sldId id="268" r:id="rId13"/>
    <p:sldId id="269" r:id="rId14"/>
    <p:sldId id="270" r:id="rId15"/>
    <p:sldId id="264"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A127F-8F99-430E-80CD-C3002A8F9919}" v="1" dt="2024-06-28T09:51:44.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24D1F-6F44-46B5-BBFC-5AC369A7DAD4}" type="datetimeFigureOut">
              <a:rPr lang="en-IE" smtClean="0"/>
              <a:t>01/07/2024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078D5-4611-4344-A65F-4093A159C675}" type="slidenum">
              <a:rPr lang="en-IE" smtClean="0"/>
              <a:t>‹#›</a:t>
            </a:fld>
            <a:endParaRPr lang="en-IE"/>
          </a:p>
        </p:txBody>
      </p:sp>
    </p:spTree>
    <p:extLst>
      <p:ext uri="{BB962C8B-B14F-4D97-AF65-F5344CB8AC3E}">
        <p14:creationId xmlns:p14="http://schemas.microsoft.com/office/powerpoint/2010/main" val="236050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0FBEFE-A04E-45D6-903B-5F71679C1967}" type="datetime1">
              <a:rPr lang="en-IE" smtClean="0"/>
              <a:t>01/07/2024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194073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B49B6-473C-4AEB-BC9A-48352189EBC8}"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149717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519A3E-7BD2-49C4-97BA-9761EE2A162F}"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314996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FEC0CF-5349-4F42-804B-BA132CE3C67B}"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976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C7298-A07A-43FA-8ABF-CEACD08ADE7E}"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4144371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6161A6-3888-4CF8-8AA9-BA4BC6A181D8}" type="datetime1">
              <a:rPr lang="en-IE" smtClean="0"/>
              <a:t>01/07/2024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171072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751FD5-0A6D-41C4-8F05-3A37BF33A69D}" type="datetime1">
              <a:rPr lang="en-IE" smtClean="0"/>
              <a:t>01/07/2024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3175200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7D929-F5B6-4B96-A417-7AE7954CA33B}" type="datetime1">
              <a:rPr lang="en-IE" smtClean="0"/>
              <a:t>01/07/2024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4176405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C72B4E-A26B-4B1A-937C-4F7CC2F49D1D}" type="datetime1">
              <a:rPr lang="en-IE" smtClean="0"/>
              <a:t>01/07/2024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201927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F61DA-2834-4A82-AF3D-C7A075DE1031}" type="datetime1">
              <a:rPr lang="en-IE" smtClean="0"/>
              <a:t>01/07/2024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36521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D89B19-EE44-4F4B-AE2F-3C1E8DEA2E0D}" type="datetime1">
              <a:rPr lang="en-IE" smtClean="0"/>
              <a:t>01/07/2024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203362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8E533A-DEF7-4D50-A9CA-B5322B8D6418}"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66008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A33250-4F2E-4D1F-9C3B-C0FAB6AE0C17}" type="datetime1">
              <a:rPr lang="en-IE" smtClean="0"/>
              <a:t>01/07/2024</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376280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C5897-BB0F-4572-9C0C-3CAC758EBE0A}" type="datetime1">
              <a:rPr lang="en-IE" smtClean="0"/>
              <a:t>01/07/2024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424207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7872F-FDCD-46C5-B3B8-DAA80496FCEC}" type="datetime1">
              <a:rPr lang="en-IE" smtClean="0"/>
              <a:t>01/07/2024</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24925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07EE55-6AF0-4794-8A68-46DF51A1219D}"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56755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A96AC-89EE-4961-8737-D25E46C6195E}" type="datetime1">
              <a:rPr lang="en-IE" smtClean="0"/>
              <a:t>01/07/2024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64C98C8-3BCA-4314-9A2D-F21CC0CC8526}" type="slidenum">
              <a:rPr lang="en-IE" smtClean="0"/>
              <a:t>‹#›</a:t>
            </a:fld>
            <a:endParaRPr lang="en-IE" dirty="0"/>
          </a:p>
        </p:txBody>
      </p:sp>
    </p:spTree>
    <p:extLst>
      <p:ext uri="{BB962C8B-B14F-4D97-AF65-F5344CB8AC3E}">
        <p14:creationId xmlns:p14="http://schemas.microsoft.com/office/powerpoint/2010/main" val="372129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D8D725-0EE2-48C7-BA68-5FB4394DF91A}" type="datetime1">
              <a:rPr lang="en-IE" smtClean="0"/>
              <a:t>01/07/2024</a:t>
            </a:fld>
            <a:endParaRPr lang="en-IE"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4C98C8-3BCA-4314-9A2D-F21CC0CC8526}" type="slidenum">
              <a:rPr lang="en-IE" smtClean="0"/>
              <a:t>‹#›</a:t>
            </a:fld>
            <a:endParaRPr lang="en-IE" dirty="0"/>
          </a:p>
        </p:txBody>
      </p:sp>
    </p:spTree>
    <p:extLst>
      <p:ext uri="{BB962C8B-B14F-4D97-AF65-F5344CB8AC3E}">
        <p14:creationId xmlns:p14="http://schemas.microsoft.com/office/powerpoint/2010/main" val="28296717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rugs.ie/" TargetMode="External"/><Relationship Id="rId2" Type="http://schemas.openxmlformats.org/officeDocument/2006/relationships/hyperlink" Target="https://www.drugsandalcohol.ie/services_map" TargetMode="External"/><Relationship Id="rId1" Type="http://schemas.openxmlformats.org/officeDocument/2006/relationships/slideLayout" Target="../slideLayouts/slideLayout2.xml"/><Relationship Id="rId4" Type="http://schemas.openxmlformats.org/officeDocument/2006/relationships/hyperlink" Target="mailto:cris@mqi.i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ugsandalcohol.ie/34287/" TargetMode="External"/><Relationship Id="rId7" Type="http://schemas.openxmlformats.org/officeDocument/2006/relationships/hyperlink" Target="https://www.drugsandalcohol.ie/24954/" TargetMode="External"/><Relationship Id="rId2" Type="http://schemas.openxmlformats.org/officeDocument/2006/relationships/hyperlink" Target="https://www.drugsandalcohol.ie/39022/" TargetMode="External"/><Relationship Id="rId1" Type="http://schemas.openxmlformats.org/officeDocument/2006/relationships/slideLayout" Target="../slideLayouts/slideLayout2.xml"/><Relationship Id="rId6" Type="http://schemas.openxmlformats.org/officeDocument/2006/relationships/hyperlink" Target="https://www.drugsandalcohol.ie/36112/" TargetMode="External"/><Relationship Id="rId5" Type="http://schemas.openxmlformats.org/officeDocument/2006/relationships/hyperlink" Target="https://www.drugsandalcohol.ie/40465/" TargetMode="External"/><Relationship Id="rId4" Type="http://schemas.openxmlformats.org/officeDocument/2006/relationships/hyperlink" Target="https://alcoholforum.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ACAB-2098-EB1F-A927-836CE4B2D0CF}"/>
              </a:ext>
            </a:extLst>
          </p:cNvPr>
          <p:cNvSpPr>
            <a:spLocks noGrp="1"/>
          </p:cNvSpPr>
          <p:nvPr>
            <p:ph type="ctrTitle"/>
          </p:nvPr>
        </p:nvSpPr>
        <p:spPr/>
        <p:txBody>
          <a:bodyPr/>
          <a:lstStyle/>
          <a:p>
            <a:r>
              <a:rPr lang="en-GB" dirty="0"/>
              <a:t>Alcohol </a:t>
            </a:r>
            <a:br>
              <a:rPr lang="en-GB" dirty="0"/>
            </a:br>
            <a:br>
              <a:rPr lang="en-GB" dirty="0"/>
            </a:br>
            <a:endParaRPr lang="en-IE" dirty="0"/>
          </a:p>
        </p:txBody>
      </p:sp>
      <p:sp>
        <p:nvSpPr>
          <p:cNvPr id="3" name="Slide Number Placeholder 2">
            <a:extLst>
              <a:ext uri="{FF2B5EF4-FFF2-40B4-BE49-F238E27FC236}">
                <a16:creationId xmlns:a16="http://schemas.microsoft.com/office/drawing/2014/main" id="{AAD083B8-316D-A82F-2515-3F215C7CA48A}"/>
              </a:ext>
            </a:extLst>
          </p:cNvPr>
          <p:cNvSpPr>
            <a:spLocks noGrp="1"/>
          </p:cNvSpPr>
          <p:nvPr>
            <p:ph type="sldNum" sz="quarter" idx="12"/>
          </p:nvPr>
        </p:nvSpPr>
        <p:spPr/>
        <p:txBody>
          <a:bodyPr/>
          <a:lstStyle/>
          <a:p>
            <a:fld id="{C64C98C8-3BCA-4314-9A2D-F21CC0CC8526}" type="slidenum">
              <a:rPr lang="en-IE" smtClean="0"/>
              <a:t>1</a:t>
            </a:fld>
            <a:endParaRPr lang="en-IE" dirty="0"/>
          </a:p>
        </p:txBody>
      </p:sp>
      <p:pic>
        <p:nvPicPr>
          <p:cNvPr id="1026" name="Picture 6">
            <a:extLst>
              <a:ext uri="{FF2B5EF4-FFF2-40B4-BE49-F238E27FC236}">
                <a16:creationId xmlns:a16="http://schemas.microsoft.com/office/drawing/2014/main" id="{B65EB293-091E-0A93-A092-50A11107D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257" y="2890157"/>
            <a:ext cx="4397485" cy="292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35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8A35-8096-4D22-3D68-A5D621F36A6A}"/>
              </a:ext>
            </a:extLst>
          </p:cNvPr>
          <p:cNvSpPr>
            <a:spLocks noGrp="1"/>
          </p:cNvSpPr>
          <p:nvPr>
            <p:ph type="title"/>
          </p:nvPr>
        </p:nvSpPr>
        <p:spPr>
          <a:xfrm>
            <a:off x="919119" y="577702"/>
            <a:ext cx="10353761" cy="1326321"/>
          </a:xfrm>
        </p:spPr>
        <p:txBody>
          <a:bodyPr/>
          <a:lstStyle/>
          <a:p>
            <a:r>
              <a:rPr lang="en-GB" dirty="0">
                <a:solidFill>
                  <a:srgbClr val="FFC000"/>
                </a:solidFill>
              </a:rPr>
              <a:t>Alcohol bac stages</a:t>
            </a:r>
            <a:endParaRPr lang="en-IE" dirty="0">
              <a:solidFill>
                <a:srgbClr val="FFC000"/>
              </a:solidFill>
            </a:endParaRPr>
          </a:p>
        </p:txBody>
      </p:sp>
      <p:sp>
        <p:nvSpPr>
          <p:cNvPr id="3" name="Content Placeholder 2">
            <a:extLst>
              <a:ext uri="{FF2B5EF4-FFF2-40B4-BE49-F238E27FC236}">
                <a16:creationId xmlns:a16="http://schemas.microsoft.com/office/drawing/2014/main" id="{2DEB98AA-A5B6-1DF8-2082-440EC3E1C5C1}"/>
              </a:ext>
            </a:extLst>
          </p:cNvPr>
          <p:cNvSpPr>
            <a:spLocks noGrp="1"/>
          </p:cNvSpPr>
          <p:nvPr>
            <p:ph idx="1"/>
          </p:nvPr>
        </p:nvSpPr>
        <p:spPr>
          <a:xfrm>
            <a:off x="372140" y="1531088"/>
            <a:ext cx="11281143" cy="5326912"/>
          </a:xfrm>
        </p:spPr>
        <p:txBody>
          <a:bodyPr>
            <a:normAutofit fontScale="25000" lnSpcReduction="20000"/>
          </a:bodyPr>
          <a:lstStyle/>
          <a:p>
            <a:pPr algn="l">
              <a:buFont typeface="Arial" panose="020B0604020202020204" pitchFamily="34" charset="0"/>
              <a:buChar char="•"/>
            </a:pPr>
            <a:r>
              <a:rPr lang="en-GB" sz="7200" b="1" i="0" dirty="0">
                <a:effectLst/>
              </a:rPr>
              <a:t>BAC</a:t>
            </a:r>
            <a:r>
              <a:rPr lang="en-GB" sz="7200" b="0" i="0" dirty="0">
                <a:effectLst/>
              </a:rPr>
              <a:t> .02% Judgment, inhibitions, and emotions begin to be affected and results are increased relaxation and excessive talking.</a:t>
            </a:r>
          </a:p>
          <a:p>
            <a:pPr algn="l">
              <a:buFont typeface="Arial" panose="020B0604020202020204" pitchFamily="34" charset="0"/>
              <a:buChar char="•"/>
            </a:pPr>
            <a:r>
              <a:rPr lang="en-GB" sz="7200" b="1" i="0" dirty="0">
                <a:effectLst/>
              </a:rPr>
              <a:t>BAC</a:t>
            </a:r>
            <a:r>
              <a:rPr lang="en-GB" sz="7200" b="0" i="0" dirty="0">
                <a:effectLst/>
              </a:rPr>
              <a:t> .06% Reaction time is decreased, coordination is affected, but neither may be very obvious.</a:t>
            </a:r>
          </a:p>
          <a:p>
            <a:pPr algn="l">
              <a:buFont typeface="Arial" panose="020B0604020202020204" pitchFamily="34" charset="0"/>
              <a:buChar char="•"/>
            </a:pPr>
            <a:r>
              <a:rPr lang="en-GB" sz="7200" b="1" i="0" dirty="0">
                <a:effectLst/>
              </a:rPr>
              <a:t>BAC</a:t>
            </a:r>
            <a:r>
              <a:rPr lang="en-GB" sz="7200" b="0" i="0" dirty="0">
                <a:effectLst/>
              </a:rPr>
              <a:t> .10% Vision, speech, balance, perception and self-control are affected.</a:t>
            </a:r>
          </a:p>
          <a:p>
            <a:pPr algn="l">
              <a:buFont typeface="Arial" panose="020B0604020202020204" pitchFamily="34" charset="0"/>
              <a:buChar char="•"/>
            </a:pPr>
            <a:r>
              <a:rPr lang="en-GB" sz="7200" b="1" i="0" dirty="0">
                <a:effectLst/>
              </a:rPr>
              <a:t>BAC</a:t>
            </a:r>
            <a:r>
              <a:rPr lang="en-GB" sz="7200" b="0" i="0" dirty="0">
                <a:effectLst/>
              </a:rPr>
              <a:t> .18% Walking and standing are noticeably affected. (walking a straight line, buttoning a coat).</a:t>
            </a:r>
          </a:p>
          <a:p>
            <a:pPr algn="l">
              <a:buFont typeface="Arial" panose="020B0604020202020204" pitchFamily="34" charset="0"/>
              <a:buChar char="•"/>
            </a:pPr>
            <a:r>
              <a:rPr lang="en-GB" sz="7200" b="1" i="0" dirty="0">
                <a:effectLst/>
              </a:rPr>
              <a:t>BAC</a:t>
            </a:r>
            <a:r>
              <a:rPr lang="en-GB" sz="7200" b="0" i="0" dirty="0">
                <a:effectLst/>
              </a:rPr>
              <a:t> .20% Memory is impaired, the brain centre for intelligence, emotions and sensory motor abilities are affected; cannot think clearly and become excited or angered easily.</a:t>
            </a:r>
          </a:p>
          <a:p>
            <a:pPr algn="l">
              <a:buFont typeface="Arial" panose="020B0604020202020204" pitchFamily="34" charset="0"/>
              <a:buChar char="•"/>
            </a:pPr>
            <a:r>
              <a:rPr lang="en-GB" sz="7200" b="1" i="0" dirty="0">
                <a:effectLst/>
              </a:rPr>
              <a:t>BAC</a:t>
            </a:r>
            <a:r>
              <a:rPr lang="en-GB" sz="7200" b="0" i="0" dirty="0">
                <a:effectLst/>
              </a:rPr>
              <a:t> .30% The body is thrown into a complete state of confusion and the signs are: slurred speech, double vision, hearing impairment, difficult or impossible to judge distances, no longer able to walk normally and sudden mood changes.</a:t>
            </a:r>
          </a:p>
          <a:p>
            <a:pPr algn="l">
              <a:buFont typeface="Arial" panose="020B0604020202020204" pitchFamily="34" charset="0"/>
              <a:buChar char="•"/>
            </a:pPr>
            <a:r>
              <a:rPr lang="en-GB" sz="7200" b="1" i="0" dirty="0">
                <a:effectLst/>
              </a:rPr>
              <a:t>BAC</a:t>
            </a:r>
            <a:r>
              <a:rPr lang="en-GB" sz="7200" b="0" i="0" dirty="0">
                <a:effectLst/>
              </a:rPr>
              <a:t> .40% The brain can barely function, and the nervous system is ineffective ; the person is unconscious or almost unconscious; the body may seem frozen or barely able to move, vomiting or uncontrolled urination may occur.</a:t>
            </a:r>
          </a:p>
          <a:p>
            <a:pPr algn="l">
              <a:buFont typeface="Arial" panose="020B0604020202020204" pitchFamily="34" charset="0"/>
              <a:buChar char="•"/>
            </a:pPr>
            <a:r>
              <a:rPr lang="en-GB" sz="7200" b="1" i="0" dirty="0">
                <a:effectLst/>
              </a:rPr>
              <a:t>BAC</a:t>
            </a:r>
            <a:r>
              <a:rPr lang="en-GB" sz="7200" b="0" i="0" dirty="0">
                <a:effectLst/>
              </a:rPr>
              <a:t> .50% A person slips into a coma; breathing, heart action and blood pressure are decreased drastically to a dangerously low point; the brain cannot control body temperature; death can and often does occur.</a:t>
            </a:r>
          </a:p>
          <a:p>
            <a:endParaRPr lang="en-IE" dirty="0"/>
          </a:p>
        </p:txBody>
      </p:sp>
      <p:sp>
        <p:nvSpPr>
          <p:cNvPr id="4" name="Slide Number Placeholder 3">
            <a:extLst>
              <a:ext uri="{FF2B5EF4-FFF2-40B4-BE49-F238E27FC236}">
                <a16:creationId xmlns:a16="http://schemas.microsoft.com/office/drawing/2014/main" id="{1DDEC32D-14CE-D831-8C9F-639AE14BD8C4}"/>
              </a:ext>
            </a:extLst>
          </p:cNvPr>
          <p:cNvSpPr>
            <a:spLocks noGrp="1"/>
          </p:cNvSpPr>
          <p:nvPr>
            <p:ph type="sldNum" sz="quarter" idx="12"/>
          </p:nvPr>
        </p:nvSpPr>
        <p:spPr/>
        <p:txBody>
          <a:bodyPr/>
          <a:lstStyle/>
          <a:p>
            <a:fld id="{C64C98C8-3BCA-4314-9A2D-F21CC0CC8526}" type="slidenum">
              <a:rPr lang="en-IE" smtClean="0"/>
              <a:t>10</a:t>
            </a:fld>
            <a:endParaRPr lang="en-IE" dirty="0"/>
          </a:p>
        </p:txBody>
      </p:sp>
    </p:spTree>
    <p:extLst>
      <p:ext uri="{BB962C8B-B14F-4D97-AF65-F5344CB8AC3E}">
        <p14:creationId xmlns:p14="http://schemas.microsoft.com/office/powerpoint/2010/main" val="44467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CA2B-6BD5-7B81-FD7F-1CC305582C2E}"/>
              </a:ext>
            </a:extLst>
          </p:cNvPr>
          <p:cNvSpPr>
            <a:spLocks noGrp="1"/>
          </p:cNvSpPr>
          <p:nvPr>
            <p:ph type="title"/>
          </p:nvPr>
        </p:nvSpPr>
        <p:spPr/>
        <p:txBody>
          <a:bodyPr/>
          <a:lstStyle/>
          <a:p>
            <a:r>
              <a:rPr lang="en-GB" dirty="0">
                <a:solidFill>
                  <a:srgbClr val="FFC000"/>
                </a:solidFill>
              </a:rPr>
              <a:t>The risks</a:t>
            </a:r>
            <a:endParaRPr lang="en-IE" dirty="0">
              <a:solidFill>
                <a:srgbClr val="FFC000"/>
              </a:solidFill>
            </a:endParaRPr>
          </a:p>
        </p:txBody>
      </p:sp>
      <p:sp>
        <p:nvSpPr>
          <p:cNvPr id="3" name="Content Placeholder 2">
            <a:extLst>
              <a:ext uri="{FF2B5EF4-FFF2-40B4-BE49-F238E27FC236}">
                <a16:creationId xmlns:a16="http://schemas.microsoft.com/office/drawing/2014/main" id="{404DB7C4-67AF-DFBF-35B6-287A8CB326C3}"/>
              </a:ext>
            </a:extLst>
          </p:cNvPr>
          <p:cNvSpPr>
            <a:spLocks noGrp="1"/>
          </p:cNvSpPr>
          <p:nvPr>
            <p:ph idx="1"/>
          </p:nvPr>
        </p:nvSpPr>
        <p:spPr>
          <a:xfrm>
            <a:off x="913795" y="2096063"/>
            <a:ext cx="10353762" cy="4326002"/>
          </a:xfrm>
        </p:spPr>
        <p:txBody>
          <a:bodyPr>
            <a:normAutofit lnSpcReduction="10000"/>
          </a:bodyPr>
          <a:lstStyle/>
          <a:p>
            <a:r>
              <a:rPr lang="en-GB" dirty="0"/>
              <a:t>There is no safe limit of alcohol to drink. 10% of all cancers in men and 3% in women are attributable to alcohol consumption.</a:t>
            </a:r>
          </a:p>
          <a:p>
            <a:endParaRPr lang="en-GB" dirty="0"/>
          </a:p>
          <a:p>
            <a:r>
              <a:rPr lang="en-GB" dirty="0"/>
              <a:t>Even small amounts of overuse of alcohol is attributed to seven types of cancer.</a:t>
            </a:r>
          </a:p>
          <a:p>
            <a:endParaRPr lang="en-GB" dirty="0"/>
          </a:p>
          <a:p>
            <a:r>
              <a:rPr lang="en-GB" dirty="0"/>
              <a:t>No safe amount to drink while pregnant. Drinking alcohol while pregnant can affect the baby.</a:t>
            </a:r>
          </a:p>
          <a:p>
            <a:endParaRPr lang="en-GB" dirty="0"/>
          </a:p>
          <a:p>
            <a:r>
              <a:rPr lang="en-GB" dirty="0"/>
              <a:t>Indirect accidents are likely when intoxicated and many falls, car accidents, acquired brain injuries and other unintended accidents happen as a result of drinking alcohol.</a:t>
            </a:r>
          </a:p>
          <a:p>
            <a:endParaRPr lang="en-IE" dirty="0"/>
          </a:p>
        </p:txBody>
      </p:sp>
      <p:sp>
        <p:nvSpPr>
          <p:cNvPr id="4" name="Slide Number Placeholder 3">
            <a:extLst>
              <a:ext uri="{FF2B5EF4-FFF2-40B4-BE49-F238E27FC236}">
                <a16:creationId xmlns:a16="http://schemas.microsoft.com/office/drawing/2014/main" id="{AB116B0A-0D31-AEC8-8252-5F24AE60540F}"/>
              </a:ext>
            </a:extLst>
          </p:cNvPr>
          <p:cNvSpPr>
            <a:spLocks noGrp="1"/>
          </p:cNvSpPr>
          <p:nvPr>
            <p:ph type="sldNum" sz="quarter" idx="12"/>
          </p:nvPr>
        </p:nvSpPr>
        <p:spPr/>
        <p:txBody>
          <a:bodyPr/>
          <a:lstStyle/>
          <a:p>
            <a:fld id="{C64C98C8-3BCA-4314-9A2D-F21CC0CC8526}" type="slidenum">
              <a:rPr lang="en-IE" smtClean="0"/>
              <a:t>11</a:t>
            </a:fld>
            <a:endParaRPr lang="en-IE" dirty="0"/>
          </a:p>
        </p:txBody>
      </p:sp>
    </p:spTree>
    <p:extLst>
      <p:ext uri="{BB962C8B-B14F-4D97-AF65-F5344CB8AC3E}">
        <p14:creationId xmlns:p14="http://schemas.microsoft.com/office/powerpoint/2010/main" val="242612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4BDF-56A3-6F7C-BD6D-866E16151F50}"/>
              </a:ext>
            </a:extLst>
          </p:cNvPr>
          <p:cNvSpPr>
            <a:spLocks noGrp="1"/>
          </p:cNvSpPr>
          <p:nvPr>
            <p:ph type="title"/>
          </p:nvPr>
        </p:nvSpPr>
        <p:spPr/>
        <p:txBody>
          <a:bodyPr/>
          <a:lstStyle/>
          <a:p>
            <a:r>
              <a:rPr lang="en-GB" dirty="0">
                <a:solidFill>
                  <a:srgbClr val="FFC000"/>
                </a:solidFill>
              </a:rPr>
              <a:t>The risks </a:t>
            </a:r>
            <a:br>
              <a:rPr lang="en-GB" dirty="0">
                <a:solidFill>
                  <a:srgbClr val="FFC000"/>
                </a:solidFill>
              </a:rPr>
            </a:br>
            <a:r>
              <a:rPr lang="en-GB" dirty="0">
                <a:solidFill>
                  <a:srgbClr val="FFC000"/>
                </a:solidFill>
              </a:rPr>
              <a:t>continued…</a:t>
            </a:r>
            <a:endParaRPr lang="en-IE" dirty="0">
              <a:solidFill>
                <a:srgbClr val="FFC000"/>
              </a:solidFill>
            </a:endParaRPr>
          </a:p>
        </p:txBody>
      </p:sp>
      <p:sp>
        <p:nvSpPr>
          <p:cNvPr id="3" name="Content Placeholder 2">
            <a:extLst>
              <a:ext uri="{FF2B5EF4-FFF2-40B4-BE49-F238E27FC236}">
                <a16:creationId xmlns:a16="http://schemas.microsoft.com/office/drawing/2014/main" id="{906F4ACB-FCBF-1D55-04A0-4FDA041A06D0}"/>
              </a:ext>
            </a:extLst>
          </p:cNvPr>
          <p:cNvSpPr>
            <a:spLocks noGrp="1"/>
          </p:cNvSpPr>
          <p:nvPr>
            <p:ph idx="1"/>
          </p:nvPr>
        </p:nvSpPr>
        <p:spPr>
          <a:xfrm>
            <a:off x="913795" y="2096063"/>
            <a:ext cx="10353762" cy="4581183"/>
          </a:xfrm>
        </p:spPr>
        <p:txBody>
          <a:bodyPr>
            <a:normAutofit lnSpcReduction="10000"/>
          </a:bodyPr>
          <a:lstStyle/>
          <a:p>
            <a:r>
              <a:rPr lang="en-GB" dirty="0"/>
              <a:t>Alcohol is a diuretic and increases urine formation.</a:t>
            </a:r>
          </a:p>
          <a:p>
            <a:endParaRPr lang="en-GB" dirty="0"/>
          </a:p>
          <a:p>
            <a:r>
              <a:rPr lang="en-GB" dirty="0"/>
              <a:t>More frequent urination, leads to dehydration.</a:t>
            </a:r>
          </a:p>
          <a:p>
            <a:endParaRPr lang="en-GB" dirty="0"/>
          </a:p>
          <a:p>
            <a:r>
              <a:rPr lang="en-GB" dirty="0"/>
              <a:t>Alcohol causes fatty liver and cirrhosis of the liver. </a:t>
            </a:r>
          </a:p>
          <a:p>
            <a:pPr marL="0" indent="0">
              <a:buNone/>
            </a:pPr>
            <a:endParaRPr lang="en-GB" dirty="0"/>
          </a:p>
          <a:p>
            <a:r>
              <a:rPr lang="en-GB" dirty="0"/>
              <a:t>Becoming abstinent, reveres liver damage if done early. Cirrhosis of the liver results in scar tissue. </a:t>
            </a:r>
          </a:p>
          <a:p>
            <a:endParaRPr lang="en-GB" dirty="0"/>
          </a:p>
          <a:p>
            <a:r>
              <a:rPr lang="en-GB" dirty="0"/>
              <a:t>The liver tends to function well until it is too late and a transplant is required.</a:t>
            </a:r>
            <a:endParaRPr lang="en-IE" dirty="0"/>
          </a:p>
        </p:txBody>
      </p:sp>
      <p:sp>
        <p:nvSpPr>
          <p:cNvPr id="4" name="Slide Number Placeholder 3">
            <a:extLst>
              <a:ext uri="{FF2B5EF4-FFF2-40B4-BE49-F238E27FC236}">
                <a16:creationId xmlns:a16="http://schemas.microsoft.com/office/drawing/2014/main" id="{35AE38A1-80BA-60B7-9D50-36B8768BD071}"/>
              </a:ext>
            </a:extLst>
          </p:cNvPr>
          <p:cNvSpPr>
            <a:spLocks noGrp="1"/>
          </p:cNvSpPr>
          <p:nvPr>
            <p:ph type="sldNum" sz="quarter" idx="12"/>
          </p:nvPr>
        </p:nvSpPr>
        <p:spPr/>
        <p:txBody>
          <a:bodyPr/>
          <a:lstStyle/>
          <a:p>
            <a:fld id="{C64C98C8-3BCA-4314-9A2D-F21CC0CC8526}" type="slidenum">
              <a:rPr lang="en-IE" smtClean="0"/>
              <a:t>12</a:t>
            </a:fld>
            <a:endParaRPr lang="en-IE" dirty="0"/>
          </a:p>
        </p:txBody>
      </p:sp>
    </p:spTree>
    <p:extLst>
      <p:ext uri="{BB962C8B-B14F-4D97-AF65-F5344CB8AC3E}">
        <p14:creationId xmlns:p14="http://schemas.microsoft.com/office/powerpoint/2010/main" val="286710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986A-C6E5-6263-6EB1-70F8E1CD3161}"/>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8EC6158C-6FBF-7AAD-B598-82965A49A357}"/>
              </a:ext>
            </a:extLst>
          </p:cNvPr>
          <p:cNvSpPr>
            <a:spLocks noGrp="1"/>
          </p:cNvSpPr>
          <p:nvPr>
            <p:ph idx="1"/>
          </p:nvPr>
        </p:nvSpPr>
        <p:spPr>
          <a:xfrm>
            <a:off x="913795" y="2096063"/>
            <a:ext cx="10353762" cy="4581183"/>
          </a:xfrm>
        </p:spPr>
        <p:txBody>
          <a:bodyPr>
            <a:normAutofit fontScale="92500"/>
          </a:bodyPr>
          <a:lstStyle/>
          <a:p>
            <a:r>
              <a:rPr lang="en-GB" dirty="0"/>
              <a:t>If you are worried about someone having consumed too much alcohol, put them in the recovery position if you can, or on their side and seek medical attention. </a:t>
            </a:r>
          </a:p>
          <a:p>
            <a:r>
              <a:rPr lang="en-GB" dirty="0"/>
              <a:t>Avoid using alcohol with other substances.</a:t>
            </a:r>
          </a:p>
          <a:p>
            <a:r>
              <a:rPr lang="en-IE" dirty="0"/>
              <a:t>Eat before you drink.</a:t>
            </a:r>
          </a:p>
          <a:p>
            <a:r>
              <a:rPr lang="en-IE" dirty="0"/>
              <a:t>Try to stick to one standard drink per hour.</a:t>
            </a:r>
          </a:p>
          <a:p>
            <a:r>
              <a:rPr lang="en-IE" dirty="0"/>
              <a:t>Avoid drinking alcohol near bodies of water, roads or other places that could pose a risk.</a:t>
            </a:r>
          </a:p>
          <a:p>
            <a:r>
              <a:rPr lang="en-IE" dirty="0"/>
              <a:t>Never drink and drive.</a:t>
            </a:r>
          </a:p>
          <a:p>
            <a:r>
              <a:rPr lang="en-IE" dirty="0"/>
              <a:t>Avoid drinking alone.</a:t>
            </a:r>
          </a:p>
          <a:p>
            <a:r>
              <a:rPr lang="en-IE" dirty="0"/>
              <a:t>Never leave a drink unattended or pick it up after it has been unattended to reduce the risk of being spiked.</a:t>
            </a:r>
          </a:p>
        </p:txBody>
      </p:sp>
      <p:sp>
        <p:nvSpPr>
          <p:cNvPr id="4" name="Slide Number Placeholder 3">
            <a:extLst>
              <a:ext uri="{FF2B5EF4-FFF2-40B4-BE49-F238E27FC236}">
                <a16:creationId xmlns:a16="http://schemas.microsoft.com/office/drawing/2014/main" id="{F80C85C3-FEDC-B1BB-65E0-BE42D627627F}"/>
              </a:ext>
            </a:extLst>
          </p:cNvPr>
          <p:cNvSpPr>
            <a:spLocks noGrp="1"/>
          </p:cNvSpPr>
          <p:nvPr>
            <p:ph type="sldNum" sz="quarter" idx="12"/>
          </p:nvPr>
        </p:nvSpPr>
        <p:spPr/>
        <p:txBody>
          <a:bodyPr/>
          <a:lstStyle/>
          <a:p>
            <a:fld id="{C64C98C8-3BCA-4314-9A2D-F21CC0CC8526}" type="slidenum">
              <a:rPr lang="en-IE" smtClean="0"/>
              <a:t>13</a:t>
            </a:fld>
            <a:endParaRPr lang="en-IE" dirty="0"/>
          </a:p>
        </p:txBody>
      </p:sp>
    </p:spTree>
    <p:extLst>
      <p:ext uri="{BB962C8B-B14F-4D97-AF65-F5344CB8AC3E}">
        <p14:creationId xmlns:p14="http://schemas.microsoft.com/office/powerpoint/2010/main" val="55006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1E58-6BCE-5612-B3A7-FEE503F22351}"/>
              </a:ext>
            </a:extLst>
          </p:cNvPr>
          <p:cNvSpPr>
            <a:spLocks noGrp="1"/>
          </p:cNvSpPr>
          <p:nvPr>
            <p:ph type="title"/>
          </p:nvPr>
        </p:nvSpPr>
        <p:spPr/>
        <p:txBody>
          <a:bodyPr/>
          <a:lstStyle/>
          <a:p>
            <a:r>
              <a:rPr lang="en-GB" dirty="0">
                <a:solidFill>
                  <a:srgbClr val="FFC000"/>
                </a:solidFill>
              </a:rPr>
              <a:t>If you need help</a:t>
            </a:r>
            <a:endParaRPr lang="en-IE" dirty="0">
              <a:solidFill>
                <a:srgbClr val="FFC000"/>
              </a:solidFill>
            </a:endParaRPr>
          </a:p>
        </p:txBody>
      </p:sp>
      <p:sp>
        <p:nvSpPr>
          <p:cNvPr id="3" name="Content Placeholder 2">
            <a:extLst>
              <a:ext uri="{FF2B5EF4-FFF2-40B4-BE49-F238E27FC236}">
                <a16:creationId xmlns:a16="http://schemas.microsoft.com/office/drawing/2014/main" id="{5F45C5FE-A523-2DB8-E930-EBC7FCFD911B}"/>
              </a:ext>
            </a:extLst>
          </p:cNvPr>
          <p:cNvSpPr>
            <a:spLocks noGrp="1"/>
          </p:cNvSpPr>
          <p:nvPr>
            <p:ph idx="1"/>
          </p:nvPr>
        </p:nvSpPr>
        <p:spPr>
          <a:xfrm>
            <a:off x="913795" y="2096064"/>
            <a:ext cx="10353762" cy="4332728"/>
          </a:xfrm>
        </p:spPr>
        <p:txBody>
          <a:bodyPr>
            <a:normAutofit/>
          </a:bodyPr>
          <a:lstStyle/>
          <a:p>
            <a:r>
              <a:rPr lang="en-GB" dirty="0"/>
              <a:t>Check your local services. </a:t>
            </a:r>
          </a:p>
          <a:p>
            <a:r>
              <a:rPr lang="en-GB" kern="100" dirty="0">
                <a:effectLst/>
                <a:latin typeface="Rockwell" panose="02060603020205020403" pitchFamily="18" charset="0"/>
                <a:ea typeface="Aptos" panose="020B0004020202020204" pitchFamily="34" charset="0"/>
                <a:cs typeface="Times New Roman" panose="02020603050405020304" pitchFamily="18" charset="0"/>
              </a:rPr>
              <a:t>Services map: </a:t>
            </a:r>
            <a:r>
              <a:rPr lang="en-GB"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2"/>
              </a:rPr>
              <a:t>https://www.drugsandalcohol.ie/services_map</a:t>
            </a:r>
            <a:r>
              <a:rPr lang="en-GB" kern="100" dirty="0">
                <a:effectLst/>
                <a:latin typeface="Rockwell" panose="02060603020205020403" pitchFamily="18" charset="0"/>
                <a:ea typeface="Aptos" panose="020B0004020202020204" pitchFamily="34" charset="0"/>
                <a:cs typeface="Times New Roman" panose="02020603050405020304" pitchFamily="18" charset="0"/>
              </a:rPr>
              <a:t>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dirty="0">
                <a:solidFill>
                  <a:srgbClr val="FFC000"/>
                </a:solidFill>
                <a:hlinkClick r:id="rId3">
                  <a:extLst>
                    <a:ext uri="{A12FA001-AC4F-418D-AE19-62706E023703}">
                      <ahyp:hlinkClr xmlns:ahyp="http://schemas.microsoft.com/office/drawing/2018/hyperlinkcolor" val="tx"/>
                    </a:ext>
                  </a:extLst>
                </a:hlinkClick>
              </a:rPr>
              <a:t>www.drugs.ie</a:t>
            </a:r>
            <a:endParaRPr lang="en-GB" dirty="0">
              <a:solidFill>
                <a:srgbClr val="FFC000"/>
              </a:solidFill>
            </a:endParaRPr>
          </a:p>
          <a:p>
            <a:pPr marL="0" indent="0">
              <a:buNone/>
            </a:pPr>
            <a:r>
              <a:rPr lang="en-GB" dirty="0">
                <a:solidFill>
                  <a:srgbClr val="FFC000"/>
                </a:solidFill>
                <a:hlinkClick r:id="rId4">
                  <a:extLst>
                    <a:ext uri="{A12FA001-AC4F-418D-AE19-62706E023703}">
                      <ahyp:hlinkClr xmlns:ahyp="http://schemas.microsoft.com/office/drawing/2018/hyperlinkcolor" val="tx"/>
                    </a:ext>
                  </a:extLst>
                </a:hlinkClick>
              </a:rPr>
              <a:t>cris@mqi.ie</a:t>
            </a:r>
            <a:endParaRPr lang="en-GB" dirty="0">
              <a:solidFill>
                <a:srgbClr val="FFC000"/>
              </a:solidFill>
            </a:endParaRPr>
          </a:p>
          <a:p>
            <a:pPr marL="0" indent="0">
              <a:buNone/>
            </a:pPr>
            <a:r>
              <a:rPr lang="en-GB" dirty="0">
                <a:solidFill>
                  <a:srgbClr val="FFC000"/>
                </a:solidFill>
              </a:rPr>
              <a:t>tiglin.ie</a:t>
            </a:r>
          </a:p>
          <a:p>
            <a:pPr marL="0" indent="0">
              <a:buNone/>
            </a:pPr>
            <a:r>
              <a:rPr lang="en-GB" dirty="0">
                <a:solidFill>
                  <a:srgbClr val="FFC000"/>
                </a:solidFill>
              </a:rPr>
              <a:t>livinglifecounselling.com </a:t>
            </a:r>
          </a:p>
          <a:p>
            <a:pPr marL="0" indent="0">
              <a:buNone/>
            </a:pPr>
            <a:endParaRPr lang="en-GB" dirty="0">
              <a:solidFill>
                <a:srgbClr val="FFC000"/>
              </a:solidFill>
            </a:endParaRPr>
          </a:p>
          <a:p>
            <a:pPr marL="0" indent="0">
              <a:buNone/>
            </a:pPr>
            <a:endParaRPr lang="en-IE" i="1" dirty="0"/>
          </a:p>
        </p:txBody>
      </p:sp>
      <p:sp>
        <p:nvSpPr>
          <p:cNvPr id="4" name="Slide Number Placeholder 3">
            <a:extLst>
              <a:ext uri="{FF2B5EF4-FFF2-40B4-BE49-F238E27FC236}">
                <a16:creationId xmlns:a16="http://schemas.microsoft.com/office/drawing/2014/main" id="{47ADDADA-D44B-0AF5-7C03-D8D18AC5D0DE}"/>
              </a:ext>
            </a:extLst>
          </p:cNvPr>
          <p:cNvSpPr>
            <a:spLocks noGrp="1"/>
          </p:cNvSpPr>
          <p:nvPr>
            <p:ph type="sldNum" sz="quarter" idx="12"/>
          </p:nvPr>
        </p:nvSpPr>
        <p:spPr/>
        <p:txBody>
          <a:bodyPr/>
          <a:lstStyle/>
          <a:p>
            <a:fld id="{C64C98C8-3BCA-4314-9A2D-F21CC0CC8526}" type="slidenum">
              <a:rPr lang="en-IE" smtClean="0"/>
              <a:t>14</a:t>
            </a:fld>
            <a:endParaRPr lang="en-IE" dirty="0"/>
          </a:p>
        </p:txBody>
      </p:sp>
    </p:spTree>
    <p:extLst>
      <p:ext uri="{BB962C8B-B14F-4D97-AF65-F5344CB8AC3E}">
        <p14:creationId xmlns:p14="http://schemas.microsoft.com/office/powerpoint/2010/main" val="340250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DB68-89DB-2643-EAB7-FCCA4A8A0719}"/>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5B044AC9-702D-7E7A-EE7A-FA847F32AC1C}"/>
              </a:ext>
            </a:extLst>
          </p:cNvPr>
          <p:cNvSpPr>
            <a:spLocks noGrp="1"/>
          </p:cNvSpPr>
          <p:nvPr>
            <p:ph idx="1"/>
          </p:nvPr>
        </p:nvSpPr>
        <p:spPr>
          <a:xfrm>
            <a:off x="919119" y="2064167"/>
            <a:ext cx="10353762" cy="4655610"/>
          </a:xfrm>
        </p:spPr>
        <p:txBody>
          <a:bodyPr>
            <a:normAutofit/>
          </a:bodyPr>
          <a:lstStyle/>
          <a:p>
            <a:r>
              <a:rPr lang="en-GB" dirty="0"/>
              <a:t>Try to stay within the recommended limits and spread alcohol use over the week.</a:t>
            </a:r>
          </a:p>
          <a:p>
            <a:r>
              <a:rPr lang="en-GB" dirty="0"/>
              <a:t>Your liver can only remove one standard drink per hour.</a:t>
            </a:r>
          </a:p>
          <a:p>
            <a:r>
              <a:rPr lang="en-GB" dirty="0"/>
              <a:t>One standard drink = 10mg of pure alcohol </a:t>
            </a:r>
          </a:p>
          <a:p>
            <a:pPr lvl="1"/>
            <a:r>
              <a:rPr lang="en-GB" dirty="0"/>
              <a:t>Half a pint </a:t>
            </a:r>
          </a:p>
          <a:p>
            <a:pPr lvl="1"/>
            <a:r>
              <a:rPr lang="en-GB" dirty="0"/>
              <a:t>A single spirit measure</a:t>
            </a:r>
          </a:p>
          <a:p>
            <a:pPr lvl="1"/>
            <a:r>
              <a:rPr lang="en-GB" dirty="0"/>
              <a:t>A small glass of wine</a:t>
            </a:r>
          </a:p>
          <a:p>
            <a:pPr lvl="1"/>
            <a:r>
              <a:rPr lang="en-GB" dirty="0"/>
              <a:t>One alcopop </a:t>
            </a:r>
          </a:p>
          <a:p>
            <a:pPr marL="457200" lvl="1" indent="0">
              <a:buNone/>
            </a:pPr>
            <a:r>
              <a:rPr lang="en-IE" dirty="0"/>
              <a:t>Try to have two to three alcohol free days in a week.</a:t>
            </a:r>
          </a:p>
          <a:p>
            <a:pPr marL="457200" lvl="1" indent="0">
              <a:buNone/>
            </a:pPr>
            <a:r>
              <a:rPr lang="en-IE" dirty="0"/>
              <a:t>Smoking and drinking together increases the risk of cancer.</a:t>
            </a:r>
          </a:p>
          <a:p>
            <a:pPr marL="457200" lvl="1" indent="0">
              <a:buNone/>
            </a:pPr>
            <a:r>
              <a:rPr lang="en-IE" dirty="0"/>
              <a:t>Detoxing from alcohol dependence can cause death. If you would like help for your drinking and wish to reduce or become abstinent, seek out your local services.</a:t>
            </a:r>
            <a:endParaRPr lang="en-GB" dirty="0"/>
          </a:p>
        </p:txBody>
      </p:sp>
      <p:sp>
        <p:nvSpPr>
          <p:cNvPr id="4" name="Slide Number Placeholder 3">
            <a:extLst>
              <a:ext uri="{FF2B5EF4-FFF2-40B4-BE49-F238E27FC236}">
                <a16:creationId xmlns:a16="http://schemas.microsoft.com/office/drawing/2014/main" id="{3B8C2FFA-FE23-6C62-7952-E00A3F997CBF}"/>
              </a:ext>
            </a:extLst>
          </p:cNvPr>
          <p:cNvSpPr>
            <a:spLocks noGrp="1"/>
          </p:cNvSpPr>
          <p:nvPr>
            <p:ph type="sldNum" sz="quarter" idx="12"/>
          </p:nvPr>
        </p:nvSpPr>
        <p:spPr/>
        <p:txBody>
          <a:bodyPr/>
          <a:lstStyle/>
          <a:p>
            <a:fld id="{C64C98C8-3BCA-4314-9A2D-F21CC0CC8526}" type="slidenum">
              <a:rPr lang="en-IE" smtClean="0"/>
              <a:t>15</a:t>
            </a:fld>
            <a:endParaRPr lang="en-IE" dirty="0"/>
          </a:p>
        </p:txBody>
      </p:sp>
    </p:spTree>
    <p:extLst>
      <p:ext uri="{BB962C8B-B14F-4D97-AF65-F5344CB8AC3E}">
        <p14:creationId xmlns:p14="http://schemas.microsoft.com/office/powerpoint/2010/main" val="144030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AC47-E8E9-F1E5-AB74-79F85C262C71}"/>
              </a:ext>
            </a:extLst>
          </p:cNvPr>
          <p:cNvSpPr>
            <a:spLocks noGrp="1"/>
          </p:cNvSpPr>
          <p:nvPr>
            <p:ph type="title"/>
          </p:nvPr>
        </p:nvSpPr>
        <p:spPr/>
        <p:txBody>
          <a:bodyPr/>
          <a:lstStyle/>
          <a:p>
            <a:r>
              <a:rPr lang="en-GB" dirty="0">
                <a:solidFill>
                  <a:srgbClr val="FFC000"/>
                </a:solidFill>
              </a:rPr>
              <a:t>Sources/references</a:t>
            </a:r>
            <a:endParaRPr lang="en-IE" dirty="0">
              <a:solidFill>
                <a:srgbClr val="FFC000"/>
              </a:solidFill>
            </a:endParaRPr>
          </a:p>
        </p:txBody>
      </p:sp>
      <p:sp>
        <p:nvSpPr>
          <p:cNvPr id="3" name="Content Placeholder 2">
            <a:extLst>
              <a:ext uri="{FF2B5EF4-FFF2-40B4-BE49-F238E27FC236}">
                <a16:creationId xmlns:a16="http://schemas.microsoft.com/office/drawing/2014/main" id="{37C3C077-9A81-CDB5-3B62-E0A7CCB130BE}"/>
              </a:ext>
            </a:extLst>
          </p:cNvPr>
          <p:cNvSpPr>
            <a:spLocks noGrp="1"/>
          </p:cNvSpPr>
          <p:nvPr>
            <p:ph idx="1"/>
          </p:nvPr>
        </p:nvSpPr>
        <p:spPr>
          <a:xfrm>
            <a:off x="382555" y="1735495"/>
            <a:ext cx="11513976" cy="4870578"/>
          </a:xfrm>
        </p:spPr>
        <p:txBody>
          <a:bodyPr>
            <a:normAutofit fontScale="92500" lnSpcReduction="20000"/>
          </a:bodyPr>
          <a:lstStyle/>
          <a:p>
            <a:pPr>
              <a:lnSpc>
                <a:spcPct val="107000"/>
              </a:lnSpc>
              <a:spcAft>
                <a:spcPts val="800"/>
              </a:spcAft>
            </a:pPr>
            <a:r>
              <a:rPr lang="en-GB" sz="18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Slide 2 &amp; 3: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European Association for the Study of the Liver. (2023) EASL policy statement reducing alcohol harms 2023. Geneva: European Association for the Study of the Liver. Available at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https://www.drugsandalcohol.ie/39022/</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Slide 4, 5 &amp; 6: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Mongan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 Millar S and Galvin B (2021) The 2019–20 Irish National Drug and Alcohol Survey: main findings. Dublin: Health Research Board. Available at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https://www.drugsandalcohol.ie/34287/</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Slide 7-13: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Alcohol Forum Ireland (2022) Alcohol Forum Ireland. Available at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https://alcoholforum.org/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[Accessed on 16/11/23]</a:t>
            </a:r>
          </a:p>
          <a:p>
            <a:pPr marL="0" indent="0">
              <a:lnSpc>
                <a:spcPct val="107000"/>
              </a:lnSpc>
              <a:spcAft>
                <a:spcPts val="800"/>
              </a:spcAft>
              <a:buNone/>
            </a:pPr>
            <a:r>
              <a:rPr lang="en-GB" sz="18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Further reading:</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Doyle A,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Mongan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 Galvin B (2024) Alcohol: availability, affordability, related harm, and policy in Ireland. HRB overview series 13. Dublin: Health Research Board.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https://www.drugsandalcohol.ie/40465/</a:t>
            </a:r>
            <a:r>
              <a:rPr lang="en-GB" sz="1800"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Doyle A, Salome 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Mongan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 Galvin B (2022) Alcohol and other drug use among children and young people in Ireland: prevalence, risk and protective factors, consequences, responses, and policies. Dublin: Health Research Board.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https://www.drugsandalcohol.ie/36112/</a:t>
            </a:r>
            <a:r>
              <a:rPr lang="en-GB" sz="1800"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HRB National Drugs Library. (2024) Factsheet: Alcohol - the Irish situation. Dublin: HRB National Drugs Library.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https://www.drugsandalcohol.ie/24954/</a:t>
            </a:r>
            <a:r>
              <a:rPr lang="en-GB" sz="1800"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2DF6F845-4415-77EC-460F-1D7BEEDB11EA}"/>
              </a:ext>
            </a:extLst>
          </p:cNvPr>
          <p:cNvSpPr>
            <a:spLocks noGrp="1"/>
          </p:cNvSpPr>
          <p:nvPr>
            <p:ph type="sldNum" sz="quarter" idx="12"/>
          </p:nvPr>
        </p:nvSpPr>
        <p:spPr/>
        <p:txBody>
          <a:bodyPr/>
          <a:lstStyle/>
          <a:p>
            <a:fld id="{C64C98C8-3BCA-4314-9A2D-F21CC0CC8526}" type="slidenum">
              <a:rPr lang="en-IE" smtClean="0"/>
              <a:t>16</a:t>
            </a:fld>
            <a:endParaRPr lang="en-IE" dirty="0"/>
          </a:p>
        </p:txBody>
      </p:sp>
    </p:spTree>
    <p:extLst>
      <p:ext uri="{BB962C8B-B14F-4D97-AF65-F5344CB8AC3E}">
        <p14:creationId xmlns:p14="http://schemas.microsoft.com/office/powerpoint/2010/main" val="17963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AD8C-6C9D-5580-1A31-9807FC4791F3}"/>
              </a:ext>
            </a:extLst>
          </p:cNvPr>
          <p:cNvSpPr>
            <a:spLocks noGrp="1"/>
          </p:cNvSpPr>
          <p:nvPr>
            <p:ph type="title"/>
          </p:nvPr>
        </p:nvSpPr>
        <p:spPr/>
        <p:txBody>
          <a:bodyPr/>
          <a:lstStyle/>
          <a:p>
            <a:r>
              <a:rPr lang="en-GB" dirty="0">
                <a:solidFill>
                  <a:srgbClr val="FFC000"/>
                </a:solidFill>
              </a:rPr>
              <a:t>Alcohol use In Ireland</a:t>
            </a:r>
            <a:endParaRPr lang="en-IE" dirty="0">
              <a:solidFill>
                <a:srgbClr val="FFC000"/>
              </a:solidFill>
            </a:endParaRPr>
          </a:p>
        </p:txBody>
      </p:sp>
      <p:sp>
        <p:nvSpPr>
          <p:cNvPr id="3" name="Content Placeholder 2">
            <a:extLst>
              <a:ext uri="{FF2B5EF4-FFF2-40B4-BE49-F238E27FC236}">
                <a16:creationId xmlns:a16="http://schemas.microsoft.com/office/drawing/2014/main" id="{7E8A1BDF-9A0F-4F6F-E4DF-2DCBBB5E2B40}"/>
              </a:ext>
            </a:extLst>
          </p:cNvPr>
          <p:cNvSpPr>
            <a:spLocks noGrp="1"/>
          </p:cNvSpPr>
          <p:nvPr>
            <p:ph idx="1"/>
          </p:nvPr>
        </p:nvSpPr>
        <p:spPr>
          <a:xfrm>
            <a:off x="913795" y="2068072"/>
            <a:ext cx="10353762" cy="4267414"/>
          </a:xfrm>
        </p:spPr>
        <p:txBody>
          <a:bodyPr/>
          <a:lstStyle/>
          <a:p>
            <a:pPr lvl="0"/>
            <a:r>
              <a:rPr lang="en-IE" sz="2000" dirty="0">
                <a:solidFill>
                  <a:srgbClr val="FFC000"/>
                </a:solidFill>
              </a:rPr>
              <a:t>15% of Irish population have an Alcohol Use Disorder</a:t>
            </a:r>
            <a:endParaRPr lang="en-US" sz="2000" dirty="0">
              <a:solidFill>
                <a:srgbClr val="FFC000"/>
              </a:solidFill>
            </a:endParaRPr>
          </a:p>
          <a:p>
            <a:pPr lvl="0"/>
            <a:r>
              <a:rPr lang="en-IE" sz="2000" dirty="0">
                <a:solidFill>
                  <a:srgbClr val="FFC000"/>
                </a:solidFill>
              </a:rPr>
              <a:t>4 deaths from alcohol per day, 1547 annually</a:t>
            </a:r>
            <a:endParaRPr lang="en-US" sz="2000" dirty="0">
              <a:solidFill>
                <a:srgbClr val="FFC000"/>
              </a:solidFill>
            </a:endParaRPr>
          </a:p>
          <a:p>
            <a:pPr lvl="0"/>
            <a:r>
              <a:rPr lang="en-IE" sz="2000" dirty="0">
                <a:solidFill>
                  <a:srgbClr val="FFC000"/>
                </a:solidFill>
              </a:rPr>
              <a:t>&gt;11% of health care budget </a:t>
            </a:r>
            <a:endParaRPr lang="en-US" sz="2000" dirty="0">
              <a:solidFill>
                <a:srgbClr val="FFC000"/>
              </a:solidFill>
            </a:endParaRPr>
          </a:p>
          <a:p>
            <a:pPr lvl="0"/>
            <a:r>
              <a:rPr lang="en-IE" dirty="0">
                <a:solidFill>
                  <a:srgbClr val="FFC000"/>
                </a:solidFill>
              </a:rPr>
              <a:t>&gt;€3.7 billion costs to society, likely twice that amount if including harm to others</a:t>
            </a:r>
          </a:p>
          <a:p>
            <a:pPr lvl="0"/>
            <a:endParaRPr lang="en-IE" dirty="0">
              <a:solidFill>
                <a:srgbClr val="FFC000"/>
              </a:solidFill>
            </a:endParaRPr>
          </a:p>
          <a:p>
            <a:pPr lvl="0"/>
            <a:endParaRPr lang="en-IE" dirty="0">
              <a:solidFill>
                <a:srgbClr val="FFC000"/>
              </a:solidFill>
            </a:endParaRPr>
          </a:p>
          <a:p>
            <a:pPr lvl="0"/>
            <a:endParaRPr lang="en-IE" dirty="0">
              <a:solidFill>
                <a:srgbClr val="FFC000"/>
              </a:solidFill>
            </a:endParaRPr>
          </a:p>
          <a:p>
            <a:pPr marL="0" indent="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(European Association for the Study of the Liver, 2023)</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endParaRPr lang="en-GB" dirty="0">
              <a:solidFill>
                <a:srgbClr val="FFC000"/>
              </a:solidFill>
            </a:endParaRPr>
          </a:p>
          <a:p>
            <a:pPr marL="0" indent="0">
              <a:buNone/>
            </a:pPr>
            <a:endParaRPr lang="en-IE" dirty="0"/>
          </a:p>
        </p:txBody>
      </p:sp>
      <p:sp>
        <p:nvSpPr>
          <p:cNvPr id="4" name="Slide Number Placeholder 3">
            <a:extLst>
              <a:ext uri="{FF2B5EF4-FFF2-40B4-BE49-F238E27FC236}">
                <a16:creationId xmlns:a16="http://schemas.microsoft.com/office/drawing/2014/main" id="{5A11311F-D5A3-DCB3-CD2E-AEE6DF998906}"/>
              </a:ext>
            </a:extLst>
          </p:cNvPr>
          <p:cNvSpPr>
            <a:spLocks noGrp="1"/>
          </p:cNvSpPr>
          <p:nvPr>
            <p:ph type="sldNum" sz="quarter" idx="12"/>
          </p:nvPr>
        </p:nvSpPr>
        <p:spPr/>
        <p:txBody>
          <a:bodyPr/>
          <a:lstStyle/>
          <a:p>
            <a:fld id="{C64C98C8-3BCA-4314-9A2D-F21CC0CC8526}" type="slidenum">
              <a:rPr lang="en-IE" smtClean="0"/>
              <a:t>2</a:t>
            </a:fld>
            <a:endParaRPr lang="en-IE" dirty="0"/>
          </a:p>
        </p:txBody>
      </p:sp>
    </p:spTree>
    <p:extLst>
      <p:ext uri="{BB962C8B-B14F-4D97-AF65-F5344CB8AC3E}">
        <p14:creationId xmlns:p14="http://schemas.microsoft.com/office/powerpoint/2010/main" val="40301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298A-1914-5CE8-C1A8-7DD1912CB51C}"/>
              </a:ext>
            </a:extLst>
          </p:cNvPr>
          <p:cNvSpPr>
            <a:spLocks noGrp="1"/>
          </p:cNvSpPr>
          <p:nvPr>
            <p:ph type="title"/>
          </p:nvPr>
        </p:nvSpPr>
        <p:spPr/>
        <p:txBody>
          <a:bodyPr/>
          <a:lstStyle/>
          <a:p>
            <a:r>
              <a:rPr lang="en-GB" dirty="0">
                <a:solidFill>
                  <a:srgbClr val="FFC000"/>
                </a:solidFill>
              </a:rPr>
              <a:t>Why is alcohol consumed so heavily in Ireland?</a:t>
            </a:r>
            <a:endParaRPr lang="en-IE" dirty="0">
              <a:solidFill>
                <a:srgbClr val="FFC000"/>
              </a:solidFill>
            </a:endParaRPr>
          </a:p>
        </p:txBody>
      </p:sp>
      <p:sp>
        <p:nvSpPr>
          <p:cNvPr id="3" name="Content Placeholder 2">
            <a:extLst>
              <a:ext uri="{FF2B5EF4-FFF2-40B4-BE49-F238E27FC236}">
                <a16:creationId xmlns:a16="http://schemas.microsoft.com/office/drawing/2014/main" id="{97780205-278A-6511-9F17-270129D6553F}"/>
              </a:ext>
            </a:extLst>
          </p:cNvPr>
          <p:cNvSpPr>
            <a:spLocks noGrp="1"/>
          </p:cNvSpPr>
          <p:nvPr>
            <p:ph idx="1"/>
          </p:nvPr>
        </p:nvSpPr>
        <p:spPr>
          <a:xfrm>
            <a:off x="913795" y="2096064"/>
            <a:ext cx="10353762" cy="4152336"/>
          </a:xfrm>
        </p:spPr>
        <p:txBody>
          <a:bodyPr/>
          <a:lstStyle/>
          <a:p>
            <a:r>
              <a:rPr lang="en-US" dirty="0">
                <a:solidFill>
                  <a:srgbClr val="FFC000"/>
                </a:solidFill>
              </a:rPr>
              <a:t>Multinational alcohol companies</a:t>
            </a:r>
          </a:p>
          <a:p>
            <a:r>
              <a:rPr lang="en-US" dirty="0">
                <a:solidFill>
                  <a:srgbClr val="FFC000"/>
                </a:solidFill>
              </a:rPr>
              <a:t>Vested interests</a:t>
            </a:r>
          </a:p>
          <a:p>
            <a:r>
              <a:rPr lang="en-US" dirty="0">
                <a:solidFill>
                  <a:srgbClr val="FFC000"/>
                </a:solidFill>
              </a:rPr>
              <a:t>Ambivalence</a:t>
            </a:r>
          </a:p>
          <a:p>
            <a:r>
              <a:rPr lang="en-US" dirty="0">
                <a:solidFill>
                  <a:srgbClr val="FFC000"/>
                </a:solidFill>
              </a:rPr>
              <a:t>Many people want to be able to consume alcohol</a:t>
            </a:r>
          </a:p>
          <a:p>
            <a:endParaRPr lang="en-US" dirty="0">
              <a:solidFill>
                <a:srgbClr val="FFC000"/>
              </a:solidFill>
            </a:endParaRPr>
          </a:p>
          <a:p>
            <a:r>
              <a:rPr lang="en-US" dirty="0">
                <a:solidFill>
                  <a:srgbClr val="FFC000"/>
                </a:solidFill>
              </a:rPr>
              <a:t>Much activity in Ireland around alcohol/pub</a:t>
            </a:r>
          </a:p>
          <a:p>
            <a:endParaRPr lang="en-US" dirty="0">
              <a:solidFill>
                <a:srgbClr val="FFC000"/>
              </a:solidFill>
            </a:endParaRP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(European Association for the Study of the Liver, 2023)</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solidFill>
                <a:srgbClr val="FFC000"/>
              </a:solidFill>
            </a:endParaRPr>
          </a:p>
        </p:txBody>
      </p:sp>
      <p:sp>
        <p:nvSpPr>
          <p:cNvPr id="4" name="Slide Number Placeholder 3">
            <a:extLst>
              <a:ext uri="{FF2B5EF4-FFF2-40B4-BE49-F238E27FC236}">
                <a16:creationId xmlns:a16="http://schemas.microsoft.com/office/drawing/2014/main" id="{1D24CB8B-3E3D-EDD0-68D4-AF03798A96E9}"/>
              </a:ext>
            </a:extLst>
          </p:cNvPr>
          <p:cNvSpPr>
            <a:spLocks noGrp="1"/>
          </p:cNvSpPr>
          <p:nvPr>
            <p:ph type="sldNum" sz="quarter" idx="12"/>
          </p:nvPr>
        </p:nvSpPr>
        <p:spPr/>
        <p:txBody>
          <a:bodyPr/>
          <a:lstStyle/>
          <a:p>
            <a:fld id="{C64C98C8-3BCA-4314-9A2D-F21CC0CC8526}" type="slidenum">
              <a:rPr lang="en-IE" smtClean="0"/>
              <a:t>3</a:t>
            </a:fld>
            <a:endParaRPr lang="en-IE" dirty="0"/>
          </a:p>
        </p:txBody>
      </p:sp>
    </p:spTree>
    <p:extLst>
      <p:ext uri="{BB962C8B-B14F-4D97-AF65-F5344CB8AC3E}">
        <p14:creationId xmlns:p14="http://schemas.microsoft.com/office/powerpoint/2010/main" val="183112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B01D-DA4E-61D7-530D-C6B2132E8F54}"/>
              </a:ext>
            </a:extLst>
          </p:cNvPr>
          <p:cNvSpPr>
            <a:spLocks noGrp="1"/>
          </p:cNvSpPr>
          <p:nvPr>
            <p:ph type="title"/>
          </p:nvPr>
        </p:nvSpPr>
        <p:spPr/>
        <p:txBody>
          <a:bodyPr/>
          <a:lstStyle/>
          <a:p>
            <a:r>
              <a:rPr lang="en-GB" dirty="0">
                <a:solidFill>
                  <a:srgbClr val="FFC000"/>
                </a:solidFill>
              </a:rPr>
              <a:t>Adolescents and alcohol</a:t>
            </a:r>
            <a:br>
              <a:rPr lang="en-GB" dirty="0">
                <a:solidFill>
                  <a:srgbClr val="FFC000"/>
                </a:solidFill>
              </a:rPr>
            </a:br>
            <a:endParaRPr lang="en-IE" sz="2000" i="1" dirty="0"/>
          </a:p>
        </p:txBody>
      </p:sp>
      <p:sp>
        <p:nvSpPr>
          <p:cNvPr id="3" name="Content Placeholder 2">
            <a:extLst>
              <a:ext uri="{FF2B5EF4-FFF2-40B4-BE49-F238E27FC236}">
                <a16:creationId xmlns:a16="http://schemas.microsoft.com/office/drawing/2014/main" id="{3679CF43-A898-A6B6-7BFA-71AEAEC64FA0}"/>
              </a:ext>
            </a:extLst>
          </p:cNvPr>
          <p:cNvSpPr>
            <a:spLocks noGrp="1"/>
          </p:cNvSpPr>
          <p:nvPr>
            <p:ph idx="1"/>
          </p:nvPr>
        </p:nvSpPr>
        <p:spPr>
          <a:xfrm>
            <a:off x="913795" y="2096064"/>
            <a:ext cx="10353762" cy="4613080"/>
          </a:xfrm>
        </p:spPr>
        <p:txBody>
          <a:bodyPr/>
          <a:lstStyle/>
          <a:p>
            <a:r>
              <a:rPr lang="en-GB" dirty="0">
                <a:solidFill>
                  <a:srgbClr val="FFC000"/>
                </a:solidFill>
              </a:rPr>
              <a:t>Irish Adolescents between the ages of 15 and 16 have the seventh highest rate of drunkenness out of 35 European countries.</a:t>
            </a:r>
          </a:p>
          <a:p>
            <a:r>
              <a:rPr lang="en-GB" dirty="0">
                <a:solidFill>
                  <a:srgbClr val="FFC000"/>
                </a:solidFill>
              </a:rPr>
              <a:t>Alcohol contributes to all the leading causes of death for young people such as:</a:t>
            </a:r>
          </a:p>
          <a:p>
            <a:pPr lvl="1"/>
            <a:r>
              <a:rPr lang="en-GB" dirty="0">
                <a:solidFill>
                  <a:srgbClr val="FFC000"/>
                </a:solidFill>
              </a:rPr>
              <a:t>Suicide</a:t>
            </a:r>
          </a:p>
          <a:p>
            <a:pPr lvl="1"/>
            <a:r>
              <a:rPr lang="en-GB" dirty="0">
                <a:solidFill>
                  <a:srgbClr val="FFC000"/>
                </a:solidFill>
              </a:rPr>
              <a:t>Road traffic collisions </a:t>
            </a:r>
          </a:p>
          <a:p>
            <a:pPr lvl="1"/>
            <a:r>
              <a:rPr lang="en-GB" dirty="0">
                <a:solidFill>
                  <a:srgbClr val="FFC000"/>
                </a:solidFill>
              </a:rPr>
              <a:t>Poisoning</a:t>
            </a:r>
          </a:p>
          <a:p>
            <a:pPr lvl="1"/>
            <a:r>
              <a:rPr lang="en-GB" dirty="0">
                <a:solidFill>
                  <a:srgbClr val="FFC000"/>
                </a:solidFill>
              </a:rPr>
              <a:t>Assaults</a:t>
            </a:r>
          </a:p>
          <a:p>
            <a:pPr lvl="1"/>
            <a:r>
              <a:rPr lang="en-GB" dirty="0">
                <a:solidFill>
                  <a:srgbClr val="FFC000"/>
                </a:solidFill>
              </a:rPr>
              <a:t>Seven types of cancer</a:t>
            </a:r>
          </a:p>
          <a:p>
            <a:pPr lvl="1"/>
            <a:r>
              <a:rPr lang="en-GB" dirty="0">
                <a:solidFill>
                  <a:srgbClr val="FFC000"/>
                </a:solidFill>
              </a:rPr>
              <a:t>Cardiovascular </a:t>
            </a:r>
          </a:p>
          <a:p>
            <a:pPr lvl="1"/>
            <a:r>
              <a:rPr lang="en-GB" dirty="0">
                <a:solidFill>
                  <a:srgbClr val="FFC000"/>
                </a:solidFill>
              </a:rPr>
              <a:t>Liver disease</a:t>
            </a:r>
          </a:p>
          <a:p>
            <a:pPr marL="457200" lvl="1" indent="0">
              <a:buNone/>
            </a:pPr>
            <a:r>
              <a:rPr lang="en-IE" sz="1800" dirty="0"/>
              <a:t>National Drug and Alcohol Survey (NDAS)</a:t>
            </a:r>
          </a:p>
          <a:p>
            <a:pPr marL="457200" lvl="1" indent="0">
              <a:buNone/>
            </a:pPr>
            <a:endParaRPr lang="en-IE" i="1" dirty="0"/>
          </a:p>
          <a:p>
            <a:pPr lvl="1"/>
            <a:endParaRPr lang="en-IE" dirty="0">
              <a:solidFill>
                <a:srgbClr val="FFC000"/>
              </a:solidFill>
            </a:endParaRPr>
          </a:p>
          <a:p>
            <a:pPr lvl="1"/>
            <a:endParaRPr lang="en-GB" dirty="0">
              <a:solidFill>
                <a:srgbClr val="FFC000"/>
              </a:solidFill>
            </a:endParaRPr>
          </a:p>
        </p:txBody>
      </p:sp>
      <p:sp>
        <p:nvSpPr>
          <p:cNvPr id="4" name="Slide Number Placeholder 3">
            <a:extLst>
              <a:ext uri="{FF2B5EF4-FFF2-40B4-BE49-F238E27FC236}">
                <a16:creationId xmlns:a16="http://schemas.microsoft.com/office/drawing/2014/main" id="{5BEAF5AF-529A-5803-48BA-8F00E2DD2364}"/>
              </a:ext>
            </a:extLst>
          </p:cNvPr>
          <p:cNvSpPr>
            <a:spLocks noGrp="1"/>
          </p:cNvSpPr>
          <p:nvPr>
            <p:ph type="sldNum" sz="quarter" idx="12"/>
          </p:nvPr>
        </p:nvSpPr>
        <p:spPr/>
        <p:txBody>
          <a:bodyPr/>
          <a:lstStyle/>
          <a:p>
            <a:fld id="{C64C98C8-3BCA-4314-9A2D-F21CC0CC8526}" type="slidenum">
              <a:rPr lang="en-IE" smtClean="0"/>
              <a:t>4</a:t>
            </a:fld>
            <a:endParaRPr lang="en-IE" dirty="0"/>
          </a:p>
        </p:txBody>
      </p:sp>
    </p:spTree>
    <p:extLst>
      <p:ext uri="{BB962C8B-B14F-4D97-AF65-F5344CB8AC3E}">
        <p14:creationId xmlns:p14="http://schemas.microsoft.com/office/powerpoint/2010/main" val="398430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6CA9-3823-2FB8-A94B-B70FD8B8208D}"/>
              </a:ext>
            </a:extLst>
          </p:cNvPr>
          <p:cNvSpPr>
            <a:spLocks noGrp="1"/>
          </p:cNvSpPr>
          <p:nvPr>
            <p:ph type="title"/>
          </p:nvPr>
        </p:nvSpPr>
        <p:spPr/>
        <p:txBody>
          <a:bodyPr/>
          <a:lstStyle/>
          <a:p>
            <a:r>
              <a:rPr lang="en-GB" dirty="0">
                <a:solidFill>
                  <a:srgbClr val="FFC000"/>
                </a:solidFill>
              </a:rPr>
              <a:t>Risk factors</a:t>
            </a:r>
            <a:br>
              <a:rPr lang="en-GB" dirty="0">
                <a:solidFill>
                  <a:srgbClr val="FFC000"/>
                </a:solidFill>
              </a:rPr>
            </a:br>
            <a:r>
              <a:rPr lang="en-IE" sz="2000" dirty="0"/>
              <a:t>National Drug and Alcohol Survey (NDAS)</a:t>
            </a:r>
            <a:br>
              <a:rPr lang="en-IE" sz="2000" dirty="0"/>
            </a:br>
            <a:endParaRPr lang="en-IE" sz="2000" i="1" dirty="0"/>
          </a:p>
        </p:txBody>
      </p:sp>
      <p:graphicFrame>
        <p:nvGraphicFramePr>
          <p:cNvPr id="4" name="Content Placeholder 3">
            <a:extLst>
              <a:ext uri="{FF2B5EF4-FFF2-40B4-BE49-F238E27FC236}">
                <a16:creationId xmlns:a16="http://schemas.microsoft.com/office/drawing/2014/main" id="{2435F4E6-E7E3-FBC6-0C72-579841057B20}"/>
              </a:ext>
            </a:extLst>
          </p:cNvPr>
          <p:cNvGraphicFramePr>
            <a:graphicFrameLocks noGrp="1"/>
          </p:cNvGraphicFramePr>
          <p:nvPr>
            <p:ph idx="1"/>
            <p:extLst>
              <p:ext uri="{D42A27DB-BD31-4B8C-83A1-F6EECF244321}">
                <p14:modId xmlns:p14="http://schemas.microsoft.com/office/powerpoint/2010/main" val="684580647"/>
              </p:ext>
            </p:extLst>
          </p:nvPr>
        </p:nvGraphicFramePr>
        <p:xfrm>
          <a:off x="1709530" y="1935922"/>
          <a:ext cx="9322906" cy="4658426"/>
        </p:xfrm>
        <a:graphic>
          <a:graphicData uri="http://schemas.openxmlformats.org/drawingml/2006/table">
            <a:tbl>
              <a:tblPr firstRow="1" firstCol="1" bandRow="1">
                <a:tableStyleId>{5C22544A-7EE6-4342-B048-85BDC9FD1C3A}</a:tableStyleId>
              </a:tblPr>
              <a:tblGrid>
                <a:gridCol w="2862470">
                  <a:extLst>
                    <a:ext uri="{9D8B030D-6E8A-4147-A177-3AD203B41FA5}">
                      <a16:colId xmlns:a16="http://schemas.microsoft.com/office/drawing/2014/main" val="516578276"/>
                    </a:ext>
                  </a:extLst>
                </a:gridCol>
                <a:gridCol w="6460436">
                  <a:extLst>
                    <a:ext uri="{9D8B030D-6E8A-4147-A177-3AD203B41FA5}">
                      <a16:colId xmlns:a16="http://schemas.microsoft.com/office/drawing/2014/main" val="3853911440"/>
                    </a:ext>
                  </a:extLst>
                </a:gridCol>
              </a:tblGrid>
              <a:tr h="784616">
                <a:tc>
                  <a:txBody>
                    <a:bodyPr/>
                    <a:lstStyle/>
                    <a:p>
                      <a:pPr>
                        <a:lnSpc>
                          <a:spcPct val="107000"/>
                        </a:lnSpc>
                        <a:spcAft>
                          <a:spcPts val="800"/>
                        </a:spcAft>
                      </a:pPr>
                      <a:r>
                        <a:rPr lang="en-GB" sz="1400" kern="100" dirty="0">
                          <a:effectLst/>
                        </a:rPr>
                        <a:t>Personal/individual factors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dirty="0">
                          <a:effectLst/>
                        </a:rPr>
                        <a:t>Age</a:t>
                      </a:r>
                      <a:endParaRPr lang="en-IE" sz="1400" kern="100" dirty="0">
                        <a:effectLst/>
                      </a:endParaRPr>
                    </a:p>
                    <a:p>
                      <a:pPr>
                        <a:lnSpc>
                          <a:spcPct val="107000"/>
                        </a:lnSpc>
                        <a:spcAft>
                          <a:spcPts val="800"/>
                        </a:spcAft>
                      </a:pPr>
                      <a:r>
                        <a:rPr lang="en-GB" sz="1400" kern="100" dirty="0">
                          <a:effectLst/>
                        </a:rPr>
                        <a:t>Sexual orientation</a:t>
                      </a:r>
                      <a:endParaRPr lang="en-IE" sz="1400" kern="100" dirty="0">
                        <a:effectLst/>
                      </a:endParaRPr>
                    </a:p>
                    <a:p>
                      <a:pPr>
                        <a:lnSpc>
                          <a:spcPct val="107000"/>
                        </a:lnSpc>
                        <a:spcAft>
                          <a:spcPts val="800"/>
                        </a:spcAft>
                      </a:pPr>
                      <a:r>
                        <a:rPr lang="en-GB" sz="1400" kern="100" dirty="0">
                          <a:effectLst/>
                        </a:rPr>
                        <a:t>Personal characteristics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751985"/>
                  </a:ext>
                </a:extLst>
              </a:tr>
              <a:tr h="1079813">
                <a:tc>
                  <a:txBody>
                    <a:bodyPr/>
                    <a:lstStyle/>
                    <a:p>
                      <a:pPr>
                        <a:lnSpc>
                          <a:spcPct val="107000"/>
                        </a:lnSpc>
                        <a:spcAft>
                          <a:spcPts val="800"/>
                        </a:spcAft>
                      </a:pPr>
                      <a:r>
                        <a:rPr lang="en-GB" sz="1400" kern="100" dirty="0">
                          <a:effectLst/>
                        </a:rPr>
                        <a:t>Familial factors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dirty="0">
                          <a:effectLst/>
                        </a:rPr>
                        <a:t>Parental attitudes to drinking</a:t>
                      </a:r>
                      <a:endParaRPr lang="en-IE" sz="1400" kern="100" dirty="0">
                        <a:effectLst/>
                      </a:endParaRPr>
                    </a:p>
                    <a:p>
                      <a:pPr>
                        <a:lnSpc>
                          <a:spcPct val="107000"/>
                        </a:lnSpc>
                        <a:spcAft>
                          <a:spcPts val="800"/>
                        </a:spcAft>
                      </a:pPr>
                      <a:r>
                        <a:rPr lang="en-GB" sz="1400" kern="100" dirty="0">
                          <a:effectLst/>
                        </a:rPr>
                        <a:t>Parents being drunk</a:t>
                      </a:r>
                      <a:endParaRPr lang="en-IE" sz="1400" kern="100" dirty="0">
                        <a:effectLst/>
                      </a:endParaRPr>
                    </a:p>
                    <a:p>
                      <a:pPr>
                        <a:lnSpc>
                          <a:spcPct val="107000"/>
                        </a:lnSpc>
                        <a:spcAft>
                          <a:spcPts val="800"/>
                        </a:spcAft>
                      </a:pPr>
                      <a:r>
                        <a:rPr lang="en-GB" sz="1400" kern="100" dirty="0">
                          <a:effectLst/>
                        </a:rPr>
                        <a:t>Violence in the home</a:t>
                      </a:r>
                      <a:endParaRPr lang="en-IE" sz="1400" kern="100" dirty="0">
                        <a:effectLst/>
                      </a:endParaRPr>
                    </a:p>
                    <a:p>
                      <a:pPr>
                        <a:lnSpc>
                          <a:spcPct val="107000"/>
                        </a:lnSpc>
                        <a:spcAft>
                          <a:spcPts val="800"/>
                        </a:spcAft>
                      </a:pPr>
                      <a:r>
                        <a:rPr lang="en-GB" sz="1400" kern="100" dirty="0">
                          <a:effectLst/>
                        </a:rPr>
                        <a:t>Lack of parental supervision</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238676"/>
                  </a:ext>
                </a:extLst>
              </a:tr>
              <a:tr h="1079813">
                <a:tc>
                  <a:txBody>
                    <a:bodyPr/>
                    <a:lstStyle/>
                    <a:p>
                      <a:pPr>
                        <a:lnSpc>
                          <a:spcPct val="107000"/>
                        </a:lnSpc>
                        <a:spcAft>
                          <a:spcPts val="800"/>
                        </a:spcAft>
                      </a:pPr>
                      <a:r>
                        <a:rPr lang="en-GB" sz="1400" kern="100" dirty="0">
                          <a:effectLst/>
                        </a:rPr>
                        <a:t>Social factors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dirty="0">
                          <a:effectLst/>
                        </a:rPr>
                        <a:t>Negative attitude to school</a:t>
                      </a:r>
                      <a:endParaRPr lang="en-IE" sz="1400" kern="100" dirty="0">
                        <a:effectLst/>
                      </a:endParaRPr>
                    </a:p>
                    <a:p>
                      <a:pPr>
                        <a:lnSpc>
                          <a:spcPct val="107000"/>
                        </a:lnSpc>
                        <a:spcAft>
                          <a:spcPts val="800"/>
                        </a:spcAft>
                      </a:pPr>
                      <a:r>
                        <a:rPr lang="en-GB" sz="1400" kern="100" dirty="0">
                          <a:effectLst/>
                        </a:rPr>
                        <a:t>Poor grades and attendance at school</a:t>
                      </a:r>
                      <a:endParaRPr lang="en-IE" sz="1400" kern="100" dirty="0">
                        <a:effectLst/>
                      </a:endParaRPr>
                    </a:p>
                    <a:p>
                      <a:pPr>
                        <a:lnSpc>
                          <a:spcPct val="107000"/>
                        </a:lnSpc>
                        <a:spcAft>
                          <a:spcPts val="800"/>
                        </a:spcAft>
                      </a:pPr>
                      <a:r>
                        <a:rPr lang="en-GB" sz="1400" kern="100" dirty="0">
                          <a:effectLst/>
                        </a:rPr>
                        <a:t>Skipping school and early school leaving</a:t>
                      </a:r>
                      <a:endParaRPr lang="en-IE" sz="1400" kern="100" dirty="0">
                        <a:effectLst/>
                      </a:endParaRPr>
                    </a:p>
                    <a:p>
                      <a:pPr>
                        <a:lnSpc>
                          <a:spcPct val="107000"/>
                        </a:lnSpc>
                        <a:spcAft>
                          <a:spcPts val="800"/>
                        </a:spcAft>
                      </a:pPr>
                      <a:r>
                        <a:rPr lang="en-GB" sz="1400" kern="100" dirty="0">
                          <a:effectLst/>
                        </a:rPr>
                        <a:t>Not engaged in extracurricular activities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456956"/>
                  </a:ext>
                </a:extLst>
              </a:tr>
              <a:tr h="1368236">
                <a:tc>
                  <a:txBody>
                    <a:bodyPr/>
                    <a:lstStyle/>
                    <a:p>
                      <a:pPr>
                        <a:lnSpc>
                          <a:spcPct val="107000"/>
                        </a:lnSpc>
                        <a:spcAft>
                          <a:spcPts val="800"/>
                        </a:spcAft>
                      </a:pPr>
                      <a:r>
                        <a:rPr lang="en-GB" sz="1400" kern="100" dirty="0">
                          <a:effectLst/>
                        </a:rPr>
                        <a:t>Attitudes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dirty="0">
                          <a:effectLst/>
                        </a:rPr>
                        <a:t>Lack of perceived risk and strong acceptance of heavy alcohol consumption.</a:t>
                      </a:r>
                      <a:endParaRPr lang="en-IE" sz="1400" kern="100" dirty="0">
                        <a:effectLst/>
                      </a:endParaRPr>
                    </a:p>
                    <a:p>
                      <a:pPr>
                        <a:lnSpc>
                          <a:spcPct val="107000"/>
                        </a:lnSpc>
                        <a:spcAft>
                          <a:spcPts val="800"/>
                        </a:spcAft>
                      </a:pPr>
                      <a:r>
                        <a:rPr lang="en-GB" sz="1400" kern="100" dirty="0">
                          <a:effectLst/>
                        </a:rPr>
                        <a:t>Availability/accessibility and associated with fun.</a:t>
                      </a:r>
                      <a:endParaRPr lang="en-IE" sz="1400" kern="100" dirty="0">
                        <a:effectLst/>
                      </a:endParaRPr>
                    </a:p>
                    <a:p>
                      <a:pPr>
                        <a:lnSpc>
                          <a:spcPct val="107000"/>
                        </a:lnSpc>
                        <a:spcAft>
                          <a:spcPts val="800"/>
                        </a:spcAft>
                      </a:pPr>
                      <a:r>
                        <a:rPr lang="en-GB" sz="1400" kern="100" dirty="0">
                          <a:effectLst/>
                        </a:rPr>
                        <a:t>Marketing/advertising connected to sports, branding/merchandise and social media maintaining perception of fun and low risk.</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022650"/>
                  </a:ext>
                </a:extLst>
              </a:tr>
            </a:tbl>
          </a:graphicData>
        </a:graphic>
      </p:graphicFrame>
      <p:sp>
        <p:nvSpPr>
          <p:cNvPr id="3" name="Slide Number Placeholder 2">
            <a:extLst>
              <a:ext uri="{FF2B5EF4-FFF2-40B4-BE49-F238E27FC236}">
                <a16:creationId xmlns:a16="http://schemas.microsoft.com/office/drawing/2014/main" id="{E5FC8C32-3E41-6ED8-9D9F-1400A8AC2C5E}"/>
              </a:ext>
            </a:extLst>
          </p:cNvPr>
          <p:cNvSpPr>
            <a:spLocks noGrp="1"/>
          </p:cNvSpPr>
          <p:nvPr>
            <p:ph type="sldNum" sz="quarter" idx="12"/>
          </p:nvPr>
        </p:nvSpPr>
        <p:spPr/>
        <p:txBody>
          <a:bodyPr/>
          <a:lstStyle/>
          <a:p>
            <a:fld id="{C64C98C8-3BCA-4314-9A2D-F21CC0CC8526}" type="slidenum">
              <a:rPr lang="en-IE" smtClean="0"/>
              <a:t>5</a:t>
            </a:fld>
            <a:endParaRPr lang="en-IE" dirty="0"/>
          </a:p>
        </p:txBody>
      </p:sp>
    </p:spTree>
    <p:extLst>
      <p:ext uri="{BB962C8B-B14F-4D97-AF65-F5344CB8AC3E}">
        <p14:creationId xmlns:p14="http://schemas.microsoft.com/office/powerpoint/2010/main" val="402402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44EB-B9CA-1534-36CA-0FE425A61944}"/>
              </a:ext>
            </a:extLst>
          </p:cNvPr>
          <p:cNvSpPr>
            <a:spLocks noGrp="1"/>
          </p:cNvSpPr>
          <p:nvPr>
            <p:ph type="title"/>
          </p:nvPr>
        </p:nvSpPr>
        <p:spPr/>
        <p:txBody>
          <a:bodyPr/>
          <a:lstStyle/>
          <a:p>
            <a:r>
              <a:rPr lang="en-GB" dirty="0">
                <a:solidFill>
                  <a:srgbClr val="FFC000"/>
                </a:solidFill>
              </a:rPr>
              <a:t>Protective factors</a:t>
            </a:r>
            <a:br>
              <a:rPr lang="en-GB" dirty="0">
                <a:solidFill>
                  <a:srgbClr val="FFC000"/>
                </a:solidFill>
              </a:rPr>
            </a:br>
            <a:r>
              <a:rPr lang="en-IE" sz="2000" dirty="0"/>
              <a:t>National Drug and Alcohol Survey (NDAS)</a:t>
            </a:r>
            <a:br>
              <a:rPr lang="en-IE" sz="2000" dirty="0"/>
            </a:br>
            <a:endParaRPr lang="en-IE" sz="2000" i="1" dirty="0"/>
          </a:p>
        </p:txBody>
      </p:sp>
      <p:graphicFrame>
        <p:nvGraphicFramePr>
          <p:cNvPr id="4" name="Content Placeholder 3">
            <a:extLst>
              <a:ext uri="{FF2B5EF4-FFF2-40B4-BE49-F238E27FC236}">
                <a16:creationId xmlns:a16="http://schemas.microsoft.com/office/drawing/2014/main" id="{339A83C1-6318-420E-EB96-54A8D6A1294C}"/>
              </a:ext>
            </a:extLst>
          </p:cNvPr>
          <p:cNvGraphicFramePr>
            <a:graphicFrameLocks noGrp="1"/>
          </p:cNvGraphicFramePr>
          <p:nvPr>
            <p:ph idx="1"/>
            <p:extLst>
              <p:ext uri="{D42A27DB-BD31-4B8C-83A1-F6EECF244321}">
                <p14:modId xmlns:p14="http://schemas.microsoft.com/office/powerpoint/2010/main" val="3734184884"/>
              </p:ext>
            </p:extLst>
          </p:nvPr>
        </p:nvGraphicFramePr>
        <p:xfrm>
          <a:off x="1580322" y="1789043"/>
          <a:ext cx="9044607" cy="4782549"/>
        </p:xfrm>
        <a:graphic>
          <a:graphicData uri="http://schemas.openxmlformats.org/drawingml/2006/table">
            <a:tbl>
              <a:tblPr firstRow="1" firstCol="1" bandRow="1">
                <a:tableStyleId>{5C22544A-7EE6-4342-B048-85BDC9FD1C3A}</a:tableStyleId>
              </a:tblPr>
              <a:tblGrid>
                <a:gridCol w="2753139">
                  <a:extLst>
                    <a:ext uri="{9D8B030D-6E8A-4147-A177-3AD203B41FA5}">
                      <a16:colId xmlns:a16="http://schemas.microsoft.com/office/drawing/2014/main" val="3319398207"/>
                    </a:ext>
                  </a:extLst>
                </a:gridCol>
                <a:gridCol w="6291468">
                  <a:extLst>
                    <a:ext uri="{9D8B030D-6E8A-4147-A177-3AD203B41FA5}">
                      <a16:colId xmlns:a16="http://schemas.microsoft.com/office/drawing/2014/main" val="1842838670"/>
                    </a:ext>
                  </a:extLst>
                </a:gridCol>
              </a:tblGrid>
              <a:tr h="999375">
                <a:tc>
                  <a:txBody>
                    <a:bodyPr/>
                    <a:lstStyle/>
                    <a:p>
                      <a:pPr>
                        <a:lnSpc>
                          <a:spcPct val="107000"/>
                        </a:lnSpc>
                        <a:spcAft>
                          <a:spcPts val="800"/>
                        </a:spcAft>
                      </a:pPr>
                      <a:r>
                        <a:rPr lang="en-GB" sz="1400" kern="100" dirty="0">
                          <a:effectLst/>
                        </a:rPr>
                        <a:t>Personal/individual factors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tc>
                  <a:txBody>
                    <a:bodyPr/>
                    <a:lstStyle/>
                    <a:p>
                      <a:pPr>
                        <a:lnSpc>
                          <a:spcPct val="107000"/>
                        </a:lnSpc>
                        <a:spcAft>
                          <a:spcPts val="800"/>
                        </a:spcAft>
                      </a:pPr>
                      <a:r>
                        <a:rPr lang="en-GB" sz="1400" kern="100" dirty="0">
                          <a:effectLst/>
                        </a:rPr>
                        <a:t>Later initiation to alcohol. </a:t>
                      </a:r>
                      <a:endParaRPr lang="en-IE" sz="1400" kern="100" dirty="0">
                        <a:effectLst/>
                      </a:endParaRPr>
                    </a:p>
                    <a:p>
                      <a:pPr>
                        <a:lnSpc>
                          <a:spcPct val="107000"/>
                        </a:lnSpc>
                        <a:spcAft>
                          <a:spcPts val="800"/>
                        </a:spcAft>
                      </a:pPr>
                      <a:r>
                        <a:rPr lang="en-GB" sz="1400" kern="100" dirty="0">
                          <a:effectLst/>
                        </a:rPr>
                        <a:t>Those who begin drinking at aged 15 or younger are four times more likely to develop an alcohol disorder than those who begin at aged 19.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extLst>
                  <a:ext uri="{0D108BD9-81ED-4DB2-BD59-A6C34878D82A}">
                    <a16:rowId xmlns:a16="http://schemas.microsoft.com/office/drawing/2014/main" val="258280068"/>
                  </a:ext>
                </a:extLst>
              </a:tr>
              <a:tr h="1782597">
                <a:tc>
                  <a:txBody>
                    <a:bodyPr/>
                    <a:lstStyle/>
                    <a:p>
                      <a:pPr>
                        <a:lnSpc>
                          <a:spcPct val="107000"/>
                        </a:lnSpc>
                        <a:spcAft>
                          <a:spcPts val="800"/>
                        </a:spcAft>
                      </a:pPr>
                      <a:r>
                        <a:rPr lang="en-GB" sz="1400" kern="100" dirty="0">
                          <a:effectLst/>
                        </a:rPr>
                        <a:t>Familial factors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tc>
                  <a:txBody>
                    <a:bodyPr/>
                    <a:lstStyle/>
                    <a:p>
                      <a:pPr>
                        <a:lnSpc>
                          <a:spcPct val="107000"/>
                        </a:lnSpc>
                        <a:spcAft>
                          <a:spcPts val="800"/>
                        </a:spcAft>
                      </a:pPr>
                      <a:r>
                        <a:rPr lang="en-GB" sz="1400" kern="100" dirty="0">
                          <a:effectLst/>
                        </a:rPr>
                        <a:t>Adolescents who received alcohol from their parents are 3.5% times more likely to have been drunk in the past 30 days.</a:t>
                      </a:r>
                      <a:endParaRPr lang="en-IE" sz="1400" kern="100" dirty="0">
                        <a:effectLst/>
                      </a:endParaRPr>
                    </a:p>
                    <a:p>
                      <a:pPr>
                        <a:lnSpc>
                          <a:spcPct val="107000"/>
                        </a:lnSpc>
                        <a:spcAft>
                          <a:spcPts val="800"/>
                        </a:spcAft>
                      </a:pPr>
                      <a:r>
                        <a:rPr lang="en-GB" sz="1400" kern="100" dirty="0">
                          <a:effectLst/>
                        </a:rPr>
                        <a:t>Adolescents who regularly hang out unsupervised in friends’ homes are four times more likely to have been drunk in the last 30 days.</a:t>
                      </a:r>
                      <a:endParaRPr lang="en-IE" sz="1400" kern="100" dirty="0">
                        <a:effectLst/>
                      </a:endParaRPr>
                    </a:p>
                    <a:p>
                      <a:pPr>
                        <a:lnSpc>
                          <a:spcPct val="107000"/>
                        </a:lnSpc>
                        <a:spcAft>
                          <a:spcPts val="800"/>
                        </a:spcAft>
                      </a:pPr>
                      <a:r>
                        <a:rPr lang="en-GB" sz="1400" kern="100" dirty="0">
                          <a:effectLst/>
                        </a:rPr>
                        <a:t>Adolescents whose parents get drunk are more likely to get drunk and use cannabis themselves.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extLst>
                  <a:ext uri="{0D108BD9-81ED-4DB2-BD59-A6C34878D82A}">
                    <a16:rowId xmlns:a16="http://schemas.microsoft.com/office/drawing/2014/main" val="2623307815"/>
                  </a:ext>
                </a:extLst>
              </a:tr>
              <a:tr h="1555251">
                <a:tc>
                  <a:txBody>
                    <a:bodyPr/>
                    <a:lstStyle/>
                    <a:p>
                      <a:pPr>
                        <a:lnSpc>
                          <a:spcPct val="107000"/>
                        </a:lnSpc>
                        <a:spcAft>
                          <a:spcPts val="800"/>
                        </a:spcAft>
                      </a:pPr>
                      <a:r>
                        <a:rPr lang="en-GB" sz="1400" kern="100" dirty="0">
                          <a:effectLst/>
                        </a:rPr>
                        <a:t>Social factors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tc>
                  <a:txBody>
                    <a:bodyPr/>
                    <a:lstStyle/>
                    <a:p>
                      <a:pPr>
                        <a:lnSpc>
                          <a:spcPct val="107000"/>
                        </a:lnSpc>
                        <a:spcAft>
                          <a:spcPts val="800"/>
                        </a:spcAft>
                      </a:pPr>
                      <a:r>
                        <a:rPr lang="en-GB" sz="1400" kern="100" dirty="0">
                          <a:effectLst/>
                        </a:rPr>
                        <a:t>Adolescents whose friend’s get drunk are more likely to drink themselves.</a:t>
                      </a:r>
                      <a:endParaRPr lang="en-IE" sz="1400" kern="100" dirty="0">
                        <a:effectLst/>
                      </a:endParaRPr>
                    </a:p>
                    <a:p>
                      <a:pPr>
                        <a:lnSpc>
                          <a:spcPct val="107000"/>
                        </a:lnSpc>
                        <a:spcAft>
                          <a:spcPts val="800"/>
                        </a:spcAft>
                      </a:pPr>
                      <a:r>
                        <a:rPr lang="en-GB" sz="1400" kern="100" dirty="0">
                          <a:effectLst/>
                        </a:rPr>
                        <a:t>Adolescents who have a negative attitude towards school are more likely to drink alcohol, skip school and leave school early.</a:t>
                      </a:r>
                      <a:endParaRPr lang="en-IE" sz="1400" kern="100" dirty="0">
                        <a:effectLst/>
                      </a:endParaRPr>
                    </a:p>
                    <a:p>
                      <a:pPr>
                        <a:lnSpc>
                          <a:spcPct val="107000"/>
                        </a:lnSpc>
                        <a:spcAft>
                          <a:spcPts val="800"/>
                        </a:spcAft>
                      </a:pPr>
                      <a:r>
                        <a:rPr lang="en-GB" sz="1400" kern="100" dirty="0">
                          <a:effectLst/>
                        </a:rPr>
                        <a:t>Adolescents who participate in extracurricular activities are less likely to drink.</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extLst>
                  <a:ext uri="{0D108BD9-81ED-4DB2-BD59-A6C34878D82A}">
                    <a16:rowId xmlns:a16="http://schemas.microsoft.com/office/drawing/2014/main" val="1574775886"/>
                  </a:ext>
                </a:extLst>
              </a:tr>
              <a:tr h="443499">
                <a:tc>
                  <a:txBody>
                    <a:bodyPr/>
                    <a:lstStyle/>
                    <a:p>
                      <a:pPr>
                        <a:lnSpc>
                          <a:spcPct val="107000"/>
                        </a:lnSpc>
                        <a:spcAft>
                          <a:spcPts val="800"/>
                        </a:spcAft>
                      </a:pPr>
                      <a:r>
                        <a:rPr lang="en-GB" sz="1400" kern="100" dirty="0">
                          <a:effectLst/>
                        </a:rPr>
                        <a:t>Attitudes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tc>
                  <a:txBody>
                    <a:bodyPr/>
                    <a:lstStyle/>
                    <a:p>
                      <a:pPr>
                        <a:lnSpc>
                          <a:spcPct val="107000"/>
                        </a:lnSpc>
                        <a:spcAft>
                          <a:spcPts val="800"/>
                        </a:spcAft>
                      </a:pPr>
                      <a:r>
                        <a:rPr lang="en-GB" sz="1400" kern="100" dirty="0">
                          <a:effectLst/>
                        </a:rPr>
                        <a:t>Those whose parents do not approve of drunkenness are less likely to drink.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245" marR="65245" marT="0" marB="0"/>
                </a:tc>
                <a:extLst>
                  <a:ext uri="{0D108BD9-81ED-4DB2-BD59-A6C34878D82A}">
                    <a16:rowId xmlns:a16="http://schemas.microsoft.com/office/drawing/2014/main" val="646403260"/>
                  </a:ext>
                </a:extLst>
              </a:tr>
            </a:tbl>
          </a:graphicData>
        </a:graphic>
      </p:graphicFrame>
      <p:sp>
        <p:nvSpPr>
          <p:cNvPr id="3" name="Slide Number Placeholder 2">
            <a:extLst>
              <a:ext uri="{FF2B5EF4-FFF2-40B4-BE49-F238E27FC236}">
                <a16:creationId xmlns:a16="http://schemas.microsoft.com/office/drawing/2014/main" id="{BCF11C2F-8FB2-A9AF-33EF-FC88F3914FCF}"/>
              </a:ext>
            </a:extLst>
          </p:cNvPr>
          <p:cNvSpPr>
            <a:spLocks noGrp="1"/>
          </p:cNvSpPr>
          <p:nvPr>
            <p:ph type="sldNum" sz="quarter" idx="12"/>
          </p:nvPr>
        </p:nvSpPr>
        <p:spPr/>
        <p:txBody>
          <a:bodyPr/>
          <a:lstStyle/>
          <a:p>
            <a:fld id="{C64C98C8-3BCA-4314-9A2D-F21CC0CC8526}" type="slidenum">
              <a:rPr lang="en-IE" smtClean="0"/>
              <a:t>6</a:t>
            </a:fld>
            <a:endParaRPr lang="en-IE" dirty="0"/>
          </a:p>
        </p:txBody>
      </p:sp>
    </p:spTree>
    <p:extLst>
      <p:ext uri="{BB962C8B-B14F-4D97-AF65-F5344CB8AC3E}">
        <p14:creationId xmlns:p14="http://schemas.microsoft.com/office/powerpoint/2010/main" val="340688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6282-E7F5-4C11-25F8-C6A05746A9D9}"/>
              </a:ext>
            </a:extLst>
          </p:cNvPr>
          <p:cNvSpPr>
            <a:spLocks noGrp="1"/>
          </p:cNvSpPr>
          <p:nvPr>
            <p:ph type="title"/>
          </p:nvPr>
        </p:nvSpPr>
        <p:spPr>
          <a:xfrm>
            <a:off x="913795" y="609600"/>
            <a:ext cx="10353761" cy="1144555"/>
          </a:xfrm>
        </p:spPr>
        <p:txBody>
          <a:bodyPr>
            <a:normAutofit/>
          </a:bodyPr>
          <a:lstStyle/>
          <a:p>
            <a:r>
              <a:rPr lang="en-GB" dirty="0">
                <a:solidFill>
                  <a:srgbClr val="FFC000"/>
                </a:solidFill>
              </a:rPr>
              <a:t>Alcohol harm</a:t>
            </a:r>
            <a:br>
              <a:rPr lang="en-GB" dirty="0">
                <a:solidFill>
                  <a:srgbClr val="FFC000"/>
                </a:solidFill>
              </a:rPr>
            </a:br>
            <a:endParaRPr lang="en-IE" sz="2200" i="1" dirty="0"/>
          </a:p>
        </p:txBody>
      </p:sp>
      <p:sp>
        <p:nvSpPr>
          <p:cNvPr id="3" name="Content Placeholder 2">
            <a:extLst>
              <a:ext uri="{FF2B5EF4-FFF2-40B4-BE49-F238E27FC236}">
                <a16:creationId xmlns:a16="http://schemas.microsoft.com/office/drawing/2014/main" id="{E3D56901-1B73-92A4-1B34-EC40B1A71BBC}"/>
              </a:ext>
            </a:extLst>
          </p:cNvPr>
          <p:cNvSpPr>
            <a:spLocks noGrp="1"/>
          </p:cNvSpPr>
          <p:nvPr>
            <p:ph idx="1"/>
          </p:nvPr>
        </p:nvSpPr>
        <p:spPr>
          <a:xfrm>
            <a:off x="913795" y="1502229"/>
            <a:ext cx="10353762" cy="4866673"/>
          </a:xfrm>
        </p:spPr>
        <p:txBody>
          <a:bodyPr>
            <a:normAutofit/>
          </a:bodyPr>
          <a:lstStyle/>
          <a:p>
            <a:r>
              <a:rPr lang="en-GB" dirty="0">
                <a:solidFill>
                  <a:srgbClr val="FFC000"/>
                </a:solidFill>
              </a:rPr>
              <a:t>Alcohol is an addictive substance.</a:t>
            </a:r>
          </a:p>
          <a:p>
            <a:r>
              <a:rPr lang="en-GB" dirty="0">
                <a:solidFill>
                  <a:srgbClr val="FFC000"/>
                </a:solidFill>
              </a:rPr>
              <a:t>88 people a month die as a direct result of alcohol in Ireland.</a:t>
            </a:r>
          </a:p>
          <a:p>
            <a:r>
              <a:rPr lang="en-GB" dirty="0">
                <a:solidFill>
                  <a:srgbClr val="FFC000"/>
                </a:solidFill>
              </a:rPr>
              <a:t>1 in 4 deaths of young men aged between 15-39 is due to alcohol.</a:t>
            </a:r>
          </a:p>
          <a:p>
            <a:r>
              <a:rPr lang="en-GB" dirty="0">
                <a:solidFill>
                  <a:srgbClr val="FFC000"/>
                </a:solidFill>
              </a:rPr>
              <a:t>Alcohol is a factor in over a third of all fatal road accidents.</a:t>
            </a:r>
          </a:p>
          <a:p>
            <a:r>
              <a:rPr lang="en-GB" dirty="0">
                <a:solidFill>
                  <a:srgbClr val="FFC000"/>
                </a:solidFill>
              </a:rPr>
              <a:t>Among those who have died by suicide in Ireland, 51%-85% were alcohol dependent.</a:t>
            </a:r>
          </a:p>
          <a:p>
            <a:r>
              <a:rPr lang="en-GB" dirty="0">
                <a:solidFill>
                  <a:srgbClr val="FFC000"/>
                </a:solidFill>
              </a:rPr>
              <a:t>The National Self-Harm Registry Ireland (NSHRI) exposes that alcohol was involved in a third (31%) of all self-harm presentations to the emergency department.</a:t>
            </a:r>
            <a:endParaRPr lang="en-IE" dirty="0">
              <a:solidFill>
                <a:srgbClr val="FFC000"/>
              </a:solidFill>
            </a:endParaRPr>
          </a:p>
          <a:p>
            <a:r>
              <a:rPr lang="en-GB" dirty="0">
                <a:solidFill>
                  <a:srgbClr val="FFC000"/>
                </a:solidFill>
              </a:rPr>
              <a:t>17% of all adolescent self-harm was attributed to heavy drinking.</a:t>
            </a:r>
          </a:p>
          <a:p>
            <a:pPr marL="0" indent="0">
              <a:buNone/>
            </a:pPr>
            <a:r>
              <a:rPr lang="en-GB" dirty="0"/>
              <a:t>alcoholforum.org </a:t>
            </a:r>
          </a:p>
        </p:txBody>
      </p:sp>
      <p:sp>
        <p:nvSpPr>
          <p:cNvPr id="4" name="Slide Number Placeholder 3">
            <a:extLst>
              <a:ext uri="{FF2B5EF4-FFF2-40B4-BE49-F238E27FC236}">
                <a16:creationId xmlns:a16="http://schemas.microsoft.com/office/drawing/2014/main" id="{4A537814-BD4A-9D26-8A12-FC3FB403A770}"/>
              </a:ext>
            </a:extLst>
          </p:cNvPr>
          <p:cNvSpPr>
            <a:spLocks noGrp="1"/>
          </p:cNvSpPr>
          <p:nvPr>
            <p:ph type="sldNum" sz="quarter" idx="12"/>
          </p:nvPr>
        </p:nvSpPr>
        <p:spPr/>
        <p:txBody>
          <a:bodyPr/>
          <a:lstStyle/>
          <a:p>
            <a:fld id="{C64C98C8-3BCA-4314-9A2D-F21CC0CC8526}" type="slidenum">
              <a:rPr lang="en-IE" smtClean="0"/>
              <a:t>7</a:t>
            </a:fld>
            <a:endParaRPr lang="en-IE" dirty="0"/>
          </a:p>
        </p:txBody>
      </p:sp>
    </p:spTree>
    <p:extLst>
      <p:ext uri="{BB962C8B-B14F-4D97-AF65-F5344CB8AC3E}">
        <p14:creationId xmlns:p14="http://schemas.microsoft.com/office/powerpoint/2010/main" val="234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1E9C-EE5A-954E-D0A0-BBDF45B0D757}"/>
              </a:ext>
            </a:extLst>
          </p:cNvPr>
          <p:cNvSpPr>
            <a:spLocks noGrp="1"/>
          </p:cNvSpPr>
          <p:nvPr>
            <p:ph type="title"/>
          </p:nvPr>
        </p:nvSpPr>
        <p:spPr/>
        <p:txBody>
          <a:bodyPr/>
          <a:lstStyle/>
          <a:p>
            <a:r>
              <a:rPr lang="en-GB" dirty="0">
                <a:solidFill>
                  <a:srgbClr val="FFC000"/>
                </a:solidFill>
              </a:rPr>
              <a:t>What does alcohol do to the body?</a:t>
            </a:r>
            <a:endParaRPr lang="en-IE" dirty="0">
              <a:solidFill>
                <a:srgbClr val="FFC000"/>
              </a:solidFill>
            </a:endParaRPr>
          </a:p>
        </p:txBody>
      </p:sp>
      <p:sp>
        <p:nvSpPr>
          <p:cNvPr id="3" name="Content Placeholder 2">
            <a:extLst>
              <a:ext uri="{FF2B5EF4-FFF2-40B4-BE49-F238E27FC236}">
                <a16:creationId xmlns:a16="http://schemas.microsoft.com/office/drawing/2014/main" id="{5615AD21-9C84-DB24-2E59-A70F6FB165C9}"/>
              </a:ext>
            </a:extLst>
          </p:cNvPr>
          <p:cNvSpPr>
            <a:spLocks noGrp="1"/>
          </p:cNvSpPr>
          <p:nvPr>
            <p:ph idx="1"/>
          </p:nvPr>
        </p:nvSpPr>
        <p:spPr>
          <a:xfrm>
            <a:off x="913795" y="2096064"/>
            <a:ext cx="10353762" cy="4613080"/>
          </a:xfrm>
        </p:spPr>
        <p:txBody>
          <a:bodyPr/>
          <a:lstStyle/>
          <a:p>
            <a:r>
              <a:rPr lang="en-GB" dirty="0"/>
              <a:t>High risk of mouth/oral cancer from heavy drinking.</a:t>
            </a:r>
          </a:p>
          <a:p>
            <a:r>
              <a:rPr lang="en-GB" dirty="0"/>
              <a:t>Alcohol does not have to be digested by the stomach and goes straight to the blood stream. This is why an empty stomach causes someone to be affected more by alcohol.</a:t>
            </a:r>
          </a:p>
          <a:p>
            <a:r>
              <a:rPr lang="en-GB" dirty="0"/>
              <a:t>Food, especially protein, slows absorption but doesn’t stop it.</a:t>
            </a:r>
          </a:p>
          <a:p>
            <a:r>
              <a:rPr lang="en-GB" dirty="0"/>
              <a:t>Carbonated drinks mixed with alcohol can speed up alcohol absorption.</a:t>
            </a:r>
          </a:p>
          <a:p>
            <a:r>
              <a:rPr lang="en-GB" dirty="0"/>
              <a:t>In small amounts, alcohol creates juices in the stomach lining that gives an appetite.</a:t>
            </a:r>
          </a:p>
          <a:p>
            <a:r>
              <a:rPr lang="en-GB" dirty="0"/>
              <a:t>Large amounts of alcohol can dull the appetite and cause malnutrition.</a:t>
            </a:r>
          </a:p>
          <a:p>
            <a:r>
              <a:rPr lang="en-GB" dirty="0"/>
              <a:t>Excessive alcohol stimulates the flow of gastric juices causing irritation that then causes ulcers.</a:t>
            </a:r>
          </a:p>
          <a:p>
            <a:endParaRPr lang="en-GB" dirty="0"/>
          </a:p>
          <a:p>
            <a:endParaRPr lang="en-IE" dirty="0"/>
          </a:p>
        </p:txBody>
      </p:sp>
      <p:sp>
        <p:nvSpPr>
          <p:cNvPr id="4" name="Slide Number Placeholder 3">
            <a:extLst>
              <a:ext uri="{FF2B5EF4-FFF2-40B4-BE49-F238E27FC236}">
                <a16:creationId xmlns:a16="http://schemas.microsoft.com/office/drawing/2014/main" id="{796EA33C-F5BD-3F7B-6D16-1761BB1D442F}"/>
              </a:ext>
            </a:extLst>
          </p:cNvPr>
          <p:cNvSpPr>
            <a:spLocks noGrp="1"/>
          </p:cNvSpPr>
          <p:nvPr>
            <p:ph type="sldNum" sz="quarter" idx="12"/>
          </p:nvPr>
        </p:nvSpPr>
        <p:spPr/>
        <p:txBody>
          <a:bodyPr/>
          <a:lstStyle/>
          <a:p>
            <a:fld id="{C64C98C8-3BCA-4314-9A2D-F21CC0CC8526}" type="slidenum">
              <a:rPr lang="en-IE" smtClean="0"/>
              <a:t>8</a:t>
            </a:fld>
            <a:endParaRPr lang="en-IE" dirty="0"/>
          </a:p>
        </p:txBody>
      </p:sp>
    </p:spTree>
    <p:extLst>
      <p:ext uri="{BB962C8B-B14F-4D97-AF65-F5344CB8AC3E}">
        <p14:creationId xmlns:p14="http://schemas.microsoft.com/office/powerpoint/2010/main" val="4624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F458-7354-4D0A-64DF-78B5C7F7ED8B}"/>
              </a:ext>
            </a:extLst>
          </p:cNvPr>
          <p:cNvSpPr>
            <a:spLocks noGrp="1"/>
          </p:cNvSpPr>
          <p:nvPr>
            <p:ph type="title"/>
          </p:nvPr>
        </p:nvSpPr>
        <p:spPr/>
        <p:txBody>
          <a:bodyPr/>
          <a:lstStyle/>
          <a:p>
            <a:r>
              <a:rPr lang="en-GB" dirty="0">
                <a:solidFill>
                  <a:srgbClr val="FFC000"/>
                </a:solidFill>
              </a:rPr>
              <a:t>What does alcohol do to the body </a:t>
            </a:r>
            <a:br>
              <a:rPr lang="en-GB" dirty="0">
                <a:solidFill>
                  <a:srgbClr val="FFC000"/>
                </a:solidFill>
              </a:rPr>
            </a:br>
            <a:r>
              <a:rPr lang="en-GB" dirty="0">
                <a:solidFill>
                  <a:srgbClr val="FFC000"/>
                </a:solidFill>
              </a:rPr>
              <a:t>continued…</a:t>
            </a:r>
            <a:endParaRPr lang="en-IE" dirty="0">
              <a:solidFill>
                <a:srgbClr val="FFC000"/>
              </a:solidFill>
            </a:endParaRPr>
          </a:p>
        </p:txBody>
      </p:sp>
      <p:sp>
        <p:nvSpPr>
          <p:cNvPr id="3" name="Content Placeholder 2">
            <a:extLst>
              <a:ext uri="{FF2B5EF4-FFF2-40B4-BE49-F238E27FC236}">
                <a16:creationId xmlns:a16="http://schemas.microsoft.com/office/drawing/2014/main" id="{5760066C-C067-0EC5-3F4C-99FA7DABF946}"/>
              </a:ext>
            </a:extLst>
          </p:cNvPr>
          <p:cNvSpPr>
            <a:spLocks noGrp="1"/>
          </p:cNvSpPr>
          <p:nvPr>
            <p:ph idx="1"/>
          </p:nvPr>
        </p:nvSpPr>
        <p:spPr>
          <a:xfrm>
            <a:off x="913795" y="2096063"/>
            <a:ext cx="10353762" cy="4517387"/>
          </a:xfrm>
        </p:spPr>
        <p:txBody>
          <a:bodyPr/>
          <a:lstStyle/>
          <a:p>
            <a:r>
              <a:rPr lang="en-GB" dirty="0"/>
              <a:t>Dilates blood vessels.</a:t>
            </a:r>
          </a:p>
          <a:p>
            <a:r>
              <a:rPr lang="en-GB" dirty="0"/>
              <a:t>Greater flow of blood to the skin surface.</a:t>
            </a:r>
          </a:p>
          <a:p>
            <a:r>
              <a:rPr lang="en-GB" dirty="0"/>
              <a:t>Temporary feeling of warmth.</a:t>
            </a:r>
          </a:p>
          <a:p>
            <a:r>
              <a:rPr lang="en-GB" dirty="0"/>
              <a:t>Increased heat loss and rapid body temperature decrease.</a:t>
            </a:r>
          </a:p>
          <a:p>
            <a:r>
              <a:rPr lang="en-GB" dirty="0"/>
              <a:t>Drop in blood pressure.</a:t>
            </a:r>
          </a:p>
          <a:p>
            <a:r>
              <a:rPr lang="en-GB" dirty="0"/>
              <a:t>When alcohol reaches the brain, it affects functions in the body. As alcohol concentration increases, the body is affected accordingly. This is known as BAC levels (blood, alcohol, concentration). </a:t>
            </a:r>
          </a:p>
          <a:p>
            <a:r>
              <a:rPr lang="en-GB" dirty="0"/>
              <a:t>The effects of BAC in stages are as follows:</a:t>
            </a:r>
            <a:endParaRPr lang="en-IE" dirty="0"/>
          </a:p>
        </p:txBody>
      </p:sp>
      <p:sp>
        <p:nvSpPr>
          <p:cNvPr id="4" name="Slide Number Placeholder 3">
            <a:extLst>
              <a:ext uri="{FF2B5EF4-FFF2-40B4-BE49-F238E27FC236}">
                <a16:creationId xmlns:a16="http://schemas.microsoft.com/office/drawing/2014/main" id="{5E190442-C12F-8453-9063-E552C98020AD}"/>
              </a:ext>
            </a:extLst>
          </p:cNvPr>
          <p:cNvSpPr>
            <a:spLocks noGrp="1"/>
          </p:cNvSpPr>
          <p:nvPr>
            <p:ph type="sldNum" sz="quarter" idx="12"/>
          </p:nvPr>
        </p:nvSpPr>
        <p:spPr/>
        <p:txBody>
          <a:bodyPr/>
          <a:lstStyle/>
          <a:p>
            <a:fld id="{C64C98C8-3BCA-4314-9A2D-F21CC0CC8526}" type="slidenum">
              <a:rPr lang="en-IE" smtClean="0"/>
              <a:t>9</a:t>
            </a:fld>
            <a:endParaRPr lang="en-IE" dirty="0"/>
          </a:p>
        </p:txBody>
      </p:sp>
    </p:spTree>
    <p:extLst>
      <p:ext uri="{BB962C8B-B14F-4D97-AF65-F5344CB8AC3E}">
        <p14:creationId xmlns:p14="http://schemas.microsoft.com/office/powerpoint/2010/main" val="3209245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306</TotalTime>
  <Words>1697</Words>
  <Application>Microsoft Office PowerPoint</Application>
  <PresentationFormat>Widescreen</PresentationFormat>
  <Paragraphs>168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Bookman Old Style</vt:lpstr>
      <vt:lpstr>Calibri</vt:lpstr>
      <vt:lpstr>Rockwell</vt:lpstr>
      <vt:lpstr>Damask</vt:lpstr>
      <vt:lpstr>Alcohol   </vt:lpstr>
      <vt:lpstr>Alcohol use In Ireland</vt:lpstr>
      <vt:lpstr>Why is alcohol consumed so heavily in Ireland?</vt:lpstr>
      <vt:lpstr>Adolescents and alcohol </vt:lpstr>
      <vt:lpstr>Risk factors National Drug and Alcohol Survey (NDAS) </vt:lpstr>
      <vt:lpstr>Protective factors National Drug and Alcohol Survey (NDAS) </vt:lpstr>
      <vt:lpstr>Alcohol harm </vt:lpstr>
      <vt:lpstr>What does alcohol do to the body?</vt:lpstr>
      <vt:lpstr>What does alcohol do to the body  continued…</vt:lpstr>
      <vt:lpstr>Alcohol bac stages</vt:lpstr>
      <vt:lpstr>The risks</vt:lpstr>
      <vt:lpstr>The risks  continued…</vt:lpstr>
      <vt:lpstr>Harm reduction</vt:lpstr>
      <vt:lpstr>If you need help</vt:lpstr>
      <vt:lpstr>Harm reduction</vt:lpstr>
      <vt:lpstr>Sources/references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dc:title>
  <dc:creator>Deborah Jordan</dc:creator>
  <cp:lastModifiedBy>Mary Dunne</cp:lastModifiedBy>
  <cp:revision>2</cp:revision>
  <dcterms:created xsi:type="dcterms:W3CDTF">2024-01-03T12:26:04Z</dcterms:created>
  <dcterms:modified xsi:type="dcterms:W3CDTF">2024-07-01T14:21:23Z</dcterms:modified>
</cp:coreProperties>
</file>