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0BC93-5F98-420C-A297-BAC8B689EEEC}" v="8" dt="2024-07-01T14:25:3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unne" userId="cf04cbd8-a43d-4544-9b4e-be03eb681988" providerId="ADAL" clId="{22A0BC93-5F98-420C-A297-BAC8B689EEEC}"/>
    <pc:docChg chg="custSel modSld">
      <pc:chgData name="Mary Dunne" userId="cf04cbd8-a43d-4544-9b4e-be03eb681988" providerId="ADAL" clId="{22A0BC93-5F98-420C-A297-BAC8B689EEEC}" dt="2024-07-01T14:25:32.294" v="98" actId="14100"/>
      <pc:docMkLst>
        <pc:docMk/>
      </pc:docMkLst>
      <pc:sldChg chg="addSp delSp modSp mod">
        <pc:chgData name="Mary Dunne" userId="cf04cbd8-a43d-4544-9b4e-be03eb681988" providerId="ADAL" clId="{22A0BC93-5F98-420C-A297-BAC8B689EEEC}" dt="2024-07-01T14:25:32.294" v="98" actId="14100"/>
        <pc:sldMkLst>
          <pc:docMk/>
          <pc:sldMk cId="2264824259" sldId="256"/>
        </pc:sldMkLst>
        <pc:spChg chg="mod">
          <ac:chgData name="Mary Dunne" userId="cf04cbd8-a43d-4544-9b4e-be03eb681988" providerId="ADAL" clId="{22A0BC93-5F98-420C-A297-BAC8B689EEEC}" dt="2024-07-01T14:23:05.150" v="11" actId="14100"/>
          <ac:spMkLst>
            <pc:docMk/>
            <pc:sldMk cId="2264824259" sldId="256"/>
            <ac:spMk id="2" creationId="{3A323120-0F03-5BB5-F75A-F1A7C05F73E5}"/>
          </ac:spMkLst>
        </pc:spChg>
        <pc:spChg chg="mod">
          <ac:chgData name="Mary Dunne" userId="cf04cbd8-a43d-4544-9b4e-be03eb681988" providerId="ADAL" clId="{22A0BC93-5F98-420C-A297-BAC8B689EEEC}" dt="2024-07-01T14:23:06.993" v="12" actId="1076"/>
          <ac:spMkLst>
            <pc:docMk/>
            <pc:sldMk cId="2264824259" sldId="256"/>
            <ac:spMk id="3" creationId="{CDEB79B8-AA11-9F54-6F1F-6B1599D3B295}"/>
          </ac:spMkLst>
        </pc:spChg>
        <pc:picChg chg="del">
          <ac:chgData name="Mary Dunne" userId="cf04cbd8-a43d-4544-9b4e-be03eb681988" providerId="ADAL" clId="{22A0BC93-5F98-420C-A297-BAC8B689EEEC}" dt="2024-07-01T14:23:00.326" v="9" actId="478"/>
          <ac:picMkLst>
            <pc:docMk/>
            <pc:sldMk cId="2264824259" sldId="256"/>
            <ac:picMk id="4" creationId="{DC134104-F7FC-BAE7-3969-38B9B7E37966}"/>
          </ac:picMkLst>
        </pc:picChg>
        <pc:picChg chg="add mod">
          <ac:chgData name="Mary Dunne" userId="cf04cbd8-a43d-4544-9b4e-be03eb681988" providerId="ADAL" clId="{22A0BC93-5F98-420C-A297-BAC8B689EEEC}" dt="2024-07-01T14:25:32.294" v="98" actId="14100"/>
          <ac:picMkLst>
            <pc:docMk/>
            <pc:sldMk cId="2264824259" sldId="256"/>
            <ac:picMk id="1026" creationId="{3C8FDFF2-E7E9-FE53-A362-F945263AE688}"/>
          </ac:picMkLst>
        </pc:picChg>
      </pc:sldChg>
      <pc:sldChg chg="modSp mod">
        <pc:chgData name="Mary Dunne" userId="cf04cbd8-a43d-4544-9b4e-be03eb681988" providerId="ADAL" clId="{22A0BC93-5F98-420C-A297-BAC8B689EEEC}" dt="2024-07-01T14:18:49.306" v="3" actId="255"/>
        <pc:sldMkLst>
          <pc:docMk/>
          <pc:sldMk cId="404131553" sldId="262"/>
        </pc:sldMkLst>
        <pc:spChg chg="mod">
          <ac:chgData name="Mary Dunne" userId="cf04cbd8-a43d-4544-9b4e-be03eb681988" providerId="ADAL" clId="{22A0BC93-5F98-420C-A297-BAC8B689EEEC}" dt="2024-07-01T14:18:49.306" v="3" actId="255"/>
          <ac:spMkLst>
            <pc:docMk/>
            <pc:sldMk cId="404131553" sldId="262"/>
            <ac:spMk id="3" creationId="{E6DC6AF3-0A73-A186-5FA8-2D1E74E9014E}"/>
          </ac:spMkLst>
        </pc:spChg>
      </pc:sldChg>
      <pc:sldChg chg="modSp mod">
        <pc:chgData name="Mary Dunne" userId="cf04cbd8-a43d-4544-9b4e-be03eb681988" providerId="ADAL" clId="{22A0BC93-5F98-420C-A297-BAC8B689EEEC}" dt="2024-07-01T14:25:07.871" v="97" actId="20577"/>
        <pc:sldMkLst>
          <pc:docMk/>
          <pc:sldMk cId="835751735" sldId="263"/>
        </pc:sldMkLst>
        <pc:spChg chg="mod">
          <ac:chgData name="Mary Dunne" userId="cf04cbd8-a43d-4544-9b4e-be03eb681988" providerId="ADAL" clId="{22A0BC93-5F98-420C-A297-BAC8B689EEEC}" dt="2024-07-01T14:25:07.871" v="97" actId="20577"/>
          <ac:spMkLst>
            <pc:docMk/>
            <pc:sldMk cId="835751735" sldId="263"/>
            <ac:spMk id="3" creationId="{3978CF75-0DBF-AF79-B664-F4C9211156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4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559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73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662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528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653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76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96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1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40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44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425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89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57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93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524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AB3D-FA0A-443A-9546-617B58356EB6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4342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ea.gov/factsheets/ls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ie/" TargetMode="External"/><Relationship Id="rId2" Type="http://schemas.openxmlformats.org/officeDocument/2006/relationships/hyperlink" Target="https://www.drugsandalcohol.ie/services_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is@mqi.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.gov/factsheets/lsd" TargetMode="External"/><Relationship Id="rId2" Type="http://schemas.openxmlformats.org/officeDocument/2006/relationships/hyperlink" Target="https://www.drugs.ie/drugtypes/drug/lsd_hallucinog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ugsandalcohol.ie/cgi/search/archive/advanced?_action_search=1&amp;dataset=archive&amp;exp=0%7C1%7C-date%2Fbrowse_by%2Ftitle%7Carchive%7C-%7Cace_words_advanced%3Aace_words%3AANY%3AIN%3Adocumentation+library%7Cadvanced_date%3Adate%3AALL%3AEQ%3A2014-%7Cadvanced_subject_geo_words_last%3Avol_subject_list_geo_words_last%3AALL%3AIN%3AIreland%7Cadvanced_type%3Atype%3AANY%3AEQ%3Afactsheet%7C-%7Ceprint_status%3Aeprint_status%3AANY%3AEQ%3Aarchive&amp;order=-date%2Fbrowse_by%2Ftit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3120-0F03-5BB5-F75A-F1A7C05F7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904616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LSD</a:t>
            </a:r>
            <a:r>
              <a:rPr lang="en-GB" dirty="0"/>
              <a:t> </a:t>
            </a:r>
            <a:br>
              <a:rPr lang="en-GB" dirty="0"/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B79B8-AA11-9F54-6F1F-6B1599D3B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003141"/>
            <a:ext cx="9001462" cy="1655762"/>
          </a:xfrm>
        </p:spPr>
        <p:txBody>
          <a:bodyPr/>
          <a:lstStyle/>
          <a:p>
            <a:r>
              <a:rPr lang="en-GB" dirty="0"/>
              <a:t>What is it?</a:t>
            </a:r>
            <a:endParaRPr lang="en-IE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C8FDFF2-E7E9-FE53-A362-F945263A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98" y="3831022"/>
            <a:ext cx="3371263" cy="219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2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A50A-5337-E6B2-3717-4FBCAA3A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LSD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F063-8002-7204-5DA0-33F536EB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56663"/>
          </a:xfrm>
        </p:spPr>
        <p:txBody>
          <a:bodyPr/>
          <a:lstStyle/>
          <a:p>
            <a:r>
              <a:rPr lang="en-GB" dirty="0"/>
              <a:t>Also called lysergic acid diethylamide, acid, blotter, cheer, dots, flash, hawk, L, lightening flash, liquid acid, lucy, micro dot, trips, tabs.</a:t>
            </a:r>
          </a:p>
          <a:p>
            <a:r>
              <a:rPr lang="en-GB" dirty="0"/>
              <a:t>A hallucinogenic drugs, it comes from the fungus ergot growing wild on rye and other grasses.</a:t>
            </a:r>
          </a:p>
          <a:p>
            <a:r>
              <a:rPr lang="en-GB" dirty="0"/>
              <a:t>It comes as a piece of paper that can be swallowed or sucked.</a:t>
            </a:r>
          </a:p>
          <a:p>
            <a:r>
              <a:rPr lang="en-GB" dirty="0"/>
              <a:t>Effects begin after approximately 30 minutes and can last up to 20 hours.</a:t>
            </a:r>
          </a:p>
          <a:p>
            <a:r>
              <a:rPr lang="en-GB" dirty="0"/>
              <a:t>Short-term effects depend on how much you take and on how you are feeling. Can be a good or bad experience.</a:t>
            </a:r>
          </a:p>
          <a:p>
            <a:r>
              <a:rPr lang="en-GB" dirty="0"/>
              <a:t>Visual and audio hallucinations, distortion of sounds, changes in sense of time and place which is known as tripping.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678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1059-2491-D51C-4159-6E415AB1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LSD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B1D3C-A291-0A0A-7FA5-DA2FD4CE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4733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Long-term effects include paranoia, phobia and suicidal ideation.</a:t>
            </a:r>
          </a:p>
          <a:p>
            <a:r>
              <a:rPr lang="en-GB" dirty="0"/>
              <a:t>LSD can trigger underlying mental health problems.</a:t>
            </a:r>
          </a:p>
          <a:p>
            <a:r>
              <a:rPr lang="en-GB" dirty="0"/>
              <a:t>Flashbacks can occur up to two years after taking LSD.</a:t>
            </a:r>
          </a:p>
          <a:p>
            <a:r>
              <a:rPr lang="en-GB" dirty="0"/>
              <a:t>LSD effects judgement and so can make someone vulnerable to making choices they would not usually make.</a:t>
            </a:r>
          </a:p>
          <a:p>
            <a:r>
              <a:rPr lang="en-GB" dirty="0"/>
              <a:t>Because of its hallucinogenic nature, it can result in serious accidents due to people believing they can fly or other such delusions.</a:t>
            </a:r>
          </a:p>
          <a:p>
            <a:r>
              <a:rPr lang="en-GB" dirty="0"/>
              <a:t>It is not advised to take LSD if pregnant as there is no evidence to determine the harms to a baby.</a:t>
            </a:r>
          </a:p>
          <a:p>
            <a:r>
              <a:rPr lang="en-GB" dirty="0"/>
              <a:t>While LSD is not addictive, you can still build up tolerance creating the need for more of the drug and higher amounts of the drug to get the same feeling.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91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7F54-6B3B-7EBC-92D5-6CBF6515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LSD</a:t>
            </a:r>
            <a:br>
              <a:rPr lang="en-GB" dirty="0">
                <a:solidFill>
                  <a:srgbClr val="FFC000"/>
                </a:solidFill>
              </a:rPr>
            </a:b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0F7F-BF2B-A2C8-0D2D-C0F9716A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04736"/>
          </a:xfrm>
        </p:spPr>
        <p:txBody>
          <a:bodyPr/>
          <a:lstStyle/>
          <a:p>
            <a:r>
              <a:rPr lang="en-GB" dirty="0"/>
              <a:t>There are no withdrawal symptoms.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LSD can show up in a urine test up to three days after taking. This is a guideline only as it depends on the amount consumed, other medical issues and your own metabolism.</a:t>
            </a:r>
          </a:p>
          <a:p>
            <a:endParaRPr lang="en-IE" dirty="0"/>
          </a:p>
        </p:txBody>
      </p:sp>
      <p:pic>
        <p:nvPicPr>
          <p:cNvPr id="4" name="Picture 3" descr="What does LSD look, smell, and taste like?">
            <a:extLst>
              <a:ext uri="{FF2B5EF4-FFF2-40B4-BE49-F238E27FC236}">
                <a16:creationId xmlns:a16="http://schemas.microsoft.com/office/drawing/2014/main" id="{37FD6BDE-61EB-1C15-D0FF-F9BBEA49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01" y="4480560"/>
            <a:ext cx="3031490" cy="159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80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6DD5-48D7-3890-B3D3-F2C9D60A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What it looks like when someone is taking </a:t>
            </a:r>
            <a:r>
              <a:rPr lang="en-GB" dirty="0" err="1">
                <a:solidFill>
                  <a:srgbClr val="FFC000"/>
                </a:solidFill>
              </a:rPr>
              <a:t>lsd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725C-E487-E4B9-C4DF-8783CA68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16703"/>
          </a:xfrm>
        </p:spPr>
        <p:txBody>
          <a:bodyPr/>
          <a:lstStyle/>
          <a:p>
            <a:r>
              <a:rPr lang="en-GB" dirty="0"/>
              <a:t>Dilated pupils.</a:t>
            </a:r>
          </a:p>
          <a:p>
            <a:r>
              <a:rPr lang="en-GB" dirty="0"/>
              <a:t>Lack of appetite.</a:t>
            </a:r>
          </a:p>
          <a:p>
            <a:r>
              <a:rPr lang="en-IE" dirty="0"/>
              <a:t>They may see and hear things that aren’t there.</a:t>
            </a:r>
          </a:p>
          <a:p>
            <a:r>
              <a:rPr lang="en-IE" dirty="0"/>
              <a:t>They describe mystical experiences.</a:t>
            </a:r>
          </a:p>
          <a:p>
            <a:r>
              <a:rPr lang="en-IE" dirty="0"/>
              <a:t>They lose track of time.</a:t>
            </a:r>
          </a:p>
          <a:p>
            <a:r>
              <a:rPr lang="en-IE" dirty="0"/>
              <a:t>They are disconnected from reality.</a:t>
            </a:r>
          </a:p>
          <a:p>
            <a:r>
              <a:rPr lang="en-IE" dirty="0"/>
              <a:t>They are having a bad trip and experience panic attacks, are paranoid or frightened.</a:t>
            </a:r>
          </a:p>
          <a:p>
            <a:r>
              <a:rPr lang="en-IE" dirty="0"/>
              <a:t>If taken regularly, even one dose can take five days for feelings to subside.</a:t>
            </a:r>
          </a:p>
        </p:txBody>
      </p:sp>
    </p:spTree>
    <p:extLst>
      <p:ext uri="{BB962C8B-B14F-4D97-AF65-F5344CB8AC3E}">
        <p14:creationId xmlns:p14="http://schemas.microsoft.com/office/powerpoint/2010/main" val="41138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3FFB-2F1A-6C8F-E8C7-44726170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LSD – harm reduction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D40D-F0D2-4794-E7D2-5B01BD93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6205"/>
            <a:ext cx="10353762" cy="5019868"/>
          </a:xfrm>
        </p:spPr>
        <p:txBody>
          <a:bodyPr/>
          <a:lstStyle/>
          <a:p>
            <a:r>
              <a:rPr lang="en-GB" dirty="0"/>
              <a:t>If someone is experiencing a bad trip, you can do what is referred to as “psychedelic first aid”.</a:t>
            </a:r>
          </a:p>
          <a:p>
            <a:pPr lvl="1"/>
            <a:r>
              <a:rPr lang="en-GB" dirty="0"/>
              <a:t>Approach them with kindness and acceptance. Tell them they are safe, reassure them and invite them to explain what they are feeling.</a:t>
            </a:r>
          </a:p>
          <a:p>
            <a:pPr lvl="1"/>
            <a:r>
              <a:rPr lang="en-GB" dirty="0"/>
              <a:t>Get the person to a safe space – a calm, quiet, comfortable space that is away from noise, lights, music and crowds.</a:t>
            </a:r>
          </a:p>
          <a:p>
            <a:pPr lvl="1"/>
            <a:r>
              <a:rPr lang="en-GB" dirty="0"/>
              <a:t>Ask permission to touch the person.</a:t>
            </a:r>
          </a:p>
          <a:p>
            <a:pPr lvl="1"/>
            <a:r>
              <a:rPr lang="en-GB" dirty="0"/>
              <a:t>Offer them a blanket and water.</a:t>
            </a:r>
          </a:p>
          <a:p>
            <a:pPr lvl="1"/>
            <a:r>
              <a:rPr lang="en-GB" dirty="0"/>
              <a:t>Help them to integrate back into society when they can.</a:t>
            </a:r>
          </a:p>
          <a:p>
            <a:pPr lvl="1"/>
            <a:r>
              <a:rPr lang="en-GB" dirty="0"/>
              <a:t>There are three occasions when you should seek medical help:</a:t>
            </a:r>
          </a:p>
          <a:p>
            <a:pPr lvl="2"/>
            <a:r>
              <a:rPr lang="en-GB" dirty="0"/>
              <a:t>Serious mental health episodes.</a:t>
            </a:r>
          </a:p>
          <a:p>
            <a:pPr lvl="2"/>
            <a:r>
              <a:rPr lang="en-GB" dirty="0"/>
              <a:t>Potential violence.</a:t>
            </a:r>
          </a:p>
          <a:p>
            <a:pPr lvl="2"/>
            <a:r>
              <a:rPr lang="en-GB" dirty="0"/>
              <a:t>Medical emergency.</a:t>
            </a:r>
          </a:p>
          <a:p>
            <a:pPr lvl="2"/>
            <a:endParaRPr lang="en-GB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322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DD7C-AA03-B156-A3DB-251540C3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If you need help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6AF3-0A73-A186-5FA8-2D1E74E90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Call your local service if you think you need help to stop taking LSD.</a:t>
            </a:r>
          </a:p>
          <a:p>
            <a:r>
              <a:rPr lang="en-GB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Services map: </a:t>
            </a:r>
            <a:r>
              <a:rPr lang="en-GB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https://www.drugsandalcohol.ie/services_map</a:t>
            </a:r>
            <a:r>
              <a:rPr lang="en-GB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hlinkClick r:id="rId3"/>
              </a:rPr>
              <a:t>www.drugs.ie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cris@mqi.ie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tiglin.ie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livinglifecounselling.com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66EB-C891-576E-D046-F21B6852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Sources/references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CF75-0DBF-AF79-B664-F4C92111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1477"/>
            <a:ext cx="10353762" cy="45999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HSE drugs.ie (n.d.)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LSD</a:t>
            </a:r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IE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https://www.drugs.ie/drugtypes/drug/lsd_hallucinogen</a:t>
            </a:r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[Accessed on 05/01/24]</a:t>
            </a:r>
            <a:endParaRPr lang="en-I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effectLst/>
              </a:rPr>
              <a:t>Image used on first slide is from 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effectLst/>
                <a:hlinkClick r:id="rId3"/>
              </a:rPr>
              <a:t>https://www.dea.gov/factsheets/lsd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effectLst/>
              </a:rPr>
              <a:t>, which has other images of LSD.</a:t>
            </a:r>
          </a:p>
          <a:p>
            <a:pPr marL="0" indent="0">
              <a:buNone/>
            </a:pPr>
            <a:r>
              <a:rPr lang="en-GB" i="1" dirty="0">
                <a:solidFill>
                  <a:srgbClr val="6BA9DA"/>
                </a:solidFill>
              </a:rPr>
              <a:t>Other images free to use and share commercially: Google.ie </a:t>
            </a:r>
          </a:p>
          <a:p>
            <a:pPr marL="0" indent="0">
              <a:buNone/>
            </a:pPr>
            <a:endParaRPr lang="en-GB" dirty="0">
              <a:solidFill>
                <a:srgbClr val="6BA9DA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For more information follow the link below;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HRB National Drugs Library (2024) Drugs and alcohol factsheets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51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64</TotalTime>
  <Words>643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Bookman Old Style</vt:lpstr>
      <vt:lpstr>Rockwell</vt:lpstr>
      <vt:lpstr>Damask</vt:lpstr>
      <vt:lpstr>LSD  </vt:lpstr>
      <vt:lpstr>LSD</vt:lpstr>
      <vt:lpstr>LSD</vt:lpstr>
      <vt:lpstr> LSD </vt:lpstr>
      <vt:lpstr>What it looks like when someone is taking lsd</vt:lpstr>
      <vt:lpstr>LSD – harm reduction</vt:lpstr>
      <vt:lpstr>If you need help</vt:lpstr>
      <vt:lpstr>Sources/references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LSD</dc:title>
  <dc:creator>Deborah Jordan</dc:creator>
  <cp:lastModifiedBy>Mary Dunne</cp:lastModifiedBy>
  <cp:revision>2</cp:revision>
  <dcterms:created xsi:type="dcterms:W3CDTF">2024-01-05T11:24:51Z</dcterms:created>
  <dcterms:modified xsi:type="dcterms:W3CDTF">2024-07-01T14:25:40Z</dcterms:modified>
</cp:coreProperties>
</file>