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 Dunne" userId="cf04cbd8-a43d-4544-9b4e-be03eb681988" providerId="ADAL" clId="{4FDD25B8-8BE9-43BE-A230-F08ECB56AAC0}"/>
    <pc:docChg chg="modSld">
      <pc:chgData name="Mary Dunne" userId="cf04cbd8-a43d-4544-9b4e-be03eb681988" providerId="ADAL" clId="{4FDD25B8-8BE9-43BE-A230-F08ECB56AAC0}" dt="2024-07-01T09:49:23.936" v="7" actId="255"/>
      <pc:docMkLst>
        <pc:docMk/>
      </pc:docMkLst>
      <pc:sldChg chg="modSp mod">
        <pc:chgData name="Mary Dunne" userId="cf04cbd8-a43d-4544-9b4e-be03eb681988" providerId="ADAL" clId="{4FDD25B8-8BE9-43BE-A230-F08ECB56AAC0}" dt="2024-07-01T09:48:50.155" v="1" actId="255"/>
        <pc:sldMkLst>
          <pc:docMk/>
          <pc:sldMk cId="2811898296" sldId="263"/>
        </pc:sldMkLst>
        <pc:spChg chg="mod">
          <ac:chgData name="Mary Dunne" userId="cf04cbd8-a43d-4544-9b4e-be03eb681988" providerId="ADAL" clId="{4FDD25B8-8BE9-43BE-A230-F08ECB56AAC0}" dt="2024-07-01T09:48:50.155" v="1" actId="255"/>
          <ac:spMkLst>
            <pc:docMk/>
            <pc:sldMk cId="2811898296" sldId="263"/>
            <ac:spMk id="3" creationId="{74BAED43-7D11-56F7-E725-FA8C5D285C7D}"/>
          </ac:spMkLst>
        </pc:spChg>
      </pc:sldChg>
      <pc:sldChg chg="modSp mod">
        <pc:chgData name="Mary Dunne" userId="cf04cbd8-a43d-4544-9b4e-be03eb681988" providerId="ADAL" clId="{4FDD25B8-8BE9-43BE-A230-F08ECB56AAC0}" dt="2024-07-01T09:49:23.936" v="7" actId="255"/>
        <pc:sldMkLst>
          <pc:docMk/>
          <pc:sldMk cId="329082096" sldId="264"/>
        </pc:sldMkLst>
        <pc:spChg chg="mod">
          <ac:chgData name="Mary Dunne" userId="cf04cbd8-a43d-4544-9b4e-be03eb681988" providerId="ADAL" clId="{4FDD25B8-8BE9-43BE-A230-F08ECB56AAC0}" dt="2024-07-01T09:49:23.936" v="7" actId="255"/>
          <ac:spMkLst>
            <pc:docMk/>
            <pc:sldMk cId="329082096" sldId="264"/>
            <ac:spMk id="3" creationId="{97224194-9B57-B6DB-ACEC-2BC9A96486D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080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4098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5049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7668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69046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7983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929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7469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681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272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187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793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9889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2063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5867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879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368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2D0BB-D58B-417B-86AC-5A3AD6B6FA0D}" type="datetimeFigureOut">
              <a:rPr lang="en-IE" smtClean="0"/>
              <a:t>01/07/2024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B203A-CBC1-465B-9236-D54BD9BACA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19948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ugs.ie/" TargetMode="External"/><Relationship Id="rId2" Type="http://schemas.openxmlformats.org/officeDocument/2006/relationships/hyperlink" Target="https://www.drugsandalcohol.ie/services_ma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ris@mqi.i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ugsandalcohol.ie/cgi/search/archive/advanced?_action_search=1&amp;dataset=archive&amp;exp=0%7C1%7C-date%2Fbrowse_by%2Ftitle%7Carchive%7C-%7Cace_words_advanced%3Aace_words%3AANY%3AIN%3Adocumentation+library%7Cadvanced_date%3Adate%3AALL%3AEQ%3A2014-%7Cadvanced_subject_geo_words_last%3Avol_subject_list_geo_words_last%3AALL%3AIN%3AIreland%7Cadvanced_type%3Atype%3AANY%3AEQ%3Afactsheet%7C-%7Ceprint_status%3Aeprint_status%3AANY%3AEQ%3Aarchive&amp;order=-date%2Fbrowse_by%2Ftitle" TargetMode="External"/><Relationship Id="rId2" Type="http://schemas.openxmlformats.org/officeDocument/2006/relationships/hyperlink" Target="https://www.drugs.ie/drugtypes/drug/speed_stimula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6499-8CE6-B57C-DD0B-EA868A4671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Speed</a:t>
            </a:r>
            <a:br>
              <a:rPr lang="en-GB" dirty="0"/>
            </a:b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172D10-938A-5E85-3803-8F5833C6A9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2892068"/>
          </a:xfrm>
        </p:spPr>
        <p:txBody>
          <a:bodyPr/>
          <a:lstStyle/>
          <a:p>
            <a:r>
              <a:rPr lang="en-GB" dirty="0"/>
              <a:t>What is it?</a:t>
            </a:r>
            <a:endParaRPr lang="en-IE" dirty="0"/>
          </a:p>
        </p:txBody>
      </p:sp>
      <p:pic>
        <p:nvPicPr>
          <p:cNvPr id="4" name="Picture 3" descr="What is Speed Drug? | Speed Drug Abuse | Florida Drug Detox Program">
            <a:extLst>
              <a:ext uri="{FF2B5EF4-FFF2-40B4-BE49-F238E27FC236}">
                <a16:creationId xmlns:a16="http://schemas.microsoft.com/office/drawing/2014/main" id="{5F8D7524-93BB-E931-1761-E6A3CC009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225" y="4448175"/>
            <a:ext cx="3333749" cy="1844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140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A8599-EFA3-9732-C394-475F979A6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What is speed?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2A2D9-1DE2-782F-888C-000204D3D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152337"/>
          </a:xfrm>
        </p:spPr>
        <p:txBody>
          <a:bodyPr/>
          <a:lstStyle/>
          <a:p>
            <a:r>
              <a:rPr lang="en-GB" dirty="0"/>
              <a:t>Also known as amphetamine, upper, sulphate, </a:t>
            </a:r>
            <a:r>
              <a:rPr lang="en-GB" dirty="0" err="1"/>
              <a:t>phet</a:t>
            </a:r>
            <a:r>
              <a:rPr lang="en-GB" dirty="0"/>
              <a:t>, billy, whizz, base, Dexedrine, dexamphetamine.</a:t>
            </a:r>
          </a:p>
          <a:p>
            <a:r>
              <a:rPr lang="en-GB" dirty="0"/>
              <a:t>Speed is a stimulant drug or “upper.”</a:t>
            </a:r>
          </a:p>
          <a:p>
            <a:r>
              <a:rPr lang="en-GB" dirty="0"/>
              <a:t>It comes in powder or tablet form.</a:t>
            </a:r>
          </a:p>
          <a:p>
            <a:r>
              <a:rPr lang="en-GB" dirty="0"/>
              <a:t>It can be snorted, swallowed or injected.</a:t>
            </a:r>
          </a:p>
          <a:p>
            <a:r>
              <a:rPr lang="en-GB" dirty="0"/>
              <a:t>It is off-white/pinkish in colour.</a:t>
            </a:r>
          </a:p>
          <a:p>
            <a:r>
              <a:rPr lang="en-GB" dirty="0"/>
              <a:t>Can sometimes look like crystals.</a:t>
            </a:r>
          </a:p>
          <a:p>
            <a:r>
              <a:rPr lang="en-GB" dirty="0"/>
              <a:t>“Base speed” is purer, has a greyish/pinkish colour and feels like putty.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877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D91D-F31A-57B7-333B-4CB54858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How is it used?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61285-36EC-D55F-C772-8168D6950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can be dabbed on the gums.</a:t>
            </a:r>
          </a:p>
          <a:p>
            <a:r>
              <a:rPr lang="en-GB" dirty="0"/>
              <a:t>It can be sniffed in lines like cocaine.</a:t>
            </a:r>
          </a:p>
          <a:p>
            <a:r>
              <a:rPr lang="en-GB" dirty="0"/>
              <a:t>It can be rolled up in a cigarette paper and swallowed which is known as a “</a:t>
            </a:r>
            <a:r>
              <a:rPr lang="en-GB" dirty="0" err="1"/>
              <a:t>speedbomb</a:t>
            </a:r>
            <a:r>
              <a:rPr lang="en-GB" dirty="0"/>
              <a:t>.”</a:t>
            </a:r>
          </a:p>
          <a:p>
            <a:r>
              <a:rPr lang="en-GB" dirty="0"/>
              <a:t>It can be mixed in drinks or injected.</a:t>
            </a:r>
          </a:p>
          <a:p>
            <a:r>
              <a:rPr lang="en-GB" dirty="0"/>
              <a:t>It can be smoked in its crystal form.</a:t>
            </a:r>
          </a:p>
          <a:p>
            <a:r>
              <a:rPr lang="en-GB" dirty="0"/>
              <a:t>Its effects begin after approximately 20 minutes and lasts between four and six hours.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9843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E58BB-192E-3433-1509-4F2EF8C36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Short-term effects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4D791-E047-E648-02C6-EA339D56C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651519"/>
            <a:ext cx="10353762" cy="5038530"/>
          </a:xfrm>
        </p:spPr>
        <p:txBody>
          <a:bodyPr>
            <a:normAutofit/>
          </a:bodyPr>
          <a:lstStyle/>
          <a:p>
            <a:r>
              <a:rPr lang="en-GB" dirty="0"/>
              <a:t>Exhilaration, confidence and increased energy.</a:t>
            </a:r>
          </a:p>
          <a:p>
            <a:r>
              <a:rPr lang="en-GB" dirty="0"/>
              <a:t>Decreased need for food and sleep.</a:t>
            </a:r>
          </a:p>
          <a:p>
            <a:r>
              <a:rPr lang="en-GB" dirty="0"/>
              <a:t>Pupils are wide and face is pale.</a:t>
            </a:r>
          </a:p>
          <a:p>
            <a:r>
              <a:rPr lang="en-GB" dirty="0"/>
              <a:t>Breathing, blood pressure and heart rate increase.</a:t>
            </a:r>
          </a:p>
          <a:p>
            <a:r>
              <a:rPr lang="en-GB" dirty="0"/>
              <a:t>Increased urination and diarrhoea.</a:t>
            </a:r>
          </a:p>
          <a:p>
            <a:r>
              <a:rPr lang="en-GB" dirty="0"/>
              <a:t>Dry mouth.</a:t>
            </a:r>
          </a:p>
          <a:p>
            <a:r>
              <a:rPr lang="en-GB" dirty="0"/>
              <a:t>Talkative/aggressive.</a:t>
            </a:r>
          </a:p>
          <a:p>
            <a:r>
              <a:rPr lang="en-GB" dirty="0"/>
              <a:t>High doses can cause flushing, sweating, headaches, jaw clenching, teeth grinding and racing heartbeat.</a:t>
            </a:r>
          </a:p>
          <a:p>
            <a:r>
              <a:rPr lang="en-GB" dirty="0"/>
              <a:t>Can induce amphetamine psychosis.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00813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0BFDF-78B3-09E4-E0A1-C25BD92F1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Long-term effects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07B9-210B-550E-18E0-AC9C29D6B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688841"/>
            <a:ext cx="10353762" cy="4982547"/>
          </a:xfrm>
        </p:spPr>
        <p:txBody>
          <a:bodyPr/>
          <a:lstStyle/>
          <a:p>
            <a:r>
              <a:rPr lang="en-GB" dirty="0"/>
              <a:t>Increased tolerance leading to increased and higher dosing.</a:t>
            </a:r>
          </a:p>
          <a:p>
            <a:r>
              <a:rPr lang="en-IE" dirty="0"/>
              <a:t>Anxiety.</a:t>
            </a:r>
          </a:p>
          <a:p>
            <a:r>
              <a:rPr lang="en-IE" dirty="0"/>
              <a:t>Depression.</a:t>
            </a:r>
          </a:p>
          <a:p>
            <a:r>
              <a:rPr lang="en-IE" dirty="0"/>
              <a:t>Irritability/aggression.</a:t>
            </a:r>
          </a:p>
          <a:p>
            <a:r>
              <a:rPr lang="en-IE" dirty="0"/>
              <a:t>Powerful cravings.</a:t>
            </a:r>
          </a:p>
          <a:p>
            <a:r>
              <a:rPr lang="en-IE" dirty="0"/>
              <a:t>Mood swings and potential violence.</a:t>
            </a:r>
          </a:p>
          <a:p>
            <a:r>
              <a:rPr lang="en-IE" dirty="0"/>
              <a:t>Paranoia, delusions, hallucinations and psychosis.</a:t>
            </a:r>
          </a:p>
          <a:p>
            <a:r>
              <a:rPr lang="en-IE" dirty="0"/>
              <a:t>Weight loss and itchy skin.</a:t>
            </a:r>
          </a:p>
          <a:p>
            <a:r>
              <a:rPr lang="en-IE" dirty="0"/>
              <a:t>Sniffing can damage the nasal cavity.</a:t>
            </a:r>
          </a:p>
          <a:p>
            <a:r>
              <a:rPr lang="en-IE" dirty="0"/>
              <a:t>Injecting carries the risk of disease and infection.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41029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0A239-811D-B8D3-6388-E5A519C8D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Further risks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EF6-45DD-B584-E07A-9603AF31B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640638"/>
          </a:xfrm>
        </p:spPr>
        <p:txBody>
          <a:bodyPr/>
          <a:lstStyle/>
          <a:p>
            <a:r>
              <a:rPr lang="en-GB" dirty="0"/>
              <a:t>Risk of overdose.</a:t>
            </a:r>
          </a:p>
          <a:p>
            <a:r>
              <a:rPr lang="en-GB" dirty="0"/>
              <a:t>Heart failure.</a:t>
            </a:r>
          </a:p>
          <a:p>
            <a:r>
              <a:rPr lang="en-GB" dirty="0"/>
              <a:t>Very dangerous if mixed with alcohol and/or anti-depressants.</a:t>
            </a:r>
          </a:p>
          <a:p>
            <a:r>
              <a:rPr lang="en-GB" dirty="0"/>
              <a:t>May trigger underlying mental health problems.</a:t>
            </a:r>
          </a:p>
          <a:p>
            <a:r>
              <a:rPr lang="en-GB" dirty="0"/>
              <a:t>Increase in sex drive in conjunction with decreased judgement leaves people vulnerable to STI’s and pregnancy.</a:t>
            </a:r>
          </a:p>
          <a:p>
            <a:r>
              <a:rPr lang="en-GB" dirty="0"/>
              <a:t>It is psychically and psychologically addictive, requiring higher amounts and dosage the more frequently it is used.</a:t>
            </a:r>
          </a:p>
          <a:p>
            <a:r>
              <a:rPr lang="en-GB" dirty="0"/>
              <a:t>Depending on use, it remains in the system for up to three days.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8142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6EB1F-918F-823E-359A-0F74EC184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Harm reduction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FB881-D83B-8561-FD36-F5940AE13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651517"/>
            <a:ext cx="10353762" cy="5010539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Consider how you are feeling mentally and avoid if feeling low.</a:t>
            </a:r>
          </a:p>
          <a:p>
            <a:r>
              <a:rPr lang="en-GB" dirty="0"/>
              <a:t>Take in a safe place with trusted people.</a:t>
            </a:r>
          </a:p>
          <a:p>
            <a:r>
              <a:rPr lang="en-GB" dirty="0"/>
              <a:t>Try to eat and drink before use.</a:t>
            </a:r>
          </a:p>
          <a:p>
            <a:r>
              <a:rPr lang="en-GB" dirty="0"/>
              <a:t>Avoid using other drugs/alcohol/prescription drugs.</a:t>
            </a:r>
          </a:p>
          <a:p>
            <a:r>
              <a:rPr lang="en-GB" dirty="0"/>
              <a:t>Avoid sharing paraphernalia.</a:t>
            </a:r>
          </a:p>
          <a:p>
            <a:r>
              <a:rPr lang="en-GB" dirty="0"/>
              <a:t>If you think someone may be overdosing, seek medical help immediately.</a:t>
            </a:r>
          </a:p>
          <a:p>
            <a:r>
              <a:rPr lang="en-GB" dirty="0"/>
              <a:t>Put them in the recovery position or on their side and wait until help arrives.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i="1" dirty="0">
                <a:solidFill>
                  <a:srgbClr val="FFC000"/>
                </a:solidFill>
              </a:rPr>
              <a:t>Note:</a:t>
            </a:r>
          </a:p>
          <a:p>
            <a:pPr marL="0" indent="0">
              <a:buNone/>
            </a:pPr>
            <a:r>
              <a:rPr lang="en-GB" i="1" dirty="0">
                <a:solidFill>
                  <a:srgbClr val="FFC000"/>
                </a:solidFill>
              </a:rPr>
              <a:t>Speed is not amphetamine. While they have similar effects, speed can be referred to as amphetamine, can be legally prescribed and is typically less potent than methamphetamine.</a:t>
            </a:r>
            <a:endParaRPr lang="en-IE" i="1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74190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2F5F9-F98A-CCD3-F19A-D47239DDA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If you need help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AED43-7D11-56F7-E725-FA8C5D285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248752"/>
          </a:xfrm>
        </p:spPr>
        <p:txBody>
          <a:bodyPr/>
          <a:lstStyle/>
          <a:p>
            <a:r>
              <a:rPr lang="en-GB" dirty="0"/>
              <a:t>There are local services available.</a:t>
            </a:r>
          </a:p>
          <a:p>
            <a:r>
              <a:rPr lang="en-GB" kern="100" dirty="0">
                <a:effectLst/>
                <a:latin typeface="Rockwell" panose="020606030202050204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Services map: </a:t>
            </a:r>
            <a:r>
              <a:rPr lang="en-GB" u="sng" kern="100" dirty="0">
                <a:solidFill>
                  <a:srgbClr val="0000FF"/>
                </a:solidFill>
                <a:effectLst/>
                <a:latin typeface="Rockwell" panose="02060603020205020403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https://www.drugsandalcohol.ie/services_map</a:t>
            </a:r>
            <a:r>
              <a:rPr lang="en-GB" kern="100" dirty="0">
                <a:effectLst/>
                <a:latin typeface="Rockwell" panose="020606030202050204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www.drugs.ie</a:t>
            </a:r>
            <a:endParaRPr lang="en-GB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cris@mqi.ie</a:t>
            </a:r>
            <a:endParaRPr lang="en-GB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Tiglin.ie</a:t>
            </a: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Livinglifecounselling.com</a:t>
            </a:r>
          </a:p>
          <a:p>
            <a:pPr marL="0" indent="0">
              <a:buNone/>
            </a:pPr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898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DBC64-F56D-E7E7-68F6-4909323FD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Sources/references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24194-9B57-B6DB-ACEC-2BC9A9648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24" y="1791477"/>
            <a:ext cx="11411339" cy="471195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HSE drugs.ie (n.d.) Speed. </a:t>
            </a:r>
            <a:r>
              <a:rPr lang="en-IE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https://www.drugs.ie/drugtypes/drug/speed_stimulant</a:t>
            </a:r>
            <a:r>
              <a:rPr lang="en-I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[Accessed on 05/01/24]</a:t>
            </a:r>
            <a:endParaRPr lang="en-I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>
                  <a:lumMod val="95000"/>
                </a:schemeClr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i="1" dirty="0">
                <a:solidFill>
                  <a:srgbClr val="6BA9DA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Images free to use and share commercially: Google.ie </a:t>
            </a:r>
          </a:p>
          <a:p>
            <a:pPr marL="0" indent="0">
              <a:buNone/>
            </a:pPr>
            <a:endParaRPr lang="en-GB" dirty="0">
              <a:solidFill>
                <a:srgbClr val="6BA9DA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95000"/>
                  </a:schemeClr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 more information follow the link below;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u="sng" kern="100" dirty="0">
                <a:solidFill>
                  <a:srgbClr val="0000FF"/>
                </a:solidFill>
                <a:effectLst/>
                <a:latin typeface="Rockwell" panose="02060603020205020403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HRB National Drugs Library (2024) Drugs and alcohol factsheets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82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29</TotalTime>
  <Words>579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Bookman Old Style</vt:lpstr>
      <vt:lpstr>Rockwell</vt:lpstr>
      <vt:lpstr>Damask</vt:lpstr>
      <vt:lpstr>Speed </vt:lpstr>
      <vt:lpstr>What is speed?</vt:lpstr>
      <vt:lpstr>How is it used?</vt:lpstr>
      <vt:lpstr>Short-term effects</vt:lpstr>
      <vt:lpstr>Long-term effects</vt:lpstr>
      <vt:lpstr>Further risks</vt:lpstr>
      <vt:lpstr>Harm reduction</vt:lpstr>
      <vt:lpstr>If you need help</vt:lpstr>
      <vt:lpstr>Sources/references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</dc:title>
  <dc:creator>Deborah Jordan</dc:creator>
  <cp:lastModifiedBy>Mary Dunne</cp:lastModifiedBy>
  <cp:revision>2</cp:revision>
  <dcterms:created xsi:type="dcterms:W3CDTF">2024-01-05T14:34:34Z</dcterms:created>
  <dcterms:modified xsi:type="dcterms:W3CDTF">2024-07-01T09:49:28Z</dcterms:modified>
</cp:coreProperties>
</file>