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F75A43-02F7-42E4-BCAA-4966F58BAF62}"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3394142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3932449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2664869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20603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1422016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0F75A43-02F7-42E4-BCAA-4966F58BAF62}"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1369853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0F75A43-02F7-42E4-BCAA-4966F58BAF62}"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833978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75A43-02F7-42E4-BCAA-4966F58BAF62}"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24042609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75A43-02F7-42E4-BCAA-4966F58BAF62}"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3962166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75A43-02F7-42E4-BCAA-4966F58BAF62}"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1029775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F75A43-02F7-42E4-BCAA-4966F58BAF62}" type="datetimeFigureOut">
              <a:rPr lang="en-IE" smtClean="0"/>
              <a:t>01/07/2024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278961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3202078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F75A43-02F7-42E4-BCAA-4966F58BAF62}" type="datetimeFigureOut">
              <a:rPr lang="en-IE" smtClean="0"/>
              <a:t>01/07/2024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2413254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F75A43-02F7-42E4-BCAA-4966F58BAF62}" type="datetimeFigureOut">
              <a:rPr lang="en-IE" smtClean="0"/>
              <a:t>01/07/2024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3664528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75A43-02F7-42E4-BCAA-4966F58BAF62}" type="datetimeFigureOut">
              <a:rPr lang="en-IE" smtClean="0"/>
              <a:t>01/07/2024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3185263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40226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F75A43-02F7-42E4-BCAA-4966F58BAF62}" type="datetimeFigureOut">
              <a:rPr lang="en-IE" smtClean="0"/>
              <a:t>01/07/2024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CA01F88-5174-4D71-97C2-DDD005C3C482}" type="slidenum">
              <a:rPr lang="en-IE" smtClean="0"/>
              <a:t>‹#›</a:t>
            </a:fld>
            <a:endParaRPr lang="en-IE"/>
          </a:p>
        </p:txBody>
      </p:sp>
    </p:spTree>
    <p:extLst>
      <p:ext uri="{BB962C8B-B14F-4D97-AF65-F5344CB8AC3E}">
        <p14:creationId xmlns:p14="http://schemas.microsoft.com/office/powerpoint/2010/main" val="1420754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0F75A43-02F7-42E4-BCAA-4966F58BAF62}" type="datetimeFigureOut">
              <a:rPr lang="en-IE" smtClean="0"/>
              <a:t>01/07/2024</a:t>
            </a:fld>
            <a:endParaRPr lang="en-IE"/>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CA01F88-5174-4D71-97C2-DDD005C3C482}" type="slidenum">
              <a:rPr lang="en-IE" smtClean="0"/>
              <a:t>‹#›</a:t>
            </a:fld>
            <a:endParaRPr lang="en-IE"/>
          </a:p>
        </p:txBody>
      </p:sp>
    </p:spTree>
    <p:extLst>
      <p:ext uri="{BB962C8B-B14F-4D97-AF65-F5344CB8AC3E}">
        <p14:creationId xmlns:p14="http://schemas.microsoft.com/office/powerpoint/2010/main" val="68158390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drugs.ie/" TargetMode="External"/><Relationship Id="rId2" Type="http://schemas.openxmlformats.org/officeDocument/2006/relationships/hyperlink" Target="https://www2.hse.ie/conditions/psychosis/" TargetMode="External"/><Relationship Id="rId1" Type="http://schemas.openxmlformats.org/officeDocument/2006/relationships/slideLayout" Target="../slideLayouts/slideLayout2.xml"/><Relationship Id="rId4" Type="http://schemas.openxmlformats.org/officeDocument/2006/relationships/hyperlink" Target="https://www.drugsandalcohol.ie/cgi/search/archive/advanced?_action_search=1&amp;dataset=archive&amp;exp=0%7C1%7C-date%2Fbrowse_by%2Ftitle%7Carchive%7C-%7Cace_words_advanced%3Aace_words%3AANY%3AIN%3Adocumentation+library%7Cadvanced_date%3Adate%3AALL%3AEQ%3A2014-%7Cadvanced_subject_geo_words_last%3Avol_subject_list_geo_words_last%3AALL%3AIN%3AIreland%7Cadvanced_type%3Atype%3AANY%3AEQ%3Afactsheet%7C-%7Ceprint_status%3Aeprint_status%3AANY%3AEQ%3Aarchive&amp;order=-date%2Fbrowse_by%2Ftitl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0FBCF-8EE9-83E6-504D-2AC04FB1B740}"/>
              </a:ext>
            </a:extLst>
          </p:cNvPr>
          <p:cNvSpPr>
            <a:spLocks noGrp="1"/>
          </p:cNvSpPr>
          <p:nvPr>
            <p:ph type="ctrTitle"/>
          </p:nvPr>
        </p:nvSpPr>
        <p:spPr>
          <a:xfrm>
            <a:off x="1595269" y="466725"/>
            <a:ext cx="9001462" cy="3043238"/>
          </a:xfrm>
        </p:spPr>
        <p:txBody>
          <a:bodyPr>
            <a:normAutofit/>
          </a:bodyPr>
          <a:lstStyle/>
          <a:p>
            <a:r>
              <a:rPr lang="en-GB" dirty="0">
                <a:solidFill>
                  <a:srgbClr val="FFC000"/>
                </a:solidFill>
              </a:rPr>
              <a:t>Psychosis</a:t>
            </a:r>
            <a:br>
              <a:rPr lang="en-GB" dirty="0"/>
            </a:br>
            <a:br>
              <a:rPr lang="en-GB" dirty="0"/>
            </a:br>
            <a:endParaRPr lang="en-IE" dirty="0"/>
          </a:p>
        </p:txBody>
      </p:sp>
      <p:sp>
        <p:nvSpPr>
          <p:cNvPr id="3" name="Subtitle 2">
            <a:extLst>
              <a:ext uri="{FF2B5EF4-FFF2-40B4-BE49-F238E27FC236}">
                <a16:creationId xmlns:a16="http://schemas.microsoft.com/office/drawing/2014/main" id="{FC4537B4-11BF-448F-9CD3-BC91CD9B9EBC}"/>
              </a:ext>
            </a:extLst>
          </p:cNvPr>
          <p:cNvSpPr>
            <a:spLocks noGrp="1"/>
          </p:cNvSpPr>
          <p:nvPr>
            <p:ph type="subTitle" idx="1"/>
          </p:nvPr>
        </p:nvSpPr>
        <p:spPr>
          <a:xfrm>
            <a:off x="1595269" y="2463281"/>
            <a:ext cx="9001462" cy="3769567"/>
          </a:xfrm>
        </p:spPr>
        <p:txBody>
          <a:bodyPr/>
          <a:lstStyle/>
          <a:p>
            <a:endParaRPr lang="en-GB" dirty="0"/>
          </a:p>
          <a:p>
            <a:r>
              <a:rPr lang="en-GB" dirty="0"/>
              <a:t>What is it?</a:t>
            </a:r>
            <a:endParaRPr lang="en-IE" dirty="0"/>
          </a:p>
        </p:txBody>
      </p:sp>
      <p:pic>
        <p:nvPicPr>
          <p:cNvPr id="4" name="Picture 3" descr="Healthy brain, composite of tractography, MRI and artwork | Wellcome ...">
            <a:extLst>
              <a:ext uri="{FF2B5EF4-FFF2-40B4-BE49-F238E27FC236}">
                <a16:creationId xmlns:a16="http://schemas.microsoft.com/office/drawing/2014/main" id="{49A47335-E9F5-5BBC-C216-262233C0168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35207" y="4084643"/>
            <a:ext cx="2521585" cy="2148205"/>
          </a:xfrm>
          <a:prstGeom prst="rect">
            <a:avLst/>
          </a:prstGeom>
          <a:noFill/>
          <a:ln>
            <a:noFill/>
          </a:ln>
        </p:spPr>
      </p:pic>
    </p:spTree>
    <p:extLst>
      <p:ext uri="{BB962C8B-B14F-4D97-AF65-F5344CB8AC3E}">
        <p14:creationId xmlns:p14="http://schemas.microsoft.com/office/powerpoint/2010/main" val="1215248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D1A4-D506-B755-2810-7D2CA66A6952}"/>
              </a:ext>
            </a:extLst>
          </p:cNvPr>
          <p:cNvSpPr>
            <a:spLocks noGrp="1"/>
          </p:cNvSpPr>
          <p:nvPr>
            <p:ph type="title"/>
          </p:nvPr>
        </p:nvSpPr>
        <p:spPr/>
        <p:txBody>
          <a:bodyPr/>
          <a:lstStyle/>
          <a:p>
            <a:r>
              <a:rPr lang="en-GB" dirty="0">
                <a:solidFill>
                  <a:srgbClr val="FFC000"/>
                </a:solidFill>
              </a:rPr>
              <a:t>Schizoaffective disorder</a:t>
            </a:r>
            <a:endParaRPr lang="en-IE" dirty="0">
              <a:solidFill>
                <a:srgbClr val="FFC000"/>
              </a:solidFill>
            </a:endParaRPr>
          </a:p>
        </p:txBody>
      </p:sp>
      <p:sp>
        <p:nvSpPr>
          <p:cNvPr id="3" name="Content Placeholder 2">
            <a:extLst>
              <a:ext uri="{FF2B5EF4-FFF2-40B4-BE49-F238E27FC236}">
                <a16:creationId xmlns:a16="http://schemas.microsoft.com/office/drawing/2014/main" id="{0009FC4B-20B3-BA9E-8A09-DA41D7A04237}"/>
              </a:ext>
            </a:extLst>
          </p:cNvPr>
          <p:cNvSpPr>
            <a:spLocks noGrp="1"/>
          </p:cNvSpPr>
          <p:nvPr>
            <p:ph idx="1"/>
          </p:nvPr>
        </p:nvSpPr>
        <p:spPr/>
        <p:txBody>
          <a:bodyPr/>
          <a:lstStyle/>
          <a:p>
            <a:r>
              <a:rPr lang="en-GB" dirty="0"/>
              <a:t>This disorder is a combination of psychotic symptoms and mood problems.</a:t>
            </a:r>
          </a:p>
          <a:p>
            <a:r>
              <a:rPr lang="en-GB" dirty="0"/>
              <a:t>The main two mood problems are depression and mania.</a:t>
            </a:r>
          </a:p>
          <a:p>
            <a:pPr marL="0" indent="0">
              <a:buNone/>
            </a:pPr>
            <a:endParaRPr lang="en-GB" dirty="0"/>
          </a:p>
          <a:p>
            <a:pPr marL="0" indent="0">
              <a:buNone/>
            </a:pPr>
            <a:r>
              <a:rPr lang="en-GB" b="1" dirty="0">
                <a:solidFill>
                  <a:srgbClr val="FFC000"/>
                </a:solidFill>
              </a:rPr>
              <a:t>Depression</a:t>
            </a:r>
            <a:r>
              <a:rPr lang="en-GB" dirty="0"/>
              <a:t> means the person can experience very low mood and/or be very angry.</a:t>
            </a:r>
          </a:p>
          <a:p>
            <a:r>
              <a:rPr lang="en-GB" dirty="0"/>
              <a:t>They may feel very numb as though they have no feelings at all.</a:t>
            </a:r>
          </a:p>
          <a:p>
            <a:r>
              <a:rPr lang="en-GB" dirty="0"/>
              <a:t>Loss of motivation and interest in anything.</a:t>
            </a:r>
          </a:p>
          <a:p>
            <a:r>
              <a:rPr lang="en-GB" dirty="0"/>
              <a:t>Significant sleeping and eating problems. (lack of both)</a:t>
            </a:r>
          </a:p>
          <a:p>
            <a:endParaRPr lang="en-GB" dirty="0"/>
          </a:p>
          <a:p>
            <a:endParaRPr lang="en-IE" dirty="0"/>
          </a:p>
        </p:txBody>
      </p:sp>
    </p:spTree>
    <p:extLst>
      <p:ext uri="{BB962C8B-B14F-4D97-AF65-F5344CB8AC3E}">
        <p14:creationId xmlns:p14="http://schemas.microsoft.com/office/powerpoint/2010/main" val="3300133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6C6B-651F-6B57-6FB9-EB77D2B137FA}"/>
              </a:ext>
            </a:extLst>
          </p:cNvPr>
          <p:cNvSpPr>
            <a:spLocks noGrp="1"/>
          </p:cNvSpPr>
          <p:nvPr>
            <p:ph type="title"/>
          </p:nvPr>
        </p:nvSpPr>
        <p:spPr/>
        <p:txBody>
          <a:bodyPr/>
          <a:lstStyle/>
          <a:p>
            <a:r>
              <a:rPr lang="en-GB" dirty="0">
                <a:solidFill>
                  <a:srgbClr val="FFC000"/>
                </a:solidFill>
              </a:rPr>
              <a:t>Schizoaffective disorder</a:t>
            </a:r>
            <a:br>
              <a:rPr lang="en-GB" dirty="0">
                <a:solidFill>
                  <a:srgbClr val="FFC000"/>
                </a:solidFill>
              </a:rPr>
            </a:br>
            <a:r>
              <a:rPr lang="en-GB" dirty="0">
                <a:solidFill>
                  <a:srgbClr val="FFC000"/>
                </a:solidFill>
              </a:rPr>
              <a:t>continued…</a:t>
            </a:r>
            <a:endParaRPr lang="en-IE" dirty="0">
              <a:solidFill>
                <a:srgbClr val="FFC000"/>
              </a:solidFill>
            </a:endParaRPr>
          </a:p>
        </p:txBody>
      </p:sp>
      <p:sp>
        <p:nvSpPr>
          <p:cNvPr id="3" name="Content Placeholder 2">
            <a:extLst>
              <a:ext uri="{FF2B5EF4-FFF2-40B4-BE49-F238E27FC236}">
                <a16:creationId xmlns:a16="http://schemas.microsoft.com/office/drawing/2014/main" id="{8A15F283-EE08-E568-0A5C-06556F7F73A8}"/>
              </a:ext>
            </a:extLst>
          </p:cNvPr>
          <p:cNvSpPr>
            <a:spLocks noGrp="1"/>
          </p:cNvSpPr>
          <p:nvPr>
            <p:ph idx="1"/>
          </p:nvPr>
        </p:nvSpPr>
        <p:spPr/>
        <p:txBody>
          <a:bodyPr/>
          <a:lstStyle/>
          <a:p>
            <a:pPr marL="0" indent="0">
              <a:buNone/>
            </a:pPr>
            <a:r>
              <a:rPr lang="en-GB" b="1" dirty="0">
                <a:solidFill>
                  <a:srgbClr val="FFC000"/>
                </a:solidFill>
              </a:rPr>
              <a:t>Mania</a:t>
            </a:r>
            <a:r>
              <a:rPr lang="en-GB" dirty="0"/>
              <a:t> causes a person to experience a feeling of extreme well-being.</a:t>
            </a:r>
          </a:p>
          <a:p>
            <a:pPr marL="0" indent="0">
              <a:buNone/>
            </a:pPr>
            <a:endParaRPr lang="en-GB" dirty="0"/>
          </a:p>
          <a:p>
            <a:r>
              <a:rPr lang="en-GB" dirty="0"/>
              <a:t>The person may have excessive energy.</a:t>
            </a:r>
          </a:p>
          <a:p>
            <a:r>
              <a:rPr lang="en-GB" dirty="0"/>
              <a:t>They may feel very high in mood/elated.</a:t>
            </a:r>
          </a:p>
          <a:p>
            <a:r>
              <a:rPr lang="en-GB" dirty="0"/>
              <a:t>They may speak very fast.</a:t>
            </a:r>
          </a:p>
          <a:p>
            <a:r>
              <a:rPr lang="en-GB" dirty="0"/>
              <a:t>They may act impulsively, for example, spending lots of money they don’t have or on things they don’t need.</a:t>
            </a:r>
          </a:p>
          <a:p>
            <a:pPr marL="0" indent="0">
              <a:buNone/>
            </a:pPr>
            <a:endParaRPr lang="en-IE" dirty="0"/>
          </a:p>
        </p:txBody>
      </p:sp>
    </p:spTree>
    <p:extLst>
      <p:ext uri="{BB962C8B-B14F-4D97-AF65-F5344CB8AC3E}">
        <p14:creationId xmlns:p14="http://schemas.microsoft.com/office/powerpoint/2010/main" val="2353918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51DFD-2948-480C-BC93-7EB419D6C31F}"/>
              </a:ext>
            </a:extLst>
          </p:cNvPr>
          <p:cNvSpPr>
            <a:spLocks noGrp="1"/>
          </p:cNvSpPr>
          <p:nvPr>
            <p:ph type="title"/>
          </p:nvPr>
        </p:nvSpPr>
        <p:spPr/>
        <p:txBody>
          <a:bodyPr/>
          <a:lstStyle/>
          <a:p>
            <a:r>
              <a:rPr lang="en-GB" dirty="0">
                <a:solidFill>
                  <a:srgbClr val="FFC000"/>
                </a:solidFill>
              </a:rPr>
              <a:t>Brief psychotic episode</a:t>
            </a:r>
            <a:endParaRPr lang="en-IE" dirty="0">
              <a:solidFill>
                <a:srgbClr val="FFC000"/>
              </a:solidFill>
            </a:endParaRPr>
          </a:p>
        </p:txBody>
      </p:sp>
      <p:sp>
        <p:nvSpPr>
          <p:cNvPr id="3" name="Content Placeholder 2">
            <a:extLst>
              <a:ext uri="{FF2B5EF4-FFF2-40B4-BE49-F238E27FC236}">
                <a16:creationId xmlns:a16="http://schemas.microsoft.com/office/drawing/2014/main" id="{3C2BD3F1-5A48-6D36-3C16-1BB982117B60}"/>
              </a:ext>
            </a:extLst>
          </p:cNvPr>
          <p:cNvSpPr>
            <a:spLocks noGrp="1"/>
          </p:cNvSpPr>
          <p:nvPr>
            <p:ph idx="1"/>
          </p:nvPr>
        </p:nvSpPr>
        <p:spPr/>
        <p:txBody>
          <a:bodyPr/>
          <a:lstStyle/>
          <a:p>
            <a:r>
              <a:rPr lang="en-GB" dirty="0"/>
              <a:t>A single episode of psychosis experienced, often brought on by stress.</a:t>
            </a:r>
          </a:p>
          <a:p>
            <a:pPr marL="0" indent="0">
              <a:buNone/>
            </a:pPr>
            <a:endParaRPr lang="en-GB" dirty="0"/>
          </a:p>
          <a:p>
            <a:r>
              <a:rPr lang="en-GB" dirty="0"/>
              <a:t>The person will experience the same psychotic break, having hallucinations, delusions, change in behaviour and disorganised thinking/communication but it will be short and will pass.</a:t>
            </a:r>
            <a:endParaRPr lang="en-IE" dirty="0"/>
          </a:p>
        </p:txBody>
      </p:sp>
    </p:spTree>
    <p:extLst>
      <p:ext uri="{BB962C8B-B14F-4D97-AF65-F5344CB8AC3E}">
        <p14:creationId xmlns:p14="http://schemas.microsoft.com/office/powerpoint/2010/main" val="464376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B6872-0A91-4F3A-DE06-50A00AD79D16}"/>
              </a:ext>
            </a:extLst>
          </p:cNvPr>
          <p:cNvSpPr>
            <a:spLocks noGrp="1"/>
          </p:cNvSpPr>
          <p:nvPr>
            <p:ph type="title"/>
          </p:nvPr>
        </p:nvSpPr>
        <p:spPr/>
        <p:txBody>
          <a:bodyPr/>
          <a:lstStyle/>
          <a:p>
            <a:r>
              <a:rPr lang="en-GB" dirty="0">
                <a:solidFill>
                  <a:srgbClr val="FFC000"/>
                </a:solidFill>
              </a:rPr>
              <a:t>Drug induced psychosis</a:t>
            </a:r>
            <a:endParaRPr lang="en-IE" dirty="0">
              <a:solidFill>
                <a:srgbClr val="FFC000"/>
              </a:solidFill>
            </a:endParaRPr>
          </a:p>
        </p:txBody>
      </p:sp>
      <p:sp>
        <p:nvSpPr>
          <p:cNvPr id="3" name="Content Placeholder 2">
            <a:extLst>
              <a:ext uri="{FF2B5EF4-FFF2-40B4-BE49-F238E27FC236}">
                <a16:creationId xmlns:a16="http://schemas.microsoft.com/office/drawing/2014/main" id="{CBEEF2CB-2ECC-CDBF-5952-7AA8F18C6049}"/>
              </a:ext>
            </a:extLst>
          </p:cNvPr>
          <p:cNvSpPr>
            <a:spLocks noGrp="1"/>
          </p:cNvSpPr>
          <p:nvPr>
            <p:ph idx="1"/>
          </p:nvPr>
        </p:nvSpPr>
        <p:spPr/>
        <p:txBody>
          <a:bodyPr/>
          <a:lstStyle/>
          <a:p>
            <a:r>
              <a:rPr lang="en-GB" dirty="0"/>
              <a:t>Someone taking high levels of drugs can develop a drug induced psychosis.</a:t>
            </a:r>
          </a:p>
          <a:p>
            <a:r>
              <a:rPr lang="en-GB" dirty="0"/>
              <a:t>The toxic levels in drugs can initiate hallucinations and delusions.</a:t>
            </a:r>
          </a:p>
          <a:p>
            <a:r>
              <a:rPr lang="en-GB" dirty="0"/>
              <a:t>Cannabis is recognised as posing a risk of psychosis. </a:t>
            </a:r>
          </a:p>
          <a:p>
            <a:r>
              <a:rPr lang="en-GB" dirty="0"/>
              <a:t>Cocaine, crack cocaine, alcohol, methamphetamine, ecstasy, GHB and GHL can also cause a drug induced psychosis.</a:t>
            </a:r>
          </a:p>
          <a:p>
            <a:r>
              <a:rPr lang="en-GB" dirty="0"/>
              <a:t>For many people, the psychosis will pass, however for some, it will be the beginning of a long-term psychotic disorder.</a:t>
            </a:r>
            <a:endParaRPr lang="en-IE" dirty="0"/>
          </a:p>
        </p:txBody>
      </p:sp>
    </p:spTree>
    <p:extLst>
      <p:ext uri="{BB962C8B-B14F-4D97-AF65-F5344CB8AC3E}">
        <p14:creationId xmlns:p14="http://schemas.microsoft.com/office/powerpoint/2010/main" val="1286729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1F1FC-28B5-5871-C096-59A018639CA5}"/>
              </a:ext>
            </a:extLst>
          </p:cNvPr>
          <p:cNvSpPr>
            <a:spLocks noGrp="1"/>
          </p:cNvSpPr>
          <p:nvPr>
            <p:ph type="title"/>
          </p:nvPr>
        </p:nvSpPr>
        <p:spPr/>
        <p:txBody>
          <a:bodyPr/>
          <a:lstStyle/>
          <a:p>
            <a:r>
              <a:rPr lang="en-GB" dirty="0">
                <a:solidFill>
                  <a:srgbClr val="FFC000"/>
                </a:solidFill>
              </a:rPr>
              <a:t>treatment</a:t>
            </a:r>
            <a:endParaRPr lang="en-IE" dirty="0">
              <a:solidFill>
                <a:srgbClr val="FFC000"/>
              </a:solidFill>
            </a:endParaRPr>
          </a:p>
        </p:txBody>
      </p:sp>
      <p:sp>
        <p:nvSpPr>
          <p:cNvPr id="3" name="Content Placeholder 2">
            <a:extLst>
              <a:ext uri="{FF2B5EF4-FFF2-40B4-BE49-F238E27FC236}">
                <a16:creationId xmlns:a16="http://schemas.microsoft.com/office/drawing/2014/main" id="{D38A4C98-95B8-956D-2F23-0F053F780BC2}"/>
              </a:ext>
            </a:extLst>
          </p:cNvPr>
          <p:cNvSpPr>
            <a:spLocks noGrp="1"/>
          </p:cNvSpPr>
          <p:nvPr>
            <p:ph idx="1"/>
          </p:nvPr>
        </p:nvSpPr>
        <p:spPr>
          <a:xfrm>
            <a:off x="913795" y="2096063"/>
            <a:ext cx="10353762" cy="4416703"/>
          </a:xfrm>
        </p:spPr>
        <p:txBody>
          <a:bodyPr>
            <a:normAutofit fontScale="92500" lnSpcReduction="10000"/>
          </a:bodyPr>
          <a:lstStyle/>
          <a:p>
            <a:r>
              <a:rPr lang="en-GB" dirty="0"/>
              <a:t>Psychosis typically requires treatment as it usually progresses over time and will not pass.</a:t>
            </a:r>
          </a:p>
          <a:p>
            <a:pPr marL="0" indent="0">
              <a:buNone/>
            </a:pPr>
            <a:endParaRPr lang="en-GB" dirty="0"/>
          </a:p>
          <a:p>
            <a:r>
              <a:rPr lang="en-GB" dirty="0"/>
              <a:t>A full assessment is completed.</a:t>
            </a:r>
          </a:p>
          <a:p>
            <a:pPr marL="0" indent="0">
              <a:buNone/>
            </a:pPr>
            <a:endParaRPr lang="en-GB" dirty="0"/>
          </a:p>
          <a:p>
            <a:r>
              <a:rPr lang="en-GB" dirty="0"/>
              <a:t>Anti-psychotic medication is typically prescribed for someone suffering with psychosis in the first instance. Treatment depends on the cause.</a:t>
            </a:r>
          </a:p>
          <a:p>
            <a:pPr marL="0" indent="0">
              <a:buNone/>
            </a:pPr>
            <a:endParaRPr lang="en-GB" dirty="0"/>
          </a:p>
          <a:p>
            <a:pPr marL="0" indent="0">
              <a:buNone/>
            </a:pPr>
            <a:endParaRPr lang="en-GB" dirty="0"/>
          </a:p>
          <a:p>
            <a:r>
              <a:rPr lang="en-GB" dirty="0"/>
              <a:t>Social, psychological, occupational and educational interventions are developed by a Community Mental Health Team (CMHT)</a:t>
            </a:r>
          </a:p>
          <a:p>
            <a:pPr marL="0" indent="0">
              <a:buNone/>
            </a:pPr>
            <a:endParaRPr lang="en-IE" dirty="0"/>
          </a:p>
        </p:txBody>
      </p:sp>
    </p:spTree>
    <p:extLst>
      <p:ext uri="{BB962C8B-B14F-4D97-AF65-F5344CB8AC3E}">
        <p14:creationId xmlns:p14="http://schemas.microsoft.com/office/powerpoint/2010/main" val="1499089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855BC-41BA-579F-D7A8-8BE8F111B72C}"/>
              </a:ext>
            </a:extLst>
          </p:cNvPr>
          <p:cNvSpPr>
            <a:spLocks noGrp="1"/>
          </p:cNvSpPr>
          <p:nvPr>
            <p:ph type="title"/>
          </p:nvPr>
        </p:nvSpPr>
        <p:spPr/>
        <p:txBody>
          <a:bodyPr/>
          <a:lstStyle/>
          <a:p>
            <a:r>
              <a:rPr lang="en-GB" dirty="0">
                <a:solidFill>
                  <a:srgbClr val="FFC000"/>
                </a:solidFill>
              </a:rPr>
              <a:t>Anti-psychotic medication</a:t>
            </a:r>
            <a:endParaRPr lang="en-IE" dirty="0">
              <a:solidFill>
                <a:srgbClr val="FFC000"/>
              </a:solidFill>
            </a:endParaRPr>
          </a:p>
        </p:txBody>
      </p:sp>
      <p:sp>
        <p:nvSpPr>
          <p:cNvPr id="3" name="Content Placeholder 2">
            <a:extLst>
              <a:ext uri="{FF2B5EF4-FFF2-40B4-BE49-F238E27FC236}">
                <a16:creationId xmlns:a16="http://schemas.microsoft.com/office/drawing/2014/main" id="{A1F0D8B4-D958-481B-2BAE-ECEA3040479C}"/>
              </a:ext>
            </a:extLst>
          </p:cNvPr>
          <p:cNvSpPr>
            <a:spLocks noGrp="1"/>
          </p:cNvSpPr>
          <p:nvPr>
            <p:ph idx="1"/>
          </p:nvPr>
        </p:nvSpPr>
        <p:spPr>
          <a:xfrm>
            <a:off x="913795" y="1586205"/>
            <a:ext cx="10353762" cy="5141166"/>
          </a:xfrm>
        </p:spPr>
        <p:txBody>
          <a:bodyPr>
            <a:normAutofit lnSpcReduction="10000"/>
          </a:bodyPr>
          <a:lstStyle/>
          <a:p>
            <a:r>
              <a:rPr lang="en-GB" dirty="0"/>
              <a:t>The medication will not suit or be affective for some people. It will be required to be taken on a long-term basis.</a:t>
            </a:r>
          </a:p>
          <a:p>
            <a:pPr marL="0" indent="0">
              <a:buNone/>
            </a:pPr>
            <a:endParaRPr lang="en-GB" dirty="0"/>
          </a:p>
          <a:p>
            <a:r>
              <a:rPr lang="en-GB" dirty="0"/>
              <a:t>Medication can be taken in tablet form daily or slow, long doses injected monthly.</a:t>
            </a:r>
          </a:p>
          <a:p>
            <a:pPr marL="0" indent="0">
              <a:buNone/>
            </a:pPr>
            <a:endParaRPr lang="en-GB" dirty="0"/>
          </a:p>
          <a:p>
            <a:r>
              <a:rPr lang="en-GB" dirty="0"/>
              <a:t>The medication can cause side-effects such as drowsiness, shaking, weight gain, restlessness, muscle spasms, dizziness, blurred vision, constipation, loss of libido and dry mouth.</a:t>
            </a:r>
          </a:p>
          <a:p>
            <a:pPr marL="0" indent="0">
              <a:buNone/>
            </a:pPr>
            <a:endParaRPr lang="en-GB" dirty="0"/>
          </a:p>
          <a:p>
            <a:r>
              <a:rPr lang="en-GB" dirty="0"/>
              <a:t>Medication requires being weaned off to prevent relapse.</a:t>
            </a:r>
          </a:p>
          <a:p>
            <a:pPr marL="0" indent="0">
              <a:buNone/>
            </a:pPr>
            <a:endParaRPr lang="en-GB" dirty="0"/>
          </a:p>
          <a:p>
            <a:r>
              <a:rPr lang="en-GB" dirty="0"/>
              <a:t>Cognitive behavioural therapy can be part of the treatment. </a:t>
            </a:r>
          </a:p>
          <a:p>
            <a:pPr marL="0" indent="0">
              <a:buNone/>
            </a:pPr>
            <a:endParaRPr lang="en-IE" dirty="0"/>
          </a:p>
        </p:txBody>
      </p:sp>
    </p:spTree>
    <p:extLst>
      <p:ext uri="{BB962C8B-B14F-4D97-AF65-F5344CB8AC3E}">
        <p14:creationId xmlns:p14="http://schemas.microsoft.com/office/powerpoint/2010/main" val="3431723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FF9C3-3F4C-E6BA-C2A9-C210F23F931B}"/>
              </a:ext>
            </a:extLst>
          </p:cNvPr>
          <p:cNvSpPr>
            <a:spLocks noGrp="1"/>
          </p:cNvSpPr>
          <p:nvPr>
            <p:ph type="title"/>
          </p:nvPr>
        </p:nvSpPr>
        <p:spPr/>
        <p:txBody>
          <a:bodyPr/>
          <a:lstStyle/>
          <a:p>
            <a:r>
              <a:rPr lang="en-GB" dirty="0">
                <a:solidFill>
                  <a:srgbClr val="FFC000"/>
                </a:solidFill>
              </a:rPr>
              <a:t>Involuntary admission to treatment</a:t>
            </a:r>
            <a:endParaRPr lang="en-IE" dirty="0">
              <a:solidFill>
                <a:srgbClr val="FFC000"/>
              </a:solidFill>
            </a:endParaRPr>
          </a:p>
        </p:txBody>
      </p:sp>
      <p:sp>
        <p:nvSpPr>
          <p:cNvPr id="3" name="Content Placeholder 2">
            <a:extLst>
              <a:ext uri="{FF2B5EF4-FFF2-40B4-BE49-F238E27FC236}">
                <a16:creationId xmlns:a16="http://schemas.microsoft.com/office/drawing/2014/main" id="{9BB07CEE-CEDA-0F2D-7E0F-FDF540735139}"/>
              </a:ext>
            </a:extLst>
          </p:cNvPr>
          <p:cNvSpPr>
            <a:spLocks noGrp="1"/>
          </p:cNvSpPr>
          <p:nvPr>
            <p:ph idx="1"/>
          </p:nvPr>
        </p:nvSpPr>
        <p:spPr>
          <a:xfrm>
            <a:off x="913795" y="2096063"/>
            <a:ext cx="10353762" cy="4510010"/>
          </a:xfrm>
        </p:spPr>
        <p:txBody>
          <a:bodyPr>
            <a:normAutofit/>
          </a:bodyPr>
          <a:lstStyle/>
          <a:p>
            <a:r>
              <a:rPr lang="en-GB" dirty="0"/>
              <a:t>In certain circumstances, should a psychosis be severe enough, a person can be admitted involuntarily for treatment as they may pose a risk to themselves and others.</a:t>
            </a:r>
          </a:p>
          <a:p>
            <a:r>
              <a:rPr lang="en-GB" dirty="0"/>
              <a:t>If admitted involuntarily, you will be entitled to a solicitor free of charge. You will have legal rights that must be upheld. The solicitor will facilitate you in preparation for a Tribunal to determine length of stay.</a:t>
            </a:r>
          </a:p>
          <a:p>
            <a:r>
              <a:rPr lang="en-GB" dirty="0"/>
              <a:t>You will be assessed also by an independent consultant psychiatrist. </a:t>
            </a:r>
          </a:p>
          <a:p>
            <a:r>
              <a:rPr lang="en-GB" dirty="0"/>
              <a:t>The team will help support you following your return home and set up a support plan with you.</a:t>
            </a:r>
          </a:p>
          <a:p>
            <a:pPr marL="0" indent="0">
              <a:buNone/>
            </a:pPr>
            <a:endParaRPr lang="en-IE" dirty="0"/>
          </a:p>
        </p:txBody>
      </p:sp>
    </p:spTree>
    <p:extLst>
      <p:ext uri="{BB962C8B-B14F-4D97-AF65-F5344CB8AC3E}">
        <p14:creationId xmlns:p14="http://schemas.microsoft.com/office/powerpoint/2010/main" val="4236422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6DE03-F710-19B9-DE2B-143DCEB4A29B}"/>
              </a:ext>
            </a:extLst>
          </p:cNvPr>
          <p:cNvSpPr>
            <a:spLocks noGrp="1"/>
          </p:cNvSpPr>
          <p:nvPr>
            <p:ph type="title"/>
          </p:nvPr>
        </p:nvSpPr>
        <p:spPr/>
        <p:txBody>
          <a:bodyPr/>
          <a:lstStyle/>
          <a:p>
            <a:r>
              <a:rPr lang="en-GB" dirty="0">
                <a:solidFill>
                  <a:srgbClr val="FFC000"/>
                </a:solidFill>
              </a:rPr>
              <a:t>Drug psychosis and involuntary </a:t>
            </a:r>
            <a:br>
              <a:rPr lang="en-GB" dirty="0">
                <a:solidFill>
                  <a:srgbClr val="FFC000"/>
                </a:solidFill>
              </a:rPr>
            </a:br>
            <a:r>
              <a:rPr lang="en-GB" dirty="0">
                <a:solidFill>
                  <a:srgbClr val="FFC000"/>
                </a:solidFill>
              </a:rPr>
              <a:t>admission</a:t>
            </a:r>
            <a:endParaRPr lang="en-IE" dirty="0">
              <a:solidFill>
                <a:srgbClr val="FFC000"/>
              </a:solidFill>
            </a:endParaRPr>
          </a:p>
        </p:txBody>
      </p:sp>
      <p:sp>
        <p:nvSpPr>
          <p:cNvPr id="3" name="Content Placeholder 2">
            <a:extLst>
              <a:ext uri="{FF2B5EF4-FFF2-40B4-BE49-F238E27FC236}">
                <a16:creationId xmlns:a16="http://schemas.microsoft.com/office/drawing/2014/main" id="{1EC28794-64D1-1A06-D6DC-B6F86873472F}"/>
              </a:ext>
            </a:extLst>
          </p:cNvPr>
          <p:cNvSpPr>
            <a:spLocks noGrp="1"/>
          </p:cNvSpPr>
          <p:nvPr>
            <p:ph idx="1"/>
          </p:nvPr>
        </p:nvSpPr>
        <p:spPr>
          <a:xfrm>
            <a:off x="913795" y="2096063"/>
            <a:ext cx="10353762" cy="4565993"/>
          </a:xfrm>
        </p:spPr>
        <p:txBody>
          <a:bodyPr>
            <a:normAutofit lnSpcReduction="10000"/>
          </a:bodyPr>
          <a:lstStyle/>
          <a:p>
            <a:pPr marL="0" indent="0">
              <a:buNone/>
            </a:pPr>
            <a:r>
              <a:rPr lang="en-GB" dirty="0"/>
              <a:t>“</a:t>
            </a:r>
            <a:r>
              <a:rPr lang="en-GB" b="0" i="0" dirty="0">
                <a:effectLst/>
              </a:rPr>
              <a:t>Under the Mental Health Act 2001, you may be involuntarily admitted and detained in an approved psychiatric centre if you are suffering from a mental disorder. You may not be admitted purely because you are suffering from a personality disorder, are socially deviant or addicted to drugs or intoxicants.”</a:t>
            </a:r>
          </a:p>
          <a:p>
            <a:pPr marL="0" indent="0">
              <a:buNone/>
            </a:pPr>
            <a:endParaRPr lang="en-GB" dirty="0">
              <a:effectLst/>
            </a:endParaRPr>
          </a:p>
          <a:p>
            <a:pPr marL="0" indent="0">
              <a:buNone/>
            </a:pPr>
            <a:r>
              <a:rPr lang="en-GB" dirty="0">
                <a:effectLst/>
              </a:rPr>
              <a:t>This issue is being raised by services and recommendations for dual diagnosis have been submitted to the Citizens Assembly on Drugs in Ireland 2023.</a:t>
            </a:r>
          </a:p>
          <a:p>
            <a:pPr marL="0" indent="0">
              <a:buNone/>
            </a:pPr>
            <a:endParaRPr lang="en-GB" dirty="0">
              <a:effectLst/>
            </a:endParaRPr>
          </a:p>
          <a:p>
            <a:pPr marL="0" indent="0">
              <a:buNone/>
            </a:pPr>
            <a:r>
              <a:rPr lang="en-IE" dirty="0"/>
              <a:t>Having severe psychosis presents a significant danger to the person and others and regardless of why they have the psychosis, it would be morally and socially beneficial to allow those suffering with drug induced psychosis to be treated.</a:t>
            </a:r>
          </a:p>
        </p:txBody>
      </p:sp>
    </p:spTree>
    <p:extLst>
      <p:ext uri="{BB962C8B-B14F-4D97-AF65-F5344CB8AC3E}">
        <p14:creationId xmlns:p14="http://schemas.microsoft.com/office/powerpoint/2010/main" val="2513239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5243C-474A-C79F-2F22-D24EBA0AED93}"/>
              </a:ext>
            </a:extLst>
          </p:cNvPr>
          <p:cNvSpPr>
            <a:spLocks noGrp="1"/>
          </p:cNvSpPr>
          <p:nvPr>
            <p:ph type="title"/>
          </p:nvPr>
        </p:nvSpPr>
        <p:spPr/>
        <p:txBody>
          <a:bodyPr/>
          <a:lstStyle/>
          <a:p>
            <a:r>
              <a:rPr lang="en-GB" dirty="0">
                <a:solidFill>
                  <a:srgbClr val="FFC000"/>
                </a:solidFill>
              </a:rPr>
              <a:t>psychosis</a:t>
            </a:r>
            <a:endParaRPr lang="en-IE" dirty="0">
              <a:solidFill>
                <a:srgbClr val="FFC000"/>
              </a:solidFill>
            </a:endParaRPr>
          </a:p>
        </p:txBody>
      </p:sp>
      <p:sp>
        <p:nvSpPr>
          <p:cNvPr id="3" name="Content Placeholder 2">
            <a:extLst>
              <a:ext uri="{FF2B5EF4-FFF2-40B4-BE49-F238E27FC236}">
                <a16:creationId xmlns:a16="http://schemas.microsoft.com/office/drawing/2014/main" id="{5AF00807-5474-C744-BA70-2495F88897F2}"/>
              </a:ext>
            </a:extLst>
          </p:cNvPr>
          <p:cNvSpPr>
            <a:spLocks noGrp="1"/>
          </p:cNvSpPr>
          <p:nvPr>
            <p:ph idx="1"/>
          </p:nvPr>
        </p:nvSpPr>
        <p:spPr>
          <a:xfrm>
            <a:off x="913795" y="1558212"/>
            <a:ext cx="10353762" cy="5128338"/>
          </a:xfrm>
        </p:spPr>
        <p:txBody>
          <a:bodyPr>
            <a:normAutofit/>
          </a:bodyPr>
          <a:lstStyle/>
          <a:p>
            <a:r>
              <a:rPr lang="en-GB" dirty="0"/>
              <a:t>If you think someone you know is suffering from a psychosis, seek immediate help.</a:t>
            </a:r>
          </a:p>
          <a:p>
            <a:endParaRPr lang="en-GB" dirty="0"/>
          </a:p>
          <a:p>
            <a:pPr marL="0" indent="0">
              <a:buNone/>
            </a:pPr>
            <a:r>
              <a:rPr lang="en-GB" dirty="0"/>
              <a:t>999/112 – if a severe psychosis appears present and you cannot get the person to get help – call the authorities. The guards may have to arrest the person under the Mental Health Act. </a:t>
            </a:r>
          </a:p>
          <a:p>
            <a:pPr marL="0" indent="0">
              <a:buNone/>
            </a:pPr>
            <a:r>
              <a:rPr lang="en-GB" dirty="0"/>
              <a:t>Request a guard/service person who has experience with mental health.</a:t>
            </a:r>
          </a:p>
          <a:p>
            <a:pPr marL="0" indent="0">
              <a:buNone/>
            </a:pPr>
            <a:endParaRPr lang="en-GB" dirty="0"/>
          </a:p>
          <a:p>
            <a:pPr marL="0" indent="0">
              <a:buNone/>
            </a:pPr>
            <a:r>
              <a:rPr lang="en-GB" dirty="0"/>
              <a:t>Any concerned person can submit an involuntary admission order for someone they are concerned about – including a stranger. </a:t>
            </a:r>
          </a:p>
          <a:p>
            <a:pPr marL="0" indent="0">
              <a:buNone/>
            </a:pPr>
            <a:endParaRPr lang="en-GB" dirty="0"/>
          </a:p>
        </p:txBody>
      </p:sp>
    </p:spTree>
    <p:extLst>
      <p:ext uri="{BB962C8B-B14F-4D97-AF65-F5344CB8AC3E}">
        <p14:creationId xmlns:p14="http://schemas.microsoft.com/office/powerpoint/2010/main" val="1455936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7CAD4-0EBE-510B-EDD6-B0057AC8EC74}"/>
              </a:ext>
            </a:extLst>
          </p:cNvPr>
          <p:cNvSpPr>
            <a:spLocks noGrp="1"/>
          </p:cNvSpPr>
          <p:nvPr>
            <p:ph type="title"/>
          </p:nvPr>
        </p:nvSpPr>
        <p:spPr/>
        <p:txBody>
          <a:bodyPr/>
          <a:lstStyle/>
          <a:p>
            <a:r>
              <a:rPr lang="en-GB" dirty="0">
                <a:solidFill>
                  <a:srgbClr val="FFC000"/>
                </a:solidFill>
              </a:rPr>
              <a:t>Sources/references</a:t>
            </a:r>
            <a:endParaRPr lang="en-IE" dirty="0">
              <a:solidFill>
                <a:srgbClr val="FFC000"/>
              </a:solidFill>
            </a:endParaRPr>
          </a:p>
        </p:txBody>
      </p:sp>
      <p:sp>
        <p:nvSpPr>
          <p:cNvPr id="3" name="Content Placeholder 2">
            <a:extLst>
              <a:ext uri="{FF2B5EF4-FFF2-40B4-BE49-F238E27FC236}">
                <a16:creationId xmlns:a16="http://schemas.microsoft.com/office/drawing/2014/main" id="{A5D673EA-0877-4700-7380-1A9869536BE3}"/>
              </a:ext>
            </a:extLst>
          </p:cNvPr>
          <p:cNvSpPr>
            <a:spLocks noGrp="1"/>
          </p:cNvSpPr>
          <p:nvPr>
            <p:ph idx="1"/>
          </p:nvPr>
        </p:nvSpPr>
        <p:spPr>
          <a:xfrm>
            <a:off x="391886" y="1782147"/>
            <a:ext cx="11327363" cy="4466253"/>
          </a:xfrm>
        </p:spPr>
        <p:txBody>
          <a:bodyPr>
            <a:normAutofit/>
          </a:bodyPr>
          <a:lstStyle/>
          <a:p>
            <a:pPr>
              <a:lnSpc>
                <a:spcPct val="107000"/>
              </a:lnSpc>
              <a:spcAft>
                <a:spcPts val="800"/>
              </a:spcAft>
            </a:pPr>
            <a:r>
              <a:rPr lang="en-IE" kern="100" dirty="0">
                <a:effectLst/>
                <a:latin typeface="Aptos" panose="020B0004020202020204" pitchFamily="34" charset="0"/>
                <a:ea typeface="Aptos" panose="020B0004020202020204" pitchFamily="34" charset="0"/>
                <a:cs typeface="Times New Roman" panose="02020603050405020304" pitchFamily="18" charset="0"/>
              </a:rPr>
              <a:t>Health Service Executive. (2022) Health A to Z: Psychosis symptoms.  </a:t>
            </a:r>
            <a:r>
              <a:rPr lang="en-IE"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https://www2.hse.ie/conditions/psychosis/</a:t>
            </a:r>
            <a:r>
              <a:rPr lang="en-IE"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en-GB" b="1" dirty="0">
                <a:solidFill>
                  <a:schemeClr val="tx1">
                    <a:lumMod val="95000"/>
                  </a:schemeClr>
                </a:solidFill>
                <a:hlinkClick r:id="rId3">
                  <a:extLst>
                    <a:ext uri="{A12FA001-AC4F-418D-AE19-62706E023703}">
                      <ahyp:hlinkClr xmlns:ahyp="http://schemas.microsoft.com/office/drawing/2018/hyperlinkcolor" val="tx"/>
                    </a:ext>
                  </a:extLst>
                </a:hlinkClick>
              </a:rPr>
              <a:t>Dr</a:t>
            </a:r>
            <a:r>
              <a:rPr lang="en-GB" sz="1700" b="1" dirty="0">
                <a:solidFill>
                  <a:schemeClr val="tx1">
                    <a:lumMod val="95000"/>
                  </a:schemeClr>
                </a:solidFill>
                <a:hlinkClick r:id="rId3">
                  <a:extLst>
                    <a:ext uri="{A12FA001-AC4F-418D-AE19-62706E023703}">
                      <ahyp:hlinkClr xmlns:ahyp="http://schemas.microsoft.com/office/drawing/2018/hyperlinkcolor" val="tx"/>
                    </a:ext>
                  </a:extLst>
                </a:hlinkClick>
              </a:rPr>
              <a:t>ugs.ie [Last Accessed]05/01/2024</a:t>
            </a:r>
          </a:p>
          <a:p>
            <a:pPr marL="0" indent="0">
              <a:buNone/>
            </a:pPr>
            <a:endParaRPr lang="en-GB" sz="1700" b="1" dirty="0">
              <a:solidFill>
                <a:schemeClr val="tx1">
                  <a:lumMod val="95000"/>
                </a:schemeClr>
              </a:solidFill>
              <a:hlinkClick r:id="rId3">
                <a:extLst>
                  <a:ext uri="{A12FA001-AC4F-418D-AE19-62706E023703}">
                    <ahyp:hlinkClr xmlns:ahyp="http://schemas.microsoft.com/office/drawing/2018/hyperlinkcolor" val="tx"/>
                  </a:ext>
                </a:extLst>
              </a:hlinkClick>
            </a:endParaRPr>
          </a:p>
          <a:p>
            <a:pPr marL="0" indent="0">
              <a:buNone/>
            </a:pPr>
            <a:r>
              <a:rPr lang="en-GB" i="1" dirty="0">
                <a:solidFill>
                  <a:srgbClr val="6BA9DA"/>
                </a:solidFill>
                <a:hlinkClick r:id="rId3">
                  <a:extLst>
                    <a:ext uri="{A12FA001-AC4F-418D-AE19-62706E023703}">
                      <ahyp:hlinkClr xmlns:ahyp="http://schemas.microsoft.com/office/drawing/2018/hyperlinkcolor" val="tx"/>
                    </a:ext>
                  </a:extLst>
                </a:hlinkClick>
              </a:rPr>
              <a:t>Images free to use and share commercially: Google.ie</a:t>
            </a:r>
          </a:p>
          <a:p>
            <a:pPr marL="0" indent="0">
              <a:buNone/>
            </a:pPr>
            <a:endParaRPr lang="en-GB" dirty="0">
              <a:solidFill>
                <a:srgbClr val="6BA9DA"/>
              </a:solidFill>
              <a:hlinkClick r:id="rId3">
                <a:extLst>
                  <a:ext uri="{A12FA001-AC4F-418D-AE19-62706E023703}">
                    <ahyp:hlinkClr xmlns:ahyp="http://schemas.microsoft.com/office/drawing/2018/hyperlinkcolor" val="tx"/>
                  </a:ext>
                </a:extLst>
              </a:hlinkClick>
            </a:endParaRPr>
          </a:p>
          <a:p>
            <a:pPr marL="0" indent="0">
              <a:buNone/>
            </a:pPr>
            <a:r>
              <a:rPr lang="en-GB" dirty="0">
                <a:solidFill>
                  <a:schemeClr val="tx1">
                    <a:lumMod val="95000"/>
                  </a:schemeClr>
                </a:solidFill>
                <a:hlinkClick r:id="rId3">
                  <a:extLst>
                    <a:ext uri="{A12FA001-AC4F-418D-AE19-62706E023703}">
                      <ahyp:hlinkClr xmlns:ahyp="http://schemas.microsoft.com/office/drawing/2018/hyperlinkcolor" val="tx"/>
                    </a:ext>
                  </a:extLst>
                </a:hlinkClick>
              </a:rPr>
              <a:t>For more information follow the link below;</a:t>
            </a:r>
            <a:endParaRPr lang="en-GB" dirty="0">
              <a:solidFill>
                <a:schemeClr val="tx1">
                  <a:lumMod val="95000"/>
                </a:schemeClr>
              </a:solidFill>
              <a:hlinkClick r:id="rId4">
                <a:extLst>
                  <a:ext uri="{A12FA001-AC4F-418D-AE19-62706E023703}">
                    <ahyp:hlinkClr xmlns:ahyp="http://schemas.microsoft.com/office/drawing/2018/hyperlinkcolor" val="tx"/>
                  </a:ext>
                </a:extLst>
              </a:hlinkClick>
            </a:endParaRPr>
          </a:p>
          <a:p>
            <a:pPr marL="0" indent="0">
              <a:buNone/>
            </a:pPr>
            <a:r>
              <a:rPr lang="en-IE" dirty="0">
                <a:hlinkClick r:id="rId2"/>
              </a:rPr>
              <a:t>Psychosis symptoms - HSE.ie</a:t>
            </a:r>
            <a:endParaRPr lang="en-GB" dirty="0">
              <a:solidFill>
                <a:schemeClr val="tx1">
                  <a:lumMod val="95000"/>
                </a:schemeClr>
              </a:solidFill>
            </a:endParaRPr>
          </a:p>
        </p:txBody>
      </p:sp>
    </p:spTree>
    <p:extLst>
      <p:ext uri="{BB962C8B-B14F-4D97-AF65-F5344CB8AC3E}">
        <p14:creationId xmlns:p14="http://schemas.microsoft.com/office/powerpoint/2010/main" val="2360290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211B5-3283-B5AF-B89E-0AABAA6357A8}"/>
              </a:ext>
            </a:extLst>
          </p:cNvPr>
          <p:cNvSpPr>
            <a:spLocks noGrp="1"/>
          </p:cNvSpPr>
          <p:nvPr>
            <p:ph type="title"/>
          </p:nvPr>
        </p:nvSpPr>
        <p:spPr/>
        <p:txBody>
          <a:bodyPr/>
          <a:lstStyle/>
          <a:p>
            <a:r>
              <a:rPr lang="en-GB" dirty="0">
                <a:solidFill>
                  <a:srgbClr val="FFC000"/>
                </a:solidFill>
              </a:rPr>
              <a:t>What is psychosis?</a:t>
            </a:r>
            <a:endParaRPr lang="en-IE" dirty="0">
              <a:solidFill>
                <a:srgbClr val="FFC000"/>
              </a:solidFill>
            </a:endParaRPr>
          </a:p>
        </p:txBody>
      </p:sp>
      <p:sp>
        <p:nvSpPr>
          <p:cNvPr id="3" name="Content Placeholder 2">
            <a:extLst>
              <a:ext uri="{FF2B5EF4-FFF2-40B4-BE49-F238E27FC236}">
                <a16:creationId xmlns:a16="http://schemas.microsoft.com/office/drawing/2014/main" id="{4F131B11-23A6-EA92-8BA9-8D529D7A4333}"/>
              </a:ext>
            </a:extLst>
          </p:cNvPr>
          <p:cNvSpPr>
            <a:spLocks noGrp="1"/>
          </p:cNvSpPr>
          <p:nvPr>
            <p:ph idx="1"/>
          </p:nvPr>
        </p:nvSpPr>
        <p:spPr>
          <a:xfrm>
            <a:off x="913795" y="2096063"/>
            <a:ext cx="10353762" cy="4538001"/>
          </a:xfrm>
        </p:spPr>
        <p:txBody>
          <a:bodyPr/>
          <a:lstStyle/>
          <a:p>
            <a:r>
              <a:rPr lang="en-GB" dirty="0"/>
              <a:t>A term used to describe a set of experiences a person is having that affects their:</a:t>
            </a:r>
          </a:p>
          <a:p>
            <a:pPr marL="0" indent="0">
              <a:buNone/>
            </a:pPr>
            <a:endParaRPr lang="en-GB" dirty="0"/>
          </a:p>
          <a:p>
            <a:pPr lvl="1"/>
            <a:r>
              <a:rPr lang="en-GB" dirty="0"/>
              <a:t>Perceptions – the person sees, hears and experiences things that are not there.</a:t>
            </a:r>
          </a:p>
          <a:p>
            <a:pPr marL="457200" lvl="1" indent="0">
              <a:buNone/>
            </a:pPr>
            <a:endParaRPr lang="en-GB" dirty="0"/>
          </a:p>
          <a:p>
            <a:pPr lvl="1"/>
            <a:r>
              <a:rPr lang="en-GB" dirty="0"/>
              <a:t>Thinking – disorganised thinking and experiences of unusual false beliefs (delusions).</a:t>
            </a:r>
          </a:p>
          <a:p>
            <a:pPr marL="457200" lvl="1" indent="0">
              <a:buNone/>
            </a:pPr>
            <a:endParaRPr lang="en-GB" dirty="0"/>
          </a:p>
          <a:p>
            <a:pPr lvl="1"/>
            <a:r>
              <a:rPr lang="en-GB" dirty="0"/>
              <a:t>Behaviours – change in motivation – stopping to engage in social life or regular activities.</a:t>
            </a:r>
          </a:p>
          <a:p>
            <a:pPr marL="457200" lvl="1" indent="0">
              <a:buNone/>
            </a:pPr>
            <a:endParaRPr lang="en-GB" dirty="0"/>
          </a:p>
          <a:p>
            <a:pPr lvl="1"/>
            <a:r>
              <a:rPr lang="en-GB" dirty="0"/>
              <a:t>Communication – people with psychosis can find it challenging to communicate.</a:t>
            </a:r>
          </a:p>
          <a:p>
            <a:pPr lvl="1"/>
            <a:endParaRPr lang="en-GB" dirty="0"/>
          </a:p>
          <a:p>
            <a:pPr marL="457200" lvl="1" indent="0">
              <a:buNone/>
            </a:pPr>
            <a:r>
              <a:rPr lang="en-GB" i="1" dirty="0">
                <a:solidFill>
                  <a:srgbClr val="FFC000"/>
                </a:solidFill>
              </a:rPr>
              <a:t>Hallucinations and delusions are referred to as psychotic experiences.</a:t>
            </a:r>
            <a:endParaRPr lang="en-IE" i="1" dirty="0">
              <a:solidFill>
                <a:srgbClr val="FFC000"/>
              </a:solidFill>
            </a:endParaRPr>
          </a:p>
        </p:txBody>
      </p:sp>
    </p:spTree>
    <p:extLst>
      <p:ext uri="{BB962C8B-B14F-4D97-AF65-F5344CB8AC3E}">
        <p14:creationId xmlns:p14="http://schemas.microsoft.com/office/powerpoint/2010/main" val="222976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8C1-E235-A23A-D48C-0C35D15B12E5}"/>
              </a:ext>
            </a:extLst>
          </p:cNvPr>
          <p:cNvSpPr>
            <a:spLocks noGrp="1"/>
          </p:cNvSpPr>
          <p:nvPr>
            <p:ph type="title"/>
          </p:nvPr>
        </p:nvSpPr>
        <p:spPr/>
        <p:txBody>
          <a:bodyPr/>
          <a:lstStyle/>
          <a:p>
            <a:r>
              <a:rPr lang="en-GB" dirty="0">
                <a:solidFill>
                  <a:srgbClr val="FFC000"/>
                </a:solidFill>
              </a:rPr>
              <a:t>Psychotic experiences versus </a:t>
            </a:r>
            <a:br>
              <a:rPr lang="en-GB" dirty="0">
                <a:solidFill>
                  <a:srgbClr val="FFC000"/>
                </a:solidFill>
              </a:rPr>
            </a:br>
            <a:r>
              <a:rPr lang="en-GB" dirty="0">
                <a:solidFill>
                  <a:srgbClr val="FFC000"/>
                </a:solidFill>
              </a:rPr>
              <a:t>psychotic disorder</a:t>
            </a:r>
            <a:endParaRPr lang="en-IE" dirty="0">
              <a:solidFill>
                <a:srgbClr val="FFC000"/>
              </a:solidFill>
            </a:endParaRPr>
          </a:p>
        </p:txBody>
      </p:sp>
      <p:sp>
        <p:nvSpPr>
          <p:cNvPr id="3" name="Content Placeholder 2">
            <a:extLst>
              <a:ext uri="{FF2B5EF4-FFF2-40B4-BE49-F238E27FC236}">
                <a16:creationId xmlns:a16="http://schemas.microsoft.com/office/drawing/2014/main" id="{ABEDF80C-4C8B-2C26-9C8B-206469813DB3}"/>
              </a:ext>
            </a:extLst>
          </p:cNvPr>
          <p:cNvSpPr>
            <a:spLocks noGrp="1"/>
          </p:cNvSpPr>
          <p:nvPr>
            <p:ph idx="1"/>
          </p:nvPr>
        </p:nvSpPr>
        <p:spPr>
          <a:xfrm>
            <a:off x="913795" y="2096063"/>
            <a:ext cx="10353762" cy="3996827"/>
          </a:xfrm>
        </p:spPr>
        <p:txBody>
          <a:bodyPr/>
          <a:lstStyle/>
          <a:p>
            <a:r>
              <a:rPr lang="en-GB" dirty="0"/>
              <a:t>Having psychotic experiences are a regular occurrence. Commonly associated with childhood, the delusions or hallucinations are short-lived, don’t last and are not a symptom of psychotic disorder. </a:t>
            </a:r>
          </a:p>
          <a:p>
            <a:r>
              <a:rPr lang="en-GB" dirty="0"/>
              <a:t>Psychotic disorder is a medical diagnosis.</a:t>
            </a:r>
          </a:p>
          <a:p>
            <a:r>
              <a:rPr lang="en-GB" dirty="0"/>
              <a:t>People with psychotic disorder will experience hallucinations and delusions often. </a:t>
            </a:r>
          </a:p>
          <a:p>
            <a:r>
              <a:rPr lang="en-GB" dirty="0"/>
              <a:t>They may be distressing for the person.</a:t>
            </a:r>
          </a:p>
          <a:p>
            <a:r>
              <a:rPr lang="en-GB" dirty="0"/>
              <a:t>It will negatively affect their life.</a:t>
            </a:r>
          </a:p>
          <a:p>
            <a:r>
              <a:rPr lang="en-GB" dirty="0"/>
              <a:t>It will negatively affect the relationships in their lives.</a:t>
            </a:r>
          </a:p>
          <a:p>
            <a:pPr marL="0" indent="0">
              <a:buNone/>
            </a:pPr>
            <a:endParaRPr lang="en-IE" dirty="0"/>
          </a:p>
        </p:txBody>
      </p:sp>
    </p:spTree>
    <p:extLst>
      <p:ext uri="{BB962C8B-B14F-4D97-AF65-F5344CB8AC3E}">
        <p14:creationId xmlns:p14="http://schemas.microsoft.com/office/powerpoint/2010/main" val="174124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9D8D8-68AF-E75B-B245-FB2186524866}"/>
              </a:ext>
            </a:extLst>
          </p:cNvPr>
          <p:cNvSpPr>
            <a:spLocks noGrp="1"/>
          </p:cNvSpPr>
          <p:nvPr>
            <p:ph type="title"/>
          </p:nvPr>
        </p:nvSpPr>
        <p:spPr/>
        <p:txBody>
          <a:bodyPr/>
          <a:lstStyle/>
          <a:p>
            <a:r>
              <a:rPr lang="en-GB" dirty="0">
                <a:solidFill>
                  <a:srgbClr val="FFC000"/>
                </a:solidFill>
              </a:rPr>
              <a:t>What causes psychosis?</a:t>
            </a:r>
            <a:endParaRPr lang="en-IE" dirty="0">
              <a:solidFill>
                <a:srgbClr val="FFC000"/>
              </a:solidFill>
            </a:endParaRPr>
          </a:p>
        </p:txBody>
      </p:sp>
      <p:sp>
        <p:nvSpPr>
          <p:cNvPr id="3" name="Content Placeholder 2">
            <a:extLst>
              <a:ext uri="{FF2B5EF4-FFF2-40B4-BE49-F238E27FC236}">
                <a16:creationId xmlns:a16="http://schemas.microsoft.com/office/drawing/2014/main" id="{E02BBD96-DB63-FE68-C007-7FE1E0263CB4}"/>
              </a:ext>
            </a:extLst>
          </p:cNvPr>
          <p:cNvSpPr>
            <a:spLocks noGrp="1"/>
          </p:cNvSpPr>
          <p:nvPr>
            <p:ph idx="1"/>
          </p:nvPr>
        </p:nvSpPr>
        <p:spPr>
          <a:xfrm>
            <a:off x="913795" y="1735494"/>
            <a:ext cx="10353762" cy="5029200"/>
          </a:xfrm>
        </p:spPr>
        <p:txBody>
          <a:bodyPr/>
          <a:lstStyle/>
          <a:p>
            <a:r>
              <a:rPr lang="en-GB" dirty="0"/>
              <a:t>Psychosis is very complex and there are a variety of reasons why someone may experience it.</a:t>
            </a:r>
          </a:p>
          <a:p>
            <a:r>
              <a:rPr lang="en-GB" dirty="0"/>
              <a:t>Delayed childhood development and general vulnerability.</a:t>
            </a:r>
          </a:p>
          <a:p>
            <a:r>
              <a:rPr lang="en-GB" dirty="0"/>
              <a:t>Being a victim of trauma, abuse and/or violence.</a:t>
            </a:r>
          </a:p>
          <a:p>
            <a:r>
              <a:rPr lang="en-GB" dirty="0"/>
              <a:t>Stress at a young age. This can be life events, such as bereavement or environmental, such as growing up in poverty.</a:t>
            </a:r>
          </a:p>
          <a:p>
            <a:r>
              <a:rPr lang="en-GB" dirty="0"/>
              <a:t>Poor mental health increases the likelihood of someone experiencing psychosis.</a:t>
            </a:r>
          </a:p>
          <a:p>
            <a:r>
              <a:rPr lang="en-GB" dirty="0"/>
              <a:t>Certain drugs are associated with a higher risk of psychosis. Cannabis has been found to be one of the highest risk factors for psychosis, particularly as THC levels increase and synthetic cannabinoids.</a:t>
            </a:r>
          </a:p>
          <a:p>
            <a:r>
              <a:rPr lang="en-GB" dirty="0"/>
              <a:t>Using drugs in adolescence is a risk factor for psychosis.</a:t>
            </a:r>
            <a:endParaRPr lang="en-IE" dirty="0"/>
          </a:p>
        </p:txBody>
      </p:sp>
    </p:spTree>
    <p:extLst>
      <p:ext uri="{BB962C8B-B14F-4D97-AF65-F5344CB8AC3E}">
        <p14:creationId xmlns:p14="http://schemas.microsoft.com/office/powerpoint/2010/main" val="204318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DB071-2BC9-8512-E87A-337490C2B93B}"/>
              </a:ext>
            </a:extLst>
          </p:cNvPr>
          <p:cNvSpPr>
            <a:spLocks noGrp="1"/>
          </p:cNvSpPr>
          <p:nvPr>
            <p:ph type="title"/>
          </p:nvPr>
        </p:nvSpPr>
        <p:spPr/>
        <p:txBody>
          <a:bodyPr/>
          <a:lstStyle/>
          <a:p>
            <a:r>
              <a:rPr lang="en-GB" dirty="0">
                <a:solidFill>
                  <a:srgbClr val="FFC000"/>
                </a:solidFill>
              </a:rPr>
              <a:t>What does it look like?</a:t>
            </a:r>
            <a:endParaRPr lang="en-IE" dirty="0">
              <a:solidFill>
                <a:srgbClr val="FFC000"/>
              </a:solidFill>
            </a:endParaRPr>
          </a:p>
        </p:txBody>
      </p:sp>
      <p:sp>
        <p:nvSpPr>
          <p:cNvPr id="3" name="Content Placeholder 2">
            <a:extLst>
              <a:ext uri="{FF2B5EF4-FFF2-40B4-BE49-F238E27FC236}">
                <a16:creationId xmlns:a16="http://schemas.microsoft.com/office/drawing/2014/main" id="{0B7BFD31-B4F4-CAEB-5D86-7BAC71BF9508}"/>
              </a:ext>
            </a:extLst>
          </p:cNvPr>
          <p:cNvSpPr>
            <a:spLocks noGrp="1"/>
          </p:cNvSpPr>
          <p:nvPr>
            <p:ph idx="1"/>
          </p:nvPr>
        </p:nvSpPr>
        <p:spPr>
          <a:xfrm>
            <a:off x="913795" y="2096064"/>
            <a:ext cx="10353762" cy="4482018"/>
          </a:xfrm>
        </p:spPr>
        <p:txBody>
          <a:bodyPr>
            <a:normAutofit/>
          </a:bodyPr>
          <a:lstStyle/>
          <a:p>
            <a:pPr marL="0" indent="0">
              <a:buNone/>
            </a:pPr>
            <a:r>
              <a:rPr lang="en-GB" dirty="0"/>
              <a:t>Auditory hallucinations affect hearing. A person with psychosis will hear voices and sounds that are not there.</a:t>
            </a:r>
          </a:p>
          <a:p>
            <a:pPr marL="0" indent="0">
              <a:buNone/>
            </a:pPr>
            <a:r>
              <a:rPr lang="en-GB" dirty="0"/>
              <a:t>Visual hallucinations affect perception. A person will see things, objects and people that are not there.</a:t>
            </a:r>
          </a:p>
          <a:p>
            <a:pPr marL="0" indent="0">
              <a:buNone/>
            </a:pPr>
            <a:r>
              <a:rPr lang="en-GB" dirty="0"/>
              <a:t>Gustatory hallucinations affect taste. A person with psychosis will taste things they haven’t eaten.</a:t>
            </a:r>
          </a:p>
          <a:p>
            <a:pPr marL="0" indent="0">
              <a:buNone/>
            </a:pPr>
            <a:r>
              <a:rPr lang="en-GB" dirty="0"/>
              <a:t>A person with psychosis will sense someone touching them when nothing is near them which is referred to as haptic hallucinations. </a:t>
            </a:r>
            <a:endParaRPr lang="en-IE" dirty="0"/>
          </a:p>
          <a:p>
            <a:pPr marL="0" indent="0">
              <a:buNone/>
            </a:pPr>
            <a:r>
              <a:rPr lang="en-IE" dirty="0"/>
              <a:t>Olfactory hallucinations affect smell and a person experiencing psychosis will smell odours that are not present.</a:t>
            </a:r>
            <a:endParaRPr lang="en-GB" dirty="0"/>
          </a:p>
        </p:txBody>
      </p:sp>
    </p:spTree>
    <p:extLst>
      <p:ext uri="{BB962C8B-B14F-4D97-AF65-F5344CB8AC3E}">
        <p14:creationId xmlns:p14="http://schemas.microsoft.com/office/powerpoint/2010/main" val="112968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E5E27-3221-CEC8-BB56-8B4452701D73}"/>
              </a:ext>
            </a:extLst>
          </p:cNvPr>
          <p:cNvSpPr>
            <a:spLocks noGrp="1"/>
          </p:cNvSpPr>
          <p:nvPr>
            <p:ph type="title"/>
          </p:nvPr>
        </p:nvSpPr>
        <p:spPr/>
        <p:txBody>
          <a:bodyPr/>
          <a:lstStyle/>
          <a:p>
            <a:r>
              <a:rPr lang="en-GB" dirty="0">
                <a:solidFill>
                  <a:srgbClr val="FFC000"/>
                </a:solidFill>
              </a:rPr>
              <a:t>psychosis</a:t>
            </a:r>
            <a:endParaRPr lang="en-IE" dirty="0">
              <a:solidFill>
                <a:srgbClr val="FFC000"/>
              </a:solidFill>
            </a:endParaRPr>
          </a:p>
        </p:txBody>
      </p:sp>
      <p:sp>
        <p:nvSpPr>
          <p:cNvPr id="3" name="Content Placeholder 2">
            <a:extLst>
              <a:ext uri="{FF2B5EF4-FFF2-40B4-BE49-F238E27FC236}">
                <a16:creationId xmlns:a16="http://schemas.microsoft.com/office/drawing/2014/main" id="{99E8EF49-7100-9441-79B3-6D1BC6ED0590}"/>
              </a:ext>
            </a:extLst>
          </p:cNvPr>
          <p:cNvSpPr>
            <a:spLocks noGrp="1"/>
          </p:cNvSpPr>
          <p:nvPr>
            <p:ph idx="1"/>
          </p:nvPr>
        </p:nvSpPr>
        <p:spPr>
          <a:xfrm>
            <a:off x="913795" y="2096063"/>
            <a:ext cx="10353762" cy="4621977"/>
          </a:xfrm>
        </p:spPr>
        <p:txBody>
          <a:bodyPr/>
          <a:lstStyle/>
          <a:p>
            <a:r>
              <a:rPr lang="en-GB" dirty="0"/>
              <a:t>We all think we hear, see, taste, feel and smell things occasionally. </a:t>
            </a:r>
          </a:p>
          <a:p>
            <a:r>
              <a:rPr lang="en-GB" dirty="0"/>
              <a:t>Psychosis is experiencing these things intensely, to a degree that it is obvious. The person is very distracted, appears not to hear you speak, or be fully aware of your presence. </a:t>
            </a:r>
          </a:p>
          <a:p>
            <a:r>
              <a:rPr lang="en-GB" dirty="0"/>
              <a:t>They may laugh randomly as though listening to someone else.</a:t>
            </a:r>
          </a:p>
          <a:p>
            <a:r>
              <a:rPr lang="en-GB" dirty="0"/>
              <a:t>The delusions they feel are held with conviction and it is very difficult to persuade the person what they are seeing/experiencing is not true, even in the absence or presence of evidence.</a:t>
            </a:r>
          </a:p>
          <a:p>
            <a:r>
              <a:rPr lang="en-GB" dirty="0"/>
              <a:t>A person experiencing psychosis will demonstrate severe paranoia. They will believe everyone is out to get them or harm them.</a:t>
            </a:r>
            <a:endParaRPr lang="en-IE" dirty="0"/>
          </a:p>
        </p:txBody>
      </p:sp>
    </p:spTree>
    <p:extLst>
      <p:ext uri="{BB962C8B-B14F-4D97-AF65-F5344CB8AC3E}">
        <p14:creationId xmlns:p14="http://schemas.microsoft.com/office/powerpoint/2010/main" val="2215703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DFEB4-EF6A-CF66-0F42-06A75E95B0E7}"/>
              </a:ext>
            </a:extLst>
          </p:cNvPr>
          <p:cNvSpPr>
            <a:spLocks noGrp="1"/>
          </p:cNvSpPr>
          <p:nvPr>
            <p:ph type="title"/>
          </p:nvPr>
        </p:nvSpPr>
        <p:spPr/>
        <p:txBody>
          <a:bodyPr/>
          <a:lstStyle/>
          <a:p>
            <a:r>
              <a:rPr lang="en-GB" dirty="0">
                <a:solidFill>
                  <a:srgbClr val="FFC000"/>
                </a:solidFill>
              </a:rPr>
              <a:t>psychosis</a:t>
            </a:r>
            <a:endParaRPr lang="en-IE" dirty="0">
              <a:solidFill>
                <a:srgbClr val="FFC000"/>
              </a:solidFill>
            </a:endParaRPr>
          </a:p>
        </p:txBody>
      </p:sp>
      <p:sp>
        <p:nvSpPr>
          <p:cNvPr id="3" name="Content Placeholder 2">
            <a:extLst>
              <a:ext uri="{FF2B5EF4-FFF2-40B4-BE49-F238E27FC236}">
                <a16:creationId xmlns:a16="http://schemas.microsoft.com/office/drawing/2014/main" id="{A12C213A-57BC-ACB4-8810-2988A7E9C7DB}"/>
              </a:ext>
            </a:extLst>
          </p:cNvPr>
          <p:cNvSpPr>
            <a:spLocks noGrp="1"/>
          </p:cNvSpPr>
          <p:nvPr>
            <p:ph idx="1"/>
          </p:nvPr>
        </p:nvSpPr>
        <p:spPr>
          <a:xfrm>
            <a:off x="913795" y="1698171"/>
            <a:ext cx="10353762" cy="5066523"/>
          </a:xfrm>
        </p:spPr>
        <p:txBody>
          <a:bodyPr/>
          <a:lstStyle/>
          <a:p>
            <a:r>
              <a:rPr lang="en-GB" dirty="0"/>
              <a:t>They believe they have extra special powers that no one else has.</a:t>
            </a:r>
          </a:p>
          <a:p>
            <a:r>
              <a:rPr lang="en-GB" dirty="0"/>
              <a:t>They may believe they are being spied on in their home.</a:t>
            </a:r>
          </a:p>
          <a:p>
            <a:r>
              <a:rPr lang="en-GB" dirty="0"/>
              <a:t>They may believe another force is trying to control them, telling them what to do.</a:t>
            </a:r>
          </a:p>
          <a:p>
            <a:r>
              <a:rPr lang="en-GB" dirty="0"/>
              <a:t>They may believe that topics on the news carry special information for them.</a:t>
            </a:r>
          </a:p>
          <a:p>
            <a:r>
              <a:rPr lang="en-GB" dirty="0"/>
              <a:t>They may believe that particular gestures made by strangers are signs they are under threat.</a:t>
            </a:r>
          </a:p>
          <a:p>
            <a:r>
              <a:rPr lang="en-GB" dirty="0"/>
              <a:t>Their emotions may change and the way they feel may change.</a:t>
            </a:r>
          </a:p>
          <a:p>
            <a:r>
              <a:rPr lang="en-GB" dirty="0"/>
              <a:t>They lose pleasure for things they used to enjoy (anhedonia).</a:t>
            </a:r>
          </a:p>
          <a:p>
            <a:r>
              <a:rPr lang="en-GB" dirty="0"/>
              <a:t>They may seem emotionally flat (blunted affect).</a:t>
            </a:r>
          </a:p>
          <a:p>
            <a:r>
              <a:rPr lang="en-GB" dirty="0"/>
              <a:t>They can feel hopeless and are at higher risk of suicide.</a:t>
            </a:r>
            <a:endParaRPr lang="en-IE" dirty="0"/>
          </a:p>
        </p:txBody>
      </p:sp>
    </p:spTree>
    <p:extLst>
      <p:ext uri="{BB962C8B-B14F-4D97-AF65-F5344CB8AC3E}">
        <p14:creationId xmlns:p14="http://schemas.microsoft.com/office/powerpoint/2010/main" val="1423136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249B8-8E6A-5461-CF41-94AF34B2B4C5}"/>
              </a:ext>
            </a:extLst>
          </p:cNvPr>
          <p:cNvSpPr>
            <a:spLocks noGrp="1"/>
          </p:cNvSpPr>
          <p:nvPr>
            <p:ph type="title"/>
          </p:nvPr>
        </p:nvSpPr>
        <p:spPr/>
        <p:txBody>
          <a:bodyPr/>
          <a:lstStyle/>
          <a:p>
            <a:r>
              <a:rPr lang="en-GB" dirty="0">
                <a:solidFill>
                  <a:srgbClr val="FFC000"/>
                </a:solidFill>
              </a:rPr>
              <a:t>psychosis</a:t>
            </a:r>
            <a:endParaRPr lang="en-IE" dirty="0">
              <a:solidFill>
                <a:srgbClr val="FFC000"/>
              </a:solidFill>
            </a:endParaRPr>
          </a:p>
        </p:txBody>
      </p:sp>
      <p:sp>
        <p:nvSpPr>
          <p:cNvPr id="3" name="Content Placeholder 2">
            <a:extLst>
              <a:ext uri="{FF2B5EF4-FFF2-40B4-BE49-F238E27FC236}">
                <a16:creationId xmlns:a16="http://schemas.microsoft.com/office/drawing/2014/main" id="{7DB9F2D4-88DA-2E96-5231-587F13318968}"/>
              </a:ext>
            </a:extLst>
          </p:cNvPr>
          <p:cNvSpPr>
            <a:spLocks noGrp="1"/>
          </p:cNvSpPr>
          <p:nvPr>
            <p:ph idx="1"/>
          </p:nvPr>
        </p:nvSpPr>
        <p:spPr/>
        <p:txBody>
          <a:bodyPr/>
          <a:lstStyle/>
          <a:p>
            <a:r>
              <a:rPr lang="en-GB" dirty="0"/>
              <a:t>They will withdraw from contact with people.</a:t>
            </a:r>
          </a:p>
          <a:p>
            <a:r>
              <a:rPr lang="en-GB" dirty="0"/>
              <a:t>They may have jumbled speech and/or slowed speech.</a:t>
            </a:r>
          </a:p>
          <a:p>
            <a:r>
              <a:rPr lang="en-GB" dirty="0"/>
              <a:t>They will become super focused on their own experiences.</a:t>
            </a:r>
          </a:p>
          <a:p>
            <a:r>
              <a:rPr lang="en-GB" dirty="0"/>
              <a:t>They may become fixated with a topic/person/idea.</a:t>
            </a:r>
          </a:p>
          <a:p>
            <a:r>
              <a:rPr lang="en-GB" dirty="0"/>
              <a:t>They will lose interest in personal hygiene.</a:t>
            </a:r>
          </a:p>
          <a:p>
            <a:r>
              <a:rPr lang="en-GB" dirty="0"/>
              <a:t>They will lose interest in maintaining their home.</a:t>
            </a:r>
          </a:p>
          <a:p>
            <a:r>
              <a:rPr lang="en-GB" dirty="0"/>
              <a:t>They may stop taking, or not want to take, medication they have been prescribed.</a:t>
            </a:r>
          </a:p>
          <a:p>
            <a:pPr marL="0" indent="0">
              <a:buNone/>
            </a:pPr>
            <a:endParaRPr lang="en-GB" dirty="0"/>
          </a:p>
          <a:p>
            <a:endParaRPr lang="en-IE" dirty="0"/>
          </a:p>
        </p:txBody>
      </p:sp>
    </p:spTree>
    <p:extLst>
      <p:ext uri="{BB962C8B-B14F-4D97-AF65-F5344CB8AC3E}">
        <p14:creationId xmlns:p14="http://schemas.microsoft.com/office/powerpoint/2010/main" val="668265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F8C13-A0ED-DDB1-18E9-2418E1513DB8}"/>
              </a:ext>
            </a:extLst>
          </p:cNvPr>
          <p:cNvSpPr>
            <a:spLocks noGrp="1"/>
          </p:cNvSpPr>
          <p:nvPr>
            <p:ph type="title"/>
          </p:nvPr>
        </p:nvSpPr>
        <p:spPr/>
        <p:txBody>
          <a:bodyPr/>
          <a:lstStyle/>
          <a:p>
            <a:r>
              <a:rPr lang="en-GB" dirty="0">
                <a:solidFill>
                  <a:srgbClr val="FFC000"/>
                </a:solidFill>
              </a:rPr>
              <a:t>Five types of </a:t>
            </a:r>
            <a:br>
              <a:rPr lang="en-GB" dirty="0">
                <a:solidFill>
                  <a:srgbClr val="FFC000"/>
                </a:solidFill>
              </a:rPr>
            </a:br>
            <a:r>
              <a:rPr lang="en-GB" dirty="0">
                <a:solidFill>
                  <a:srgbClr val="FFC000"/>
                </a:solidFill>
              </a:rPr>
              <a:t>psychotic disorders</a:t>
            </a:r>
            <a:endParaRPr lang="en-IE" dirty="0">
              <a:solidFill>
                <a:srgbClr val="FFC000"/>
              </a:solidFill>
            </a:endParaRPr>
          </a:p>
        </p:txBody>
      </p:sp>
      <p:sp>
        <p:nvSpPr>
          <p:cNvPr id="3" name="Content Placeholder 2">
            <a:extLst>
              <a:ext uri="{FF2B5EF4-FFF2-40B4-BE49-F238E27FC236}">
                <a16:creationId xmlns:a16="http://schemas.microsoft.com/office/drawing/2014/main" id="{514D6418-8E1B-F6E0-F40F-3F3E037531A6}"/>
              </a:ext>
            </a:extLst>
          </p:cNvPr>
          <p:cNvSpPr>
            <a:spLocks noGrp="1"/>
          </p:cNvSpPr>
          <p:nvPr>
            <p:ph idx="1"/>
          </p:nvPr>
        </p:nvSpPr>
        <p:spPr/>
        <p:txBody>
          <a:bodyPr/>
          <a:lstStyle/>
          <a:p>
            <a:r>
              <a:rPr lang="en-GB" dirty="0"/>
              <a:t>Delusional Disorder describes a disorder where the main symptom is delusions.</a:t>
            </a:r>
          </a:p>
          <a:p>
            <a:endParaRPr lang="en-GB" dirty="0"/>
          </a:p>
          <a:p>
            <a:r>
              <a:rPr lang="en-GB" dirty="0"/>
              <a:t>Schizophrenia refers to a disorder that represents a combination of all symptoms:	</a:t>
            </a:r>
          </a:p>
          <a:p>
            <a:pPr lvl="1"/>
            <a:r>
              <a:rPr lang="en-GB" dirty="0"/>
              <a:t>Hallucinations.</a:t>
            </a:r>
          </a:p>
          <a:p>
            <a:pPr lvl="1"/>
            <a:r>
              <a:rPr lang="en-GB" dirty="0"/>
              <a:t>Delusions.</a:t>
            </a:r>
          </a:p>
          <a:p>
            <a:pPr lvl="1"/>
            <a:r>
              <a:rPr lang="en-GB" dirty="0"/>
              <a:t>Behavioural changes.</a:t>
            </a:r>
          </a:p>
          <a:p>
            <a:pPr lvl="1"/>
            <a:r>
              <a:rPr lang="en-GB" dirty="0"/>
              <a:t>Thinking difficulties.</a:t>
            </a:r>
          </a:p>
          <a:p>
            <a:endParaRPr lang="en-IE" dirty="0"/>
          </a:p>
        </p:txBody>
      </p:sp>
    </p:spTree>
    <p:extLst>
      <p:ext uri="{BB962C8B-B14F-4D97-AF65-F5344CB8AC3E}">
        <p14:creationId xmlns:p14="http://schemas.microsoft.com/office/powerpoint/2010/main" val="121347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101</TotalTime>
  <Words>1553</Words>
  <Application>Microsoft Office PowerPoint</Application>
  <PresentationFormat>Widescreen</PresentationFormat>
  <Paragraphs>138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Bookman Old Style</vt:lpstr>
      <vt:lpstr>Rockwell</vt:lpstr>
      <vt:lpstr>Damask</vt:lpstr>
      <vt:lpstr>Psychosis  </vt:lpstr>
      <vt:lpstr>What is psychosis?</vt:lpstr>
      <vt:lpstr>Psychotic experiences versus  psychotic disorder</vt:lpstr>
      <vt:lpstr>What causes psychosis?</vt:lpstr>
      <vt:lpstr>What does it look like?</vt:lpstr>
      <vt:lpstr>psychosis</vt:lpstr>
      <vt:lpstr>psychosis</vt:lpstr>
      <vt:lpstr>psychosis</vt:lpstr>
      <vt:lpstr>Five types of  psychotic disorders</vt:lpstr>
      <vt:lpstr>Schizoaffective disorder</vt:lpstr>
      <vt:lpstr>Schizoaffective disorder continued…</vt:lpstr>
      <vt:lpstr>Brief psychotic episode</vt:lpstr>
      <vt:lpstr>Drug induced psychosis</vt:lpstr>
      <vt:lpstr>treatment</vt:lpstr>
      <vt:lpstr>Anti-psychotic medication</vt:lpstr>
      <vt:lpstr>Involuntary admission to treatment</vt:lpstr>
      <vt:lpstr>Drug psychosis and involuntary  admission</vt:lpstr>
      <vt:lpstr>psychosis</vt:lpstr>
      <vt:lpstr>Sources/references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Psychosis</dc:title>
  <dc:creator>Deborah Jordan</dc:creator>
  <cp:lastModifiedBy>Mary Dunne</cp:lastModifiedBy>
  <cp:revision>2</cp:revision>
  <dcterms:created xsi:type="dcterms:W3CDTF">2024-01-05T15:04:28Z</dcterms:created>
  <dcterms:modified xsi:type="dcterms:W3CDTF">2024-07-01T09:46:29Z</dcterms:modified>
</cp:coreProperties>
</file>