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Dunne" userId="cf04cbd8-a43d-4544-9b4e-be03eb681988" providerId="ADAL" clId="{E1467EDB-C55D-4277-A9E3-37004CE24840}"/>
    <pc:docChg chg="modSld">
      <pc:chgData name="Mary Dunne" userId="cf04cbd8-a43d-4544-9b4e-be03eb681988" providerId="ADAL" clId="{E1467EDB-C55D-4277-A9E3-37004CE24840}" dt="2024-07-01T09:38:39.873" v="21" actId="6549"/>
      <pc:docMkLst>
        <pc:docMk/>
      </pc:docMkLst>
      <pc:sldChg chg="modSp mod">
        <pc:chgData name="Mary Dunne" userId="cf04cbd8-a43d-4544-9b4e-be03eb681988" providerId="ADAL" clId="{E1467EDB-C55D-4277-A9E3-37004CE24840}" dt="2024-07-01T09:38:13.706" v="14" actId="20577"/>
        <pc:sldMkLst>
          <pc:docMk/>
          <pc:sldMk cId="4154966962" sldId="262"/>
        </pc:sldMkLst>
        <pc:spChg chg="mod">
          <ac:chgData name="Mary Dunne" userId="cf04cbd8-a43d-4544-9b4e-be03eb681988" providerId="ADAL" clId="{E1467EDB-C55D-4277-A9E3-37004CE24840}" dt="2024-07-01T09:38:13.706" v="14" actId="20577"/>
          <ac:spMkLst>
            <pc:docMk/>
            <pc:sldMk cId="4154966962" sldId="262"/>
            <ac:spMk id="3" creationId="{970205FA-B20A-532A-C5F2-95B253DF3AB0}"/>
          </ac:spMkLst>
        </pc:spChg>
      </pc:sldChg>
      <pc:sldChg chg="modSp mod">
        <pc:chgData name="Mary Dunne" userId="cf04cbd8-a43d-4544-9b4e-be03eb681988" providerId="ADAL" clId="{E1467EDB-C55D-4277-A9E3-37004CE24840}" dt="2024-07-01T09:38:39.873" v="21" actId="6549"/>
        <pc:sldMkLst>
          <pc:docMk/>
          <pc:sldMk cId="1933143348" sldId="263"/>
        </pc:sldMkLst>
        <pc:spChg chg="mod">
          <ac:chgData name="Mary Dunne" userId="cf04cbd8-a43d-4544-9b4e-be03eb681988" providerId="ADAL" clId="{E1467EDB-C55D-4277-A9E3-37004CE24840}" dt="2024-07-01T09:38:39.873" v="21" actId="6549"/>
          <ac:spMkLst>
            <pc:docMk/>
            <pc:sldMk cId="1933143348" sldId="263"/>
            <ac:spMk id="3" creationId="{A7022030-E042-7132-A4CD-A6A8DC5FBBA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504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1676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87049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8523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77165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65361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31347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30755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2866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6723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8562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3694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5241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2063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0855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4872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1784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46756-83B7-43E0-8AC0-C0F7CA589EB8}" type="datetimeFigureOut">
              <a:rPr lang="en-IE" smtClean="0"/>
              <a:t>01/07/2024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42984-803D-4B85-BF8F-19078D11B6A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130114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ugs.ie/naloxo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ugs.ie/" TargetMode="External"/><Relationship Id="rId2" Type="http://schemas.openxmlformats.org/officeDocument/2006/relationships/hyperlink" Target="https://www.drugsandalcohol.ie/services_ma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ris@mqi.i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sandalcohol.ie/cgi/search/archive/advanced?_action_search=1&amp;dataset=archive&amp;exp=0%7C1%7C-date%2Fbrowse_by%2Ftitle%7Carchive%7C-%7Cace_words_advanced%3Aace_words%3AANY%3AIN%3Adocumentation+library%7Cadvanced_date%3Adate%3AALL%3AEQ%3A2014-%7Cadvanced_subject_geo_words_last%3Avol_subject_list_geo_words_last%3AALL%3AIN%3AIreland%7Cadvanced_type%3Atype%3AANY%3AEQ%3Afactsheet%7C-%7Ceprint_status%3Aeprint_status%3AANY%3AEQ%3Aarchive&amp;order=-date%2Fbrowse_by%2Ftitle" TargetMode="External"/><Relationship Id="rId2" Type="http://schemas.openxmlformats.org/officeDocument/2006/relationships/hyperlink" Target="https://www.drugs.ie/resources/naloxon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F2797-608D-DD90-D5C7-94A4A4D66A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NALOXONE</a:t>
            </a:r>
            <a:br>
              <a:rPr lang="en-GB" dirty="0">
                <a:solidFill>
                  <a:srgbClr val="FFC000"/>
                </a:solidFill>
              </a:rPr>
            </a:br>
            <a:endParaRPr lang="en-IE" dirty="0">
              <a:solidFill>
                <a:srgbClr val="FFC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64D8E-B7DE-FB76-0190-906D6DA158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WHAT IS IT?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3083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F5F27-8C39-F5DE-11CB-9C01392A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NALOXONE</a:t>
            </a:r>
            <a:endParaRPr lang="en-IE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29CFB-E349-BBB3-1FC3-BA087C22B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52809"/>
          </a:xfrm>
        </p:spPr>
        <p:txBody>
          <a:bodyPr>
            <a:normAutofit/>
          </a:bodyPr>
          <a:lstStyle/>
          <a:p>
            <a:r>
              <a:rPr lang="en-GB" dirty="0"/>
              <a:t>Naloxone is a prescription medication that is used to temporarily reverse the effects of opioid drugs, such as heroin, methadone, morphine, codeine and fentanyl.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Naloxone helps to keep a person alive until an ambulance arrives.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Naloxone displaces opioid molecules from their receptors in the body and brain.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Many services have been trained to use Naloxone.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359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2B8D1-7D67-5216-0DEE-3721BA73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naloxone</a:t>
            </a:r>
            <a:endParaRPr lang="en-IE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755CB-B1C2-89D4-CAFC-9F2FEE6B2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556663"/>
          </a:xfrm>
        </p:spPr>
        <p:txBody>
          <a:bodyPr/>
          <a:lstStyle/>
          <a:p>
            <a:r>
              <a:rPr lang="en-GB" dirty="0"/>
              <a:t>There are two types of Naloxone available in Ireland.</a:t>
            </a:r>
          </a:p>
          <a:p>
            <a:pPr lvl="1"/>
            <a:r>
              <a:rPr lang="en-GB" dirty="0">
                <a:solidFill>
                  <a:srgbClr val="FFC000"/>
                </a:solidFill>
              </a:rPr>
              <a:t>Intramuscular Naloxone (Prenoxad). </a:t>
            </a:r>
          </a:p>
          <a:p>
            <a:pPr lvl="1"/>
            <a:r>
              <a:rPr lang="en-GB" dirty="0"/>
              <a:t>A pre-filled syringe and needle that is injected into the middle, outer thigh.</a:t>
            </a:r>
          </a:p>
          <a:p>
            <a:pPr lvl="1"/>
            <a:r>
              <a:rPr lang="en-GB" dirty="0"/>
              <a:t>Each pack is a single-use, individual dose only.</a:t>
            </a:r>
          </a:p>
          <a:p>
            <a:pPr lvl="1"/>
            <a:r>
              <a:rPr lang="en-GB" dirty="0"/>
              <a:t>5 doses of 0.4mg per dose.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solidFill>
                  <a:srgbClr val="FFC000"/>
                </a:solidFill>
              </a:rPr>
              <a:t>Intranasal Naloxone (Nyxoid)</a:t>
            </a:r>
          </a:p>
          <a:p>
            <a:pPr lvl="1"/>
            <a:r>
              <a:rPr lang="en-GB" dirty="0"/>
              <a:t>Needle-free, single-use, individual dose device.</a:t>
            </a:r>
          </a:p>
          <a:p>
            <a:pPr lvl="1"/>
            <a:r>
              <a:rPr lang="en-GB" dirty="0"/>
              <a:t>Each pack contains two nasal sprays which contain one dose each.</a:t>
            </a:r>
          </a:p>
          <a:p>
            <a:pPr lvl="1"/>
            <a:r>
              <a:rPr lang="en-GB" dirty="0"/>
              <a:t>If both doses are required, they are sprayed into alternative nostrils.</a:t>
            </a:r>
          </a:p>
          <a:p>
            <a:pPr lvl="1"/>
            <a:r>
              <a:rPr lang="en-GB" dirty="0"/>
              <a:t>1.8mg dose.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9505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FF8D-693C-C0D6-567C-EE9477DE6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Naloxone administration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D3102-5F35-08F7-AA8C-D6B7F9853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388712"/>
          </a:xfrm>
        </p:spPr>
        <p:txBody>
          <a:bodyPr/>
          <a:lstStyle/>
          <a:p>
            <a:r>
              <a:rPr lang="en-GB" dirty="0"/>
              <a:t>The HSE encourages drug users and concerned other, family members and friends, to view videos on the safe administration of Naloxone.</a:t>
            </a:r>
          </a:p>
          <a:p>
            <a:endParaRPr lang="en-GB" dirty="0"/>
          </a:p>
          <a:p>
            <a:pPr marL="0" indent="0">
              <a:buNone/>
            </a:pPr>
            <a:r>
              <a:rPr lang="fi-FI" dirty="0">
                <a:hlinkClick r:id="rId2"/>
              </a:rPr>
              <a:t>www.drugs.ie/naloxone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en-GB" dirty="0"/>
              <a:t>The two key risk factors for overdose are polydrug use (mixing drugs) and reduced tolerance.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</a:rPr>
              <a:t>These risks are heightened when using alone as there is none there to help.</a:t>
            </a:r>
            <a:endParaRPr lang="en-I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438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0B86F-FE14-C3AF-A2BF-5221523E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Signs of an overdose</a:t>
            </a:r>
            <a:endParaRPr lang="en-IE" dirty="0">
              <a:solidFill>
                <a:srgbClr val="FFC00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934A06-0C75-45B1-7F0C-9621BEB2B3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7845" y="2095500"/>
            <a:ext cx="6419461" cy="3695700"/>
          </a:xfrm>
        </p:spPr>
      </p:pic>
    </p:spTree>
    <p:extLst>
      <p:ext uri="{BB962C8B-B14F-4D97-AF65-F5344CB8AC3E}">
        <p14:creationId xmlns:p14="http://schemas.microsoft.com/office/powerpoint/2010/main" val="1049475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D0969-C694-C2F8-DAD1-92193FD35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Overdose myths</a:t>
            </a:r>
            <a:endParaRPr lang="en-IE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EAC0C-BE7E-B974-432A-98792DB23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51519"/>
            <a:ext cx="10353762" cy="4823926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Shooting salty water or a stimulant.</a:t>
            </a:r>
          </a:p>
          <a:p>
            <a:r>
              <a:rPr lang="en-GB" dirty="0"/>
              <a:t> Let them sleep it off.</a:t>
            </a:r>
          </a:p>
          <a:p>
            <a:r>
              <a:rPr lang="en-GB" dirty="0"/>
              <a:t>Putting the person into a cold shower, ice bath, etc. </a:t>
            </a:r>
          </a:p>
          <a:p>
            <a:r>
              <a:rPr lang="en-GB" dirty="0"/>
              <a:t>Trying to make the person vomit.</a:t>
            </a:r>
          </a:p>
          <a:p>
            <a:r>
              <a:rPr lang="en-GB" dirty="0"/>
              <a:t>Slapping them.</a:t>
            </a:r>
          </a:p>
          <a:p>
            <a:r>
              <a:rPr lang="en-GB" dirty="0"/>
              <a:t>Shaking them vigorously.</a:t>
            </a:r>
          </a:p>
          <a:p>
            <a:r>
              <a:rPr lang="en-GB" dirty="0"/>
              <a:t>Trying to walk them around to walk it off.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</a:rPr>
              <a:t>None of these are going to reverse an overdose, remember you may be the difference between a person living and dying. </a:t>
            </a:r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</a:rPr>
              <a:t>Death following opioid overdose can be preventable if the person receives basic life support and the timely administration of the drug naloxone. </a:t>
            </a:r>
            <a:endParaRPr lang="en-I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041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1E9D-507D-EA5D-9949-EB59050BC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you need help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205FA-B20A-532A-C5F2-95B253DF3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584654"/>
          </a:xfrm>
        </p:spPr>
        <p:txBody>
          <a:bodyPr/>
          <a:lstStyle/>
          <a:p>
            <a:r>
              <a:rPr lang="en-GB" dirty="0"/>
              <a:t>Call 999/112.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kern="100" dirty="0">
                <a:effectLst/>
                <a:latin typeface="Rockwell" panose="020606030202050204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Treatment services map: </a:t>
            </a:r>
            <a:r>
              <a:rPr lang="en-GB" u="sng" kern="100" dirty="0">
                <a:solidFill>
                  <a:srgbClr val="0000FF"/>
                </a:solidFill>
                <a:effectLst/>
                <a:latin typeface="Rockwell" panose="02060603020205020403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https://www.drugsandalcohol.ie/services_map</a:t>
            </a:r>
            <a:r>
              <a:rPr lang="en-GB" kern="100" dirty="0">
                <a:effectLst/>
                <a:latin typeface="Rockwell" panose="020606030202050204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www.drugs.ie</a:t>
            </a:r>
            <a:endParaRPr lang="en-GB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</a:rPr>
              <a:t>tiglin.ie</a:t>
            </a:r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cris@mqi.ie</a:t>
            </a:r>
            <a:endParaRPr lang="en-GB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</a:rPr>
              <a:t>Livinglifecounselling.com</a:t>
            </a:r>
          </a:p>
          <a:p>
            <a:pPr marL="0" indent="0">
              <a:buNone/>
            </a:pPr>
            <a:endParaRPr lang="en-GB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966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87FB3-BF4C-2649-9E7E-D363AA7FB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Sources/references</a:t>
            </a:r>
            <a:endParaRPr lang="en-IE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22030-E042-7132-A4CD-A6A8DC5FB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5494"/>
            <a:ext cx="10353762" cy="482392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HSE drugs.ie (n.d.) Naloxone. </a:t>
            </a:r>
            <a:r>
              <a:rPr lang="en-IE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https://www.drugs.ie/resources/naloxone/</a:t>
            </a:r>
            <a:r>
              <a:rPr lang="en-IE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[Accessed on 08/01/24]</a:t>
            </a:r>
            <a:endParaRPr lang="en-IE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>
                  <a:lumMod val="95000"/>
                </a:schemeClr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GB" i="1" dirty="0">
                <a:solidFill>
                  <a:srgbClr val="6BA9D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Images free to use and share commercially: Google.ie </a:t>
            </a:r>
          </a:p>
          <a:p>
            <a:pPr marL="0" indent="0">
              <a:buNone/>
            </a:pPr>
            <a:endParaRPr lang="en-GB" dirty="0">
              <a:solidFill>
                <a:srgbClr val="6BA9DA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9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 more information follow the link below;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u="sng" kern="100" dirty="0">
                <a:solidFill>
                  <a:srgbClr val="0000FF"/>
                </a:solidFill>
                <a:effectLst/>
                <a:latin typeface="Rockwell" panose="02060603020205020403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HRB National Drugs Library (2024) Drugs and alcohol factsheets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143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41</TotalTime>
  <Words>427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Bookman Old Style</vt:lpstr>
      <vt:lpstr>Rockwell</vt:lpstr>
      <vt:lpstr>Damask</vt:lpstr>
      <vt:lpstr>NALOXONE </vt:lpstr>
      <vt:lpstr>NALOXONE</vt:lpstr>
      <vt:lpstr>naloxone</vt:lpstr>
      <vt:lpstr>Naloxone administration</vt:lpstr>
      <vt:lpstr>Signs of an overdose</vt:lpstr>
      <vt:lpstr>Overdose myths</vt:lpstr>
      <vt:lpstr>If you need help</vt:lpstr>
      <vt:lpstr>Sources/references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NALOXONE</dc:title>
  <dc:creator>Deborah Jordan</dc:creator>
  <cp:lastModifiedBy>Mary Dunne</cp:lastModifiedBy>
  <cp:revision>2</cp:revision>
  <dcterms:created xsi:type="dcterms:W3CDTF">2024-01-08T14:21:58Z</dcterms:created>
  <dcterms:modified xsi:type="dcterms:W3CDTF">2024-07-01T09:38:43Z</dcterms:modified>
</cp:coreProperties>
</file>