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9845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047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55564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3109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86639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645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8109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4744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058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8994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398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0191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992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8223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717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5486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5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4A4C5-C32C-4ED4-BF8D-ADC20881D7A5}" type="datetimeFigureOut">
              <a:rPr lang="en-IE" smtClean="0"/>
              <a:t>01/07/2024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AEA02-DEA2-45C4-8EF2-71FE5B333823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34929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ugs.ie/" TargetMode="External"/><Relationship Id="rId2" Type="http://schemas.openxmlformats.org/officeDocument/2006/relationships/hyperlink" Target="https://www.drugsandalcohol.ie/services_ma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ris@mqi.i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andalcohol.ie/cgi/search/archive/advanced?_action_search=1&amp;dataset=archive&amp;exp=0%7C1%7C-date%2Fbrowse_by%2Ftitle%7Carchive%7C-%7Cace_words_advanced%3Aace_words%3AANY%3AIN%3Adocumentation+library%7Cadvanced_date%3Adate%3AALL%3AEQ%3A2014-%7Cadvanced_subject_geo_words_last%3Avol_subject_list_geo_words_last%3AALL%3AIN%3AIreland%7Cadvanced_type%3Atype%3AANY%3AEQ%3Afactsheet%7C-%7Ceprint_status%3Aeprint_status%3AANY%3AEQ%3Aarchive&amp;order=-date%2Fbrowse_by%2Ftitle" TargetMode="External"/><Relationship Id="rId2" Type="http://schemas.openxmlformats.org/officeDocument/2006/relationships/hyperlink" Target="https://www.drugs.ie/drugtypes/drug/methamphetamine_stimulant_hallucinog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5B769-9481-BA30-9E65-DE24F72FB8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Methamphetamine</a:t>
            </a:r>
            <a:br>
              <a:rPr lang="en-GB" dirty="0">
                <a:solidFill>
                  <a:srgbClr val="FFC000"/>
                </a:solidFill>
              </a:rPr>
            </a:b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06B1DF-E4EF-4E66-BD7A-9155682C2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602037"/>
            <a:ext cx="9001462" cy="3032027"/>
          </a:xfrm>
        </p:spPr>
        <p:txBody>
          <a:bodyPr/>
          <a:lstStyle/>
          <a:p>
            <a:r>
              <a:rPr lang="en-GB" dirty="0"/>
              <a:t>What is it?</a:t>
            </a:r>
            <a:endParaRPr lang="en-IE" dirty="0"/>
          </a:p>
        </p:txBody>
      </p:sp>
      <p:pic>
        <p:nvPicPr>
          <p:cNvPr id="4" name="Picture 3" descr="New combination drug therapy offers hope against methamphetamine ...">
            <a:extLst>
              <a:ext uri="{FF2B5EF4-FFF2-40B4-BE49-F238E27FC236}">
                <a16:creationId xmlns:a16="http://schemas.microsoft.com/office/drawing/2014/main" id="{D4E7E810-7DCB-3B06-930F-0283E9A93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4314294"/>
            <a:ext cx="3686174" cy="1998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790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3CB7D-8297-96AA-3A4D-8BEAB861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Methamphetamines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96C14-B385-0B88-4D4F-CF3307E74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Also called meth, crystal meth, Tina, ice, glass, Christal, Christy, yaba, chalk, zip and crank.</a:t>
            </a:r>
          </a:p>
          <a:p>
            <a:r>
              <a:rPr lang="en-GB" dirty="0"/>
              <a:t>It is a central nervous stimulant, referred to as an “upper” – similar to speed.</a:t>
            </a:r>
          </a:p>
          <a:p>
            <a:r>
              <a:rPr lang="en-GB" dirty="0"/>
              <a:t>It is white, odourless and tastes bitter.</a:t>
            </a:r>
          </a:p>
          <a:p>
            <a:r>
              <a:rPr lang="en-GB" dirty="0"/>
              <a:t>It comes in rocks, crystals or tablets which can be dissolved in water or alcohol.</a:t>
            </a:r>
          </a:p>
          <a:p>
            <a:r>
              <a:rPr lang="en-GB" dirty="0"/>
              <a:t>It can be smoked, injected, snorted or swallowed.</a:t>
            </a:r>
          </a:p>
          <a:p>
            <a:r>
              <a:rPr lang="en-GB" dirty="0"/>
              <a:t>The effects can last from 4 – 12 hours depending on how it is taken.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6573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01BF6-A8F6-DDC7-9DA7-D55D3B157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Short-term effects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DF25F-CC19-5F9A-4097-D22F6FF70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intense rush.</a:t>
            </a:r>
          </a:p>
          <a:p>
            <a:r>
              <a:rPr lang="en-GB" dirty="0"/>
              <a:t>Small amounts can make someone feel energised, euphoric, aroused and more active.</a:t>
            </a:r>
          </a:p>
          <a:p>
            <a:r>
              <a:rPr lang="en-GB" dirty="0"/>
              <a:t>Rapid breathing.</a:t>
            </a:r>
          </a:p>
          <a:p>
            <a:r>
              <a:rPr lang="en-GB" dirty="0"/>
              <a:t>Loss of appetite.</a:t>
            </a:r>
          </a:p>
          <a:p>
            <a:r>
              <a:rPr lang="en-GB" dirty="0"/>
              <a:t>May experience nausea.</a:t>
            </a:r>
          </a:p>
          <a:p>
            <a:r>
              <a:rPr lang="en-GB" dirty="0"/>
              <a:t>May experience panic attacks, jaw clenching and compulsive repetitive behaviour.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28671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3EA1D-CEEC-8E4F-2635-ED6B6722F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Long-term effects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BA8CB-E648-DC23-3CC7-AF97C5A7D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50067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Tooth decay is a common feature leading to what is referred to as “meth mouth.”</a:t>
            </a:r>
          </a:p>
          <a:p>
            <a:r>
              <a:rPr lang="en-GB" dirty="0"/>
              <a:t>Paranoia and hallucinations.</a:t>
            </a:r>
          </a:p>
          <a:p>
            <a:r>
              <a:rPr lang="en-GB" dirty="0"/>
              <a:t>Psychosis can develop.</a:t>
            </a:r>
          </a:p>
          <a:p>
            <a:r>
              <a:rPr lang="en-GB" dirty="0"/>
              <a:t>Violent and aggressive behaviour.</a:t>
            </a:r>
          </a:p>
          <a:p>
            <a:r>
              <a:rPr lang="en-GB" dirty="0"/>
              <a:t>Overdosing is possible and can cause liver, kidney and stomach disorders, stroke, coma and death.</a:t>
            </a:r>
          </a:p>
          <a:p>
            <a:r>
              <a:rPr lang="en-GB" dirty="0"/>
              <a:t>Sharing needles increases the risk of contracting HIV and Hep C.</a:t>
            </a:r>
          </a:p>
          <a:p>
            <a:r>
              <a:rPr lang="en-GB" dirty="0"/>
              <a:t>Increased libido can lead to risky sexual behaviour resulting in pregnancy or STI’s.</a:t>
            </a:r>
          </a:p>
          <a:p>
            <a:r>
              <a:rPr lang="en-GB" dirty="0"/>
              <a:t>Damage to the nerve tissue (neurotoxicity) leading to loss of memory and concentration.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5883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B1543-04A0-113A-3A93-09454489C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Other risks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687D0-1769-9492-E1B9-DCD63CC11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not recommended in pregnancy as not enough is known about harms to baby.</a:t>
            </a:r>
          </a:p>
          <a:p>
            <a:r>
              <a:rPr lang="en-GB" dirty="0"/>
              <a:t>It is physically and psychologically addictive. Higher doses and more required to maintain the feeling.</a:t>
            </a:r>
          </a:p>
          <a:p>
            <a:r>
              <a:rPr lang="en-GB" dirty="0"/>
              <a:t>Requires weaning off due to physical addiction.</a:t>
            </a:r>
          </a:p>
          <a:p>
            <a:r>
              <a:rPr lang="en-GB" dirty="0"/>
              <a:t>Withdrawals include cravings, depression and anxiety.</a:t>
            </a:r>
          </a:p>
          <a:p>
            <a:r>
              <a:rPr lang="en-GB" dirty="0"/>
              <a:t>It typically stays in the system up to three days, but this varies based on consumption, frequency of use and metabolism and a person’s medical condition.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3428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E65A4-A569-4ED8-DBE8-92219196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Harm reduction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34E2C-421E-C907-47DE-8C69CE2B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59398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Try to use in a safe place with trusted people.</a:t>
            </a:r>
          </a:p>
          <a:p>
            <a:r>
              <a:rPr lang="en-GB" dirty="0"/>
              <a:t>Try to eat before using.</a:t>
            </a:r>
          </a:p>
          <a:p>
            <a:r>
              <a:rPr lang="en-GB" dirty="0"/>
              <a:t>Avoid sharing needles.</a:t>
            </a:r>
          </a:p>
          <a:p>
            <a:r>
              <a:rPr lang="en-GB" dirty="0"/>
              <a:t>Always carry condoms.</a:t>
            </a:r>
          </a:p>
          <a:p>
            <a:r>
              <a:rPr lang="en-GB" dirty="0"/>
              <a:t>Avoid taking with other drugs/alcohol.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>
                <a:solidFill>
                  <a:srgbClr val="FFC000"/>
                </a:solidFill>
              </a:rPr>
              <a:t>Note:</a:t>
            </a:r>
          </a:p>
          <a:p>
            <a:pPr marL="0" indent="0">
              <a:buNone/>
            </a:pPr>
            <a:r>
              <a:rPr lang="en-GB" i="1" dirty="0">
                <a:solidFill>
                  <a:srgbClr val="FFC000"/>
                </a:solidFill>
              </a:rPr>
              <a:t>Methamphetamine is not speed. While they have similar effects, speed can be referred to as amphetamine, can be legally prescribed and is typically less potent than methamphetamine.</a:t>
            </a:r>
            <a:endParaRPr lang="en-IE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85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540B7-970E-E864-1BF5-CC73E5575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treatment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B2305-2C79-3234-73EE-E313A8BDA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48882"/>
            <a:ext cx="10353762" cy="5187819"/>
          </a:xfrm>
        </p:spPr>
        <p:txBody>
          <a:bodyPr>
            <a:normAutofit/>
          </a:bodyPr>
          <a:lstStyle/>
          <a:p>
            <a:r>
              <a:rPr lang="en-GB" dirty="0"/>
              <a:t>Many treatments are available if you or someone you know wishes to wean off taking meth. </a:t>
            </a:r>
          </a:p>
          <a:p>
            <a:r>
              <a:rPr lang="en-GB" dirty="0"/>
              <a:t>If you think someone is overdosing, seek medical help. Put the person in the recovery position or on their side and stay with the person until help arrives.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Contact your GP</a:t>
            </a:r>
          </a:p>
          <a:p>
            <a:pPr marL="0" indent="0">
              <a:buNone/>
            </a:pPr>
            <a:r>
              <a:rPr lang="en-GB" kern="100" dirty="0"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Services map: </a:t>
            </a:r>
            <a:r>
              <a:rPr lang="en-GB" u="sng" kern="100" dirty="0">
                <a:solidFill>
                  <a:srgbClr val="0000FF"/>
                </a:solidFill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https://www.drugsandalcohol.ie/services_map</a:t>
            </a:r>
            <a:r>
              <a:rPr lang="en-GB" kern="100" dirty="0"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www.drugs.ie</a:t>
            </a:r>
            <a:endParaRPr lang="en-GB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cris@mqi.ie</a:t>
            </a:r>
            <a:endParaRPr lang="en-GB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tiglin.ie</a:t>
            </a:r>
          </a:p>
          <a:p>
            <a:pPr marL="0" indent="0">
              <a:buNone/>
            </a:pPr>
            <a:r>
              <a:rPr lang="en-GB" dirty="0">
                <a:solidFill>
                  <a:srgbClr val="FFC000"/>
                </a:solidFill>
              </a:rPr>
              <a:t>livinglifecounselling.com</a:t>
            </a:r>
          </a:p>
          <a:p>
            <a:pPr marL="0" indent="0">
              <a:buNone/>
            </a:pPr>
            <a:endParaRPr lang="en-GB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421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9351F-06C4-C10E-E0B3-8FE6FB4C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Sources/references</a:t>
            </a:r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762B4-20BF-24A6-A555-FC6AD78CF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2" y="1838131"/>
            <a:ext cx="11374017" cy="473995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HSE drugs.ie (n.d.) Methamphetamine. </a:t>
            </a:r>
            <a:r>
              <a:rPr lang="en-IE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https://www.drugs.ie/drugtypes/drug/methamphetamine_stimulant_hallucinogen</a:t>
            </a:r>
            <a:r>
              <a:rPr lang="en-I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[Accessed on 05/01/24]</a:t>
            </a:r>
            <a:endParaRPr lang="en-I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95000"/>
                </a:schemeClr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i="1" dirty="0">
                <a:solidFill>
                  <a:srgbClr val="6BA9DA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Images free to use and share commercially: Google.ie </a:t>
            </a:r>
          </a:p>
          <a:p>
            <a:pPr marL="0" indent="0">
              <a:buNone/>
            </a:pPr>
            <a:endParaRPr lang="en-GB" dirty="0">
              <a:solidFill>
                <a:srgbClr val="6BA9DA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9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 more information follow the link below;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95000"/>
                </a:schemeClr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800" u="sng" kern="100" dirty="0">
                <a:solidFill>
                  <a:srgbClr val="0000FF"/>
                </a:solidFill>
                <a:effectLst/>
                <a:latin typeface="Rockwell" panose="02060603020205020403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HRB National Drugs Library (2024) Drugs and alcohol factsheets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52990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72</TotalTime>
  <Words>537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Arial</vt:lpstr>
      <vt:lpstr>Bookman Old Style</vt:lpstr>
      <vt:lpstr>Rockwell</vt:lpstr>
      <vt:lpstr>Damask</vt:lpstr>
      <vt:lpstr>Methamphetamine </vt:lpstr>
      <vt:lpstr>Methamphetamines</vt:lpstr>
      <vt:lpstr>Short-term effects</vt:lpstr>
      <vt:lpstr>Long-term effects</vt:lpstr>
      <vt:lpstr>Other risks</vt:lpstr>
      <vt:lpstr>Harm reduction</vt:lpstr>
      <vt:lpstr>treatment</vt:lpstr>
      <vt:lpstr>Sources/references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Methamphetamine</dc:title>
  <dc:creator>Deborah Jordan</dc:creator>
  <cp:lastModifiedBy>Mary Dunne</cp:lastModifiedBy>
  <cp:revision>2</cp:revision>
  <dcterms:created xsi:type="dcterms:W3CDTF">2024-01-05T13:12:30Z</dcterms:created>
  <dcterms:modified xsi:type="dcterms:W3CDTF">2024-07-01T09:35:46Z</dcterms:modified>
</cp:coreProperties>
</file>