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Dunne" userId="cf04cbd8-a43d-4544-9b4e-be03eb681988" providerId="ADAL" clId="{1569061C-6B02-48BF-A37E-A3CE0629E8AF}"/>
    <pc:docChg chg="custSel modSld">
      <pc:chgData name="Mary Dunne" userId="cf04cbd8-a43d-4544-9b4e-be03eb681988" providerId="ADAL" clId="{1569061C-6B02-48BF-A37E-A3CE0629E8AF}" dt="2024-07-01T09:32:24.428" v="16" actId="255"/>
      <pc:docMkLst>
        <pc:docMk/>
      </pc:docMkLst>
      <pc:sldChg chg="modSp mod">
        <pc:chgData name="Mary Dunne" userId="cf04cbd8-a43d-4544-9b4e-be03eb681988" providerId="ADAL" clId="{1569061C-6B02-48BF-A37E-A3CE0629E8AF}" dt="2024-07-01T09:32:01.339" v="10" actId="255"/>
        <pc:sldMkLst>
          <pc:docMk/>
          <pc:sldMk cId="2202332672" sldId="262"/>
        </pc:sldMkLst>
        <pc:spChg chg="mod">
          <ac:chgData name="Mary Dunne" userId="cf04cbd8-a43d-4544-9b4e-be03eb681988" providerId="ADAL" clId="{1569061C-6B02-48BF-A37E-A3CE0629E8AF}" dt="2024-07-01T09:32:01.339" v="10" actId="255"/>
          <ac:spMkLst>
            <pc:docMk/>
            <pc:sldMk cId="2202332672" sldId="262"/>
            <ac:spMk id="3" creationId="{7FE46EF4-C4D3-5983-C839-8176C83F9BA3}"/>
          </ac:spMkLst>
        </pc:spChg>
      </pc:sldChg>
      <pc:sldChg chg="modSp mod">
        <pc:chgData name="Mary Dunne" userId="cf04cbd8-a43d-4544-9b4e-be03eb681988" providerId="ADAL" clId="{1569061C-6B02-48BF-A37E-A3CE0629E8AF}" dt="2024-07-01T09:32:24.428" v="16" actId="255"/>
        <pc:sldMkLst>
          <pc:docMk/>
          <pc:sldMk cId="1350068056" sldId="263"/>
        </pc:sldMkLst>
        <pc:spChg chg="mod">
          <ac:chgData name="Mary Dunne" userId="cf04cbd8-a43d-4544-9b4e-be03eb681988" providerId="ADAL" clId="{1569061C-6B02-48BF-A37E-A3CE0629E8AF}" dt="2024-07-01T09:32:24.428" v="16" actId="255"/>
          <ac:spMkLst>
            <pc:docMk/>
            <pc:sldMk cId="1350068056" sldId="263"/>
            <ac:spMk id="3" creationId="{8F120501-16F5-6AFD-76AB-BAB5B061E8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D3E71-E7A2-41DC-8E50-AB57D8AC0F15}"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43832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D3E71-E7A2-41DC-8E50-AB57D8AC0F15}"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326297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D3E71-E7A2-41DC-8E50-AB57D8AC0F15}"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198634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D3E71-E7A2-41DC-8E50-AB57D8AC0F15}"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857D18-DBE9-4D0D-90CA-366A018E20E6}" type="slidenum">
              <a:rPr lang="en-IE" smtClean="0"/>
              <a:t>‹#›</a:t>
            </a:fld>
            <a:endParaRPr lang="en-IE"/>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836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D3E71-E7A2-41DC-8E50-AB57D8AC0F15}"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1143372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DD3E71-E7A2-41DC-8E50-AB57D8AC0F15}"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189685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DD3E71-E7A2-41DC-8E50-AB57D8AC0F15}"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1337171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D3E71-E7A2-41DC-8E50-AB57D8AC0F15}"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1940384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D3E71-E7A2-41DC-8E50-AB57D8AC0F15}"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174458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D3E71-E7A2-41DC-8E50-AB57D8AC0F15}"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34951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D3E71-E7A2-41DC-8E50-AB57D8AC0F15}"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73244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D3E71-E7A2-41DC-8E50-AB57D8AC0F15}"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313977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D3E71-E7A2-41DC-8E50-AB57D8AC0F15}" type="datetimeFigureOut">
              <a:rPr lang="en-IE" smtClean="0"/>
              <a:t>01/07/2024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402399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D3E71-E7A2-41DC-8E50-AB57D8AC0F15}"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189032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D3E71-E7A2-41DC-8E50-AB57D8AC0F15}" type="datetimeFigureOut">
              <a:rPr lang="en-IE" smtClean="0"/>
              <a:t>01/07/2024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14678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D3E71-E7A2-41DC-8E50-AB57D8AC0F15}"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383101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D3E71-E7A2-41DC-8E50-AB57D8AC0F15}"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857D18-DBE9-4D0D-90CA-366A018E20E6}" type="slidenum">
              <a:rPr lang="en-IE" smtClean="0"/>
              <a:t>‹#›</a:t>
            </a:fld>
            <a:endParaRPr lang="en-IE"/>
          </a:p>
        </p:txBody>
      </p:sp>
    </p:spTree>
    <p:extLst>
      <p:ext uri="{BB962C8B-B14F-4D97-AF65-F5344CB8AC3E}">
        <p14:creationId xmlns:p14="http://schemas.microsoft.com/office/powerpoint/2010/main" val="219186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7DD3E71-E7A2-41DC-8E50-AB57D8AC0F15}" type="datetimeFigureOut">
              <a:rPr lang="en-IE" smtClean="0"/>
              <a:t>01/07/2024</a:t>
            </a:fld>
            <a:endParaRPr lang="en-I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8857D18-DBE9-4D0D-90CA-366A018E20E6}" type="slidenum">
              <a:rPr lang="en-IE" smtClean="0"/>
              <a:t>‹#›</a:t>
            </a:fld>
            <a:endParaRPr lang="en-IE"/>
          </a:p>
        </p:txBody>
      </p:sp>
    </p:spTree>
    <p:extLst>
      <p:ext uri="{BB962C8B-B14F-4D97-AF65-F5344CB8AC3E}">
        <p14:creationId xmlns:p14="http://schemas.microsoft.com/office/powerpoint/2010/main" val="23789220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rugs.ie/" TargetMode="External"/><Relationship Id="rId2" Type="http://schemas.openxmlformats.org/officeDocument/2006/relationships/hyperlink" Target="https://www.drugsandalcohol.ie/services_map" TargetMode="External"/><Relationship Id="rId1" Type="http://schemas.openxmlformats.org/officeDocument/2006/relationships/slideLayout" Target="../slideLayouts/slideLayout2.xml"/><Relationship Id="rId4" Type="http://schemas.openxmlformats.org/officeDocument/2006/relationships/hyperlink" Target="mailto:cris@mqi.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rugsandalcohol.ie/cgi/search/archive/advanced?_action_search=1&amp;dataset=archive&amp;exp=0%7C1%7C-date%2Fbrowse_by%2Ftitle%7Carchive%7C-%7Cace_words_advanced%3Aace_words%3AANY%3AIN%3Adocumentation+library%7Cadvanced_date%3Adate%3AALL%3AEQ%3A2014-%7Cadvanced_subject_geo_words_last%3Avol_subject_list_geo_words_last%3AALL%3AIN%3AIreland%7Cadvanced_type%3Atype%3AANY%3AEQ%3Afactsheet%7C-%7Ceprint_status%3Aeprint_status%3AANY%3AEQ%3Aarchive&amp;order=-date%2Fbrowse_by%2Ftitle" TargetMode="External"/><Relationship Id="rId2" Type="http://schemas.openxmlformats.org/officeDocument/2006/relationships/hyperlink" Target="https://www.drugs.ie/drugtypes/drug/magic_mushrooms_hallucinog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56C8-257F-1999-3E42-E780306EE403}"/>
              </a:ext>
            </a:extLst>
          </p:cNvPr>
          <p:cNvSpPr>
            <a:spLocks noGrp="1"/>
          </p:cNvSpPr>
          <p:nvPr>
            <p:ph type="ctrTitle"/>
          </p:nvPr>
        </p:nvSpPr>
        <p:spPr/>
        <p:txBody>
          <a:bodyPr/>
          <a:lstStyle/>
          <a:p>
            <a:r>
              <a:rPr lang="en-GB" dirty="0">
                <a:solidFill>
                  <a:srgbClr val="FFC000"/>
                </a:solidFill>
              </a:rPr>
              <a:t>Magic </a:t>
            </a:r>
            <a:br>
              <a:rPr lang="en-GB" dirty="0">
                <a:solidFill>
                  <a:srgbClr val="FFC000"/>
                </a:solidFill>
              </a:rPr>
            </a:br>
            <a:r>
              <a:rPr lang="en-GB" dirty="0">
                <a:solidFill>
                  <a:srgbClr val="FFC000"/>
                </a:solidFill>
              </a:rPr>
              <a:t>mushrooms</a:t>
            </a:r>
            <a:br>
              <a:rPr lang="en-GB" dirty="0"/>
            </a:br>
            <a:endParaRPr lang="en-IE" dirty="0"/>
          </a:p>
        </p:txBody>
      </p:sp>
      <p:sp>
        <p:nvSpPr>
          <p:cNvPr id="3" name="Subtitle 2">
            <a:extLst>
              <a:ext uri="{FF2B5EF4-FFF2-40B4-BE49-F238E27FC236}">
                <a16:creationId xmlns:a16="http://schemas.microsoft.com/office/drawing/2014/main" id="{0C8B7A04-6E07-E735-4226-1CE3058E19D7}"/>
              </a:ext>
            </a:extLst>
          </p:cNvPr>
          <p:cNvSpPr>
            <a:spLocks noGrp="1"/>
          </p:cNvSpPr>
          <p:nvPr>
            <p:ph type="subTitle" idx="1"/>
          </p:nvPr>
        </p:nvSpPr>
        <p:spPr>
          <a:xfrm>
            <a:off x="1595269" y="3602037"/>
            <a:ext cx="9001462" cy="3022697"/>
          </a:xfrm>
        </p:spPr>
        <p:txBody>
          <a:bodyPr/>
          <a:lstStyle/>
          <a:p>
            <a:r>
              <a:rPr lang="en-GB" dirty="0"/>
              <a:t>What are they?</a:t>
            </a:r>
            <a:endParaRPr lang="en-IE" dirty="0"/>
          </a:p>
        </p:txBody>
      </p:sp>
      <p:pic>
        <p:nvPicPr>
          <p:cNvPr id="4" name="Picture 3" descr="What are “Magic Mushrooms?” - Psychedelic Science Review">
            <a:extLst>
              <a:ext uri="{FF2B5EF4-FFF2-40B4-BE49-F238E27FC236}">
                <a16:creationId xmlns:a16="http://schemas.microsoft.com/office/drawing/2014/main" id="{826DB49C-D0A1-A786-B5B2-692AB556BE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0537" y="4352606"/>
            <a:ext cx="3590925" cy="2143443"/>
          </a:xfrm>
          <a:prstGeom prst="rect">
            <a:avLst/>
          </a:prstGeom>
          <a:noFill/>
          <a:ln>
            <a:noFill/>
          </a:ln>
        </p:spPr>
      </p:pic>
    </p:spTree>
    <p:extLst>
      <p:ext uri="{BB962C8B-B14F-4D97-AF65-F5344CB8AC3E}">
        <p14:creationId xmlns:p14="http://schemas.microsoft.com/office/powerpoint/2010/main" val="181704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7019-0219-C02E-8B77-326B6ABE364E}"/>
              </a:ext>
            </a:extLst>
          </p:cNvPr>
          <p:cNvSpPr>
            <a:spLocks noGrp="1"/>
          </p:cNvSpPr>
          <p:nvPr>
            <p:ph type="title"/>
          </p:nvPr>
        </p:nvSpPr>
        <p:spPr/>
        <p:txBody>
          <a:bodyPr/>
          <a:lstStyle/>
          <a:p>
            <a:r>
              <a:rPr lang="en-GB" dirty="0">
                <a:solidFill>
                  <a:srgbClr val="FFC000"/>
                </a:solidFill>
              </a:rPr>
              <a:t>What are they?</a:t>
            </a:r>
            <a:endParaRPr lang="en-IE" dirty="0">
              <a:solidFill>
                <a:srgbClr val="FFC000"/>
              </a:solidFill>
            </a:endParaRPr>
          </a:p>
        </p:txBody>
      </p:sp>
      <p:sp>
        <p:nvSpPr>
          <p:cNvPr id="3" name="Content Placeholder 2">
            <a:extLst>
              <a:ext uri="{FF2B5EF4-FFF2-40B4-BE49-F238E27FC236}">
                <a16:creationId xmlns:a16="http://schemas.microsoft.com/office/drawing/2014/main" id="{F451C17F-CDBF-0F56-E456-36DA5F2AB8D2}"/>
              </a:ext>
            </a:extLst>
          </p:cNvPr>
          <p:cNvSpPr>
            <a:spLocks noGrp="1"/>
          </p:cNvSpPr>
          <p:nvPr>
            <p:ph idx="1"/>
          </p:nvPr>
        </p:nvSpPr>
        <p:spPr>
          <a:xfrm>
            <a:off x="913795" y="2096064"/>
            <a:ext cx="10353762" cy="4398042"/>
          </a:xfrm>
        </p:spPr>
        <p:txBody>
          <a:bodyPr/>
          <a:lstStyle/>
          <a:p>
            <a:r>
              <a:rPr lang="en-GB" dirty="0"/>
              <a:t>They are hallucinogenic mushrooms that contain the psychoactive compound “psilocybin” or “psilocin”.</a:t>
            </a:r>
          </a:p>
          <a:p>
            <a:r>
              <a:rPr lang="en-GB" dirty="0"/>
              <a:t>Following ingestion, psilocybin is converted into psilocin in the body.</a:t>
            </a:r>
          </a:p>
          <a:p>
            <a:r>
              <a:rPr lang="en-GB" dirty="0"/>
              <a:t>There are many different kinds of magic mushrooms, some of which grow in the wild in Ireland, usually in Autumn time.</a:t>
            </a:r>
          </a:p>
          <a:p>
            <a:r>
              <a:rPr lang="en-GB" dirty="0"/>
              <a:t>Picking wild mushrooms comes with risks and there have been cases of misidentifying the edible wild magic mushroom for poisonous mushrooms. Some can cause irreversible damage.</a:t>
            </a:r>
          </a:p>
          <a:p>
            <a:r>
              <a:rPr lang="en-GB" dirty="0"/>
              <a:t>Mushrooms are usually sold raw or dried.</a:t>
            </a:r>
          </a:p>
          <a:p>
            <a:r>
              <a:rPr lang="en-GB" dirty="0"/>
              <a:t>They can also be sold in capsules or small bottles.</a:t>
            </a:r>
          </a:p>
          <a:p>
            <a:endParaRPr lang="en-GB" dirty="0"/>
          </a:p>
          <a:p>
            <a:endParaRPr lang="en-IE" dirty="0"/>
          </a:p>
        </p:txBody>
      </p:sp>
    </p:spTree>
    <p:extLst>
      <p:ext uri="{BB962C8B-B14F-4D97-AF65-F5344CB8AC3E}">
        <p14:creationId xmlns:p14="http://schemas.microsoft.com/office/powerpoint/2010/main" val="155252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3F28-C347-B4B9-4FB3-D3D706AC00BC}"/>
              </a:ext>
            </a:extLst>
          </p:cNvPr>
          <p:cNvSpPr>
            <a:spLocks noGrp="1"/>
          </p:cNvSpPr>
          <p:nvPr>
            <p:ph type="title"/>
          </p:nvPr>
        </p:nvSpPr>
        <p:spPr/>
        <p:txBody>
          <a:bodyPr/>
          <a:lstStyle/>
          <a:p>
            <a:r>
              <a:rPr lang="en-GB" dirty="0">
                <a:solidFill>
                  <a:srgbClr val="FFC000"/>
                </a:solidFill>
              </a:rPr>
              <a:t>Magic mushrooms</a:t>
            </a:r>
            <a:endParaRPr lang="en-IE" dirty="0">
              <a:solidFill>
                <a:srgbClr val="FFC000"/>
              </a:solidFill>
            </a:endParaRPr>
          </a:p>
        </p:txBody>
      </p:sp>
      <p:sp>
        <p:nvSpPr>
          <p:cNvPr id="3" name="Content Placeholder 2">
            <a:extLst>
              <a:ext uri="{FF2B5EF4-FFF2-40B4-BE49-F238E27FC236}">
                <a16:creationId xmlns:a16="http://schemas.microsoft.com/office/drawing/2014/main" id="{25F4EDE2-AFA0-C55E-DE39-D6EF6D6FB1AA}"/>
              </a:ext>
            </a:extLst>
          </p:cNvPr>
          <p:cNvSpPr>
            <a:spLocks noGrp="1"/>
          </p:cNvSpPr>
          <p:nvPr>
            <p:ph idx="1"/>
          </p:nvPr>
        </p:nvSpPr>
        <p:spPr>
          <a:xfrm>
            <a:off x="913795" y="2096064"/>
            <a:ext cx="10353762" cy="4332728"/>
          </a:xfrm>
        </p:spPr>
        <p:txBody>
          <a:bodyPr/>
          <a:lstStyle/>
          <a:p>
            <a:r>
              <a:rPr lang="en-GB" dirty="0"/>
              <a:t>They can be eaten raw or dried, cooked, stewed or brewed.</a:t>
            </a:r>
          </a:p>
          <a:p>
            <a:r>
              <a:rPr lang="en-GB" dirty="0"/>
              <a:t>Effects vary. Similar to LSD, the mood and mental health of the person will determine if the person experiences a “good or bad” trip. </a:t>
            </a:r>
          </a:p>
          <a:p>
            <a:r>
              <a:rPr lang="en-GB" dirty="0"/>
              <a:t>It can take an hour or more to feel the effects of magic mushrooms.</a:t>
            </a:r>
          </a:p>
          <a:p>
            <a:r>
              <a:rPr lang="en-GB" dirty="0"/>
              <a:t>They can cause a change in perception, sound, time and colour.</a:t>
            </a:r>
          </a:p>
          <a:p>
            <a:r>
              <a:rPr lang="en-GB" dirty="0"/>
              <a:t>Some people may feel euphoric, giddy, have uncontrollable laughter, feel creative and have lots of energy.</a:t>
            </a:r>
          </a:p>
          <a:p>
            <a:r>
              <a:rPr lang="en-GB" dirty="0"/>
              <a:t>It can speed up or slow down time and movement.</a:t>
            </a:r>
          </a:p>
          <a:p>
            <a:r>
              <a:rPr lang="en-GB" dirty="0"/>
              <a:t>Some feel stomach discomfort and are nauseous.</a:t>
            </a:r>
          </a:p>
          <a:p>
            <a:endParaRPr lang="en-GB" dirty="0"/>
          </a:p>
          <a:p>
            <a:endParaRPr lang="en-GB" dirty="0"/>
          </a:p>
          <a:p>
            <a:endParaRPr lang="en-GB" dirty="0"/>
          </a:p>
        </p:txBody>
      </p:sp>
    </p:spTree>
    <p:extLst>
      <p:ext uri="{BB962C8B-B14F-4D97-AF65-F5344CB8AC3E}">
        <p14:creationId xmlns:p14="http://schemas.microsoft.com/office/powerpoint/2010/main" val="131319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F31F-B139-B887-C981-BBB858C10F1E}"/>
              </a:ext>
            </a:extLst>
          </p:cNvPr>
          <p:cNvSpPr>
            <a:spLocks noGrp="1"/>
          </p:cNvSpPr>
          <p:nvPr>
            <p:ph type="title"/>
          </p:nvPr>
        </p:nvSpPr>
        <p:spPr/>
        <p:txBody>
          <a:bodyPr/>
          <a:lstStyle/>
          <a:p>
            <a:r>
              <a:rPr lang="en-GB" dirty="0">
                <a:solidFill>
                  <a:srgbClr val="FFC000"/>
                </a:solidFill>
              </a:rPr>
              <a:t>Magic mushrooms</a:t>
            </a:r>
            <a:endParaRPr lang="en-IE" dirty="0">
              <a:solidFill>
                <a:srgbClr val="FFC000"/>
              </a:solidFill>
            </a:endParaRPr>
          </a:p>
        </p:txBody>
      </p:sp>
      <p:sp>
        <p:nvSpPr>
          <p:cNvPr id="3" name="Content Placeholder 2">
            <a:extLst>
              <a:ext uri="{FF2B5EF4-FFF2-40B4-BE49-F238E27FC236}">
                <a16:creationId xmlns:a16="http://schemas.microsoft.com/office/drawing/2014/main" id="{DD12BA8B-48F7-B173-5D3A-F4569AD0BD12}"/>
              </a:ext>
            </a:extLst>
          </p:cNvPr>
          <p:cNvSpPr>
            <a:spLocks noGrp="1"/>
          </p:cNvSpPr>
          <p:nvPr>
            <p:ph idx="1"/>
          </p:nvPr>
        </p:nvSpPr>
        <p:spPr>
          <a:xfrm>
            <a:off x="913795" y="2096063"/>
            <a:ext cx="10353762" cy="4416703"/>
          </a:xfrm>
        </p:spPr>
        <p:txBody>
          <a:bodyPr/>
          <a:lstStyle/>
          <a:p>
            <a:r>
              <a:rPr lang="en-GB" dirty="0"/>
              <a:t>Some people experience high body temperature which is often followed by shivering and chills.</a:t>
            </a:r>
          </a:p>
          <a:p>
            <a:r>
              <a:rPr lang="en-IE" dirty="0"/>
              <a:t>Impaired judgement and hallucinations can cause a person to do things they wouldn’t normally do and cause traumatic injuries and psychosis-like states.</a:t>
            </a:r>
          </a:p>
          <a:p>
            <a:r>
              <a:rPr lang="en-IE" dirty="0"/>
              <a:t>Can cause anxiety, sense of a lack of reality and depersonalisation/disconnected.</a:t>
            </a:r>
          </a:p>
          <a:p>
            <a:r>
              <a:rPr lang="en-IE" dirty="0"/>
              <a:t>It can take numerous days to “come down” from a bad trip. </a:t>
            </a:r>
          </a:p>
          <a:p>
            <a:r>
              <a:rPr lang="en-IE" dirty="0"/>
              <a:t>It is important to take breaks from taking magic mushrooms as taking frequently, can cause changes in perception and mood.</a:t>
            </a:r>
          </a:p>
          <a:p>
            <a:r>
              <a:rPr lang="en-IE" dirty="0"/>
              <a:t>“Fly agaric” magic mushrooms are more toxic and have increased risks</a:t>
            </a:r>
          </a:p>
          <a:p>
            <a:endParaRPr lang="en-IE" dirty="0"/>
          </a:p>
        </p:txBody>
      </p:sp>
    </p:spTree>
    <p:extLst>
      <p:ext uri="{BB962C8B-B14F-4D97-AF65-F5344CB8AC3E}">
        <p14:creationId xmlns:p14="http://schemas.microsoft.com/office/powerpoint/2010/main" val="227787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442B-254D-A9A2-53BE-BB1F17D505E2}"/>
              </a:ext>
            </a:extLst>
          </p:cNvPr>
          <p:cNvSpPr>
            <a:spLocks noGrp="1"/>
          </p:cNvSpPr>
          <p:nvPr>
            <p:ph type="title"/>
          </p:nvPr>
        </p:nvSpPr>
        <p:spPr/>
        <p:txBody>
          <a:bodyPr/>
          <a:lstStyle/>
          <a:p>
            <a:r>
              <a:rPr lang="en-GB" dirty="0">
                <a:solidFill>
                  <a:srgbClr val="FFC000"/>
                </a:solidFill>
              </a:rPr>
              <a:t>Fly agaric mushroom</a:t>
            </a:r>
            <a:endParaRPr lang="en-IE" dirty="0">
              <a:solidFill>
                <a:srgbClr val="FFC000"/>
              </a:solidFill>
            </a:endParaRPr>
          </a:p>
        </p:txBody>
      </p:sp>
      <p:pic>
        <p:nvPicPr>
          <p:cNvPr id="4" name="Content Placeholder 3" descr="Fly agaric">
            <a:extLst>
              <a:ext uri="{FF2B5EF4-FFF2-40B4-BE49-F238E27FC236}">
                <a16:creationId xmlns:a16="http://schemas.microsoft.com/office/drawing/2014/main" id="{68B41299-2E0C-7C23-BBBE-4D23839CA3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9084" y="2095500"/>
            <a:ext cx="4924306" cy="3695700"/>
          </a:xfrm>
          <a:prstGeom prst="rect">
            <a:avLst/>
          </a:prstGeom>
          <a:noFill/>
          <a:ln>
            <a:noFill/>
          </a:ln>
        </p:spPr>
      </p:pic>
    </p:spTree>
    <p:extLst>
      <p:ext uri="{BB962C8B-B14F-4D97-AF65-F5344CB8AC3E}">
        <p14:creationId xmlns:p14="http://schemas.microsoft.com/office/powerpoint/2010/main" val="52492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F8C9-2CBE-7D64-83E3-7028D4EE9118}"/>
              </a:ext>
            </a:extLst>
          </p:cNvPr>
          <p:cNvSpPr>
            <a:spLocks noGrp="1"/>
          </p:cNvSpPr>
          <p:nvPr>
            <p:ph type="title"/>
          </p:nvPr>
        </p:nvSpPr>
        <p:spPr/>
        <p:txBody>
          <a:bodyPr/>
          <a:lstStyle/>
          <a:p>
            <a:r>
              <a:rPr lang="en-GB" dirty="0">
                <a:solidFill>
                  <a:srgbClr val="FFC000"/>
                </a:solidFill>
              </a:rPr>
              <a:t>risks</a:t>
            </a:r>
            <a:endParaRPr lang="en-IE" dirty="0">
              <a:solidFill>
                <a:srgbClr val="FFC000"/>
              </a:solidFill>
            </a:endParaRPr>
          </a:p>
        </p:txBody>
      </p:sp>
      <p:sp>
        <p:nvSpPr>
          <p:cNvPr id="3" name="Content Placeholder 2">
            <a:extLst>
              <a:ext uri="{FF2B5EF4-FFF2-40B4-BE49-F238E27FC236}">
                <a16:creationId xmlns:a16="http://schemas.microsoft.com/office/drawing/2014/main" id="{C1050599-CDBA-5F3E-261A-07C56B358321}"/>
              </a:ext>
            </a:extLst>
          </p:cNvPr>
          <p:cNvSpPr>
            <a:spLocks noGrp="1"/>
          </p:cNvSpPr>
          <p:nvPr>
            <p:ph idx="1"/>
          </p:nvPr>
        </p:nvSpPr>
        <p:spPr>
          <a:xfrm>
            <a:off x="913795" y="2096063"/>
            <a:ext cx="10353762" cy="4528671"/>
          </a:xfrm>
        </p:spPr>
        <p:txBody>
          <a:bodyPr/>
          <a:lstStyle/>
          <a:p>
            <a:r>
              <a:rPr lang="en-GB" dirty="0"/>
              <a:t>There are so many different types of mushrooms, and so many that are poisonous, that it is risky to pick them in general as you could pick the wrong ones.</a:t>
            </a:r>
          </a:p>
          <a:p>
            <a:pPr marL="0" indent="0">
              <a:buNone/>
            </a:pPr>
            <a:endParaRPr lang="en-GB" dirty="0"/>
          </a:p>
          <a:p>
            <a:r>
              <a:rPr lang="en-GB" dirty="0"/>
              <a:t>The potency of mushrooms depends on many factors, such as, species, origin, growing conditions and harvest period. You can never really know how strong or weak the mushrooms will be each time you take them.</a:t>
            </a:r>
          </a:p>
          <a:p>
            <a:endParaRPr lang="en-GB" dirty="0"/>
          </a:p>
          <a:p>
            <a:r>
              <a:rPr lang="en-IE" dirty="0"/>
              <a:t>Tolerance can develop with frequent use, meaning higher amounts are required to give the same effect. </a:t>
            </a:r>
          </a:p>
        </p:txBody>
      </p:sp>
    </p:spTree>
    <p:extLst>
      <p:ext uri="{BB962C8B-B14F-4D97-AF65-F5344CB8AC3E}">
        <p14:creationId xmlns:p14="http://schemas.microsoft.com/office/powerpoint/2010/main" val="119644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9817-E06C-8703-D574-9528102947EE}"/>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7FE46EF4-C4D3-5983-C839-8176C83F9BA3}"/>
              </a:ext>
            </a:extLst>
          </p:cNvPr>
          <p:cNvSpPr>
            <a:spLocks noGrp="1"/>
          </p:cNvSpPr>
          <p:nvPr>
            <p:ph idx="1"/>
          </p:nvPr>
        </p:nvSpPr>
        <p:spPr>
          <a:xfrm>
            <a:off x="913795" y="1576873"/>
            <a:ext cx="10353762" cy="5075853"/>
          </a:xfrm>
        </p:spPr>
        <p:txBody>
          <a:bodyPr>
            <a:normAutofit lnSpcReduction="10000"/>
          </a:bodyPr>
          <a:lstStyle/>
          <a:p>
            <a:r>
              <a:rPr lang="en-GB" dirty="0"/>
              <a:t>If you believe someone may have eaten poisonous mushrooms, do not wait for symptoms to develop. </a:t>
            </a:r>
          </a:p>
          <a:p>
            <a:r>
              <a:rPr lang="en-GB" dirty="0"/>
              <a:t>Call the National Poisons Information Centre:</a:t>
            </a:r>
          </a:p>
          <a:p>
            <a:pPr marL="0" indent="0">
              <a:buNone/>
            </a:pPr>
            <a:r>
              <a:rPr lang="en-GB" dirty="0"/>
              <a:t> </a:t>
            </a:r>
            <a:r>
              <a:rPr lang="en-GB" b="0" i="0" dirty="0">
                <a:solidFill>
                  <a:srgbClr val="FFC000"/>
                </a:solidFill>
                <a:effectLst/>
                <a:latin typeface="Arial" panose="020B0604020202020204" pitchFamily="34" charset="0"/>
              </a:rPr>
              <a:t>(01) 809 2166.  (8.00 a.m. to 10.00 p.m. 7 days a week)</a:t>
            </a:r>
            <a:endParaRPr lang="en-GB" dirty="0">
              <a:solidFill>
                <a:srgbClr val="FFC000"/>
              </a:solidFill>
            </a:endParaRPr>
          </a:p>
          <a:p>
            <a:pPr marL="0" indent="0">
              <a:buNone/>
            </a:pPr>
            <a:r>
              <a:rPr lang="en-GB" dirty="0"/>
              <a:t>Or 999/112 immediately.</a:t>
            </a:r>
          </a:p>
          <a:p>
            <a:pPr marL="0" indent="0">
              <a:buNone/>
            </a:pPr>
            <a:endParaRPr lang="en-GB" dirty="0"/>
          </a:p>
          <a:p>
            <a:pPr marL="0" indent="0">
              <a:buNone/>
            </a:pPr>
            <a:r>
              <a:rPr lang="en-GB" kern="100" dirty="0">
                <a:effectLst/>
                <a:latin typeface="Rockwell" panose="02060603020205020403" pitchFamily="18" charset="0"/>
                <a:ea typeface="Aptos" panose="020B0004020202020204" pitchFamily="34" charset="0"/>
                <a:cs typeface="Times New Roman" panose="02020603050405020304" pitchFamily="18" charset="0"/>
              </a:rPr>
              <a:t>Services map: </a:t>
            </a:r>
            <a:r>
              <a:rPr lang="en-GB" u="sng" kern="100" dirty="0">
                <a:solidFill>
                  <a:srgbClr val="0000FF"/>
                </a:solidFill>
                <a:effectLst/>
                <a:latin typeface="Rockwell" panose="02060603020205020403" pitchFamily="18" charset="0"/>
                <a:ea typeface="Aptos" panose="020B0004020202020204" pitchFamily="34" charset="0"/>
                <a:cs typeface="Times New Roman" panose="02020603050405020304" pitchFamily="18" charset="0"/>
                <a:hlinkClick r:id="rId2"/>
              </a:rPr>
              <a:t>https://www.drugsandalcohol.ie/services_map</a:t>
            </a:r>
            <a:r>
              <a:rPr lang="en-GB" kern="100" dirty="0">
                <a:effectLst/>
                <a:latin typeface="Rockwell" panose="02060603020205020403" pitchFamily="18" charset="0"/>
                <a:ea typeface="Aptos" panose="020B0004020202020204" pitchFamily="34" charset="0"/>
                <a:cs typeface="Times New Roman" panose="02020603050405020304" pitchFamily="18" charset="0"/>
              </a:rPr>
              <a:t>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dirty="0">
                <a:hlinkClick r:id="rId3">
                  <a:extLst>
                    <a:ext uri="{A12FA001-AC4F-418D-AE19-62706E023703}">
                      <ahyp:hlinkClr xmlns:ahyp="http://schemas.microsoft.com/office/drawing/2018/hyperlinkcolor" val="tx"/>
                    </a:ext>
                  </a:extLst>
                </a:hlinkClick>
              </a:rPr>
              <a:t>www.drugs.ie</a:t>
            </a:r>
            <a:endParaRPr lang="en-IE" dirty="0"/>
          </a:p>
          <a:p>
            <a:pPr marL="0" indent="0">
              <a:buNone/>
            </a:pPr>
            <a:r>
              <a:rPr lang="en-IE" dirty="0">
                <a:solidFill>
                  <a:srgbClr val="FFC000"/>
                </a:solidFill>
                <a:hlinkClick r:id="rId4">
                  <a:extLst>
                    <a:ext uri="{A12FA001-AC4F-418D-AE19-62706E023703}">
                      <ahyp:hlinkClr xmlns:ahyp="http://schemas.microsoft.com/office/drawing/2018/hyperlinkcolor" val="tx"/>
                    </a:ext>
                  </a:extLst>
                </a:hlinkClick>
              </a:rPr>
              <a:t>cris@mqi.ie</a:t>
            </a:r>
            <a:endParaRPr lang="en-IE" dirty="0">
              <a:solidFill>
                <a:srgbClr val="FFC000"/>
              </a:solidFill>
            </a:endParaRPr>
          </a:p>
          <a:p>
            <a:pPr marL="0" indent="0">
              <a:buNone/>
            </a:pPr>
            <a:r>
              <a:rPr lang="en-IE" dirty="0">
                <a:solidFill>
                  <a:srgbClr val="FFC000"/>
                </a:solidFill>
              </a:rPr>
              <a:t>tiglin.ie</a:t>
            </a:r>
          </a:p>
          <a:p>
            <a:pPr marL="0" indent="0">
              <a:buNone/>
            </a:pPr>
            <a:r>
              <a:rPr lang="en-GB" dirty="0">
                <a:solidFill>
                  <a:srgbClr val="FFC000"/>
                </a:solidFill>
              </a:rPr>
              <a:t>livinglifecounselling.com</a:t>
            </a:r>
          </a:p>
        </p:txBody>
      </p:sp>
    </p:spTree>
    <p:extLst>
      <p:ext uri="{BB962C8B-B14F-4D97-AF65-F5344CB8AC3E}">
        <p14:creationId xmlns:p14="http://schemas.microsoft.com/office/powerpoint/2010/main" val="220233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4B6C-7730-3FB8-7C6A-9A73E22DAF00}"/>
              </a:ext>
            </a:extLst>
          </p:cNvPr>
          <p:cNvSpPr>
            <a:spLocks noGrp="1"/>
          </p:cNvSpPr>
          <p:nvPr>
            <p:ph type="title"/>
          </p:nvPr>
        </p:nvSpPr>
        <p:spPr/>
        <p:txBody>
          <a:bodyPr/>
          <a:lstStyle/>
          <a:p>
            <a:r>
              <a:rPr lang="en-GB" dirty="0">
                <a:solidFill>
                  <a:srgbClr val="FFC000"/>
                </a:solidFill>
              </a:rPr>
              <a:t>Sources/references</a:t>
            </a:r>
            <a:endParaRPr lang="en-IE" dirty="0">
              <a:solidFill>
                <a:srgbClr val="FFC000"/>
              </a:solidFill>
            </a:endParaRPr>
          </a:p>
        </p:txBody>
      </p:sp>
      <p:sp>
        <p:nvSpPr>
          <p:cNvPr id="3" name="Content Placeholder 2">
            <a:extLst>
              <a:ext uri="{FF2B5EF4-FFF2-40B4-BE49-F238E27FC236}">
                <a16:creationId xmlns:a16="http://schemas.microsoft.com/office/drawing/2014/main" id="{8F120501-16F5-6AFD-76AB-BAB5B061E8F9}"/>
              </a:ext>
            </a:extLst>
          </p:cNvPr>
          <p:cNvSpPr>
            <a:spLocks noGrp="1"/>
          </p:cNvSpPr>
          <p:nvPr>
            <p:ph idx="1"/>
          </p:nvPr>
        </p:nvSpPr>
        <p:spPr>
          <a:xfrm>
            <a:off x="494522" y="1679509"/>
            <a:ext cx="11234058" cy="4795935"/>
          </a:xfrm>
        </p:spPr>
        <p:txBody>
          <a:bodyPr>
            <a:normAutofit/>
          </a:bodyPr>
          <a:lstStyle/>
          <a:p>
            <a:pPr>
              <a:lnSpc>
                <a:spcPct val="107000"/>
              </a:lnSpc>
              <a:spcAft>
                <a:spcPts val="800"/>
              </a:spcAft>
            </a:pPr>
            <a:r>
              <a:rPr lang="en-IE" kern="100" dirty="0">
                <a:effectLst/>
                <a:latin typeface="Aptos" panose="020B0004020202020204" pitchFamily="34" charset="0"/>
                <a:ea typeface="Aptos" panose="020B0004020202020204" pitchFamily="34" charset="0"/>
                <a:cs typeface="Times New Roman" panose="02020603050405020304" pitchFamily="18" charset="0"/>
              </a:rPr>
              <a:t>HSE drugs.ie (n.d.) Magic mushrooms. </a:t>
            </a:r>
            <a:r>
              <a:rPr lang="en-IE"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https://www.drugs.ie/drugtypes/drug/magic_mushrooms_hallucinogen</a:t>
            </a:r>
            <a:r>
              <a:rPr lang="en-IE" kern="100" dirty="0">
                <a:effectLst/>
                <a:latin typeface="Aptos" panose="020B0004020202020204" pitchFamily="34" charset="0"/>
                <a:ea typeface="Aptos" panose="020B0004020202020204" pitchFamily="34" charset="0"/>
                <a:cs typeface="Times New Roman" panose="02020603050405020304" pitchFamily="18" charset="0"/>
              </a:rPr>
              <a:t> </a:t>
            </a:r>
            <a:r>
              <a:rPr lang="en-GB" kern="100" dirty="0">
                <a:effectLst/>
                <a:latin typeface="Aptos" panose="020B0004020202020204" pitchFamily="34" charset="0"/>
                <a:ea typeface="Aptos" panose="020B0004020202020204" pitchFamily="34" charset="0"/>
                <a:cs typeface="Times New Roman" panose="02020603050405020304" pitchFamily="18" charset="0"/>
              </a:rPr>
              <a:t>[Accessed on 05/01/24]</a:t>
            </a:r>
            <a:endParaRPr lang="en-IE"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b="1" dirty="0">
              <a:solidFill>
                <a:schemeClr val="tx1">
                  <a:lumMod val="95000"/>
                </a:schemeClr>
              </a:solidFill>
              <a:hlinkClick r:id="rId3">
                <a:extLst>
                  <a:ext uri="{A12FA001-AC4F-418D-AE19-62706E023703}">
                    <ahyp:hlinkClr xmlns:ahyp="http://schemas.microsoft.com/office/drawing/2018/hyperlinkcolor" val="tx"/>
                  </a:ext>
                </a:extLst>
              </a:hlinkClick>
            </a:endParaRPr>
          </a:p>
          <a:p>
            <a:pPr marL="0" indent="0">
              <a:buNone/>
            </a:pPr>
            <a:r>
              <a:rPr lang="en-GB" i="1" dirty="0">
                <a:solidFill>
                  <a:srgbClr val="6BA9DA"/>
                </a:solidFill>
                <a:hlinkClick r:id="rId3">
                  <a:extLst>
                    <a:ext uri="{A12FA001-AC4F-418D-AE19-62706E023703}">
                      <ahyp:hlinkClr xmlns:ahyp="http://schemas.microsoft.com/office/drawing/2018/hyperlinkcolor" val="tx"/>
                    </a:ext>
                  </a:extLst>
                </a:hlinkClick>
              </a:rPr>
              <a:t>Images free to use and share commercially: Google.ie</a:t>
            </a:r>
          </a:p>
          <a:p>
            <a:pPr marL="0" indent="0">
              <a:buNone/>
            </a:pPr>
            <a:endParaRPr lang="en-GB" dirty="0">
              <a:solidFill>
                <a:srgbClr val="6BA9DA"/>
              </a:solidFill>
              <a:hlinkClick r:id="rId3">
                <a:extLst>
                  <a:ext uri="{A12FA001-AC4F-418D-AE19-62706E023703}">
                    <ahyp:hlinkClr xmlns:ahyp="http://schemas.microsoft.com/office/drawing/2018/hyperlinkcolor" val="tx"/>
                  </a:ext>
                </a:extLst>
              </a:hlinkClick>
            </a:endParaRPr>
          </a:p>
          <a:p>
            <a:pPr marL="0" indent="0">
              <a:buNone/>
            </a:pPr>
            <a:r>
              <a:rPr lang="en-GB" dirty="0">
                <a:solidFill>
                  <a:schemeClr val="tx1">
                    <a:lumMod val="95000"/>
                  </a:schemeClr>
                </a:solidFill>
                <a:hlinkClick r:id="rId3">
                  <a:extLst>
                    <a:ext uri="{A12FA001-AC4F-418D-AE19-62706E023703}">
                      <ahyp:hlinkClr xmlns:ahyp="http://schemas.microsoft.com/office/drawing/2018/hyperlinkcolor" val="tx"/>
                    </a:ext>
                  </a:extLst>
                </a:hlinkClick>
              </a:rPr>
              <a:t>For more information follow the link below;</a:t>
            </a:r>
          </a:p>
          <a:p>
            <a:pPr marL="342900" lvl="0" indent="-342900">
              <a:buFont typeface="Arial" panose="020B0604020202020204" pitchFamily="34" charset="0"/>
              <a:buChar char="•"/>
              <a:tabLst>
                <a:tab pos="457200" algn="l"/>
              </a:tabLst>
            </a:pPr>
            <a:r>
              <a:rPr lang="en-GB" u="sng" kern="100" dirty="0">
                <a:solidFill>
                  <a:srgbClr val="0000FF"/>
                </a:solidFill>
                <a:effectLst/>
                <a:latin typeface="Rockwell" panose="02060603020205020403" pitchFamily="18" charset="0"/>
                <a:ea typeface="Aptos" panose="020B0004020202020204" pitchFamily="34" charset="0"/>
                <a:cs typeface="Times New Roman" panose="02020603050405020304" pitchFamily="18" charset="0"/>
                <a:hlinkClick r:id="rId3"/>
              </a:rPr>
              <a:t>HRB National Drugs Library (2024) Drugs and alcohol factsheets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50068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31</TotalTime>
  <Words>577</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Bookman Old Style</vt:lpstr>
      <vt:lpstr>Rockwell</vt:lpstr>
      <vt:lpstr>Damask</vt:lpstr>
      <vt:lpstr>Magic  mushrooms </vt:lpstr>
      <vt:lpstr>What are they?</vt:lpstr>
      <vt:lpstr>Magic mushrooms</vt:lpstr>
      <vt:lpstr>Magic mushrooms</vt:lpstr>
      <vt:lpstr>Fly agaric mushroom</vt:lpstr>
      <vt:lpstr>risks</vt:lpstr>
      <vt:lpstr>Harm reduction</vt:lpstr>
      <vt:lpstr>Sources/references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  mushrooms</dc:title>
  <dc:creator>Deborah Jordan</dc:creator>
  <cp:lastModifiedBy>Mary Dunne</cp:lastModifiedBy>
  <cp:revision>2</cp:revision>
  <dcterms:created xsi:type="dcterms:W3CDTF">2024-01-05T12:09:30Z</dcterms:created>
  <dcterms:modified xsi:type="dcterms:W3CDTF">2024-07-01T09:32:30Z</dcterms:modified>
</cp:coreProperties>
</file>