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1" d="100"/>
          <a:sy n="61" d="100"/>
        </p:scale>
        <p:origin x="8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1BA8A48-BC47-42A9-9DB6-0E333FE0FBE3}" type="datetimeFigureOut">
              <a:rPr lang="en-IE" smtClean="0"/>
              <a:t>01/07/2024</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856C1B58-D459-4102-B6D3-1B8D4F86E99A}" type="slidenum">
              <a:rPr lang="en-IE" smtClean="0"/>
              <a:t>‹#›</a:t>
            </a:fld>
            <a:endParaRPr lang="en-IE" dirty="0"/>
          </a:p>
        </p:txBody>
      </p:sp>
    </p:spTree>
    <p:extLst>
      <p:ext uri="{BB962C8B-B14F-4D97-AF65-F5344CB8AC3E}">
        <p14:creationId xmlns:p14="http://schemas.microsoft.com/office/powerpoint/2010/main" val="2818120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BA8A48-BC47-42A9-9DB6-0E333FE0FBE3}" type="datetimeFigureOut">
              <a:rPr lang="en-IE" smtClean="0"/>
              <a:t>01/07/2024</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856C1B58-D459-4102-B6D3-1B8D4F86E99A}" type="slidenum">
              <a:rPr lang="en-IE" smtClean="0"/>
              <a:t>‹#›</a:t>
            </a:fld>
            <a:endParaRPr lang="en-IE" dirty="0"/>
          </a:p>
        </p:txBody>
      </p:sp>
    </p:spTree>
    <p:extLst>
      <p:ext uri="{BB962C8B-B14F-4D97-AF65-F5344CB8AC3E}">
        <p14:creationId xmlns:p14="http://schemas.microsoft.com/office/powerpoint/2010/main" val="3946115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BA8A48-BC47-42A9-9DB6-0E333FE0FBE3}" type="datetimeFigureOut">
              <a:rPr lang="en-IE" smtClean="0"/>
              <a:t>01/07/2024</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856C1B58-D459-4102-B6D3-1B8D4F86E99A}" type="slidenum">
              <a:rPr lang="en-IE" smtClean="0"/>
              <a:t>‹#›</a:t>
            </a:fld>
            <a:endParaRPr lang="en-IE" dirty="0"/>
          </a:p>
        </p:txBody>
      </p:sp>
    </p:spTree>
    <p:extLst>
      <p:ext uri="{BB962C8B-B14F-4D97-AF65-F5344CB8AC3E}">
        <p14:creationId xmlns:p14="http://schemas.microsoft.com/office/powerpoint/2010/main" val="10204694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BA8A48-BC47-42A9-9DB6-0E333FE0FBE3}" type="datetimeFigureOut">
              <a:rPr lang="en-IE" smtClean="0"/>
              <a:t>01/07/2024</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856C1B58-D459-4102-B6D3-1B8D4F86E99A}" type="slidenum">
              <a:rPr lang="en-IE" smtClean="0"/>
              <a:t>‹#›</a:t>
            </a:fld>
            <a:endParaRPr lang="en-IE"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5857320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BA8A48-BC47-42A9-9DB6-0E333FE0FBE3}" type="datetimeFigureOut">
              <a:rPr lang="en-IE" smtClean="0"/>
              <a:t>01/07/2024</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856C1B58-D459-4102-B6D3-1B8D4F86E99A}" type="slidenum">
              <a:rPr lang="en-IE" smtClean="0"/>
              <a:t>‹#›</a:t>
            </a:fld>
            <a:endParaRPr lang="en-IE" dirty="0"/>
          </a:p>
        </p:txBody>
      </p:sp>
    </p:spTree>
    <p:extLst>
      <p:ext uri="{BB962C8B-B14F-4D97-AF65-F5344CB8AC3E}">
        <p14:creationId xmlns:p14="http://schemas.microsoft.com/office/powerpoint/2010/main" val="25606993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1BA8A48-BC47-42A9-9DB6-0E333FE0FBE3}" type="datetimeFigureOut">
              <a:rPr lang="en-IE" smtClean="0"/>
              <a:t>01/07/2024</a:t>
            </a:fld>
            <a:endParaRPr lang="en-IE" dirty="0"/>
          </a:p>
        </p:txBody>
      </p:sp>
      <p:sp>
        <p:nvSpPr>
          <p:cNvPr id="4" name="Footer Placeholder 3"/>
          <p:cNvSpPr>
            <a:spLocks noGrp="1"/>
          </p:cNvSpPr>
          <p:nvPr>
            <p:ph type="ftr" sz="quarter" idx="11"/>
          </p:nvPr>
        </p:nvSpPr>
        <p:spPr/>
        <p:txBody>
          <a:bodyPr/>
          <a:lstStyle/>
          <a:p>
            <a:endParaRPr lang="en-IE" dirty="0"/>
          </a:p>
        </p:txBody>
      </p:sp>
      <p:sp>
        <p:nvSpPr>
          <p:cNvPr id="5" name="Slide Number Placeholder 4"/>
          <p:cNvSpPr>
            <a:spLocks noGrp="1"/>
          </p:cNvSpPr>
          <p:nvPr>
            <p:ph type="sldNum" sz="quarter" idx="12"/>
          </p:nvPr>
        </p:nvSpPr>
        <p:spPr/>
        <p:txBody>
          <a:bodyPr/>
          <a:lstStyle/>
          <a:p>
            <a:fld id="{856C1B58-D459-4102-B6D3-1B8D4F86E99A}" type="slidenum">
              <a:rPr lang="en-IE" smtClean="0"/>
              <a:t>‹#›</a:t>
            </a:fld>
            <a:endParaRPr lang="en-IE" dirty="0"/>
          </a:p>
        </p:txBody>
      </p:sp>
    </p:spTree>
    <p:extLst>
      <p:ext uri="{BB962C8B-B14F-4D97-AF65-F5344CB8AC3E}">
        <p14:creationId xmlns:p14="http://schemas.microsoft.com/office/powerpoint/2010/main" val="32531259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1BA8A48-BC47-42A9-9DB6-0E333FE0FBE3}" type="datetimeFigureOut">
              <a:rPr lang="en-IE" smtClean="0"/>
              <a:t>01/07/2024</a:t>
            </a:fld>
            <a:endParaRPr lang="en-IE" dirty="0"/>
          </a:p>
        </p:txBody>
      </p:sp>
      <p:sp>
        <p:nvSpPr>
          <p:cNvPr id="4" name="Footer Placeholder 3"/>
          <p:cNvSpPr>
            <a:spLocks noGrp="1"/>
          </p:cNvSpPr>
          <p:nvPr>
            <p:ph type="ftr" sz="quarter" idx="11"/>
          </p:nvPr>
        </p:nvSpPr>
        <p:spPr/>
        <p:txBody>
          <a:bodyPr/>
          <a:lstStyle/>
          <a:p>
            <a:endParaRPr lang="en-IE" dirty="0"/>
          </a:p>
        </p:txBody>
      </p:sp>
      <p:sp>
        <p:nvSpPr>
          <p:cNvPr id="5" name="Slide Number Placeholder 4"/>
          <p:cNvSpPr>
            <a:spLocks noGrp="1"/>
          </p:cNvSpPr>
          <p:nvPr>
            <p:ph type="sldNum" sz="quarter" idx="12"/>
          </p:nvPr>
        </p:nvSpPr>
        <p:spPr/>
        <p:txBody>
          <a:bodyPr/>
          <a:lstStyle/>
          <a:p>
            <a:fld id="{856C1B58-D459-4102-B6D3-1B8D4F86E99A}" type="slidenum">
              <a:rPr lang="en-IE" smtClean="0"/>
              <a:t>‹#›</a:t>
            </a:fld>
            <a:endParaRPr lang="en-IE" dirty="0"/>
          </a:p>
        </p:txBody>
      </p:sp>
    </p:spTree>
    <p:extLst>
      <p:ext uri="{BB962C8B-B14F-4D97-AF65-F5344CB8AC3E}">
        <p14:creationId xmlns:p14="http://schemas.microsoft.com/office/powerpoint/2010/main" val="12275509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BA8A48-BC47-42A9-9DB6-0E333FE0FBE3}" type="datetimeFigureOut">
              <a:rPr lang="en-IE" smtClean="0"/>
              <a:t>01/07/2024</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856C1B58-D459-4102-B6D3-1B8D4F86E99A}" type="slidenum">
              <a:rPr lang="en-IE" smtClean="0"/>
              <a:t>‹#›</a:t>
            </a:fld>
            <a:endParaRPr lang="en-IE" dirty="0"/>
          </a:p>
        </p:txBody>
      </p:sp>
    </p:spTree>
    <p:extLst>
      <p:ext uri="{BB962C8B-B14F-4D97-AF65-F5344CB8AC3E}">
        <p14:creationId xmlns:p14="http://schemas.microsoft.com/office/powerpoint/2010/main" val="15988130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BA8A48-BC47-42A9-9DB6-0E333FE0FBE3}" type="datetimeFigureOut">
              <a:rPr lang="en-IE" smtClean="0"/>
              <a:t>01/07/2024</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856C1B58-D459-4102-B6D3-1B8D4F86E99A}" type="slidenum">
              <a:rPr lang="en-IE" smtClean="0"/>
              <a:t>‹#›</a:t>
            </a:fld>
            <a:endParaRPr lang="en-IE" dirty="0"/>
          </a:p>
        </p:txBody>
      </p:sp>
    </p:spTree>
    <p:extLst>
      <p:ext uri="{BB962C8B-B14F-4D97-AF65-F5344CB8AC3E}">
        <p14:creationId xmlns:p14="http://schemas.microsoft.com/office/powerpoint/2010/main" val="2432384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BA8A48-BC47-42A9-9DB6-0E333FE0FBE3}" type="datetimeFigureOut">
              <a:rPr lang="en-IE" smtClean="0"/>
              <a:t>01/07/2024</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856C1B58-D459-4102-B6D3-1B8D4F86E99A}" type="slidenum">
              <a:rPr lang="en-IE" smtClean="0"/>
              <a:t>‹#›</a:t>
            </a:fld>
            <a:endParaRPr lang="en-IE" dirty="0"/>
          </a:p>
        </p:txBody>
      </p:sp>
    </p:spTree>
    <p:extLst>
      <p:ext uri="{BB962C8B-B14F-4D97-AF65-F5344CB8AC3E}">
        <p14:creationId xmlns:p14="http://schemas.microsoft.com/office/powerpoint/2010/main" val="4115563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BA8A48-BC47-42A9-9DB6-0E333FE0FBE3}" type="datetimeFigureOut">
              <a:rPr lang="en-IE" smtClean="0"/>
              <a:t>01/07/2024</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856C1B58-D459-4102-B6D3-1B8D4F86E99A}" type="slidenum">
              <a:rPr lang="en-IE" smtClean="0"/>
              <a:t>‹#›</a:t>
            </a:fld>
            <a:endParaRPr lang="en-IE" dirty="0"/>
          </a:p>
        </p:txBody>
      </p:sp>
    </p:spTree>
    <p:extLst>
      <p:ext uri="{BB962C8B-B14F-4D97-AF65-F5344CB8AC3E}">
        <p14:creationId xmlns:p14="http://schemas.microsoft.com/office/powerpoint/2010/main" val="752756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1BA8A48-BC47-42A9-9DB6-0E333FE0FBE3}" type="datetimeFigureOut">
              <a:rPr lang="en-IE" smtClean="0"/>
              <a:t>01/07/2024</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856C1B58-D459-4102-B6D3-1B8D4F86E99A}" type="slidenum">
              <a:rPr lang="en-IE" smtClean="0"/>
              <a:t>‹#›</a:t>
            </a:fld>
            <a:endParaRPr lang="en-IE" dirty="0"/>
          </a:p>
        </p:txBody>
      </p:sp>
    </p:spTree>
    <p:extLst>
      <p:ext uri="{BB962C8B-B14F-4D97-AF65-F5344CB8AC3E}">
        <p14:creationId xmlns:p14="http://schemas.microsoft.com/office/powerpoint/2010/main" val="3471554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1BA8A48-BC47-42A9-9DB6-0E333FE0FBE3}" type="datetimeFigureOut">
              <a:rPr lang="en-IE" smtClean="0"/>
              <a:t>01/07/2024</a:t>
            </a:fld>
            <a:endParaRPr lang="en-IE" dirty="0"/>
          </a:p>
        </p:txBody>
      </p:sp>
      <p:sp>
        <p:nvSpPr>
          <p:cNvPr id="8" name="Footer Placeholder 7"/>
          <p:cNvSpPr>
            <a:spLocks noGrp="1"/>
          </p:cNvSpPr>
          <p:nvPr>
            <p:ph type="ftr" sz="quarter" idx="11"/>
          </p:nvPr>
        </p:nvSpPr>
        <p:spPr/>
        <p:txBody>
          <a:bodyPr/>
          <a:lstStyle/>
          <a:p>
            <a:endParaRPr lang="en-IE" dirty="0"/>
          </a:p>
        </p:txBody>
      </p:sp>
      <p:sp>
        <p:nvSpPr>
          <p:cNvPr id="9" name="Slide Number Placeholder 8"/>
          <p:cNvSpPr>
            <a:spLocks noGrp="1"/>
          </p:cNvSpPr>
          <p:nvPr>
            <p:ph type="sldNum" sz="quarter" idx="12"/>
          </p:nvPr>
        </p:nvSpPr>
        <p:spPr/>
        <p:txBody>
          <a:bodyPr/>
          <a:lstStyle/>
          <a:p>
            <a:fld id="{856C1B58-D459-4102-B6D3-1B8D4F86E99A}" type="slidenum">
              <a:rPr lang="en-IE" smtClean="0"/>
              <a:t>‹#›</a:t>
            </a:fld>
            <a:endParaRPr lang="en-IE" dirty="0"/>
          </a:p>
        </p:txBody>
      </p:sp>
    </p:spTree>
    <p:extLst>
      <p:ext uri="{BB962C8B-B14F-4D97-AF65-F5344CB8AC3E}">
        <p14:creationId xmlns:p14="http://schemas.microsoft.com/office/powerpoint/2010/main" val="1311574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1BA8A48-BC47-42A9-9DB6-0E333FE0FBE3}" type="datetimeFigureOut">
              <a:rPr lang="en-IE" smtClean="0"/>
              <a:t>01/07/2024</a:t>
            </a:fld>
            <a:endParaRPr lang="en-IE" dirty="0"/>
          </a:p>
        </p:txBody>
      </p:sp>
      <p:sp>
        <p:nvSpPr>
          <p:cNvPr id="4" name="Footer Placeholder 3"/>
          <p:cNvSpPr>
            <a:spLocks noGrp="1"/>
          </p:cNvSpPr>
          <p:nvPr>
            <p:ph type="ftr" sz="quarter" idx="11"/>
          </p:nvPr>
        </p:nvSpPr>
        <p:spPr/>
        <p:txBody>
          <a:bodyPr/>
          <a:lstStyle/>
          <a:p>
            <a:endParaRPr lang="en-IE" dirty="0"/>
          </a:p>
        </p:txBody>
      </p:sp>
      <p:sp>
        <p:nvSpPr>
          <p:cNvPr id="5" name="Slide Number Placeholder 4"/>
          <p:cNvSpPr>
            <a:spLocks noGrp="1"/>
          </p:cNvSpPr>
          <p:nvPr>
            <p:ph type="sldNum" sz="quarter" idx="12"/>
          </p:nvPr>
        </p:nvSpPr>
        <p:spPr/>
        <p:txBody>
          <a:bodyPr/>
          <a:lstStyle/>
          <a:p>
            <a:fld id="{856C1B58-D459-4102-B6D3-1B8D4F86E99A}" type="slidenum">
              <a:rPr lang="en-IE" smtClean="0"/>
              <a:t>‹#›</a:t>
            </a:fld>
            <a:endParaRPr lang="en-IE" dirty="0"/>
          </a:p>
        </p:txBody>
      </p:sp>
    </p:spTree>
    <p:extLst>
      <p:ext uri="{BB962C8B-B14F-4D97-AF65-F5344CB8AC3E}">
        <p14:creationId xmlns:p14="http://schemas.microsoft.com/office/powerpoint/2010/main" val="2855946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BA8A48-BC47-42A9-9DB6-0E333FE0FBE3}" type="datetimeFigureOut">
              <a:rPr lang="en-IE" smtClean="0"/>
              <a:t>01/07/2024</a:t>
            </a:fld>
            <a:endParaRPr lang="en-IE" dirty="0"/>
          </a:p>
        </p:txBody>
      </p:sp>
      <p:sp>
        <p:nvSpPr>
          <p:cNvPr id="3" name="Footer Placeholder 2"/>
          <p:cNvSpPr>
            <a:spLocks noGrp="1"/>
          </p:cNvSpPr>
          <p:nvPr>
            <p:ph type="ftr" sz="quarter" idx="11"/>
          </p:nvPr>
        </p:nvSpPr>
        <p:spPr/>
        <p:txBody>
          <a:bodyPr/>
          <a:lstStyle/>
          <a:p>
            <a:endParaRPr lang="en-IE" dirty="0"/>
          </a:p>
        </p:txBody>
      </p:sp>
      <p:sp>
        <p:nvSpPr>
          <p:cNvPr id="4" name="Slide Number Placeholder 3"/>
          <p:cNvSpPr>
            <a:spLocks noGrp="1"/>
          </p:cNvSpPr>
          <p:nvPr>
            <p:ph type="sldNum" sz="quarter" idx="12"/>
          </p:nvPr>
        </p:nvSpPr>
        <p:spPr/>
        <p:txBody>
          <a:bodyPr/>
          <a:lstStyle/>
          <a:p>
            <a:fld id="{856C1B58-D459-4102-B6D3-1B8D4F86E99A}" type="slidenum">
              <a:rPr lang="en-IE" smtClean="0"/>
              <a:t>‹#›</a:t>
            </a:fld>
            <a:endParaRPr lang="en-IE" dirty="0"/>
          </a:p>
        </p:txBody>
      </p:sp>
    </p:spTree>
    <p:extLst>
      <p:ext uri="{BB962C8B-B14F-4D97-AF65-F5344CB8AC3E}">
        <p14:creationId xmlns:p14="http://schemas.microsoft.com/office/powerpoint/2010/main" val="2941223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BA8A48-BC47-42A9-9DB6-0E333FE0FBE3}" type="datetimeFigureOut">
              <a:rPr lang="en-IE" smtClean="0"/>
              <a:t>01/07/2024</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856C1B58-D459-4102-B6D3-1B8D4F86E99A}" type="slidenum">
              <a:rPr lang="en-IE" smtClean="0"/>
              <a:t>‹#›</a:t>
            </a:fld>
            <a:endParaRPr lang="en-IE" dirty="0"/>
          </a:p>
        </p:txBody>
      </p:sp>
    </p:spTree>
    <p:extLst>
      <p:ext uri="{BB962C8B-B14F-4D97-AF65-F5344CB8AC3E}">
        <p14:creationId xmlns:p14="http://schemas.microsoft.com/office/powerpoint/2010/main" val="856936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BA8A48-BC47-42A9-9DB6-0E333FE0FBE3}" type="datetimeFigureOut">
              <a:rPr lang="en-IE" smtClean="0"/>
              <a:t>01/07/2024</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856C1B58-D459-4102-B6D3-1B8D4F86E99A}" type="slidenum">
              <a:rPr lang="en-IE" smtClean="0"/>
              <a:t>‹#›</a:t>
            </a:fld>
            <a:endParaRPr lang="en-IE" dirty="0"/>
          </a:p>
        </p:txBody>
      </p:sp>
    </p:spTree>
    <p:extLst>
      <p:ext uri="{BB962C8B-B14F-4D97-AF65-F5344CB8AC3E}">
        <p14:creationId xmlns:p14="http://schemas.microsoft.com/office/powerpoint/2010/main" val="1747392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71BA8A48-BC47-42A9-9DB6-0E333FE0FBE3}" type="datetimeFigureOut">
              <a:rPr lang="en-IE" smtClean="0"/>
              <a:t>01/07/2024</a:t>
            </a:fld>
            <a:endParaRPr lang="en-IE"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56C1B58-D459-4102-B6D3-1B8D4F86E99A}" type="slidenum">
              <a:rPr lang="en-IE" smtClean="0"/>
              <a:t>‹#›</a:t>
            </a:fld>
            <a:endParaRPr lang="en-IE" dirty="0"/>
          </a:p>
        </p:txBody>
      </p:sp>
    </p:spTree>
    <p:extLst>
      <p:ext uri="{BB962C8B-B14F-4D97-AF65-F5344CB8AC3E}">
        <p14:creationId xmlns:p14="http://schemas.microsoft.com/office/powerpoint/2010/main" val="276936021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drugsandalcohol.ie/cgi/search/archive/advanced?_action_search=1&amp;dataset=archive&amp;exp=0%7C1%7C-date%2Fbrowse_by%2Ftitle%7Carchive%7C-%7Cace_words_advanced%3Aace_words%3AANY%3AIN%3Adocumentation+library%7Cadvanced_date%3Adate%3AALL%3AEQ%3A2014-%7Cadvanced_subject_geo_words_last%3Avol_subject_list_geo_words_last%3AALL%3AIN%3AIreland%7Cadvanced_type%3Atype%3AANY%3AEQ%3Afactsheet%7C-%7Ceprint_status%3Aeprint_status%3AANY%3AEQ%3Aarchive&amp;order=-date%2Fbrowse_by%2Ftitle" TargetMode="External"/><Relationship Id="rId2" Type="http://schemas.openxmlformats.org/officeDocument/2006/relationships/hyperlink" Target="https://www.drugs.ie/drugtypes/drug/ketamin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drugs.ie/" TargetMode="External"/><Relationship Id="rId2" Type="http://schemas.openxmlformats.org/officeDocument/2006/relationships/hyperlink" Target="https://www.drugsandalcohol.ie/services_map" TargetMode="External"/><Relationship Id="rId1" Type="http://schemas.openxmlformats.org/officeDocument/2006/relationships/slideLayout" Target="../slideLayouts/slideLayout2.xml"/><Relationship Id="rId5" Type="http://schemas.openxmlformats.org/officeDocument/2006/relationships/hyperlink" Target="mailto:cris@mqi.ie" TargetMode="External"/><Relationship Id="rId4" Type="http://schemas.openxmlformats.org/officeDocument/2006/relationships/hyperlink" Target="http://www.tiglin.i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C10C1-78DD-249A-2AC0-7C2730A406B0}"/>
              </a:ext>
            </a:extLst>
          </p:cNvPr>
          <p:cNvSpPr>
            <a:spLocks noGrp="1"/>
          </p:cNvSpPr>
          <p:nvPr>
            <p:ph type="ctrTitle"/>
          </p:nvPr>
        </p:nvSpPr>
        <p:spPr/>
        <p:txBody>
          <a:bodyPr/>
          <a:lstStyle/>
          <a:p>
            <a:r>
              <a:rPr lang="en-GB" dirty="0">
                <a:solidFill>
                  <a:srgbClr val="FFC000"/>
                </a:solidFill>
              </a:rPr>
              <a:t>Ketamine</a:t>
            </a:r>
            <a:br>
              <a:rPr lang="en-GB" dirty="0">
                <a:solidFill>
                  <a:srgbClr val="FFC000"/>
                </a:solidFill>
              </a:rPr>
            </a:br>
            <a:endParaRPr lang="en-IE" dirty="0">
              <a:solidFill>
                <a:srgbClr val="FFC000"/>
              </a:solidFill>
            </a:endParaRPr>
          </a:p>
        </p:txBody>
      </p:sp>
      <p:sp>
        <p:nvSpPr>
          <p:cNvPr id="3" name="Subtitle 2">
            <a:extLst>
              <a:ext uri="{FF2B5EF4-FFF2-40B4-BE49-F238E27FC236}">
                <a16:creationId xmlns:a16="http://schemas.microsoft.com/office/drawing/2014/main" id="{5D190DE4-E950-ED35-1350-31EC6E176753}"/>
              </a:ext>
            </a:extLst>
          </p:cNvPr>
          <p:cNvSpPr>
            <a:spLocks noGrp="1"/>
          </p:cNvSpPr>
          <p:nvPr>
            <p:ph type="subTitle" idx="1"/>
          </p:nvPr>
        </p:nvSpPr>
        <p:spPr>
          <a:xfrm>
            <a:off x="1595269" y="3602038"/>
            <a:ext cx="9001462" cy="2920060"/>
          </a:xfrm>
        </p:spPr>
        <p:txBody>
          <a:bodyPr/>
          <a:lstStyle/>
          <a:p>
            <a:r>
              <a:rPr lang="en-GB" dirty="0"/>
              <a:t>What is it?</a:t>
            </a:r>
            <a:endParaRPr lang="en-IE" dirty="0"/>
          </a:p>
        </p:txBody>
      </p:sp>
      <p:pic>
        <p:nvPicPr>
          <p:cNvPr id="4" name="Picture 3" descr="What is Ketamine? - Effects, Risks, &amp; Warnings | Rehab Guide">
            <a:extLst>
              <a:ext uri="{FF2B5EF4-FFF2-40B4-BE49-F238E27FC236}">
                <a16:creationId xmlns:a16="http://schemas.microsoft.com/office/drawing/2014/main" id="{7BF06768-7F95-3FC6-7E1D-815EA3777A2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11725" y="4544125"/>
            <a:ext cx="2559050" cy="1706880"/>
          </a:xfrm>
          <a:prstGeom prst="rect">
            <a:avLst/>
          </a:prstGeom>
          <a:noFill/>
          <a:ln>
            <a:noFill/>
          </a:ln>
        </p:spPr>
      </p:pic>
    </p:spTree>
    <p:extLst>
      <p:ext uri="{BB962C8B-B14F-4D97-AF65-F5344CB8AC3E}">
        <p14:creationId xmlns:p14="http://schemas.microsoft.com/office/powerpoint/2010/main" val="708412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80015-51AA-7947-67BF-E1805CEF8D12}"/>
              </a:ext>
            </a:extLst>
          </p:cNvPr>
          <p:cNvSpPr>
            <a:spLocks noGrp="1"/>
          </p:cNvSpPr>
          <p:nvPr>
            <p:ph type="title"/>
          </p:nvPr>
        </p:nvSpPr>
        <p:spPr/>
        <p:txBody>
          <a:bodyPr/>
          <a:lstStyle/>
          <a:p>
            <a:r>
              <a:rPr lang="en-GB" dirty="0">
                <a:solidFill>
                  <a:srgbClr val="FFC000"/>
                </a:solidFill>
              </a:rPr>
              <a:t>Sources/references</a:t>
            </a:r>
            <a:endParaRPr lang="en-IE" dirty="0">
              <a:solidFill>
                <a:srgbClr val="FFC000"/>
              </a:solidFill>
            </a:endParaRPr>
          </a:p>
        </p:txBody>
      </p:sp>
      <p:sp>
        <p:nvSpPr>
          <p:cNvPr id="3" name="Content Placeholder 2">
            <a:extLst>
              <a:ext uri="{FF2B5EF4-FFF2-40B4-BE49-F238E27FC236}">
                <a16:creationId xmlns:a16="http://schemas.microsoft.com/office/drawing/2014/main" id="{076196F3-C803-C206-7DB7-C8081B438811}"/>
              </a:ext>
            </a:extLst>
          </p:cNvPr>
          <p:cNvSpPr>
            <a:spLocks noGrp="1"/>
          </p:cNvSpPr>
          <p:nvPr>
            <p:ph idx="1"/>
          </p:nvPr>
        </p:nvSpPr>
        <p:spPr>
          <a:xfrm>
            <a:off x="447869" y="1754155"/>
            <a:ext cx="11290041" cy="4777274"/>
          </a:xfrm>
        </p:spPr>
        <p:txBody>
          <a:bodyPr/>
          <a:lstStyle/>
          <a:p>
            <a:pPr>
              <a:lnSpc>
                <a:spcPct val="107000"/>
              </a:lnSpc>
              <a:spcAft>
                <a:spcPts val="800"/>
              </a:spcAft>
            </a:pPr>
            <a:r>
              <a:rPr lang="en-IE" kern="100" dirty="0">
                <a:effectLst/>
                <a:latin typeface="Aptos" panose="020B0004020202020204" pitchFamily="34" charset="0"/>
                <a:ea typeface="Aptos" panose="020B0004020202020204" pitchFamily="34" charset="0"/>
                <a:cs typeface="Times New Roman" panose="02020603050405020304" pitchFamily="18" charset="0"/>
              </a:rPr>
              <a:t>HSE drugs.ie (n.d.) Ketamine. </a:t>
            </a:r>
            <a:r>
              <a:rPr lang="en-IE"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https://www.drugs.ie/drugtypes/drug/ketamine</a:t>
            </a:r>
            <a:r>
              <a:rPr lang="en-IE" kern="100" dirty="0">
                <a:effectLst/>
                <a:latin typeface="Aptos" panose="020B0004020202020204" pitchFamily="34" charset="0"/>
                <a:ea typeface="Aptos" panose="020B0004020202020204" pitchFamily="34" charset="0"/>
                <a:cs typeface="Times New Roman" panose="02020603050405020304" pitchFamily="18" charset="0"/>
              </a:rPr>
              <a:t> </a:t>
            </a:r>
            <a:r>
              <a:rPr lang="en-GB" kern="100" dirty="0">
                <a:effectLst/>
                <a:latin typeface="Aptos" panose="020B0004020202020204" pitchFamily="34" charset="0"/>
                <a:ea typeface="Aptos" panose="020B0004020202020204" pitchFamily="34" charset="0"/>
                <a:cs typeface="Times New Roman" panose="02020603050405020304" pitchFamily="18" charset="0"/>
              </a:rPr>
              <a:t>[Accessed on 08/01/24]  </a:t>
            </a:r>
            <a:endParaRPr lang="en-IE"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GB" b="1" dirty="0">
              <a:solidFill>
                <a:schemeClr val="tx1">
                  <a:lumMod val="95000"/>
                </a:schemeClr>
              </a:solidFill>
              <a:hlinkClick r:id="rId3">
                <a:extLst>
                  <a:ext uri="{A12FA001-AC4F-418D-AE19-62706E023703}">
                    <ahyp:hlinkClr xmlns:ahyp="http://schemas.microsoft.com/office/drawing/2018/hyperlinkcolor" val="tx"/>
                  </a:ext>
                </a:extLst>
              </a:hlinkClick>
            </a:endParaRPr>
          </a:p>
          <a:p>
            <a:pPr marL="0" indent="0">
              <a:buNone/>
            </a:pPr>
            <a:r>
              <a:rPr lang="en-GB" i="1" dirty="0">
                <a:solidFill>
                  <a:srgbClr val="6BA9DA"/>
                </a:solidFill>
                <a:hlinkClick r:id="rId3">
                  <a:extLst>
                    <a:ext uri="{A12FA001-AC4F-418D-AE19-62706E023703}">
                      <ahyp:hlinkClr xmlns:ahyp="http://schemas.microsoft.com/office/drawing/2018/hyperlinkcolor" val="tx"/>
                    </a:ext>
                  </a:extLst>
                </a:hlinkClick>
              </a:rPr>
              <a:t>Images free to use and share commercially: Google.ie </a:t>
            </a:r>
          </a:p>
          <a:p>
            <a:pPr marL="0" indent="0">
              <a:buNone/>
            </a:pPr>
            <a:endParaRPr lang="en-GB" i="1" dirty="0">
              <a:solidFill>
                <a:srgbClr val="6BA9DA"/>
              </a:solidFill>
              <a:hlinkClick r:id="rId3">
                <a:extLst>
                  <a:ext uri="{A12FA001-AC4F-418D-AE19-62706E023703}">
                    <ahyp:hlinkClr xmlns:ahyp="http://schemas.microsoft.com/office/drawing/2018/hyperlinkcolor" val="tx"/>
                  </a:ext>
                </a:extLst>
              </a:hlinkClick>
            </a:endParaRPr>
          </a:p>
          <a:p>
            <a:pPr marL="0" indent="0">
              <a:buNone/>
            </a:pPr>
            <a:r>
              <a:rPr lang="en-GB" dirty="0">
                <a:solidFill>
                  <a:schemeClr val="tx1">
                    <a:lumMod val="95000"/>
                  </a:schemeClr>
                </a:solidFill>
                <a:hlinkClick r:id="rId3">
                  <a:extLst>
                    <a:ext uri="{A12FA001-AC4F-418D-AE19-62706E023703}">
                      <ahyp:hlinkClr xmlns:ahyp="http://schemas.microsoft.com/office/drawing/2018/hyperlinkcolor" val="tx"/>
                    </a:ext>
                  </a:extLst>
                </a:hlinkClick>
              </a:rPr>
              <a:t>For more information follow the link below;</a:t>
            </a:r>
          </a:p>
          <a:p>
            <a:pPr marL="342900" lvl="0" indent="-342900">
              <a:buFont typeface="Arial" panose="020B0604020202020204" pitchFamily="34" charset="0"/>
              <a:buChar char="•"/>
              <a:tabLst>
                <a:tab pos="457200" algn="l"/>
              </a:tabLst>
            </a:pPr>
            <a:r>
              <a:rPr lang="en-GB" sz="1800" u="sng" kern="100" dirty="0">
                <a:solidFill>
                  <a:srgbClr val="0000FF"/>
                </a:solidFill>
                <a:effectLst/>
                <a:latin typeface="Rockwell" panose="02060603020205020403" pitchFamily="18" charset="0"/>
                <a:ea typeface="Aptos" panose="020B0004020202020204" pitchFamily="34" charset="0"/>
                <a:cs typeface="Times New Roman" panose="02020603050405020304" pitchFamily="18" charset="0"/>
                <a:hlinkClick r:id="rId3"/>
              </a:rPr>
              <a:t>HRB National Drugs Library (2024) Drugs and alcohol factsheets</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IE" dirty="0"/>
          </a:p>
        </p:txBody>
      </p:sp>
    </p:spTree>
    <p:extLst>
      <p:ext uri="{BB962C8B-B14F-4D97-AF65-F5344CB8AC3E}">
        <p14:creationId xmlns:p14="http://schemas.microsoft.com/office/powerpoint/2010/main" val="1063310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B7EF3-E141-9124-5FBF-A6CDED7F710A}"/>
              </a:ext>
            </a:extLst>
          </p:cNvPr>
          <p:cNvSpPr>
            <a:spLocks noGrp="1"/>
          </p:cNvSpPr>
          <p:nvPr>
            <p:ph type="title"/>
          </p:nvPr>
        </p:nvSpPr>
        <p:spPr/>
        <p:txBody>
          <a:bodyPr/>
          <a:lstStyle/>
          <a:p>
            <a:r>
              <a:rPr lang="en-GB" dirty="0">
                <a:solidFill>
                  <a:srgbClr val="FFC000"/>
                </a:solidFill>
              </a:rPr>
              <a:t>ketamine</a:t>
            </a:r>
            <a:endParaRPr lang="en-IE" dirty="0">
              <a:solidFill>
                <a:srgbClr val="FFC000"/>
              </a:solidFill>
            </a:endParaRPr>
          </a:p>
        </p:txBody>
      </p:sp>
      <p:sp>
        <p:nvSpPr>
          <p:cNvPr id="3" name="Content Placeholder 2">
            <a:extLst>
              <a:ext uri="{FF2B5EF4-FFF2-40B4-BE49-F238E27FC236}">
                <a16:creationId xmlns:a16="http://schemas.microsoft.com/office/drawing/2014/main" id="{E6270029-9486-A7AE-495B-922782326C35}"/>
              </a:ext>
            </a:extLst>
          </p:cNvPr>
          <p:cNvSpPr>
            <a:spLocks noGrp="1"/>
          </p:cNvSpPr>
          <p:nvPr>
            <p:ph idx="1"/>
          </p:nvPr>
        </p:nvSpPr>
        <p:spPr>
          <a:xfrm>
            <a:off x="913795" y="2096064"/>
            <a:ext cx="10353762" cy="4476186"/>
          </a:xfrm>
        </p:spPr>
        <p:txBody>
          <a:bodyPr/>
          <a:lstStyle/>
          <a:p>
            <a:r>
              <a:rPr lang="en-GB" dirty="0"/>
              <a:t>Is a dissociative and psychedelic drug.</a:t>
            </a:r>
            <a:endParaRPr lang="en-IE" dirty="0"/>
          </a:p>
          <a:p>
            <a:r>
              <a:rPr lang="en-IE" dirty="0"/>
              <a:t>People feel detached from themselves but can also experience a “trip” which causes people to experience visual and auditory hallucinations.</a:t>
            </a:r>
          </a:p>
          <a:p>
            <a:r>
              <a:rPr lang="en-IE" dirty="0"/>
              <a:t>Hallucinations can result in accidents as people can see or hear things that aren’t there. </a:t>
            </a:r>
          </a:p>
          <a:p>
            <a:r>
              <a:rPr lang="en-IE" dirty="0"/>
              <a:t>Ketamine is used as an anaesthetic in humans and animals.</a:t>
            </a:r>
          </a:p>
          <a:p>
            <a:r>
              <a:rPr lang="en-IE" dirty="0"/>
              <a:t>Produces feelings of euphoria, stimulation, relaxation, detachment and psychedelic symptoms.</a:t>
            </a:r>
          </a:p>
          <a:p>
            <a:r>
              <a:rPr lang="en-IE" dirty="0"/>
              <a:t>It is sold as a grainy, off-white powder. It can come in pills and when used medically, it is typically in liquid form.</a:t>
            </a:r>
          </a:p>
          <a:p>
            <a:endParaRPr lang="en-IE" dirty="0"/>
          </a:p>
          <a:p>
            <a:endParaRPr lang="en-GB" dirty="0"/>
          </a:p>
        </p:txBody>
      </p:sp>
    </p:spTree>
    <p:extLst>
      <p:ext uri="{BB962C8B-B14F-4D97-AF65-F5344CB8AC3E}">
        <p14:creationId xmlns:p14="http://schemas.microsoft.com/office/powerpoint/2010/main" val="1843259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B92BD-71BB-C967-A57D-E03635AB0D36}"/>
              </a:ext>
            </a:extLst>
          </p:cNvPr>
          <p:cNvSpPr>
            <a:spLocks noGrp="1"/>
          </p:cNvSpPr>
          <p:nvPr>
            <p:ph type="title"/>
          </p:nvPr>
        </p:nvSpPr>
        <p:spPr/>
        <p:txBody>
          <a:bodyPr/>
          <a:lstStyle/>
          <a:p>
            <a:r>
              <a:rPr lang="en-GB" dirty="0">
                <a:solidFill>
                  <a:srgbClr val="FFC000"/>
                </a:solidFill>
              </a:rPr>
              <a:t>Short-term effects</a:t>
            </a:r>
            <a:endParaRPr lang="en-IE" dirty="0">
              <a:solidFill>
                <a:srgbClr val="FFC000"/>
              </a:solidFill>
            </a:endParaRPr>
          </a:p>
        </p:txBody>
      </p:sp>
      <p:sp>
        <p:nvSpPr>
          <p:cNvPr id="3" name="Content Placeholder 2">
            <a:extLst>
              <a:ext uri="{FF2B5EF4-FFF2-40B4-BE49-F238E27FC236}">
                <a16:creationId xmlns:a16="http://schemas.microsoft.com/office/drawing/2014/main" id="{8EC5FCF8-18C7-BD45-E615-D2EE61C06574}"/>
              </a:ext>
            </a:extLst>
          </p:cNvPr>
          <p:cNvSpPr>
            <a:spLocks noGrp="1"/>
          </p:cNvSpPr>
          <p:nvPr>
            <p:ph idx="1"/>
          </p:nvPr>
        </p:nvSpPr>
        <p:spPr>
          <a:xfrm>
            <a:off x="913795" y="2096064"/>
            <a:ext cx="10353762" cy="4152336"/>
          </a:xfrm>
        </p:spPr>
        <p:txBody>
          <a:bodyPr/>
          <a:lstStyle/>
          <a:p>
            <a:r>
              <a:rPr lang="en-GB" dirty="0"/>
              <a:t>In powder form, it can be snorted, added to drinks or swallowed in “paper bombs.”</a:t>
            </a:r>
          </a:p>
          <a:p>
            <a:r>
              <a:rPr lang="en-GB" dirty="0"/>
              <a:t>It is less often swallowed and not recommended to inject as it is an extra risk.</a:t>
            </a:r>
          </a:p>
          <a:p>
            <a:r>
              <a:rPr lang="en-GB" dirty="0"/>
              <a:t>The person’s individual mental and physical health will impact its effects.</a:t>
            </a:r>
          </a:p>
          <a:p>
            <a:r>
              <a:rPr lang="en-GB" dirty="0"/>
              <a:t>The setting, level of dosing and potency will also have various effects based on individual use.</a:t>
            </a:r>
          </a:p>
          <a:p>
            <a:r>
              <a:rPr lang="en-GB" dirty="0"/>
              <a:t>Ketamine is dose dependent. Higher doses are associated with increased detachment or dissociative behaviours.</a:t>
            </a:r>
          </a:p>
          <a:p>
            <a:r>
              <a:rPr lang="en-GB" dirty="0"/>
              <a:t>Purity varies even in the same batch so challenging to determine dosage.</a:t>
            </a:r>
          </a:p>
          <a:p>
            <a:endParaRPr lang="en-GB" dirty="0"/>
          </a:p>
          <a:p>
            <a:endParaRPr lang="en-IE" dirty="0"/>
          </a:p>
        </p:txBody>
      </p:sp>
    </p:spTree>
    <p:extLst>
      <p:ext uri="{BB962C8B-B14F-4D97-AF65-F5344CB8AC3E}">
        <p14:creationId xmlns:p14="http://schemas.microsoft.com/office/powerpoint/2010/main" val="1862124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7AFC4-FB47-2346-EE81-1AA5067B9F50}"/>
              </a:ext>
            </a:extLst>
          </p:cNvPr>
          <p:cNvSpPr>
            <a:spLocks noGrp="1"/>
          </p:cNvSpPr>
          <p:nvPr>
            <p:ph type="title"/>
          </p:nvPr>
        </p:nvSpPr>
        <p:spPr/>
        <p:txBody>
          <a:bodyPr/>
          <a:lstStyle/>
          <a:p>
            <a:r>
              <a:rPr lang="en-GB" dirty="0">
                <a:solidFill>
                  <a:srgbClr val="FFC000"/>
                </a:solidFill>
              </a:rPr>
              <a:t>Short-term effects</a:t>
            </a:r>
            <a:br>
              <a:rPr lang="en-GB" dirty="0">
                <a:solidFill>
                  <a:srgbClr val="FFC000"/>
                </a:solidFill>
              </a:rPr>
            </a:br>
            <a:r>
              <a:rPr lang="en-GB" dirty="0">
                <a:solidFill>
                  <a:srgbClr val="FFC000"/>
                </a:solidFill>
              </a:rPr>
              <a:t>continued…</a:t>
            </a:r>
            <a:endParaRPr lang="en-IE" dirty="0">
              <a:solidFill>
                <a:srgbClr val="FFC000"/>
              </a:solidFill>
            </a:endParaRPr>
          </a:p>
        </p:txBody>
      </p:sp>
      <p:sp>
        <p:nvSpPr>
          <p:cNvPr id="3" name="Content Placeholder 2">
            <a:extLst>
              <a:ext uri="{FF2B5EF4-FFF2-40B4-BE49-F238E27FC236}">
                <a16:creationId xmlns:a16="http://schemas.microsoft.com/office/drawing/2014/main" id="{25961103-5D85-9324-B28F-5BEBBE99E5EB}"/>
              </a:ext>
            </a:extLst>
          </p:cNvPr>
          <p:cNvSpPr>
            <a:spLocks noGrp="1"/>
          </p:cNvSpPr>
          <p:nvPr>
            <p:ph idx="1"/>
          </p:nvPr>
        </p:nvSpPr>
        <p:spPr/>
        <p:txBody>
          <a:bodyPr/>
          <a:lstStyle/>
          <a:p>
            <a:r>
              <a:rPr lang="en-GB" dirty="0"/>
              <a:t>Feeling chilled, happy, relaxed.</a:t>
            </a:r>
          </a:p>
          <a:p>
            <a:r>
              <a:rPr lang="en-GB" dirty="0"/>
              <a:t>Some people feel energised and stimulated.</a:t>
            </a:r>
          </a:p>
          <a:p>
            <a:r>
              <a:rPr lang="en-GB" dirty="0"/>
              <a:t>You can experience an “out of body” or sense of detachment.</a:t>
            </a:r>
          </a:p>
          <a:p>
            <a:r>
              <a:rPr lang="en-GB" dirty="0"/>
              <a:t>May experience hallucinations.</a:t>
            </a:r>
          </a:p>
          <a:p>
            <a:r>
              <a:rPr lang="en-GB" dirty="0"/>
              <a:t>Some experience stomach cramps.</a:t>
            </a:r>
          </a:p>
          <a:p>
            <a:r>
              <a:rPr lang="en-GB" dirty="0"/>
              <a:t>May experience nausea or vomiting, particularly if used with alcohol.</a:t>
            </a:r>
          </a:p>
          <a:p>
            <a:r>
              <a:rPr lang="en-GB" dirty="0"/>
              <a:t>Can affect balance and coordination.</a:t>
            </a:r>
          </a:p>
          <a:p>
            <a:endParaRPr lang="en-GB" dirty="0"/>
          </a:p>
          <a:p>
            <a:endParaRPr lang="en-GB" dirty="0"/>
          </a:p>
          <a:p>
            <a:endParaRPr lang="en-IE" dirty="0"/>
          </a:p>
        </p:txBody>
      </p:sp>
    </p:spTree>
    <p:extLst>
      <p:ext uri="{BB962C8B-B14F-4D97-AF65-F5344CB8AC3E}">
        <p14:creationId xmlns:p14="http://schemas.microsoft.com/office/powerpoint/2010/main" val="1386372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9A633-2E54-F21B-C327-F3F6308CD3D3}"/>
              </a:ext>
            </a:extLst>
          </p:cNvPr>
          <p:cNvSpPr>
            <a:spLocks noGrp="1"/>
          </p:cNvSpPr>
          <p:nvPr>
            <p:ph type="title"/>
          </p:nvPr>
        </p:nvSpPr>
        <p:spPr/>
        <p:txBody>
          <a:bodyPr/>
          <a:lstStyle/>
          <a:p>
            <a:r>
              <a:rPr lang="en-GB" dirty="0">
                <a:solidFill>
                  <a:srgbClr val="FFC000"/>
                </a:solidFill>
              </a:rPr>
              <a:t>Long-term effects and </a:t>
            </a:r>
            <a:br>
              <a:rPr lang="en-GB" dirty="0">
                <a:solidFill>
                  <a:srgbClr val="FFC000"/>
                </a:solidFill>
              </a:rPr>
            </a:br>
            <a:r>
              <a:rPr lang="en-GB" dirty="0">
                <a:solidFill>
                  <a:srgbClr val="FFC000"/>
                </a:solidFill>
              </a:rPr>
              <a:t>other risks</a:t>
            </a:r>
            <a:endParaRPr lang="en-IE" dirty="0">
              <a:solidFill>
                <a:srgbClr val="FFC000"/>
              </a:solidFill>
            </a:endParaRPr>
          </a:p>
        </p:txBody>
      </p:sp>
      <p:sp>
        <p:nvSpPr>
          <p:cNvPr id="3" name="Content Placeholder 2">
            <a:extLst>
              <a:ext uri="{FF2B5EF4-FFF2-40B4-BE49-F238E27FC236}">
                <a16:creationId xmlns:a16="http://schemas.microsoft.com/office/drawing/2014/main" id="{6B66B16C-66A3-7C13-AC54-06FED4215C9D}"/>
              </a:ext>
            </a:extLst>
          </p:cNvPr>
          <p:cNvSpPr>
            <a:spLocks noGrp="1"/>
          </p:cNvSpPr>
          <p:nvPr>
            <p:ph idx="1"/>
          </p:nvPr>
        </p:nvSpPr>
        <p:spPr>
          <a:xfrm>
            <a:off x="913795" y="2096064"/>
            <a:ext cx="10353762" cy="4584654"/>
          </a:xfrm>
        </p:spPr>
        <p:txBody>
          <a:bodyPr>
            <a:normAutofit fontScale="92500"/>
          </a:bodyPr>
          <a:lstStyle/>
          <a:p>
            <a:r>
              <a:rPr lang="en-GB" dirty="0"/>
              <a:t>Frequent use can leave a person feeling depressed or very low.</a:t>
            </a:r>
          </a:p>
          <a:p>
            <a:r>
              <a:rPr lang="en-GB" dirty="0"/>
              <a:t>Content or purity cannot be established. Purity can vary even in the same batch.</a:t>
            </a:r>
          </a:p>
          <a:p>
            <a:r>
              <a:rPr lang="en-GB" dirty="0"/>
              <a:t>Emerging evidence shows frequent use leads to bladder damage. Symptoms may include cramps, stomach pain, difficulty urinating, urinating often and blood in the urine.</a:t>
            </a:r>
          </a:p>
          <a:p>
            <a:r>
              <a:rPr lang="en-GB" dirty="0"/>
              <a:t>Using ketamine with other substances increases risks. Using with other stimulant drugs, such as cocaine, MDMA or speed, puts extra strain on your organs.</a:t>
            </a:r>
          </a:p>
          <a:p>
            <a:r>
              <a:rPr lang="en-GB" dirty="0"/>
              <a:t>If used with other depressant type drugs, such as benzodiazepines or opioids, can slow down breathing and heart rate.</a:t>
            </a:r>
          </a:p>
          <a:p>
            <a:r>
              <a:rPr lang="en-GB" dirty="0"/>
              <a:t>Ketamine can make people feel sick. If someone is sleeping or unable to move, ensure they are in the recovery position or on their side in case they vomit and choke.</a:t>
            </a:r>
          </a:p>
          <a:p>
            <a:endParaRPr lang="en-GB" dirty="0"/>
          </a:p>
          <a:p>
            <a:endParaRPr lang="en-GB" dirty="0"/>
          </a:p>
          <a:p>
            <a:endParaRPr lang="en-IE" dirty="0"/>
          </a:p>
        </p:txBody>
      </p:sp>
    </p:spTree>
    <p:extLst>
      <p:ext uri="{BB962C8B-B14F-4D97-AF65-F5344CB8AC3E}">
        <p14:creationId xmlns:p14="http://schemas.microsoft.com/office/powerpoint/2010/main" val="3458710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11214-6170-7D13-12D4-141FE565812A}"/>
              </a:ext>
            </a:extLst>
          </p:cNvPr>
          <p:cNvSpPr>
            <a:spLocks noGrp="1"/>
          </p:cNvSpPr>
          <p:nvPr>
            <p:ph type="title"/>
          </p:nvPr>
        </p:nvSpPr>
        <p:spPr/>
        <p:txBody>
          <a:bodyPr/>
          <a:lstStyle/>
          <a:p>
            <a:r>
              <a:rPr lang="en-GB" dirty="0">
                <a:solidFill>
                  <a:srgbClr val="FFC000"/>
                </a:solidFill>
              </a:rPr>
              <a:t>Other risks </a:t>
            </a:r>
            <a:br>
              <a:rPr lang="en-GB" dirty="0">
                <a:solidFill>
                  <a:srgbClr val="FFC000"/>
                </a:solidFill>
              </a:rPr>
            </a:br>
            <a:r>
              <a:rPr lang="en-GB" dirty="0">
                <a:solidFill>
                  <a:srgbClr val="FFC000"/>
                </a:solidFill>
              </a:rPr>
              <a:t>continued…</a:t>
            </a:r>
            <a:endParaRPr lang="en-IE" dirty="0">
              <a:solidFill>
                <a:srgbClr val="FFC000"/>
              </a:solidFill>
            </a:endParaRPr>
          </a:p>
        </p:txBody>
      </p:sp>
      <p:sp>
        <p:nvSpPr>
          <p:cNvPr id="3" name="Content Placeholder 2">
            <a:extLst>
              <a:ext uri="{FF2B5EF4-FFF2-40B4-BE49-F238E27FC236}">
                <a16:creationId xmlns:a16="http://schemas.microsoft.com/office/drawing/2014/main" id="{0959B8DE-A812-776E-6E5B-7B4EE63ACCC6}"/>
              </a:ext>
            </a:extLst>
          </p:cNvPr>
          <p:cNvSpPr>
            <a:spLocks noGrp="1"/>
          </p:cNvSpPr>
          <p:nvPr>
            <p:ph idx="1"/>
          </p:nvPr>
        </p:nvSpPr>
        <p:spPr>
          <a:xfrm>
            <a:off x="913795" y="2096063"/>
            <a:ext cx="10353762" cy="4435365"/>
          </a:xfrm>
        </p:spPr>
        <p:txBody>
          <a:bodyPr/>
          <a:lstStyle/>
          <a:p>
            <a:r>
              <a:rPr lang="en-GB" dirty="0"/>
              <a:t>Do not put an unwell person or someone with stomach cramps in a bath to wake them or relieve cramps. The risk of drowning is high.</a:t>
            </a:r>
          </a:p>
          <a:p>
            <a:pPr marL="0" indent="0">
              <a:buNone/>
            </a:pPr>
            <a:endParaRPr lang="en-GB" dirty="0"/>
          </a:p>
          <a:p>
            <a:r>
              <a:rPr lang="en-GB" dirty="0"/>
              <a:t>Becoming sick or vomiting can impact or make you lose other medications you are taking, such as the contraceptive pill.</a:t>
            </a:r>
          </a:p>
          <a:p>
            <a:endParaRPr lang="en-GB" dirty="0"/>
          </a:p>
          <a:p>
            <a:r>
              <a:rPr lang="en-GB" dirty="0"/>
              <a:t>Taking ketamine with cannabis, LSD or other psychedelic drugs can make the symptoms difficult to manage.</a:t>
            </a:r>
          </a:p>
          <a:p>
            <a:endParaRPr lang="en-IE" dirty="0"/>
          </a:p>
        </p:txBody>
      </p:sp>
    </p:spTree>
    <p:extLst>
      <p:ext uri="{BB962C8B-B14F-4D97-AF65-F5344CB8AC3E}">
        <p14:creationId xmlns:p14="http://schemas.microsoft.com/office/powerpoint/2010/main" val="358360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09262-F7AE-2D05-5C2E-F82EB4BE9E90}"/>
              </a:ext>
            </a:extLst>
          </p:cNvPr>
          <p:cNvSpPr>
            <a:spLocks noGrp="1"/>
          </p:cNvSpPr>
          <p:nvPr>
            <p:ph type="title"/>
          </p:nvPr>
        </p:nvSpPr>
        <p:spPr/>
        <p:txBody>
          <a:bodyPr/>
          <a:lstStyle/>
          <a:p>
            <a:r>
              <a:rPr lang="en-GB" dirty="0">
                <a:solidFill>
                  <a:srgbClr val="FFC000"/>
                </a:solidFill>
              </a:rPr>
              <a:t>Harm reduction</a:t>
            </a:r>
            <a:endParaRPr lang="en-IE" dirty="0">
              <a:solidFill>
                <a:srgbClr val="FFC000"/>
              </a:solidFill>
            </a:endParaRPr>
          </a:p>
        </p:txBody>
      </p:sp>
      <p:sp>
        <p:nvSpPr>
          <p:cNvPr id="3" name="Content Placeholder 2">
            <a:extLst>
              <a:ext uri="{FF2B5EF4-FFF2-40B4-BE49-F238E27FC236}">
                <a16:creationId xmlns:a16="http://schemas.microsoft.com/office/drawing/2014/main" id="{4791E0D8-0171-8A20-95EA-872BA5640AF4}"/>
              </a:ext>
            </a:extLst>
          </p:cNvPr>
          <p:cNvSpPr>
            <a:spLocks noGrp="1"/>
          </p:cNvSpPr>
          <p:nvPr>
            <p:ph idx="1"/>
          </p:nvPr>
        </p:nvSpPr>
        <p:spPr>
          <a:xfrm>
            <a:off x="913795" y="2096064"/>
            <a:ext cx="10353762" cy="4360720"/>
          </a:xfrm>
        </p:spPr>
        <p:txBody>
          <a:bodyPr/>
          <a:lstStyle/>
          <a:p>
            <a:r>
              <a:rPr lang="en-GB" dirty="0"/>
              <a:t>It is always safest not to use. </a:t>
            </a:r>
          </a:p>
          <a:p>
            <a:r>
              <a:rPr lang="en-GB" dirty="0"/>
              <a:t>Avoid taking alone or in risky settings.</a:t>
            </a:r>
          </a:p>
          <a:p>
            <a:r>
              <a:rPr lang="en-GB" dirty="0"/>
              <a:t>Think about your current mindset and avoid if feeling low.</a:t>
            </a:r>
          </a:p>
          <a:p>
            <a:r>
              <a:rPr lang="en-GB" dirty="0"/>
              <a:t>Start slow and go low. Take note of how you are feeling when you first use.</a:t>
            </a:r>
          </a:p>
          <a:p>
            <a:r>
              <a:rPr lang="en-GB" dirty="0"/>
              <a:t>Try to measure what you will take and only bring that amount with you to lower the risk of overdosing.</a:t>
            </a:r>
          </a:p>
          <a:p>
            <a:r>
              <a:rPr lang="en-IE" dirty="0"/>
              <a:t>Eat at least two hours prior to use.</a:t>
            </a:r>
          </a:p>
          <a:p>
            <a:r>
              <a:rPr lang="en-IE" dirty="0"/>
              <a:t>Avoid taking with other substances.</a:t>
            </a:r>
          </a:p>
          <a:p>
            <a:endParaRPr lang="en-IE" dirty="0"/>
          </a:p>
          <a:p>
            <a:endParaRPr lang="en-IE" dirty="0"/>
          </a:p>
        </p:txBody>
      </p:sp>
    </p:spTree>
    <p:extLst>
      <p:ext uri="{BB962C8B-B14F-4D97-AF65-F5344CB8AC3E}">
        <p14:creationId xmlns:p14="http://schemas.microsoft.com/office/powerpoint/2010/main" val="856799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2CC64-6127-9ECA-6B0B-FF3193E27D25}"/>
              </a:ext>
            </a:extLst>
          </p:cNvPr>
          <p:cNvSpPr>
            <a:spLocks noGrp="1"/>
          </p:cNvSpPr>
          <p:nvPr>
            <p:ph type="title"/>
          </p:nvPr>
        </p:nvSpPr>
        <p:spPr/>
        <p:txBody>
          <a:bodyPr/>
          <a:lstStyle/>
          <a:p>
            <a:r>
              <a:rPr lang="en-GB" dirty="0">
                <a:solidFill>
                  <a:srgbClr val="FFC000"/>
                </a:solidFill>
              </a:rPr>
              <a:t>Harm reduction</a:t>
            </a:r>
            <a:endParaRPr lang="en-IE" dirty="0">
              <a:solidFill>
                <a:srgbClr val="FFC000"/>
              </a:solidFill>
            </a:endParaRPr>
          </a:p>
        </p:txBody>
      </p:sp>
      <p:sp>
        <p:nvSpPr>
          <p:cNvPr id="3" name="Content Placeholder 2">
            <a:extLst>
              <a:ext uri="{FF2B5EF4-FFF2-40B4-BE49-F238E27FC236}">
                <a16:creationId xmlns:a16="http://schemas.microsoft.com/office/drawing/2014/main" id="{8EEF7EFE-F858-9609-A1E4-04B6D1B78DD8}"/>
              </a:ext>
            </a:extLst>
          </p:cNvPr>
          <p:cNvSpPr>
            <a:spLocks noGrp="1"/>
          </p:cNvSpPr>
          <p:nvPr>
            <p:ph idx="1"/>
          </p:nvPr>
        </p:nvSpPr>
        <p:spPr>
          <a:xfrm>
            <a:off x="913795" y="2096064"/>
            <a:ext cx="10353762" cy="4370050"/>
          </a:xfrm>
        </p:spPr>
        <p:txBody>
          <a:bodyPr/>
          <a:lstStyle/>
          <a:p>
            <a:r>
              <a:rPr lang="en-GB" dirty="0"/>
              <a:t>Avoid sharing snorting tools and get tested regularly for blood borne viruses.</a:t>
            </a:r>
          </a:p>
          <a:p>
            <a:r>
              <a:rPr lang="en-GB" dirty="0"/>
              <a:t>Reduce the amount you use and how often you use it.</a:t>
            </a:r>
          </a:p>
          <a:p>
            <a:r>
              <a:rPr lang="en-GB" dirty="0"/>
              <a:t>Look out for bladder issues.</a:t>
            </a:r>
          </a:p>
          <a:p>
            <a:r>
              <a:rPr lang="en-GB" dirty="0"/>
              <a:t>Look out for the signs of overdose.</a:t>
            </a:r>
          </a:p>
          <a:p>
            <a:r>
              <a:rPr lang="en-GB" dirty="0"/>
              <a:t>If you think someone is overdosing, put them in the recovery position or on their side.</a:t>
            </a:r>
          </a:p>
          <a:p>
            <a:r>
              <a:rPr lang="en-GB" dirty="0"/>
              <a:t>Call medical help immediately 999/112.</a:t>
            </a:r>
          </a:p>
          <a:p>
            <a:r>
              <a:rPr lang="en-GB" dirty="0"/>
              <a:t>Stay with the person until help arrives.</a:t>
            </a:r>
          </a:p>
          <a:p>
            <a:r>
              <a:rPr lang="en-GB" dirty="0"/>
              <a:t>Do not give the person any food, drink or other drugs while waiting for help to arrive.</a:t>
            </a:r>
          </a:p>
          <a:p>
            <a:endParaRPr lang="en-GB" dirty="0"/>
          </a:p>
          <a:p>
            <a:endParaRPr lang="en-IE" dirty="0"/>
          </a:p>
        </p:txBody>
      </p:sp>
    </p:spTree>
    <p:extLst>
      <p:ext uri="{BB962C8B-B14F-4D97-AF65-F5344CB8AC3E}">
        <p14:creationId xmlns:p14="http://schemas.microsoft.com/office/powerpoint/2010/main" val="643436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6E576-12B4-65F9-27E9-E8FC8DC8DF48}"/>
              </a:ext>
            </a:extLst>
          </p:cNvPr>
          <p:cNvSpPr>
            <a:spLocks noGrp="1"/>
          </p:cNvSpPr>
          <p:nvPr>
            <p:ph type="title"/>
          </p:nvPr>
        </p:nvSpPr>
        <p:spPr/>
        <p:txBody>
          <a:bodyPr/>
          <a:lstStyle/>
          <a:p>
            <a:r>
              <a:rPr lang="en-GB" dirty="0">
                <a:solidFill>
                  <a:srgbClr val="FFC000"/>
                </a:solidFill>
              </a:rPr>
              <a:t>services</a:t>
            </a:r>
            <a:endParaRPr lang="en-IE" dirty="0">
              <a:solidFill>
                <a:srgbClr val="FFC000"/>
              </a:solidFill>
            </a:endParaRPr>
          </a:p>
        </p:txBody>
      </p:sp>
      <p:sp>
        <p:nvSpPr>
          <p:cNvPr id="3" name="Content Placeholder 2">
            <a:extLst>
              <a:ext uri="{FF2B5EF4-FFF2-40B4-BE49-F238E27FC236}">
                <a16:creationId xmlns:a16="http://schemas.microsoft.com/office/drawing/2014/main" id="{76B5DDC4-CCA9-1AC0-9344-29E802C12B02}"/>
              </a:ext>
            </a:extLst>
          </p:cNvPr>
          <p:cNvSpPr>
            <a:spLocks noGrp="1"/>
          </p:cNvSpPr>
          <p:nvPr>
            <p:ph idx="1"/>
          </p:nvPr>
        </p:nvSpPr>
        <p:spPr>
          <a:xfrm>
            <a:off x="913795" y="2096063"/>
            <a:ext cx="10353762" cy="4407373"/>
          </a:xfrm>
        </p:spPr>
        <p:txBody>
          <a:bodyPr/>
          <a:lstStyle/>
          <a:p>
            <a:r>
              <a:rPr lang="en-GB" dirty="0"/>
              <a:t>If you would like to reduce or stop taking ketamine, seek out your local services.</a:t>
            </a:r>
          </a:p>
          <a:p>
            <a:endParaRPr lang="en-GB" dirty="0"/>
          </a:p>
          <a:p>
            <a:pPr marL="0" indent="0">
              <a:buNone/>
            </a:pPr>
            <a:r>
              <a:rPr lang="en-GB" kern="100" dirty="0">
                <a:effectLst/>
                <a:latin typeface="Rockwell" panose="02060603020205020403" pitchFamily="18" charset="0"/>
                <a:ea typeface="Aptos" panose="020B0004020202020204" pitchFamily="34" charset="0"/>
                <a:cs typeface="Times New Roman" panose="02020603050405020304" pitchFamily="18" charset="0"/>
              </a:rPr>
              <a:t>Services map: </a:t>
            </a:r>
            <a:r>
              <a:rPr lang="en-GB" u="sng" kern="100" dirty="0">
                <a:solidFill>
                  <a:srgbClr val="0000FF"/>
                </a:solidFill>
                <a:effectLst/>
                <a:latin typeface="Rockwell" panose="02060603020205020403" pitchFamily="18" charset="0"/>
                <a:ea typeface="Aptos" panose="020B0004020202020204" pitchFamily="34" charset="0"/>
                <a:cs typeface="Times New Roman" panose="02020603050405020304" pitchFamily="18" charset="0"/>
                <a:hlinkClick r:id="rId2"/>
              </a:rPr>
              <a:t>https://www.drugsandalcohol.ie/services_map</a:t>
            </a:r>
            <a:r>
              <a:rPr lang="en-GB" kern="100" dirty="0">
                <a:effectLst/>
                <a:latin typeface="Rockwell" panose="02060603020205020403" pitchFamily="18" charset="0"/>
                <a:ea typeface="Aptos" panose="020B0004020202020204" pitchFamily="34" charset="0"/>
                <a:cs typeface="Times New Roman" panose="02020603050405020304" pitchFamily="18" charset="0"/>
              </a:rPr>
              <a:t> </a:t>
            </a:r>
            <a:endParaRPr lang="en-GB"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GB" dirty="0">
                <a:solidFill>
                  <a:srgbClr val="FFC000"/>
                </a:solidFill>
                <a:hlinkClick r:id="rId3">
                  <a:extLst>
                    <a:ext uri="{A12FA001-AC4F-418D-AE19-62706E023703}">
                      <ahyp:hlinkClr xmlns:ahyp="http://schemas.microsoft.com/office/drawing/2018/hyperlinkcolor" val="tx"/>
                    </a:ext>
                  </a:extLst>
                </a:hlinkClick>
              </a:rPr>
              <a:t>www.drugs.ie</a:t>
            </a:r>
            <a:endParaRPr lang="en-GB" dirty="0">
              <a:solidFill>
                <a:srgbClr val="FFC000"/>
              </a:solidFill>
            </a:endParaRPr>
          </a:p>
          <a:p>
            <a:pPr marL="0" indent="0">
              <a:buNone/>
            </a:pPr>
            <a:r>
              <a:rPr lang="en-GB" dirty="0">
                <a:solidFill>
                  <a:srgbClr val="FFC000"/>
                </a:solidFill>
                <a:hlinkClick r:id="rId4">
                  <a:extLst>
                    <a:ext uri="{A12FA001-AC4F-418D-AE19-62706E023703}">
                      <ahyp:hlinkClr xmlns:ahyp="http://schemas.microsoft.com/office/drawing/2018/hyperlinkcolor" val="tx"/>
                    </a:ext>
                  </a:extLst>
                </a:hlinkClick>
              </a:rPr>
              <a:t>www.tiglin.ie</a:t>
            </a:r>
            <a:endParaRPr lang="en-IE" dirty="0">
              <a:solidFill>
                <a:srgbClr val="FFC000"/>
              </a:solidFill>
            </a:endParaRPr>
          </a:p>
          <a:p>
            <a:pPr marL="0" indent="0">
              <a:buNone/>
            </a:pPr>
            <a:r>
              <a:rPr lang="en-IE" dirty="0">
                <a:solidFill>
                  <a:srgbClr val="FFC000"/>
                </a:solidFill>
                <a:hlinkClick r:id="rId5">
                  <a:extLst>
                    <a:ext uri="{A12FA001-AC4F-418D-AE19-62706E023703}">
                      <ahyp:hlinkClr xmlns:ahyp="http://schemas.microsoft.com/office/drawing/2018/hyperlinkcolor" val="tx"/>
                    </a:ext>
                  </a:extLst>
                </a:hlinkClick>
              </a:rPr>
              <a:t>cris@mqi.ie</a:t>
            </a:r>
            <a:endParaRPr lang="en-IE" dirty="0">
              <a:solidFill>
                <a:srgbClr val="FFC000"/>
              </a:solidFill>
            </a:endParaRPr>
          </a:p>
          <a:p>
            <a:pPr marL="0" indent="0">
              <a:buNone/>
            </a:pPr>
            <a:r>
              <a:rPr lang="en-IE" dirty="0">
                <a:solidFill>
                  <a:srgbClr val="FFC000"/>
                </a:solidFill>
              </a:rPr>
              <a:t>livinglifecounselling.com </a:t>
            </a:r>
          </a:p>
          <a:p>
            <a:pPr marL="0" indent="0">
              <a:buNone/>
            </a:pPr>
            <a:endParaRPr lang="en-IE" dirty="0">
              <a:solidFill>
                <a:srgbClr val="FFC000"/>
              </a:solidFill>
            </a:endParaRPr>
          </a:p>
          <a:p>
            <a:pPr marL="0" indent="0">
              <a:buNone/>
            </a:pPr>
            <a:endParaRPr lang="en-GB" dirty="0">
              <a:solidFill>
                <a:srgbClr val="FFC000"/>
              </a:solidFill>
            </a:endParaRPr>
          </a:p>
        </p:txBody>
      </p:sp>
    </p:spTree>
    <p:extLst>
      <p:ext uri="{BB962C8B-B14F-4D97-AF65-F5344CB8AC3E}">
        <p14:creationId xmlns:p14="http://schemas.microsoft.com/office/powerpoint/2010/main" val="34085961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Damask</Template>
  <TotalTime>44</TotalTime>
  <Words>770</Words>
  <Application>Microsoft Office PowerPoint</Application>
  <PresentationFormat>Widescreen</PresentationFormat>
  <Paragraphs>71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Aptos</vt:lpstr>
      <vt:lpstr>Arial</vt:lpstr>
      <vt:lpstr>Bookman Old Style</vt:lpstr>
      <vt:lpstr>Rockwell</vt:lpstr>
      <vt:lpstr>Damask</vt:lpstr>
      <vt:lpstr>Ketamine </vt:lpstr>
      <vt:lpstr>ketamine</vt:lpstr>
      <vt:lpstr>Short-term effects</vt:lpstr>
      <vt:lpstr>Short-term effects continued…</vt:lpstr>
      <vt:lpstr>Long-term effects and  other risks</vt:lpstr>
      <vt:lpstr>Other risks  continued…</vt:lpstr>
      <vt:lpstr>Harm reduction</vt:lpstr>
      <vt:lpstr>Harm reduction</vt:lpstr>
      <vt:lpstr>services</vt:lpstr>
      <vt:lpstr>Sources/references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Ketamine</dc:title>
  <dc:creator>Deborah Jordan</dc:creator>
  <cp:lastModifiedBy>Mary Dunne</cp:lastModifiedBy>
  <cp:revision>2</cp:revision>
  <dcterms:created xsi:type="dcterms:W3CDTF">2024-01-08T13:37:48Z</dcterms:created>
  <dcterms:modified xsi:type="dcterms:W3CDTF">2024-07-01T09:29:18Z</dcterms:modified>
</cp:coreProperties>
</file>