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25D01-9162-463D-A385-FC6F499DFE21}" v="73" dt="2024-07-01T12:22:26.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1157C8-17DC-464B-96A0-3646F2BEE9CF}"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134877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157C8-17DC-464B-96A0-3646F2BEE9CF}"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211938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157C8-17DC-464B-96A0-3646F2BEE9CF}"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1319788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157C8-17DC-464B-96A0-3646F2BEE9CF}"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C72E76-D0A1-4E02-BAD6-3A0D183C0514}" type="slidenum">
              <a:rPr lang="en-IE" smtClean="0"/>
              <a:t>‹#›</a:t>
            </a:fld>
            <a:endParaRPr lang="en-IE"/>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691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157C8-17DC-464B-96A0-3646F2BEE9CF}"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91134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91157C8-17DC-464B-96A0-3646F2BEE9CF}" type="datetimeFigureOut">
              <a:rPr lang="en-IE" smtClean="0"/>
              <a:t>01/07/2024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1764106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91157C8-17DC-464B-96A0-3646F2BEE9CF}" type="datetimeFigureOut">
              <a:rPr lang="en-IE" smtClean="0"/>
              <a:t>01/07/2024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408480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157C8-17DC-464B-96A0-3646F2BEE9CF}"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325161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157C8-17DC-464B-96A0-3646F2BEE9CF}"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134298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157C8-17DC-464B-96A0-3646F2BEE9CF}"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380715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157C8-17DC-464B-96A0-3646F2BEE9CF}"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48500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1157C8-17DC-464B-96A0-3646F2BEE9CF}"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279999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1157C8-17DC-464B-96A0-3646F2BEE9CF}" type="datetimeFigureOut">
              <a:rPr lang="en-IE" smtClean="0"/>
              <a:t>01/07/2024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22291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1157C8-17DC-464B-96A0-3646F2BEE9CF}" type="datetimeFigureOut">
              <a:rPr lang="en-IE" smtClean="0"/>
              <a:t>01/07/2024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84766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157C8-17DC-464B-96A0-3646F2BEE9CF}" type="datetimeFigureOut">
              <a:rPr lang="en-IE" smtClean="0"/>
              <a:t>01/07/2024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149314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157C8-17DC-464B-96A0-3646F2BEE9CF}"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157942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157C8-17DC-464B-96A0-3646F2BEE9CF}"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C72E76-D0A1-4E02-BAD6-3A0D183C0514}" type="slidenum">
              <a:rPr lang="en-IE" smtClean="0"/>
              <a:t>‹#›</a:t>
            </a:fld>
            <a:endParaRPr lang="en-IE"/>
          </a:p>
        </p:txBody>
      </p:sp>
    </p:spTree>
    <p:extLst>
      <p:ext uri="{BB962C8B-B14F-4D97-AF65-F5344CB8AC3E}">
        <p14:creationId xmlns:p14="http://schemas.microsoft.com/office/powerpoint/2010/main" val="12263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91157C8-17DC-464B-96A0-3646F2BEE9CF}" type="datetimeFigureOut">
              <a:rPr lang="en-IE" smtClean="0"/>
              <a:t>01/07/2024</a:t>
            </a:fld>
            <a:endParaRPr lang="en-IE"/>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7C72E76-D0A1-4E02-BAD6-3A0D183C0514}" type="slidenum">
              <a:rPr lang="en-IE" smtClean="0"/>
              <a:t>‹#›</a:t>
            </a:fld>
            <a:endParaRPr lang="en-IE"/>
          </a:p>
        </p:txBody>
      </p:sp>
    </p:spTree>
    <p:extLst>
      <p:ext uri="{BB962C8B-B14F-4D97-AF65-F5344CB8AC3E}">
        <p14:creationId xmlns:p14="http://schemas.microsoft.com/office/powerpoint/2010/main" val="13859787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ixabay.com/photos/drugs-addict-addiction-problem-279313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rugs.ie/harm_reduction_advice_for_people_who_use_heroin/" TargetMode="External"/><Relationship Id="rId2" Type="http://schemas.openxmlformats.org/officeDocument/2006/relationships/hyperlink" Target="https://www.drugs.ie/drugtypes/drug/heroin" TargetMode="External"/><Relationship Id="rId1" Type="http://schemas.openxmlformats.org/officeDocument/2006/relationships/slideLayout" Target="../slideLayouts/slideLayout2.xml"/><Relationship Id="rId4" Type="http://schemas.openxmlformats.org/officeDocument/2006/relationships/hyperlink" Target="https://www.drugsandalcohol.ie/cgi/search/archive/advanced?_action_search=1&amp;dataset=archive&amp;exp=0%7C1%7C-date%2Fbrowse_by%2Ftitle%7Carchive%7C-%7Cace_words_advanced%3Aace_words%3AANY%3AIN%3Adocumentation+library%7Cadvanced_date%3Adate%3AALL%3AEQ%3A2014-%7Cadvanced_subject_geo_words_last%3Avol_subject_list_geo_words_last%3AALL%3AIN%3AIreland%7Cadvanced_type%3Atype%3AANY%3AEQ%3Afactsheet%7C-%7Ceprint_status%3Aeprint_status%3AANY%3AEQ%3Aarchive&amp;order=-date%2Fbrowse_by%2Ftit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cris@mqi.ie" TargetMode="External"/><Relationship Id="rId2" Type="http://schemas.openxmlformats.org/officeDocument/2006/relationships/hyperlink" Target="https://www.drugsandalcohol.ie/services_ma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97A4-0F04-71C9-CB79-166E9B17CA74}"/>
              </a:ext>
            </a:extLst>
          </p:cNvPr>
          <p:cNvSpPr>
            <a:spLocks noGrp="1"/>
          </p:cNvSpPr>
          <p:nvPr>
            <p:ph type="ctrTitle"/>
          </p:nvPr>
        </p:nvSpPr>
        <p:spPr>
          <a:xfrm>
            <a:off x="2078745" y="1041400"/>
            <a:ext cx="9001462" cy="2387600"/>
          </a:xfrm>
        </p:spPr>
        <p:txBody>
          <a:bodyPr/>
          <a:lstStyle/>
          <a:p>
            <a:r>
              <a:rPr lang="en-GB" dirty="0">
                <a:solidFill>
                  <a:srgbClr val="FFC000"/>
                </a:solidFill>
              </a:rPr>
              <a:t>     </a:t>
            </a:r>
            <a:br>
              <a:rPr lang="en-GB" dirty="0">
                <a:solidFill>
                  <a:srgbClr val="FFC000"/>
                </a:solidFill>
              </a:rPr>
            </a:br>
            <a:r>
              <a:rPr lang="en-GB" dirty="0">
                <a:solidFill>
                  <a:srgbClr val="FFC000"/>
                </a:solidFill>
              </a:rPr>
              <a:t> </a:t>
            </a:r>
            <a:r>
              <a:rPr lang="en-GB" sz="6000" dirty="0">
                <a:solidFill>
                  <a:srgbClr val="FFC000"/>
                </a:solidFill>
              </a:rPr>
              <a:t>Heroin</a:t>
            </a:r>
            <a:r>
              <a:rPr lang="en-GB" dirty="0">
                <a:solidFill>
                  <a:srgbClr val="FFC000"/>
                </a:solidFill>
              </a:rPr>
              <a:t> 	</a:t>
            </a:r>
            <a:br>
              <a:rPr lang="en-GB" dirty="0">
                <a:solidFill>
                  <a:srgbClr val="FFC000"/>
                </a:solidFill>
              </a:rPr>
            </a:br>
            <a:r>
              <a:rPr lang="en-GB" dirty="0">
                <a:solidFill>
                  <a:srgbClr val="FFC000"/>
                </a:solidFill>
              </a:rPr>
              <a:t>	</a:t>
            </a:r>
            <a:endParaRPr lang="en-IE" dirty="0">
              <a:solidFill>
                <a:srgbClr val="FFC000"/>
              </a:solidFill>
            </a:endParaRPr>
          </a:p>
        </p:txBody>
      </p:sp>
      <p:sp>
        <p:nvSpPr>
          <p:cNvPr id="3" name="Subtitle 2">
            <a:extLst>
              <a:ext uri="{FF2B5EF4-FFF2-40B4-BE49-F238E27FC236}">
                <a16:creationId xmlns:a16="http://schemas.microsoft.com/office/drawing/2014/main" id="{F673C5C8-F8B0-F305-ECD6-F0D6A112DE7F}"/>
              </a:ext>
            </a:extLst>
          </p:cNvPr>
          <p:cNvSpPr>
            <a:spLocks noGrp="1"/>
          </p:cNvSpPr>
          <p:nvPr>
            <p:ph type="subTitle" idx="1"/>
          </p:nvPr>
        </p:nvSpPr>
        <p:spPr>
          <a:xfrm>
            <a:off x="1595269" y="3602037"/>
            <a:ext cx="9001462" cy="2929391"/>
          </a:xfrm>
        </p:spPr>
        <p:txBody>
          <a:bodyPr/>
          <a:lstStyle/>
          <a:p>
            <a:r>
              <a:rPr lang="en-GB" dirty="0"/>
              <a:t>What is it?</a:t>
            </a:r>
            <a:endParaRPr lang="en-IE" dirty="0"/>
          </a:p>
        </p:txBody>
      </p:sp>
      <p:pic>
        <p:nvPicPr>
          <p:cNvPr id="1026" name="Picture 4" descr="Picture showing image of heroin. ">
            <a:hlinkClick r:id="rId2"/>
            <a:extLst>
              <a:ext uri="{FF2B5EF4-FFF2-40B4-BE49-F238E27FC236}">
                <a16:creationId xmlns:a16="http://schemas.microsoft.com/office/drawing/2014/main" id="{A549B2FB-91F7-F612-38AF-D6C9C318D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9" t="3752"/>
          <a:stretch/>
        </p:blipFill>
        <p:spPr bwMode="auto">
          <a:xfrm>
            <a:off x="4572273" y="4285991"/>
            <a:ext cx="3047453" cy="203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434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E157-091D-0148-EE1B-C61DFB5D598D}"/>
              </a:ext>
            </a:extLst>
          </p:cNvPr>
          <p:cNvSpPr>
            <a:spLocks noGrp="1"/>
          </p:cNvSpPr>
          <p:nvPr>
            <p:ph type="title"/>
          </p:nvPr>
        </p:nvSpPr>
        <p:spPr/>
        <p:txBody>
          <a:bodyPr/>
          <a:lstStyle/>
          <a:p>
            <a:r>
              <a:rPr lang="en-GB" dirty="0">
                <a:solidFill>
                  <a:srgbClr val="FFC000"/>
                </a:solidFill>
              </a:rPr>
              <a:t>Sources/references</a:t>
            </a:r>
            <a:endParaRPr lang="en-IE" dirty="0">
              <a:solidFill>
                <a:srgbClr val="FFC000"/>
              </a:solidFill>
            </a:endParaRPr>
          </a:p>
        </p:txBody>
      </p:sp>
      <p:sp>
        <p:nvSpPr>
          <p:cNvPr id="3" name="Content Placeholder 2">
            <a:extLst>
              <a:ext uri="{FF2B5EF4-FFF2-40B4-BE49-F238E27FC236}">
                <a16:creationId xmlns:a16="http://schemas.microsoft.com/office/drawing/2014/main" id="{BFE1BA43-798A-7558-DB64-F75B15F25C94}"/>
              </a:ext>
            </a:extLst>
          </p:cNvPr>
          <p:cNvSpPr>
            <a:spLocks noGrp="1"/>
          </p:cNvSpPr>
          <p:nvPr>
            <p:ph idx="1"/>
          </p:nvPr>
        </p:nvSpPr>
        <p:spPr>
          <a:xfrm>
            <a:off x="429208" y="1782147"/>
            <a:ext cx="11485983" cy="4674637"/>
          </a:xfrm>
        </p:spPr>
        <p:txBody>
          <a:bodyPr>
            <a:normAutofit/>
          </a:bodyPr>
          <a:lstStyle/>
          <a:p>
            <a:pPr>
              <a:lnSpc>
                <a:spcPct val="107000"/>
              </a:lnSpc>
              <a:spcAft>
                <a:spcPts val="800"/>
              </a:spcAft>
            </a:pPr>
            <a:r>
              <a:rPr lang="en-IE" sz="1800" kern="100" dirty="0">
                <a:effectLst/>
                <a:latin typeface="Aptos" panose="020B0004020202020204" pitchFamily="34" charset="0"/>
                <a:ea typeface="Aptos" panose="020B0004020202020204" pitchFamily="34" charset="0"/>
                <a:cs typeface="Times New Roman" panose="02020603050405020304" pitchFamily="18" charset="0"/>
              </a:rPr>
              <a:t>HSE drugs.ie (n.d.) Heroin. </a:t>
            </a:r>
            <a:r>
              <a:rPr lang="en-I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https://www.drugs.ie/drugtypes/drug/heroin</a:t>
            </a:r>
            <a:r>
              <a:rPr lang="en-IE"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[Accessed on 04/01/24]</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E" sz="1800" kern="100" dirty="0">
                <a:effectLst/>
                <a:latin typeface="Aptos" panose="020B0004020202020204" pitchFamily="34" charset="0"/>
                <a:ea typeface="Aptos" panose="020B0004020202020204" pitchFamily="34" charset="0"/>
                <a:cs typeface="Times New Roman" panose="02020603050405020304" pitchFamily="18" charset="0"/>
              </a:rPr>
              <a:t>HSE drugs.ie (n.d.)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Harm reduction advice for people who use heroin. </a:t>
            </a:r>
            <a:r>
              <a:rPr lang="en-I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https://www.drugs.ie/harm_reduction_advice_for_people_who_use_heroin/</a:t>
            </a:r>
            <a:r>
              <a:rPr lang="en-IE"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[Accessed on 04/01/24]</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i="1" dirty="0">
              <a:hlinkClick r:id="rId4">
                <a:extLst>
                  <a:ext uri="{A12FA001-AC4F-418D-AE19-62706E023703}">
                    <ahyp:hlinkClr xmlns:ahyp="http://schemas.microsoft.com/office/drawing/2018/hyperlinkcolor" val="tx"/>
                  </a:ext>
                </a:extLst>
              </a:hlinkClick>
            </a:endParaRPr>
          </a:p>
          <a:p>
            <a:pPr marL="0" indent="0">
              <a:buNone/>
            </a:pPr>
            <a:r>
              <a:rPr lang="en-GB" i="1" dirty="0">
                <a:hlinkClick r:id="rId4">
                  <a:extLst>
                    <a:ext uri="{A12FA001-AC4F-418D-AE19-62706E023703}">
                      <ahyp:hlinkClr xmlns:ahyp="http://schemas.microsoft.com/office/drawing/2018/hyperlinkcolor" val="tx"/>
                    </a:ext>
                  </a:extLst>
                </a:hlinkClick>
              </a:rPr>
              <a:t>Images free to use and share commercially: Google.ie</a:t>
            </a:r>
          </a:p>
          <a:p>
            <a:pPr marL="0" indent="0">
              <a:buNone/>
            </a:pPr>
            <a:endParaRPr lang="en-GB" dirty="0">
              <a:solidFill>
                <a:srgbClr val="6BA9DA"/>
              </a:solidFill>
              <a:hlinkClick r:id="rId4">
                <a:extLst>
                  <a:ext uri="{A12FA001-AC4F-418D-AE19-62706E023703}">
                    <ahyp:hlinkClr xmlns:ahyp="http://schemas.microsoft.com/office/drawing/2018/hyperlinkcolor" val="tx"/>
                  </a:ext>
                </a:extLst>
              </a:hlinkClick>
            </a:endParaRPr>
          </a:p>
          <a:p>
            <a:pPr marL="0" indent="0">
              <a:buNone/>
            </a:pPr>
            <a:r>
              <a:rPr lang="en-GB" dirty="0">
                <a:solidFill>
                  <a:schemeClr val="tx1">
                    <a:lumMod val="95000"/>
                  </a:schemeClr>
                </a:solidFill>
                <a:hlinkClick r:id="rId4">
                  <a:extLst>
                    <a:ext uri="{A12FA001-AC4F-418D-AE19-62706E023703}">
                      <ahyp:hlinkClr xmlns:ahyp="http://schemas.microsoft.com/office/drawing/2018/hyperlinkcolor" val="tx"/>
                    </a:ext>
                  </a:extLst>
                </a:hlinkClick>
              </a:rPr>
              <a:t>For more information follow the link below;</a:t>
            </a:r>
          </a:p>
          <a:p>
            <a:pPr marL="342900" lvl="0" indent="-342900">
              <a:buFont typeface="Arial" panose="020B0604020202020204" pitchFamily="34" charset="0"/>
              <a:buChar char="•"/>
              <a:tabLst>
                <a:tab pos="457200" algn="l"/>
              </a:tabLst>
            </a:pPr>
            <a:r>
              <a:rPr lang="en-GB" u="sng" kern="100" dirty="0">
                <a:solidFill>
                  <a:srgbClr val="0000FF"/>
                </a:solidFill>
                <a:effectLst/>
                <a:latin typeface="Rockwell" panose="02060603020205020403" pitchFamily="18" charset="0"/>
                <a:ea typeface="Aptos" panose="020B0004020202020204" pitchFamily="34" charset="0"/>
                <a:cs typeface="Times New Roman" panose="02020603050405020304" pitchFamily="18" charset="0"/>
                <a:hlinkClick r:id="rId4"/>
              </a:rPr>
              <a:t>HRB National Drugs Library (2024) Drugs and alcohol factsheets</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IE" dirty="0"/>
          </a:p>
        </p:txBody>
      </p:sp>
    </p:spTree>
    <p:extLst>
      <p:ext uri="{BB962C8B-B14F-4D97-AF65-F5344CB8AC3E}">
        <p14:creationId xmlns:p14="http://schemas.microsoft.com/office/powerpoint/2010/main" val="111497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D54F-AB70-4DF3-B265-4C4E07D34146}"/>
              </a:ext>
            </a:extLst>
          </p:cNvPr>
          <p:cNvSpPr>
            <a:spLocks noGrp="1"/>
          </p:cNvSpPr>
          <p:nvPr>
            <p:ph type="title"/>
          </p:nvPr>
        </p:nvSpPr>
        <p:spPr/>
        <p:txBody>
          <a:bodyPr/>
          <a:lstStyle/>
          <a:p>
            <a:r>
              <a:rPr lang="en-GB" dirty="0">
                <a:solidFill>
                  <a:srgbClr val="FFC000"/>
                </a:solidFill>
              </a:rPr>
              <a:t>What is it and how is it used?</a:t>
            </a:r>
            <a:endParaRPr lang="en-IE" dirty="0">
              <a:solidFill>
                <a:srgbClr val="FFC000"/>
              </a:solidFill>
            </a:endParaRPr>
          </a:p>
        </p:txBody>
      </p:sp>
      <p:sp>
        <p:nvSpPr>
          <p:cNvPr id="3" name="Content Placeholder 2">
            <a:extLst>
              <a:ext uri="{FF2B5EF4-FFF2-40B4-BE49-F238E27FC236}">
                <a16:creationId xmlns:a16="http://schemas.microsoft.com/office/drawing/2014/main" id="{265EC11F-9A51-8368-F507-64C8D8E7F5ED}"/>
              </a:ext>
            </a:extLst>
          </p:cNvPr>
          <p:cNvSpPr>
            <a:spLocks noGrp="1"/>
          </p:cNvSpPr>
          <p:nvPr>
            <p:ph idx="1"/>
          </p:nvPr>
        </p:nvSpPr>
        <p:spPr>
          <a:xfrm>
            <a:off x="913795" y="1660849"/>
            <a:ext cx="10353762" cy="4926563"/>
          </a:xfrm>
        </p:spPr>
        <p:txBody>
          <a:bodyPr/>
          <a:lstStyle/>
          <a:p>
            <a:r>
              <a:rPr lang="en-GB" dirty="0"/>
              <a:t>Highly addictive powerful drug.</a:t>
            </a:r>
          </a:p>
          <a:p>
            <a:pPr marL="0" indent="0">
              <a:buNone/>
            </a:pPr>
            <a:endParaRPr lang="en-GB" dirty="0"/>
          </a:p>
          <a:p>
            <a:r>
              <a:rPr lang="en-GB" dirty="0"/>
              <a:t>It is derived from the resin of the poppy plant which is first refined into opium and then morphine before heroin is created.</a:t>
            </a:r>
          </a:p>
          <a:p>
            <a:pPr marL="0" indent="0">
              <a:buNone/>
            </a:pPr>
            <a:endParaRPr lang="en-GB" dirty="0"/>
          </a:p>
          <a:p>
            <a:r>
              <a:rPr lang="en-GB" dirty="0"/>
              <a:t>Production begins in the poppy fields of Afghanistan, Pakistan, India, Myanmar, Laos, Columbia, Mexico and Guatemala. Afghanistan produces the bulk of the world’s opium.</a:t>
            </a:r>
          </a:p>
          <a:p>
            <a:pPr marL="0" indent="0">
              <a:buNone/>
            </a:pPr>
            <a:endParaRPr lang="en-GB" dirty="0"/>
          </a:p>
          <a:p>
            <a:r>
              <a:rPr lang="en-GB" dirty="0"/>
              <a:t>This is because of economics. The average farmer can see an annual return of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€3,000 compared with €1,000 for a crop of wheat.</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246561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7444-E08F-3AC2-579A-A107FB0B780F}"/>
              </a:ext>
            </a:extLst>
          </p:cNvPr>
          <p:cNvSpPr>
            <a:spLocks noGrp="1"/>
          </p:cNvSpPr>
          <p:nvPr>
            <p:ph type="title"/>
          </p:nvPr>
        </p:nvSpPr>
        <p:spPr/>
        <p:txBody>
          <a:bodyPr/>
          <a:lstStyle/>
          <a:p>
            <a:r>
              <a:rPr lang="en-GB" dirty="0">
                <a:solidFill>
                  <a:srgbClr val="FFC000"/>
                </a:solidFill>
              </a:rPr>
              <a:t>How is it created?</a:t>
            </a:r>
            <a:endParaRPr lang="en-IE" dirty="0">
              <a:solidFill>
                <a:srgbClr val="FFC000"/>
              </a:solidFill>
            </a:endParaRPr>
          </a:p>
        </p:txBody>
      </p:sp>
      <p:sp>
        <p:nvSpPr>
          <p:cNvPr id="3" name="Content Placeholder 2">
            <a:extLst>
              <a:ext uri="{FF2B5EF4-FFF2-40B4-BE49-F238E27FC236}">
                <a16:creationId xmlns:a16="http://schemas.microsoft.com/office/drawing/2014/main" id="{C9BD6EAC-94D6-47DD-EB86-359C8CCA1240}"/>
              </a:ext>
            </a:extLst>
          </p:cNvPr>
          <p:cNvSpPr>
            <a:spLocks noGrp="1"/>
          </p:cNvSpPr>
          <p:nvPr>
            <p:ph idx="1"/>
          </p:nvPr>
        </p:nvSpPr>
        <p:spPr>
          <a:xfrm>
            <a:off x="913795" y="2096064"/>
            <a:ext cx="10353762" cy="4603316"/>
          </a:xfrm>
        </p:spPr>
        <p:txBody>
          <a:bodyPr/>
          <a:lstStyle/>
          <a:p>
            <a:r>
              <a:rPr lang="en-GB" dirty="0"/>
              <a:t>Opium is created by making an incision in the poppy seed pod which contains white milky liquid.</a:t>
            </a:r>
          </a:p>
          <a:p>
            <a:r>
              <a:rPr lang="en-GB" dirty="0"/>
              <a:t>This is dried, formed into balls and sold as raw opium.</a:t>
            </a:r>
          </a:p>
          <a:p>
            <a:r>
              <a:rPr lang="en-GB" dirty="0"/>
              <a:t>The raw opium is mixed with a calcium solution and allowed to settle.</a:t>
            </a:r>
          </a:p>
          <a:p>
            <a:r>
              <a:rPr lang="en-GB" dirty="0"/>
              <a:t>The top layer, containing morphine, is siphoned off and placed in a barrel where it is mixed with additional chemicals causing the morphine to fall to the bottom of the barrel. The morphine is then removed and dried which forms a morphine base used to produce heroin.</a:t>
            </a:r>
          </a:p>
          <a:p>
            <a:r>
              <a:rPr lang="en-GB" dirty="0"/>
              <a:t>Several more steps and chemical reactions take place before the fine white heroin powder is made.</a:t>
            </a:r>
          </a:p>
          <a:p>
            <a:endParaRPr lang="en-IE" dirty="0"/>
          </a:p>
        </p:txBody>
      </p:sp>
    </p:spTree>
    <p:extLst>
      <p:ext uri="{BB962C8B-B14F-4D97-AF65-F5344CB8AC3E}">
        <p14:creationId xmlns:p14="http://schemas.microsoft.com/office/powerpoint/2010/main" val="314620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561D-5DC5-75B0-77E2-69EB48E5EB59}"/>
              </a:ext>
            </a:extLst>
          </p:cNvPr>
          <p:cNvSpPr>
            <a:spLocks noGrp="1"/>
          </p:cNvSpPr>
          <p:nvPr>
            <p:ph type="title"/>
          </p:nvPr>
        </p:nvSpPr>
        <p:spPr/>
        <p:txBody>
          <a:bodyPr/>
          <a:lstStyle/>
          <a:p>
            <a:r>
              <a:rPr lang="en-GB" dirty="0">
                <a:solidFill>
                  <a:srgbClr val="FFC000"/>
                </a:solidFill>
              </a:rPr>
              <a:t>Other methods</a:t>
            </a:r>
            <a:endParaRPr lang="en-IE" dirty="0">
              <a:solidFill>
                <a:srgbClr val="FFC000"/>
              </a:solidFill>
            </a:endParaRPr>
          </a:p>
        </p:txBody>
      </p:sp>
      <p:sp>
        <p:nvSpPr>
          <p:cNvPr id="3" name="Content Placeholder 2">
            <a:extLst>
              <a:ext uri="{FF2B5EF4-FFF2-40B4-BE49-F238E27FC236}">
                <a16:creationId xmlns:a16="http://schemas.microsoft.com/office/drawing/2014/main" id="{88867DCE-23B6-34C5-435D-86530922FA36}"/>
              </a:ext>
            </a:extLst>
          </p:cNvPr>
          <p:cNvSpPr>
            <a:spLocks noGrp="1"/>
          </p:cNvSpPr>
          <p:nvPr>
            <p:ph idx="1"/>
          </p:nvPr>
        </p:nvSpPr>
        <p:spPr>
          <a:xfrm>
            <a:off x="913795" y="2096063"/>
            <a:ext cx="10353762" cy="4294797"/>
          </a:xfrm>
        </p:spPr>
        <p:txBody>
          <a:bodyPr/>
          <a:lstStyle/>
          <a:p>
            <a:r>
              <a:rPr lang="en-GB" dirty="0"/>
              <a:t>Globally, other methods are used to produce heroin with varying degrees of purity. </a:t>
            </a:r>
          </a:p>
          <a:p>
            <a:pPr marL="0" indent="0">
              <a:buNone/>
            </a:pPr>
            <a:endParaRPr lang="en-GB" dirty="0"/>
          </a:p>
          <a:p>
            <a:r>
              <a:rPr lang="en-GB" dirty="0"/>
              <a:t>A well-known type called “black tar” is produced in Latin America and other parts of the world which skips some of the stages. It is cheaper but poses increased health risks due to its impurity and its name comes from its black/brown colour. It is even more dangerous to inject and can cause paralysis and death from infected wounds.</a:t>
            </a:r>
          </a:p>
          <a:p>
            <a:endParaRPr lang="en-GB" dirty="0"/>
          </a:p>
          <a:p>
            <a:pPr marL="0" indent="0">
              <a:buNone/>
            </a:pPr>
            <a:endParaRPr lang="en-IE" dirty="0"/>
          </a:p>
        </p:txBody>
      </p:sp>
      <p:pic>
        <p:nvPicPr>
          <p:cNvPr id="4" name="Picture 3" descr="Black Tar Heroin Identification By Look And Smell - Addiction Resource">
            <a:extLst>
              <a:ext uri="{FF2B5EF4-FFF2-40B4-BE49-F238E27FC236}">
                <a16:creationId xmlns:a16="http://schemas.microsoft.com/office/drawing/2014/main" id="{8B0CE8A0-8D26-04B0-BBEF-AB92545578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535" y="4891625"/>
            <a:ext cx="2863552" cy="1499235"/>
          </a:xfrm>
          <a:prstGeom prst="rect">
            <a:avLst/>
          </a:prstGeom>
          <a:noFill/>
          <a:ln>
            <a:noFill/>
          </a:ln>
        </p:spPr>
      </p:pic>
      <p:pic>
        <p:nvPicPr>
          <p:cNvPr id="5" name="Picture 4" descr="Heroin | DEA">
            <a:extLst>
              <a:ext uri="{FF2B5EF4-FFF2-40B4-BE49-F238E27FC236}">
                <a16:creationId xmlns:a16="http://schemas.microsoft.com/office/drawing/2014/main" id="{C360494E-DA57-2E77-0456-29BF8DDA44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944" y="4891624"/>
            <a:ext cx="3012551" cy="1499235"/>
          </a:xfrm>
          <a:prstGeom prst="rect">
            <a:avLst/>
          </a:prstGeom>
          <a:noFill/>
          <a:ln>
            <a:noFill/>
          </a:ln>
        </p:spPr>
      </p:pic>
    </p:spTree>
    <p:extLst>
      <p:ext uri="{BB962C8B-B14F-4D97-AF65-F5344CB8AC3E}">
        <p14:creationId xmlns:p14="http://schemas.microsoft.com/office/powerpoint/2010/main" val="71096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C524-298B-62F6-2ABE-F4647FC60556}"/>
              </a:ext>
            </a:extLst>
          </p:cNvPr>
          <p:cNvSpPr>
            <a:spLocks noGrp="1"/>
          </p:cNvSpPr>
          <p:nvPr>
            <p:ph type="title"/>
          </p:nvPr>
        </p:nvSpPr>
        <p:spPr/>
        <p:txBody>
          <a:bodyPr/>
          <a:lstStyle/>
          <a:p>
            <a:r>
              <a:rPr lang="en-GB" dirty="0">
                <a:solidFill>
                  <a:srgbClr val="FFC000"/>
                </a:solidFill>
              </a:rPr>
              <a:t>More black tar Heroin information…</a:t>
            </a:r>
            <a:endParaRPr lang="en-IE" dirty="0">
              <a:solidFill>
                <a:srgbClr val="FFC000"/>
              </a:solidFill>
            </a:endParaRPr>
          </a:p>
        </p:txBody>
      </p:sp>
      <p:sp>
        <p:nvSpPr>
          <p:cNvPr id="3" name="Content Placeholder 2">
            <a:extLst>
              <a:ext uri="{FF2B5EF4-FFF2-40B4-BE49-F238E27FC236}">
                <a16:creationId xmlns:a16="http://schemas.microsoft.com/office/drawing/2014/main" id="{681C9B9E-4658-3DFF-5217-C03C6458654F}"/>
              </a:ext>
            </a:extLst>
          </p:cNvPr>
          <p:cNvSpPr>
            <a:spLocks noGrp="1"/>
          </p:cNvSpPr>
          <p:nvPr>
            <p:ph idx="1"/>
          </p:nvPr>
        </p:nvSpPr>
        <p:spPr>
          <a:xfrm>
            <a:off x="913795" y="2096064"/>
            <a:ext cx="10353762" cy="4454026"/>
          </a:xfrm>
        </p:spPr>
        <p:txBody>
          <a:bodyPr/>
          <a:lstStyle/>
          <a:p>
            <a:r>
              <a:rPr lang="en-GB" dirty="0"/>
              <a:t>Although black tar carries major risks, it carries less risk of the spread of disease. </a:t>
            </a:r>
          </a:p>
          <a:p>
            <a:r>
              <a:rPr lang="en-GB" dirty="0"/>
              <a:t>This is because the tar has to be heated to at least 165 degrees to be injectable which kills of the AIDS virus.</a:t>
            </a:r>
          </a:p>
          <a:p>
            <a:r>
              <a:rPr lang="en-GB" dirty="0"/>
              <a:t>It can easily be snorted or inhaled which is attractive to those who do not wish to inject it.</a:t>
            </a:r>
          </a:p>
          <a:p>
            <a:r>
              <a:rPr lang="en-GB" dirty="0"/>
              <a:t>It also clogs needles requiring those using it to get clean needles more often.</a:t>
            </a:r>
          </a:p>
          <a:p>
            <a:r>
              <a:rPr lang="en-GB" dirty="0"/>
              <a:t>Black tar heroin has many names including; brown sugar, Mr. Brownstone or brown crystal. </a:t>
            </a:r>
          </a:p>
          <a:p>
            <a:r>
              <a:rPr lang="en-GB" dirty="0"/>
              <a:t>It is often cut with diphenhydramine, lactose, baby laxative, coffee cream or vitamins.</a:t>
            </a:r>
          </a:p>
          <a:p>
            <a:endParaRPr lang="en-IE" dirty="0"/>
          </a:p>
        </p:txBody>
      </p:sp>
    </p:spTree>
    <p:extLst>
      <p:ext uri="{BB962C8B-B14F-4D97-AF65-F5344CB8AC3E}">
        <p14:creationId xmlns:p14="http://schemas.microsoft.com/office/powerpoint/2010/main" val="291382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B4F1-68D6-1C24-E6A2-472F9AE46E31}"/>
              </a:ext>
            </a:extLst>
          </p:cNvPr>
          <p:cNvSpPr>
            <a:spLocks noGrp="1"/>
          </p:cNvSpPr>
          <p:nvPr>
            <p:ph type="title"/>
          </p:nvPr>
        </p:nvSpPr>
        <p:spPr/>
        <p:txBody>
          <a:bodyPr/>
          <a:lstStyle/>
          <a:p>
            <a:r>
              <a:rPr lang="en-GB" dirty="0">
                <a:solidFill>
                  <a:srgbClr val="FFC000"/>
                </a:solidFill>
              </a:rPr>
              <a:t>Other types of heroin</a:t>
            </a:r>
            <a:endParaRPr lang="en-IE" dirty="0">
              <a:solidFill>
                <a:srgbClr val="FFC000"/>
              </a:solidFill>
            </a:endParaRPr>
          </a:p>
        </p:txBody>
      </p:sp>
      <p:sp>
        <p:nvSpPr>
          <p:cNvPr id="3" name="Content Placeholder 2">
            <a:extLst>
              <a:ext uri="{FF2B5EF4-FFF2-40B4-BE49-F238E27FC236}">
                <a16:creationId xmlns:a16="http://schemas.microsoft.com/office/drawing/2014/main" id="{17A6EB9B-AA31-EF8F-8691-25B879576EB2}"/>
              </a:ext>
            </a:extLst>
          </p:cNvPr>
          <p:cNvSpPr>
            <a:spLocks noGrp="1"/>
          </p:cNvSpPr>
          <p:nvPr>
            <p:ph idx="1"/>
          </p:nvPr>
        </p:nvSpPr>
        <p:spPr>
          <a:xfrm>
            <a:off x="913795" y="2096063"/>
            <a:ext cx="10353762" cy="4593985"/>
          </a:xfrm>
        </p:spPr>
        <p:txBody>
          <a:bodyPr>
            <a:normAutofit lnSpcReduction="10000"/>
          </a:bodyPr>
          <a:lstStyle/>
          <a:p>
            <a:r>
              <a:rPr lang="en-GB" dirty="0"/>
              <a:t>Gunpowder heroin – a combination of cocaine and heroin or heroin mixed with fentanyl. Usually brown or grey.</a:t>
            </a:r>
          </a:p>
          <a:p>
            <a:endParaRPr lang="en-GB" dirty="0"/>
          </a:p>
          <a:p>
            <a:r>
              <a:rPr lang="en-GB" dirty="0"/>
              <a:t>China white- heroin and fentanyl but white in colour.</a:t>
            </a:r>
          </a:p>
          <a:p>
            <a:pPr marL="0" indent="0">
              <a:buNone/>
            </a:pPr>
            <a:endParaRPr lang="en-GB" dirty="0"/>
          </a:p>
          <a:p>
            <a:r>
              <a:rPr lang="en-GB" dirty="0"/>
              <a:t>Pills and tablets – it can come in pill and capsule form. In Baltimore, this form is popular and comes in a gel capsule in a mix of white or brown powder. Typically called “scramble.”</a:t>
            </a:r>
          </a:p>
          <a:p>
            <a:endParaRPr lang="en-GB" dirty="0"/>
          </a:p>
          <a:p>
            <a:r>
              <a:rPr lang="en-GB" dirty="0"/>
              <a:t>It also comes in pressed tablet form. Blue/green tablets which is heroin mixed with oxycodone.</a:t>
            </a:r>
          </a:p>
          <a:p>
            <a:endParaRPr lang="en-IE" dirty="0"/>
          </a:p>
        </p:txBody>
      </p:sp>
    </p:spTree>
    <p:extLst>
      <p:ext uri="{BB962C8B-B14F-4D97-AF65-F5344CB8AC3E}">
        <p14:creationId xmlns:p14="http://schemas.microsoft.com/office/powerpoint/2010/main" val="398495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27D3-2A98-4F31-88BF-39656474FA41}"/>
              </a:ext>
            </a:extLst>
          </p:cNvPr>
          <p:cNvSpPr>
            <a:spLocks noGrp="1"/>
          </p:cNvSpPr>
          <p:nvPr>
            <p:ph type="title"/>
          </p:nvPr>
        </p:nvSpPr>
        <p:spPr/>
        <p:txBody>
          <a:bodyPr/>
          <a:lstStyle/>
          <a:p>
            <a:r>
              <a:rPr lang="en-GB" dirty="0">
                <a:solidFill>
                  <a:srgbClr val="FFC000"/>
                </a:solidFill>
              </a:rPr>
              <a:t>Packaging and paraphernalia</a:t>
            </a:r>
            <a:endParaRPr lang="en-IE" dirty="0">
              <a:solidFill>
                <a:srgbClr val="FFC000"/>
              </a:solidFill>
            </a:endParaRPr>
          </a:p>
        </p:txBody>
      </p:sp>
      <p:sp>
        <p:nvSpPr>
          <p:cNvPr id="3" name="Content Placeholder 2">
            <a:extLst>
              <a:ext uri="{FF2B5EF4-FFF2-40B4-BE49-F238E27FC236}">
                <a16:creationId xmlns:a16="http://schemas.microsoft.com/office/drawing/2014/main" id="{469FC173-AD9A-0C6D-5D0F-0CD6EC9F079D}"/>
              </a:ext>
            </a:extLst>
          </p:cNvPr>
          <p:cNvSpPr>
            <a:spLocks noGrp="1"/>
          </p:cNvSpPr>
          <p:nvPr>
            <p:ph idx="1"/>
          </p:nvPr>
        </p:nvSpPr>
        <p:spPr>
          <a:xfrm>
            <a:off x="913795" y="2096063"/>
            <a:ext cx="10353762" cy="4435365"/>
          </a:xfrm>
        </p:spPr>
        <p:txBody>
          <a:bodyPr/>
          <a:lstStyle/>
          <a:p>
            <a:r>
              <a:rPr lang="en-GB" dirty="0"/>
              <a:t>Often comes in protective packaging – in a stamp bag, a waxed packet or small plastic bag containing the dealer’s logo.</a:t>
            </a:r>
          </a:p>
          <a:p>
            <a:r>
              <a:rPr lang="en-GB" dirty="0"/>
              <a:t>A stamp bag usually contains one tenth of a gram of heroin.</a:t>
            </a:r>
          </a:p>
          <a:p>
            <a:r>
              <a:rPr lang="en-GB" dirty="0"/>
              <a:t>Can also be sold in small colourful balloons.</a:t>
            </a:r>
          </a:p>
          <a:p>
            <a:endParaRPr lang="en-GB" dirty="0"/>
          </a:p>
          <a:p>
            <a:r>
              <a:rPr lang="en-GB" dirty="0"/>
              <a:t>Paraphernalia includes foil, spoons, needles/syringes, cotton balls, bottlecaps, shoelaces, bandanas or rubber hosing that is used as a torniquet. </a:t>
            </a:r>
          </a:p>
          <a:p>
            <a:r>
              <a:rPr lang="en-GB" dirty="0"/>
              <a:t>Candles and lighters.</a:t>
            </a:r>
          </a:p>
          <a:p>
            <a:r>
              <a:rPr lang="en-GB" dirty="0"/>
              <a:t>Straws, pipes or other hollow tubes for inhalation.</a:t>
            </a:r>
            <a:endParaRPr lang="en-IE" dirty="0"/>
          </a:p>
        </p:txBody>
      </p:sp>
    </p:spTree>
    <p:extLst>
      <p:ext uri="{BB962C8B-B14F-4D97-AF65-F5344CB8AC3E}">
        <p14:creationId xmlns:p14="http://schemas.microsoft.com/office/powerpoint/2010/main" val="51113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404EB-0DEC-A766-108D-26D8314BE578}"/>
              </a:ext>
            </a:extLst>
          </p:cNvPr>
          <p:cNvSpPr>
            <a:spLocks noGrp="1"/>
          </p:cNvSpPr>
          <p:nvPr>
            <p:ph type="title"/>
          </p:nvPr>
        </p:nvSpPr>
        <p:spPr/>
        <p:txBody>
          <a:bodyPr/>
          <a:lstStyle/>
          <a:p>
            <a:r>
              <a:rPr lang="en-GB" dirty="0">
                <a:solidFill>
                  <a:srgbClr val="FFC000"/>
                </a:solidFill>
              </a:rPr>
              <a:t>Harm reduction</a:t>
            </a:r>
            <a:endParaRPr lang="en-IE" dirty="0">
              <a:solidFill>
                <a:srgbClr val="FFC000"/>
              </a:solidFill>
            </a:endParaRPr>
          </a:p>
        </p:txBody>
      </p:sp>
      <p:sp>
        <p:nvSpPr>
          <p:cNvPr id="3" name="Content Placeholder 2">
            <a:extLst>
              <a:ext uri="{FF2B5EF4-FFF2-40B4-BE49-F238E27FC236}">
                <a16:creationId xmlns:a16="http://schemas.microsoft.com/office/drawing/2014/main" id="{05BA821E-5B5F-8D88-1CC0-7F6EBCF0A239}"/>
              </a:ext>
            </a:extLst>
          </p:cNvPr>
          <p:cNvSpPr>
            <a:spLocks noGrp="1"/>
          </p:cNvSpPr>
          <p:nvPr>
            <p:ph idx="1"/>
          </p:nvPr>
        </p:nvSpPr>
        <p:spPr>
          <a:xfrm>
            <a:off x="913795" y="2096063"/>
            <a:ext cx="10353762" cy="4565993"/>
          </a:xfrm>
        </p:spPr>
        <p:txBody>
          <a:bodyPr>
            <a:normAutofit lnSpcReduction="10000"/>
          </a:bodyPr>
          <a:lstStyle/>
          <a:p>
            <a:r>
              <a:rPr lang="en-GB" dirty="0"/>
              <a:t>Try to avoid injecting heroin as the risks are increased.</a:t>
            </a:r>
          </a:p>
          <a:p>
            <a:r>
              <a:rPr lang="en-GB" dirty="0"/>
              <a:t>Use clean syringes and paraphernalia.</a:t>
            </a:r>
          </a:p>
          <a:p>
            <a:r>
              <a:rPr lang="en-GB" dirty="0"/>
              <a:t>Start slow and go low. Give yourself time to see how you are responding to the drug.</a:t>
            </a:r>
          </a:p>
          <a:p>
            <a:r>
              <a:rPr lang="en-GB" dirty="0"/>
              <a:t>Try to avoid black or brown forms of heroin as they are cut more with other compounds increasing risk.</a:t>
            </a:r>
          </a:p>
          <a:p>
            <a:r>
              <a:rPr lang="en-GB" dirty="0"/>
              <a:t>Avoid doing alone so someone can look out for you.</a:t>
            </a:r>
          </a:p>
          <a:p>
            <a:r>
              <a:rPr lang="en-GB" dirty="0"/>
              <a:t>If someone appears to have shallow breathing, are changing colour or won’t wake up, seek immediate medical attention. </a:t>
            </a:r>
          </a:p>
          <a:p>
            <a:r>
              <a:rPr lang="en-GB" dirty="0"/>
              <a:t>Seek </a:t>
            </a:r>
            <a:r>
              <a:rPr lang="en-GB" dirty="0" err="1">
                <a:solidFill>
                  <a:srgbClr val="FFC000"/>
                </a:solidFill>
              </a:rPr>
              <a:t>Naxolone</a:t>
            </a:r>
            <a:r>
              <a:rPr lang="en-GB" dirty="0"/>
              <a:t> to buy time – (see information awareness on Naloxone).</a:t>
            </a:r>
          </a:p>
          <a:p>
            <a:r>
              <a:rPr lang="en-GB" dirty="0"/>
              <a:t>Put the person in the recovery position or on their side and stay with them.</a:t>
            </a:r>
            <a:endParaRPr lang="en-IE" dirty="0"/>
          </a:p>
        </p:txBody>
      </p:sp>
    </p:spTree>
    <p:extLst>
      <p:ext uri="{BB962C8B-B14F-4D97-AF65-F5344CB8AC3E}">
        <p14:creationId xmlns:p14="http://schemas.microsoft.com/office/powerpoint/2010/main" val="82146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F766-4A42-0378-53F4-AD2592EEE775}"/>
              </a:ext>
            </a:extLst>
          </p:cNvPr>
          <p:cNvSpPr>
            <a:spLocks noGrp="1"/>
          </p:cNvSpPr>
          <p:nvPr>
            <p:ph type="title"/>
          </p:nvPr>
        </p:nvSpPr>
        <p:spPr/>
        <p:txBody>
          <a:bodyPr/>
          <a:lstStyle/>
          <a:p>
            <a:r>
              <a:rPr lang="en-GB" dirty="0">
                <a:solidFill>
                  <a:srgbClr val="FFC000"/>
                </a:solidFill>
              </a:rPr>
              <a:t>Help for heroin</a:t>
            </a:r>
            <a:endParaRPr lang="en-IE" dirty="0">
              <a:solidFill>
                <a:srgbClr val="FFC000"/>
              </a:solidFill>
            </a:endParaRPr>
          </a:p>
        </p:txBody>
      </p:sp>
      <p:sp>
        <p:nvSpPr>
          <p:cNvPr id="3" name="Content Placeholder 2">
            <a:extLst>
              <a:ext uri="{FF2B5EF4-FFF2-40B4-BE49-F238E27FC236}">
                <a16:creationId xmlns:a16="http://schemas.microsoft.com/office/drawing/2014/main" id="{9C79432F-6842-D27F-DF69-DFE60C021848}"/>
              </a:ext>
            </a:extLst>
          </p:cNvPr>
          <p:cNvSpPr>
            <a:spLocks noGrp="1"/>
          </p:cNvSpPr>
          <p:nvPr>
            <p:ph idx="1"/>
          </p:nvPr>
        </p:nvSpPr>
        <p:spPr>
          <a:xfrm>
            <a:off x="913794" y="2096064"/>
            <a:ext cx="10353762" cy="4152336"/>
          </a:xfrm>
        </p:spPr>
        <p:txBody>
          <a:bodyPr>
            <a:normAutofit/>
          </a:bodyPr>
          <a:lstStyle/>
          <a:p>
            <a:r>
              <a:rPr lang="en-GB" dirty="0"/>
              <a:t>If you are struggling and wish to decrease or quit heroin, seek out your local trusted services who can help you on the road to recovery.</a:t>
            </a:r>
          </a:p>
          <a:p>
            <a:pPr marL="0" indent="0">
              <a:buNone/>
            </a:pPr>
            <a:endParaRPr lang="en-GB" dirty="0"/>
          </a:p>
          <a:p>
            <a:pPr marL="0" indent="0">
              <a:buNone/>
            </a:pPr>
            <a:r>
              <a:rPr lang="en-GB" kern="100" dirty="0">
                <a:effectLst/>
                <a:latin typeface="Rockwell" panose="02060603020205020403" pitchFamily="18" charset="0"/>
                <a:ea typeface="Aptos" panose="020B0004020202020204" pitchFamily="34" charset="0"/>
                <a:cs typeface="Times New Roman" panose="02020603050405020304" pitchFamily="18" charset="0"/>
              </a:rPr>
              <a:t>Treatment services map: </a:t>
            </a:r>
            <a:r>
              <a:rPr lang="en-GB" u="sng" kern="100" dirty="0">
                <a:solidFill>
                  <a:srgbClr val="0000FF"/>
                </a:solidFill>
                <a:effectLst/>
                <a:latin typeface="Rockwell" panose="02060603020205020403" pitchFamily="18" charset="0"/>
                <a:ea typeface="Aptos" panose="020B0004020202020204" pitchFamily="34" charset="0"/>
                <a:cs typeface="Times New Roman" panose="02020603050405020304" pitchFamily="18" charset="0"/>
                <a:hlinkClick r:id="rId2"/>
              </a:rPr>
              <a:t>https://www.drugsandalcohol.ie/services_map</a:t>
            </a:r>
            <a:r>
              <a:rPr lang="en-GB" kern="100" dirty="0">
                <a:effectLst/>
                <a:latin typeface="Rockwell" panose="02060603020205020403" pitchFamily="18" charset="0"/>
                <a:ea typeface="Aptos" panose="020B0004020202020204" pitchFamily="34" charset="0"/>
                <a:cs typeface="Times New Roman" panose="02020603050405020304" pitchFamily="18" charset="0"/>
              </a:rPr>
              <a:t>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dirty="0"/>
              <a:t>www.drugs.ie</a:t>
            </a:r>
          </a:p>
          <a:p>
            <a:pPr marL="0" indent="0">
              <a:buNone/>
            </a:pPr>
            <a:r>
              <a:rPr lang="en-GB" dirty="0">
                <a:solidFill>
                  <a:srgbClr val="FFC000"/>
                </a:solidFill>
                <a:hlinkClick r:id="rId3">
                  <a:extLst>
                    <a:ext uri="{A12FA001-AC4F-418D-AE19-62706E023703}">
                      <ahyp:hlinkClr xmlns:ahyp="http://schemas.microsoft.com/office/drawing/2018/hyperlinkcolor" val="tx"/>
                    </a:ext>
                  </a:extLst>
                </a:hlinkClick>
              </a:rPr>
              <a:t>cris@mqi.ie</a:t>
            </a:r>
            <a:r>
              <a:rPr lang="en-GB" dirty="0">
                <a:solidFill>
                  <a:srgbClr val="FFC000"/>
                </a:solidFill>
              </a:rPr>
              <a:t> </a:t>
            </a:r>
          </a:p>
          <a:p>
            <a:pPr marL="0" indent="0">
              <a:buNone/>
            </a:pPr>
            <a:r>
              <a:rPr lang="en-GB" dirty="0">
                <a:solidFill>
                  <a:srgbClr val="FFC000"/>
                </a:solidFill>
              </a:rPr>
              <a:t>tiglin.ie</a:t>
            </a:r>
          </a:p>
          <a:p>
            <a:pPr marL="0" indent="0">
              <a:buNone/>
            </a:pPr>
            <a:r>
              <a:rPr lang="en-GB" dirty="0">
                <a:solidFill>
                  <a:srgbClr val="FFC000"/>
                </a:solidFill>
              </a:rPr>
              <a:t>livinglifecounselling.ie </a:t>
            </a:r>
          </a:p>
          <a:p>
            <a:pPr marL="0" indent="0">
              <a:buNone/>
            </a:pPr>
            <a:endParaRPr lang="en-GB" dirty="0">
              <a:solidFill>
                <a:srgbClr val="FFC000"/>
              </a:solidFill>
            </a:endParaRPr>
          </a:p>
          <a:p>
            <a:pPr marL="0" indent="0">
              <a:buNone/>
            </a:pPr>
            <a:endParaRPr lang="en-IE" dirty="0">
              <a:solidFill>
                <a:srgbClr val="FFC000"/>
              </a:solidFill>
            </a:endParaRPr>
          </a:p>
        </p:txBody>
      </p:sp>
    </p:spTree>
    <p:extLst>
      <p:ext uri="{BB962C8B-B14F-4D97-AF65-F5344CB8AC3E}">
        <p14:creationId xmlns:p14="http://schemas.microsoft.com/office/powerpoint/2010/main" val="2636614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68</TotalTime>
  <Words>899</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Bookman Old Style</vt:lpstr>
      <vt:lpstr>Calibri</vt:lpstr>
      <vt:lpstr>Rockwell</vt:lpstr>
      <vt:lpstr>Damask</vt:lpstr>
      <vt:lpstr>       Heroin    </vt:lpstr>
      <vt:lpstr>What is it and how is it used?</vt:lpstr>
      <vt:lpstr>How is it created?</vt:lpstr>
      <vt:lpstr>Other methods</vt:lpstr>
      <vt:lpstr>More black tar Heroin information…</vt:lpstr>
      <vt:lpstr>Other types of heroin</vt:lpstr>
      <vt:lpstr>Packaging and paraphernalia</vt:lpstr>
      <vt:lpstr>Harm reduction</vt:lpstr>
      <vt:lpstr>Help for heroin</vt:lpstr>
      <vt:lpstr>Sources/references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Heroin</dc:title>
  <dc:creator>Deborah Jordan</dc:creator>
  <cp:lastModifiedBy>Mary Dunne</cp:lastModifiedBy>
  <cp:revision>3</cp:revision>
  <dcterms:created xsi:type="dcterms:W3CDTF">2024-01-04T15:57:28Z</dcterms:created>
  <dcterms:modified xsi:type="dcterms:W3CDTF">2024-07-01T12:25:13Z</dcterms:modified>
</cp:coreProperties>
</file>