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6CDC0B-ECFE-4FBD-BB63-496C8C56CBD6}" v="1" dt="2024-07-01T09:20:52.6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8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2D33B4-4591-4BAC-A4B3-00905BAD11FB}" type="datetimeFigureOut">
              <a:rPr lang="en-IE" smtClean="0"/>
              <a:t>01/07/2024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02C08D6-75E9-496D-84B0-E25386CBE584}" type="slidenum">
              <a:rPr lang="en-IE" smtClean="0"/>
              <a:t>‹#›</a:t>
            </a:fld>
            <a:endParaRPr lang="en-IE"/>
          </a:p>
        </p:txBody>
      </p:sp>
    </p:spTree>
    <p:extLst>
      <p:ext uri="{BB962C8B-B14F-4D97-AF65-F5344CB8AC3E}">
        <p14:creationId xmlns:p14="http://schemas.microsoft.com/office/powerpoint/2010/main" val="3461217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2D33B4-4591-4BAC-A4B3-00905BAD11FB}" type="datetimeFigureOut">
              <a:rPr lang="en-IE" smtClean="0"/>
              <a:t>01/07/2024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02C08D6-75E9-496D-84B0-E25386CBE584}" type="slidenum">
              <a:rPr lang="en-IE" smtClean="0"/>
              <a:t>‹#›</a:t>
            </a:fld>
            <a:endParaRPr lang="en-IE"/>
          </a:p>
        </p:txBody>
      </p:sp>
    </p:spTree>
    <p:extLst>
      <p:ext uri="{BB962C8B-B14F-4D97-AF65-F5344CB8AC3E}">
        <p14:creationId xmlns:p14="http://schemas.microsoft.com/office/powerpoint/2010/main" val="4151174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2D33B4-4591-4BAC-A4B3-00905BAD11FB}" type="datetimeFigureOut">
              <a:rPr lang="en-IE" smtClean="0"/>
              <a:t>01/07/2024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02C08D6-75E9-496D-84B0-E25386CBE584}" type="slidenum">
              <a:rPr lang="en-IE" smtClean="0"/>
              <a:t>‹#›</a:t>
            </a:fld>
            <a:endParaRPr lang="en-IE"/>
          </a:p>
        </p:txBody>
      </p:sp>
    </p:spTree>
    <p:extLst>
      <p:ext uri="{BB962C8B-B14F-4D97-AF65-F5344CB8AC3E}">
        <p14:creationId xmlns:p14="http://schemas.microsoft.com/office/powerpoint/2010/main" val="739993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2D33B4-4591-4BAC-A4B3-00905BAD11FB}" type="datetimeFigureOut">
              <a:rPr lang="en-IE" smtClean="0"/>
              <a:t>01/07/2024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02C08D6-75E9-496D-84B0-E25386CBE584}" type="slidenum">
              <a:rPr lang="en-IE" smtClean="0"/>
              <a:t>‹#›</a:t>
            </a:fld>
            <a:endParaRPr lang="en-IE"/>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25005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2D33B4-4591-4BAC-A4B3-00905BAD11FB}" type="datetimeFigureOut">
              <a:rPr lang="en-IE" smtClean="0"/>
              <a:t>01/07/2024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02C08D6-75E9-496D-84B0-E25386CBE584}" type="slidenum">
              <a:rPr lang="en-IE" smtClean="0"/>
              <a:t>‹#›</a:t>
            </a:fld>
            <a:endParaRPr lang="en-IE"/>
          </a:p>
        </p:txBody>
      </p:sp>
    </p:spTree>
    <p:extLst>
      <p:ext uri="{BB962C8B-B14F-4D97-AF65-F5344CB8AC3E}">
        <p14:creationId xmlns:p14="http://schemas.microsoft.com/office/powerpoint/2010/main" val="2445129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82D33B4-4591-4BAC-A4B3-00905BAD11FB}" type="datetimeFigureOut">
              <a:rPr lang="en-IE" smtClean="0"/>
              <a:t>01/07/2024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C02C08D6-75E9-496D-84B0-E25386CBE584}" type="slidenum">
              <a:rPr lang="en-IE" smtClean="0"/>
              <a:t>‹#›</a:t>
            </a:fld>
            <a:endParaRPr lang="en-IE"/>
          </a:p>
        </p:txBody>
      </p:sp>
    </p:spTree>
    <p:extLst>
      <p:ext uri="{BB962C8B-B14F-4D97-AF65-F5344CB8AC3E}">
        <p14:creationId xmlns:p14="http://schemas.microsoft.com/office/powerpoint/2010/main" val="1680036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82D33B4-4591-4BAC-A4B3-00905BAD11FB}" type="datetimeFigureOut">
              <a:rPr lang="en-IE" smtClean="0"/>
              <a:t>01/07/2024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C02C08D6-75E9-496D-84B0-E25386CBE584}" type="slidenum">
              <a:rPr lang="en-IE" smtClean="0"/>
              <a:t>‹#›</a:t>
            </a:fld>
            <a:endParaRPr lang="en-IE"/>
          </a:p>
        </p:txBody>
      </p:sp>
    </p:spTree>
    <p:extLst>
      <p:ext uri="{BB962C8B-B14F-4D97-AF65-F5344CB8AC3E}">
        <p14:creationId xmlns:p14="http://schemas.microsoft.com/office/powerpoint/2010/main" val="3379755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2D33B4-4591-4BAC-A4B3-00905BAD11FB}" type="datetimeFigureOut">
              <a:rPr lang="en-IE" smtClean="0"/>
              <a:t>01/07/2024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02C08D6-75E9-496D-84B0-E25386CBE584}" type="slidenum">
              <a:rPr lang="en-IE" smtClean="0"/>
              <a:t>‹#›</a:t>
            </a:fld>
            <a:endParaRPr lang="en-IE"/>
          </a:p>
        </p:txBody>
      </p:sp>
    </p:spTree>
    <p:extLst>
      <p:ext uri="{BB962C8B-B14F-4D97-AF65-F5344CB8AC3E}">
        <p14:creationId xmlns:p14="http://schemas.microsoft.com/office/powerpoint/2010/main" val="3668784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2D33B4-4591-4BAC-A4B3-00905BAD11FB}" type="datetimeFigureOut">
              <a:rPr lang="en-IE" smtClean="0"/>
              <a:t>01/07/2024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02C08D6-75E9-496D-84B0-E25386CBE584}" type="slidenum">
              <a:rPr lang="en-IE" smtClean="0"/>
              <a:t>‹#›</a:t>
            </a:fld>
            <a:endParaRPr lang="en-IE"/>
          </a:p>
        </p:txBody>
      </p:sp>
    </p:spTree>
    <p:extLst>
      <p:ext uri="{BB962C8B-B14F-4D97-AF65-F5344CB8AC3E}">
        <p14:creationId xmlns:p14="http://schemas.microsoft.com/office/powerpoint/2010/main" val="1273425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2D33B4-4591-4BAC-A4B3-00905BAD11FB}" type="datetimeFigureOut">
              <a:rPr lang="en-IE" smtClean="0"/>
              <a:t>01/07/2024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02C08D6-75E9-496D-84B0-E25386CBE584}" type="slidenum">
              <a:rPr lang="en-IE" smtClean="0"/>
              <a:t>‹#›</a:t>
            </a:fld>
            <a:endParaRPr lang="en-IE"/>
          </a:p>
        </p:txBody>
      </p:sp>
    </p:spTree>
    <p:extLst>
      <p:ext uri="{BB962C8B-B14F-4D97-AF65-F5344CB8AC3E}">
        <p14:creationId xmlns:p14="http://schemas.microsoft.com/office/powerpoint/2010/main" val="2289013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2D33B4-4591-4BAC-A4B3-00905BAD11FB}" type="datetimeFigureOut">
              <a:rPr lang="en-IE" smtClean="0"/>
              <a:t>01/07/2024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02C08D6-75E9-496D-84B0-E25386CBE584}" type="slidenum">
              <a:rPr lang="en-IE" smtClean="0"/>
              <a:t>‹#›</a:t>
            </a:fld>
            <a:endParaRPr lang="en-IE"/>
          </a:p>
        </p:txBody>
      </p:sp>
    </p:spTree>
    <p:extLst>
      <p:ext uri="{BB962C8B-B14F-4D97-AF65-F5344CB8AC3E}">
        <p14:creationId xmlns:p14="http://schemas.microsoft.com/office/powerpoint/2010/main" val="2809076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2D33B4-4591-4BAC-A4B3-00905BAD11FB}" type="datetimeFigureOut">
              <a:rPr lang="en-IE" smtClean="0"/>
              <a:t>01/07/2024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02C08D6-75E9-496D-84B0-E25386CBE584}" type="slidenum">
              <a:rPr lang="en-IE" smtClean="0"/>
              <a:t>‹#›</a:t>
            </a:fld>
            <a:endParaRPr lang="en-IE"/>
          </a:p>
        </p:txBody>
      </p:sp>
    </p:spTree>
    <p:extLst>
      <p:ext uri="{BB962C8B-B14F-4D97-AF65-F5344CB8AC3E}">
        <p14:creationId xmlns:p14="http://schemas.microsoft.com/office/powerpoint/2010/main" val="4243074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2D33B4-4591-4BAC-A4B3-00905BAD11FB}" type="datetimeFigureOut">
              <a:rPr lang="en-IE" smtClean="0"/>
              <a:t>01/07/2024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C02C08D6-75E9-496D-84B0-E25386CBE584}" type="slidenum">
              <a:rPr lang="en-IE" smtClean="0"/>
              <a:t>‹#›</a:t>
            </a:fld>
            <a:endParaRPr lang="en-IE"/>
          </a:p>
        </p:txBody>
      </p:sp>
    </p:spTree>
    <p:extLst>
      <p:ext uri="{BB962C8B-B14F-4D97-AF65-F5344CB8AC3E}">
        <p14:creationId xmlns:p14="http://schemas.microsoft.com/office/powerpoint/2010/main" val="4182452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2D33B4-4591-4BAC-A4B3-00905BAD11FB}" type="datetimeFigureOut">
              <a:rPr lang="en-IE" smtClean="0"/>
              <a:t>01/07/2024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C02C08D6-75E9-496D-84B0-E25386CBE584}" type="slidenum">
              <a:rPr lang="en-IE" smtClean="0"/>
              <a:t>‹#›</a:t>
            </a:fld>
            <a:endParaRPr lang="en-IE"/>
          </a:p>
        </p:txBody>
      </p:sp>
    </p:spTree>
    <p:extLst>
      <p:ext uri="{BB962C8B-B14F-4D97-AF65-F5344CB8AC3E}">
        <p14:creationId xmlns:p14="http://schemas.microsoft.com/office/powerpoint/2010/main" val="2165064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D33B4-4591-4BAC-A4B3-00905BAD11FB}" type="datetimeFigureOut">
              <a:rPr lang="en-IE" smtClean="0"/>
              <a:t>01/07/2024</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C02C08D6-75E9-496D-84B0-E25386CBE584}" type="slidenum">
              <a:rPr lang="en-IE" smtClean="0"/>
              <a:t>‹#›</a:t>
            </a:fld>
            <a:endParaRPr lang="en-IE"/>
          </a:p>
        </p:txBody>
      </p:sp>
    </p:spTree>
    <p:extLst>
      <p:ext uri="{BB962C8B-B14F-4D97-AF65-F5344CB8AC3E}">
        <p14:creationId xmlns:p14="http://schemas.microsoft.com/office/powerpoint/2010/main" val="166265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2D33B4-4591-4BAC-A4B3-00905BAD11FB}" type="datetimeFigureOut">
              <a:rPr lang="en-IE" smtClean="0"/>
              <a:t>01/07/2024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02C08D6-75E9-496D-84B0-E25386CBE584}" type="slidenum">
              <a:rPr lang="en-IE" smtClean="0"/>
              <a:t>‹#›</a:t>
            </a:fld>
            <a:endParaRPr lang="en-IE"/>
          </a:p>
        </p:txBody>
      </p:sp>
    </p:spTree>
    <p:extLst>
      <p:ext uri="{BB962C8B-B14F-4D97-AF65-F5344CB8AC3E}">
        <p14:creationId xmlns:p14="http://schemas.microsoft.com/office/powerpoint/2010/main" val="651181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2D33B4-4591-4BAC-A4B3-00905BAD11FB}" type="datetimeFigureOut">
              <a:rPr lang="en-IE" smtClean="0"/>
              <a:t>01/07/2024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02C08D6-75E9-496D-84B0-E25386CBE584}" type="slidenum">
              <a:rPr lang="en-IE" smtClean="0"/>
              <a:t>‹#›</a:t>
            </a:fld>
            <a:endParaRPr lang="en-IE"/>
          </a:p>
        </p:txBody>
      </p:sp>
    </p:spTree>
    <p:extLst>
      <p:ext uri="{BB962C8B-B14F-4D97-AF65-F5344CB8AC3E}">
        <p14:creationId xmlns:p14="http://schemas.microsoft.com/office/powerpoint/2010/main" val="2495651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82D33B4-4591-4BAC-A4B3-00905BAD11FB}" type="datetimeFigureOut">
              <a:rPr lang="en-IE" smtClean="0"/>
              <a:t>01/07/2024</a:t>
            </a:fld>
            <a:endParaRPr lang="en-IE"/>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02C08D6-75E9-496D-84B0-E25386CBE584}" type="slidenum">
              <a:rPr lang="en-IE" smtClean="0"/>
              <a:t>‹#›</a:t>
            </a:fld>
            <a:endParaRPr lang="en-IE"/>
          </a:p>
        </p:txBody>
      </p:sp>
    </p:spTree>
    <p:extLst>
      <p:ext uri="{BB962C8B-B14F-4D97-AF65-F5344CB8AC3E}">
        <p14:creationId xmlns:p14="http://schemas.microsoft.com/office/powerpoint/2010/main" val="1402361702"/>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rugs.ie/" TargetMode="External"/><Relationship Id="rId2" Type="http://schemas.openxmlformats.org/officeDocument/2006/relationships/hyperlink" Target="https://www.drugsandalcohol.ie/services_map" TargetMode="External"/><Relationship Id="rId1" Type="http://schemas.openxmlformats.org/officeDocument/2006/relationships/slideLayout" Target="../slideLayouts/slideLayout2.xml"/><Relationship Id="rId4" Type="http://schemas.openxmlformats.org/officeDocument/2006/relationships/hyperlink" Target="mailto:cris@mqi.i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drugs.ie/" TargetMode="External"/><Relationship Id="rId2" Type="http://schemas.openxmlformats.org/officeDocument/2006/relationships/hyperlink" Target="https://drugs.ie/ghb" TargetMode="External"/><Relationship Id="rId1" Type="http://schemas.openxmlformats.org/officeDocument/2006/relationships/slideLayout" Target="../slideLayouts/slideLayout2.xml"/><Relationship Id="rId4" Type="http://schemas.openxmlformats.org/officeDocument/2006/relationships/hyperlink" Target="https://www.drugsandalcohol.ie/cgi/search/archive/advanced?_action_search=1&amp;dataset=archive&amp;exp=0%7C1%7C-date%2Fbrowse_by%2Ftitle%7Carchive%7C-%7Cace_words_advanced%3Aace_words%3AANY%3AIN%3Adocumentation+library%7Cadvanced_date%3Adate%3AALL%3AEQ%3A2014-%7Cadvanced_subject_geo_words_last%3Avol_subject_list_geo_words_last%3AALL%3AIN%3AIreland%7Cadvanced_type%3Atype%3AANY%3AEQ%3Afactsheet%7C-%7Ceprint_status%3Aeprint_status%3AANY%3AEQ%3Aarchive&amp;order=-date%2Fbrowse_by%2Ftitl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CA776-ED62-A9C7-AA7F-34B39FAD64BA}"/>
              </a:ext>
            </a:extLst>
          </p:cNvPr>
          <p:cNvSpPr>
            <a:spLocks noGrp="1"/>
          </p:cNvSpPr>
          <p:nvPr>
            <p:ph type="ctrTitle"/>
          </p:nvPr>
        </p:nvSpPr>
        <p:spPr>
          <a:xfrm>
            <a:off x="1595269" y="1122363"/>
            <a:ext cx="9001462" cy="1655762"/>
          </a:xfrm>
        </p:spPr>
        <p:txBody>
          <a:bodyPr/>
          <a:lstStyle/>
          <a:p>
            <a:r>
              <a:rPr lang="en-GB" sz="6000" dirty="0">
                <a:solidFill>
                  <a:srgbClr val="FFC000"/>
                </a:solidFill>
              </a:rPr>
              <a:t>G </a:t>
            </a:r>
            <a:br>
              <a:rPr lang="en-GB" dirty="0"/>
            </a:br>
            <a:r>
              <a:rPr lang="en-GB" dirty="0">
                <a:solidFill>
                  <a:srgbClr val="FFC000"/>
                </a:solidFill>
              </a:rPr>
              <a:t>what is it?</a:t>
            </a:r>
            <a:endParaRPr lang="en-IE" dirty="0">
              <a:solidFill>
                <a:srgbClr val="FFC000"/>
              </a:solidFill>
            </a:endParaRPr>
          </a:p>
        </p:txBody>
      </p:sp>
      <p:sp>
        <p:nvSpPr>
          <p:cNvPr id="3" name="Subtitle 2">
            <a:extLst>
              <a:ext uri="{FF2B5EF4-FFF2-40B4-BE49-F238E27FC236}">
                <a16:creationId xmlns:a16="http://schemas.microsoft.com/office/drawing/2014/main" id="{165F0ADC-567D-0BDC-6B61-518D26D4FBED}"/>
              </a:ext>
            </a:extLst>
          </p:cNvPr>
          <p:cNvSpPr>
            <a:spLocks noGrp="1"/>
          </p:cNvSpPr>
          <p:nvPr>
            <p:ph type="subTitle" idx="1"/>
          </p:nvPr>
        </p:nvSpPr>
        <p:spPr>
          <a:xfrm>
            <a:off x="1595269" y="2695575"/>
            <a:ext cx="9001462" cy="3574595"/>
          </a:xfrm>
        </p:spPr>
        <p:txBody>
          <a:bodyPr>
            <a:normAutofit/>
          </a:bodyPr>
          <a:lstStyle/>
          <a:p>
            <a:r>
              <a:rPr lang="en-GB" dirty="0"/>
              <a:t>G is a term given to the drugs GHB (gamma hydroxybutyrate) and GBL (gamma butyrolactone).</a:t>
            </a:r>
          </a:p>
          <a:p>
            <a:r>
              <a:rPr lang="en-GB" dirty="0"/>
              <a:t>GBL converts to GHB when consumed.</a:t>
            </a:r>
          </a:p>
          <a:p>
            <a:endParaRPr lang="en-IE" dirty="0"/>
          </a:p>
        </p:txBody>
      </p:sp>
      <p:pic>
        <p:nvPicPr>
          <p:cNvPr id="4" name="Picture 3" descr="GHB Drug Crimes | WK">
            <a:extLst>
              <a:ext uri="{FF2B5EF4-FFF2-40B4-BE49-F238E27FC236}">
                <a16:creationId xmlns:a16="http://schemas.microsoft.com/office/drawing/2014/main" id="{4F1A8D5D-FC67-F670-CE48-CF0515E4B2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72012" y="4482872"/>
            <a:ext cx="2714625" cy="1493520"/>
          </a:xfrm>
          <a:prstGeom prst="rect">
            <a:avLst/>
          </a:prstGeom>
          <a:noFill/>
          <a:ln>
            <a:noFill/>
          </a:ln>
        </p:spPr>
      </p:pic>
    </p:spTree>
    <p:extLst>
      <p:ext uri="{BB962C8B-B14F-4D97-AF65-F5344CB8AC3E}">
        <p14:creationId xmlns:p14="http://schemas.microsoft.com/office/powerpoint/2010/main" val="1866260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B8EF8-83B3-6ECC-508F-04C546F8EA39}"/>
              </a:ext>
            </a:extLst>
          </p:cNvPr>
          <p:cNvSpPr>
            <a:spLocks noGrp="1"/>
          </p:cNvSpPr>
          <p:nvPr>
            <p:ph type="title"/>
          </p:nvPr>
        </p:nvSpPr>
        <p:spPr/>
        <p:txBody>
          <a:bodyPr/>
          <a:lstStyle/>
          <a:p>
            <a:r>
              <a:rPr lang="en-GB">
                <a:solidFill>
                  <a:srgbClr val="FFC000"/>
                </a:solidFill>
              </a:rPr>
              <a:t>Further information </a:t>
            </a:r>
            <a:endParaRPr lang="en-IE" dirty="0">
              <a:solidFill>
                <a:srgbClr val="FFC000"/>
              </a:solidFill>
            </a:endParaRPr>
          </a:p>
        </p:txBody>
      </p:sp>
      <p:sp>
        <p:nvSpPr>
          <p:cNvPr id="3" name="Content Placeholder 2">
            <a:extLst>
              <a:ext uri="{FF2B5EF4-FFF2-40B4-BE49-F238E27FC236}">
                <a16:creationId xmlns:a16="http://schemas.microsoft.com/office/drawing/2014/main" id="{3F9A629F-3A0F-723E-3125-E2B029CEA96E}"/>
              </a:ext>
            </a:extLst>
          </p:cNvPr>
          <p:cNvSpPr>
            <a:spLocks noGrp="1"/>
          </p:cNvSpPr>
          <p:nvPr>
            <p:ph idx="1"/>
          </p:nvPr>
        </p:nvSpPr>
        <p:spPr>
          <a:xfrm>
            <a:off x="913795" y="1660849"/>
            <a:ext cx="10353762" cy="5113175"/>
          </a:xfrm>
        </p:spPr>
        <p:txBody>
          <a:bodyPr>
            <a:normAutofit fontScale="92500" lnSpcReduction="20000"/>
          </a:bodyPr>
          <a:lstStyle/>
          <a:p>
            <a:r>
              <a:rPr lang="en-GB" dirty="0"/>
              <a:t>If someone has “gone under” on G.</a:t>
            </a:r>
          </a:p>
          <a:p>
            <a:r>
              <a:rPr lang="en-GB" dirty="0"/>
              <a:t>Place them in recovery position if you know how. Or on their side to prevent choking.</a:t>
            </a:r>
          </a:p>
          <a:p>
            <a:r>
              <a:rPr lang="en-GB" dirty="0"/>
              <a:t>Seek medical help from 999/112.</a:t>
            </a:r>
          </a:p>
          <a:p>
            <a:r>
              <a:rPr lang="en-GB" dirty="0"/>
              <a:t>Stay with the person.</a:t>
            </a:r>
          </a:p>
          <a:p>
            <a:r>
              <a:rPr lang="en-GB" dirty="0"/>
              <a:t>Don’t take any more drugs and be truthful with medics. If available, give the medics the substance that has been taken.</a:t>
            </a:r>
          </a:p>
          <a:p>
            <a:r>
              <a:rPr lang="en-IE" dirty="0"/>
              <a:t>Contact your local services for help.</a:t>
            </a:r>
          </a:p>
          <a:p>
            <a:r>
              <a:rPr lang="en-GB" sz="2200" kern="100" dirty="0">
                <a:effectLst/>
                <a:latin typeface="Rockwell" panose="02060603020205020403" pitchFamily="18" charset="0"/>
                <a:ea typeface="Aptos" panose="020B0004020202020204" pitchFamily="34" charset="0"/>
                <a:cs typeface="Times New Roman" panose="02020603050405020304" pitchFamily="18" charset="0"/>
              </a:rPr>
              <a:t>Services map: </a:t>
            </a:r>
            <a:r>
              <a:rPr lang="en-GB" sz="2200" u="sng" kern="100" dirty="0">
                <a:solidFill>
                  <a:srgbClr val="0000FF"/>
                </a:solidFill>
                <a:effectLst/>
                <a:latin typeface="Rockwell" panose="02060603020205020403" pitchFamily="18" charset="0"/>
                <a:ea typeface="Aptos" panose="020B0004020202020204" pitchFamily="34" charset="0"/>
                <a:cs typeface="Times New Roman" panose="02020603050405020304" pitchFamily="18" charset="0"/>
                <a:hlinkClick r:id="rId2"/>
              </a:rPr>
              <a:t>https://www.drugsandalcohol.ie/services_map</a:t>
            </a:r>
            <a:r>
              <a:rPr lang="en-GB" sz="2200" kern="100" dirty="0">
                <a:effectLst/>
                <a:latin typeface="Rockwell" panose="02060603020205020403" pitchFamily="18" charset="0"/>
                <a:ea typeface="Aptos" panose="020B0004020202020204" pitchFamily="34" charset="0"/>
                <a:cs typeface="Times New Roman" panose="02020603050405020304" pitchFamily="18" charset="0"/>
              </a:rPr>
              <a:t> </a:t>
            </a:r>
            <a:endParaRPr lang="en-GB" sz="22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IE" dirty="0">
                <a:hlinkClick r:id="rId3">
                  <a:extLst>
                    <a:ext uri="{A12FA001-AC4F-418D-AE19-62706E023703}">
                      <ahyp:hlinkClr xmlns:ahyp="http://schemas.microsoft.com/office/drawing/2018/hyperlinkcolor" val="tx"/>
                    </a:ext>
                  </a:extLst>
                </a:hlinkClick>
              </a:rPr>
              <a:t>www.drugs.ie</a:t>
            </a:r>
            <a:r>
              <a:rPr lang="en-IE" dirty="0"/>
              <a:t> </a:t>
            </a:r>
          </a:p>
          <a:p>
            <a:pPr marL="0" indent="0">
              <a:buNone/>
            </a:pPr>
            <a:r>
              <a:rPr lang="en-IE" dirty="0">
                <a:solidFill>
                  <a:srgbClr val="FFC000"/>
                </a:solidFill>
                <a:hlinkClick r:id="rId4">
                  <a:extLst>
                    <a:ext uri="{A12FA001-AC4F-418D-AE19-62706E023703}">
                      <ahyp:hlinkClr xmlns:ahyp="http://schemas.microsoft.com/office/drawing/2018/hyperlinkcolor" val="tx"/>
                    </a:ext>
                  </a:extLst>
                </a:hlinkClick>
              </a:rPr>
              <a:t>cris@mqi.ie</a:t>
            </a:r>
            <a:endParaRPr lang="en-IE" dirty="0">
              <a:solidFill>
                <a:srgbClr val="FFC000"/>
              </a:solidFill>
            </a:endParaRPr>
          </a:p>
          <a:p>
            <a:pPr marL="0" indent="0">
              <a:buNone/>
            </a:pPr>
            <a:r>
              <a:rPr lang="en-IE" dirty="0">
                <a:solidFill>
                  <a:srgbClr val="FFC000"/>
                </a:solidFill>
              </a:rPr>
              <a:t>tiglin.ie</a:t>
            </a:r>
          </a:p>
          <a:p>
            <a:pPr marL="0" indent="0">
              <a:buNone/>
            </a:pPr>
            <a:r>
              <a:rPr lang="en-IE" dirty="0">
                <a:solidFill>
                  <a:srgbClr val="FFC000"/>
                </a:solidFill>
              </a:rPr>
              <a:t>livinglifecounselling.com</a:t>
            </a:r>
          </a:p>
        </p:txBody>
      </p:sp>
    </p:spTree>
    <p:extLst>
      <p:ext uri="{BB962C8B-B14F-4D97-AF65-F5344CB8AC3E}">
        <p14:creationId xmlns:p14="http://schemas.microsoft.com/office/powerpoint/2010/main" val="1264268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9B22-B5CA-D6D7-AA41-18650A1BBE3E}"/>
              </a:ext>
            </a:extLst>
          </p:cNvPr>
          <p:cNvSpPr>
            <a:spLocks noGrp="1"/>
          </p:cNvSpPr>
          <p:nvPr>
            <p:ph type="title"/>
          </p:nvPr>
        </p:nvSpPr>
        <p:spPr/>
        <p:txBody>
          <a:bodyPr/>
          <a:lstStyle/>
          <a:p>
            <a:r>
              <a:rPr lang="en-GB" dirty="0">
                <a:solidFill>
                  <a:srgbClr val="FFC000"/>
                </a:solidFill>
              </a:rPr>
              <a:t>G Cards</a:t>
            </a:r>
            <a:endParaRPr lang="en-IE" dirty="0">
              <a:solidFill>
                <a:srgbClr val="FFC000"/>
              </a:solidFill>
            </a:endParaRPr>
          </a:p>
        </p:txBody>
      </p:sp>
      <p:pic>
        <p:nvPicPr>
          <p:cNvPr id="5" name="Content Placeholder 4">
            <a:extLst>
              <a:ext uri="{FF2B5EF4-FFF2-40B4-BE49-F238E27FC236}">
                <a16:creationId xmlns:a16="http://schemas.microsoft.com/office/drawing/2014/main" id="{95EFCE33-9A94-0226-76E0-914EA6D3B5EA}"/>
              </a:ext>
            </a:extLst>
          </p:cNvPr>
          <p:cNvPicPr>
            <a:picLocks noGrp="1" noChangeAspect="1"/>
          </p:cNvPicPr>
          <p:nvPr>
            <p:ph idx="1"/>
          </p:nvPr>
        </p:nvPicPr>
        <p:blipFill>
          <a:blip r:embed="rId2"/>
          <a:stretch>
            <a:fillRect/>
          </a:stretch>
        </p:blipFill>
        <p:spPr>
          <a:xfrm>
            <a:off x="3592286" y="1548883"/>
            <a:ext cx="4655975" cy="5197150"/>
          </a:xfrm>
        </p:spPr>
      </p:pic>
    </p:spTree>
    <p:extLst>
      <p:ext uri="{BB962C8B-B14F-4D97-AF65-F5344CB8AC3E}">
        <p14:creationId xmlns:p14="http://schemas.microsoft.com/office/powerpoint/2010/main" val="1622629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9151D-FB6E-4759-AFF7-9B06A5B5B701}"/>
              </a:ext>
            </a:extLst>
          </p:cNvPr>
          <p:cNvSpPr>
            <a:spLocks noGrp="1"/>
          </p:cNvSpPr>
          <p:nvPr>
            <p:ph type="title"/>
          </p:nvPr>
        </p:nvSpPr>
        <p:spPr/>
        <p:txBody>
          <a:bodyPr/>
          <a:lstStyle/>
          <a:p>
            <a:r>
              <a:rPr lang="en-GB" dirty="0">
                <a:solidFill>
                  <a:srgbClr val="FFC000"/>
                </a:solidFill>
              </a:rPr>
              <a:t>Sources/references</a:t>
            </a:r>
            <a:endParaRPr lang="en-IE" dirty="0">
              <a:solidFill>
                <a:srgbClr val="FFC000"/>
              </a:solidFill>
            </a:endParaRPr>
          </a:p>
        </p:txBody>
      </p:sp>
      <p:sp>
        <p:nvSpPr>
          <p:cNvPr id="3" name="Content Placeholder 2">
            <a:extLst>
              <a:ext uri="{FF2B5EF4-FFF2-40B4-BE49-F238E27FC236}">
                <a16:creationId xmlns:a16="http://schemas.microsoft.com/office/drawing/2014/main" id="{2F499633-0DCF-7681-5075-0B0F23F4CEB5}"/>
              </a:ext>
            </a:extLst>
          </p:cNvPr>
          <p:cNvSpPr>
            <a:spLocks noGrp="1"/>
          </p:cNvSpPr>
          <p:nvPr>
            <p:ph idx="1"/>
          </p:nvPr>
        </p:nvSpPr>
        <p:spPr>
          <a:xfrm>
            <a:off x="438539" y="1744824"/>
            <a:ext cx="11243388" cy="4833258"/>
          </a:xfrm>
        </p:spPr>
        <p:txBody>
          <a:bodyPr>
            <a:normAutofit/>
          </a:bodyPr>
          <a:lstStyle/>
          <a:p>
            <a:pPr>
              <a:lnSpc>
                <a:spcPct val="107000"/>
              </a:lnSpc>
              <a:spcAft>
                <a:spcPts val="800"/>
              </a:spcAft>
            </a:pPr>
            <a:r>
              <a:rPr lang="en-IE" kern="100" dirty="0">
                <a:effectLst/>
                <a:latin typeface="Aptos" panose="020B0004020202020204" pitchFamily="34" charset="0"/>
                <a:ea typeface="Aptos" panose="020B0004020202020204" pitchFamily="34" charset="0"/>
                <a:cs typeface="Times New Roman" panose="02020603050405020304" pitchFamily="18" charset="0"/>
              </a:rPr>
              <a:t>drugs.ie (2016) G factsheet. Dublin: drugs.ie. Available at </a:t>
            </a:r>
            <a:r>
              <a:rPr lang="en-IE"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https://drugs.ie/ghb</a:t>
            </a:r>
            <a:r>
              <a:rPr lang="en-IE" kern="100" dirty="0">
                <a:effectLst/>
                <a:latin typeface="Aptos" panose="020B0004020202020204" pitchFamily="34" charset="0"/>
                <a:ea typeface="Aptos" panose="020B0004020202020204" pitchFamily="34" charset="0"/>
                <a:cs typeface="Times New Roman" panose="02020603050405020304" pitchFamily="18" charset="0"/>
              </a:rPr>
              <a:t> </a:t>
            </a:r>
          </a:p>
          <a:p>
            <a:pPr marL="0" indent="0">
              <a:buNone/>
            </a:pPr>
            <a:r>
              <a:rPr lang="en-GB" sz="1800" b="1" dirty="0">
                <a:solidFill>
                  <a:schemeClr val="tx1">
                    <a:lumMod val="95000"/>
                  </a:schemeClr>
                </a:solidFill>
                <a:hlinkClick r:id="rId3">
                  <a:extLst>
                    <a:ext uri="{A12FA001-AC4F-418D-AE19-62706E023703}">
                      <ahyp:hlinkClr xmlns:ahyp="http://schemas.microsoft.com/office/drawing/2018/hyperlinkcolor" val="tx"/>
                    </a:ext>
                  </a:extLst>
                </a:hlinkClick>
              </a:rPr>
              <a:t>Drugs.ie [Last Accessed]</a:t>
            </a:r>
            <a:r>
              <a:rPr lang="en-GB" sz="1800" b="1" dirty="0">
                <a:solidFill>
                  <a:schemeClr val="tx1">
                    <a:lumMod val="95000"/>
                  </a:schemeClr>
                </a:solidFill>
              </a:rPr>
              <a:t> </a:t>
            </a:r>
            <a:r>
              <a:rPr lang="en-GB" sz="1800" b="1" dirty="0">
                <a:solidFill>
                  <a:schemeClr val="tx1">
                    <a:lumMod val="95000"/>
                  </a:schemeClr>
                </a:solidFill>
                <a:hlinkClick r:id="rId4">
                  <a:extLst>
                    <a:ext uri="{A12FA001-AC4F-418D-AE19-62706E023703}">
                      <ahyp:hlinkClr xmlns:ahyp="http://schemas.microsoft.com/office/drawing/2018/hyperlinkcolor" val="tx"/>
                    </a:ext>
                  </a:extLst>
                </a:hlinkClick>
              </a:rPr>
              <a:t>03/01/2024</a:t>
            </a:r>
          </a:p>
          <a:p>
            <a:pPr marL="0" indent="0">
              <a:buNone/>
            </a:pPr>
            <a:endParaRPr lang="en-GB" sz="1800" b="1" dirty="0">
              <a:solidFill>
                <a:schemeClr val="tx1">
                  <a:lumMod val="95000"/>
                </a:schemeClr>
              </a:solidFill>
              <a:hlinkClick r:id="rId4">
                <a:extLst>
                  <a:ext uri="{A12FA001-AC4F-418D-AE19-62706E023703}">
                    <ahyp:hlinkClr xmlns:ahyp="http://schemas.microsoft.com/office/drawing/2018/hyperlinkcolor" val="tx"/>
                  </a:ext>
                </a:extLst>
              </a:hlinkClick>
            </a:endParaRPr>
          </a:p>
          <a:p>
            <a:pPr marL="0" indent="0">
              <a:buNone/>
            </a:pPr>
            <a:r>
              <a:rPr lang="en-GB" i="1" dirty="0">
                <a:solidFill>
                  <a:srgbClr val="6BA9DA"/>
                </a:solidFill>
                <a:hlinkClick r:id="rId4">
                  <a:extLst>
                    <a:ext uri="{A12FA001-AC4F-418D-AE19-62706E023703}">
                      <ahyp:hlinkClr xmlns:ahyp="http://schemas.microsoft.com/office/drawing/2018/hyperlinkcolor" val="tx"/>
                    </a:ext>
                  </a:extLst>
                </a:hlinkClick>
              </a:rPr>
              <a:t>Images free to use and share commercially: Google.ie </a:t>
            </a:r>
          </a:p>
          <a:p>
            <a:pPr marL="0" indent="0">
              <a:buNone/>
            </a:pPr>
            <a:endParaRPr lang="en-GB" dirty="0">
              <a:solidFill>
                <a:srgbClr val="6BA9DA"/>
              </a:solidFill>
              <a:hlinkClick r:id="rId4">
                <a:extLst>
                  <a:ext uri="{A12FA001-AC4F-418D-AE19-62706E023703}">
                    <ahyp:hlinkClr xmlns:ahyp="http://schemas.microsoft.com/office/drawing/2018/hyperlinkcolor" val="tx"/>
                  </a:ext>
                </a:extLst>
              </a:hlinkClick>
            </a:endParaRPr>
          </a:p>
          <a:p>
            <a:pPr marL="0" indent="0">
              <a:buNone/>
            </a:pPr>
            <a:r>
              <a:rPr lang="en-GB" dirty="0">
                <a:solidFill>
                  <a:schemeClr val="tx1">
                    <a:lumMod val="95000"/>
                  </a:schemeClr>
                </a:solidFill>
                <a:hlinkClick r:id="rId4">
                  <a:extLst>
                    <a:ext uri="{A12FA001-AC4F-418D-AE19-62706E023703}">
                      <ahyp:hlinkClr xmlns:ahyp="http://schemas.microsoft.com/office/drawing/2018/hyperlinkcolor" val="tx"/>
                    </a:ext>
                  </a:extLst>
                </a:hlinkClick>
              </a:rPr>
              <a:t>For more information follow the link below;</a:t>
            </a:r>
          </a:p>
          <a:p>
            <a:pPr marL="0" indent="0">
              <a:buNone/>
            </a:pPr>
            <a:r>
              <a:rPr lang="en-GB" u="sng" kern="100" dirty="0">
                <a:solidFill>
                  <a:srgbClr val="0000FF"/>
                </a:solidFill>
                <a:effectLst/>
                <a:latin typeface="Rockwell" panose="02060603020205020403" pitchFamily="18" charset="0"/>
                <a:ea typeface="Aptos" panose="020B0004020202020204" pitchFamily="34" charset="0"/>
                <a:cs typeface="Times New Roman" panose="02020603050405020304" pitchFamily="18" charset="0"/>
                <a:hlinkClick r:id="rId4"/>
              </a:rPr>
              <a:t>HRB National Drugs Library (2024) Drugs and alcohol factsheets</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B" dirty="0">
              <a:solidFill>
                <a:schemeClr val="tx1">
                  <a:lumMod val="95000"/>
                </a:schemeClr>
              </a:solidFill>
            </a:endParaRPr>
          </a:p>
        </p:txBody>
      </p:sp>
    </p:spTree>
    <p:extLst>
      <p:ext uri="{BB962C8B-B14F-4D97-AF65-F5344CB8AC3E}">
        <p14:creationId xmlns:p14="http://schemas.microsoft.com/office/powerpoint/2010/main" val="1522585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2B45C-06E1-813C-9546-080505856BA0}"/>
              </a:ext>
            </a:extLst>
          </p:cNvPr>
          <p:cNvSpPr>
            <a:spLocks noGrp="1"/>
          </p:cNvSpPr>
          <p:nvPr>
            <p:ph type="title"/>
          </p:nvPr>
        </p:nvSpPr>
        <p:spPr/>
        <p:txBody>
          <a:bodyPr/>
          <a:lstStyle/>
          <a:p>
            <a:r>
              <a:rPr lang="en-GB" dirty="0">
                <a:solidFill>
                  <a:srgbClr val="FFC000"/>
                </a:solidFill>
              </a:rPr>
              <a:t>What is it and what does it do?</a:t>
            </a:r>
            <a:endParaRPr lang="en-IE" dirty="0">
              <a:solidFill>
                <a:srgbClr val="FFC000"/>
              </a:solidFill>
            </a:endParaRPr>
          </a:p>
        </p:txBody>
      </p:sp>
      <p:sp>
        <p:nvSpPr>
          <p:cNvPr id="3" name="Content Placeholder 2">
            <a:extLst>
              <a:ext uri="{FF2B5EF4-FFF2-40B4-BE49-F238E27FC236}">
                <a16:creationId xmlns:a16="http://schemas.microsoft.com/office/drawing/2014/main" id="{456B6F13-1881-0EC4-2048-9C3DC57FB5B0}"/>
              </a:ext>
            </a:extLst>
          </p:cNvPr>
          <p:cNvSpPr>
            <a:spLocks noGrp="1"/>
          </p:cNvSpPr>
          <p:nvPr>
            <p:ph idx="1"/>
          </p:nvPr>
        </p:nvSpPr>
        <p:spPr>
          <a:xfrm>
            <a:off x="913795" y="2096064"/>
            <a:ext cx="10353762" cy="4398042"/>
          </a:xfrm>
        </p:spPr>
        <p:txBody>
          <a:bodyPr>
            <a:normAutofit fontScale="77500" lnSpcReduction="20000"/>
          </a:bodyPr>
          <a:lstStyle/>
          <a:p>
            <a:r>
              <a:rPr lang="en-GB" dirty="0"/>
              <a:t>GBL is an industrial solvent and paint stripper.</a:t>
            </a:r>
          </a:p>
          <a:p>
            <a:endParaRPr lang="en-GB" dirty="0"/>
          </a:p>
          <a:p>
            <a:r>
              <a:rPr lang="en-GB" dirty="0"/>
              <a:t>Both GHB and GBL are controlled drugs under the Misuse of Drugs Act.</a:t>
            </a:r>
          </a:p>
          <a:p>
            <a:endParaRPr lang="en-GB" dirty="0"/>
          </a:p>
          <a:p>
            <a:r>
              <a:rPr lang="en-GB" dirty="0"/>
              <a:t>G drugs impact the same receptors that alcohol effects in the brain.</a:t>
            </a:r>
          </a:p>
          <a:p>
            <a:endParaRPr lang="en-GB" dirty="0"/>
          </a:p>
          <a:p>
            <a:r>
              <a:rPr lang="en-GB" dirty="0"/>
              <a:t>They are depressant type drugs and affects vary between people. One person could feel euphoric and confident and another can feel sedate.</a:t>
            </a:r>
          </a:p>
          <a:p>
            <a:endParaRPr lang="en-GB" dirty="0"/>
          </a:p>
          <a:p>
            <a:r>
              <a:rPr lang="en-GB" dirty="0"/>
              <a:t>It is known to be a similar experience to being drunk.</a:t>
            </a:r>
          </a:p>
          <a:p>
            <a:endParaRPr lang="en-GB" dirty="0"/>
          </a:p>
          <a:p>
            <a:r>
              <a:rPr lang="en-GB" dirty="0"/>
              <a:t>It has many different names; GBL, GHB G, Gina, </a:t>
            </a:r>
            <a:r>
              <a:rPr lang="en-GB" dirty="0" err="1"/>
              <a:t>Geebs</a:t>
            </a:r>
            <a:r>
              <a:rPr lang="en-GB" dirty="0"/>
              <a:t>, Liquid E.</a:t>
            </a:r>
            <a:endParaRPr lang="en-IE" dirty="0"/>
          </a:p>
        </p:txBody>
      </p:sp>
    </p:spTree>
    <p:extLst>
      <p:ext uri="{BB962C8B-B14F-4D97-AF65-F5344CB8AC3E}">
        <p14:creationId xmlns:p14="http://schemas.microsoft.com/office/powerpoint/2010/main" val="4052847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FF452-A4DD-FC70-D850-3CFD9C2F6123}"/>
              </a:ext>
            </a:extLst>
          </p:cNvPr>
          <p:cNvSpPr>
            <a:spLocks noGrp="1"/>
          </p:cNvSpPr>
          <p:nvPr>
            <p:ph type="title"/>
          </p:nvPr>
        </p:nvSpPr>
        <p:spPr/>
        <p:txBody>
          <a:bodyPr/>
          <a:lstStyle/>
          <a:p>
            <a:r>
              <a:rPr lang="en-GB" dirty="0">
                <a:solidFill>
                  <a:srgbClr val="FFC000"/>
                </a:solidFill>
              </a:rPr>
              <a:t>Three main types</a:t>
            </a:r>
            <a:endParaRPr lang="en-IE" dirty="0">
              <a:solidFill>
                <a:srgbClr val="FFC000"/>
              </a:solidFill>
            </a:endParaRPr>
          </a:p>
        </p:txBody>
      </p:sp>
      <p:sp>
        <p:nvSpPr>
          <p:cNvPr id="3" name="Content Placeholder 2">
            <a:extLst>
              <a:ext uri="{FF2B5EF4-FFF2-40B4-BE49-F238E27FC236}">
                <a16:creationId xmlns:a16="http://schemas.microsoft.com/office/drawing/2014/main" id="{08DFB5E0-D5B8-6589-B024-BB952DC4AC48}"/>
              </a:ext>
            </a:extLst>
          </p:cNvPr>
          <p:cNvSpPr>
            <a:spLocks noGrp="1"/>
          </p:cNvSpPr>
          <p:nvPr>
            <p:ph idx="1"/>
          </p:nvPr>
        </p:nvSpPr>
        <p:spPr>
          <a:xfrm>
            <a:off x="913795" y="2096063"/>
            <a:ext cx="10353762" cy="4649969"/>
          </a:xfrm>
        </p:spPr>
        <p:txBody>
          <a:bodyPr/>
          <a:lstStyle/>
          <a:p>
            <a:r>
              <a:rPr lang="en-GB" dirty="0"/>
              <a:t>GHB – odourless, oily liquid with a slightly salty taste. </a:t>
            </a:r>
          </a:p>
          <a:p>
            <a:r>
              <a:rPr lang="en-GB" dirty="0"/>
              <a:t>Usually sold in small bottles or capsules. can come as white powder but rare.</a:t>
            </a:r>
          </a:p>
          <a:p>
            <a:r>
              <a:rPr lang="en-GB" dirty="0"/>
              <a:t>Sometimes G can be bought already mixed – taken pure, it can taste unpleasant and may cause burns.</a:t>
            </a:r>
          </a:p>
          <a:p>
            <a:r>
              <a:rPr lang="en-GB" dirty="0"/>
              <a:t>Effects typically occur 15-20 minutes after use and can last four hours or more depending on the person and their consumption.</a:t>
            </a:r>
          </a:p>
          <a:p>
            <a:endParaRPr lang="en-GB" dirty="0"/>
          </a:p>
          <a:p>
            <a:r>
              <a:rPr lang="en-GB" dirty="0"/>
              <a:t>GBL – liquid with chemical smell and taste. </a:t>
            </a:r>
          </a:p>
          <a:p>
            <a:r>
              <a:rPr lang="en-GB" dirty="0"/>
              <a:t>Absorbed faster in the body and can be more potent that GHB.</a:t>
            </a:r>
          </a:p>
          <a:p>
            <a:r>
              <a:rPr lang="en-GB" dirty="0"/>
              <a:t>Reported to taste and smell like a solvent, such as paint stripper/nail varnish.</a:t>
            </a:r>
          </a:p>
          <a:p>
            <a:endParaRPr lang="en-GB" dirty="0"/>
          </a:p>
          <a:p>
            <a:endParaRPr lang="en-IE" dirty="0"/>
          </a:p>
        </p:txBody>
      </p:sp>
    </p:spTree>
    <p:extLst>
      <p:ext uri="{BB962C8B-B14F-4D97-AF65-F5344CB8AC3E}">
        <p14:creationId xmlns:p14="http://schemas.microsoft.com/office/powerpoint/2010/main" val="3326098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5DA3F-1AB2-C3F2-27D7-DA66DC14CEE1}"/>
              </a:ext>
            </a:extLst>
          </p:cNvPr>
          <p:cNvSpPr>
            <a:spLocks noGrp="1"/>
          </p:cNvSpPr>
          <p:nvPr>
            <p:ph type="title"/>
          </p:nvPr>
        </p:nvSpPr>
        <p:spPr/>
        <p:txBody>
          <a:bodyPr/>
          <a:lstStyle/>
          <a:p>
            <a:r>
              <a:rPr lang="en-GB" dirty="0">
                <a:solidFill>
                  <a:srgbClr val="FFC000"/>
                </a:solidFill>
              </a:rPr>
              <a:t>Three main types continued and effects</a:t>
            </a:r>
            <a:endParaRPr lang="en-IE" dirty="0">
              <a:solidFill>
                <a:srgbClr val="FFC000"/>
              </a:solidFill>
            </a:endParaRPr>
          </a:p>
        </p:txBody>
      </p:sp>
      <p:sp>
        <p:nvSpPr>
          <p:cNvPr id="3" name="Content Placeholder 2">
            <a:extLst>
              <a:ext uri="{FF2B5EF4-FFF2-40B4-BE49-F238E27FC236}">
                <a16:creationId xmlns:a16="http://schemas.microsoft.com/office/drawing/2014/main" id="{3B9FCF49-3569-ED12-E1D0-35AFACBD20BE}"/>
              </a:ext>
            </a:extLst>
          </p:cNvPr>
          <p:cNvSpPr>
            <a:spLocks noGrp="1"/>
          </p:cNvSpPr>
          <p:nvPr>
            <p:ph idx="1"/>
          </p:nvPr>
        </p:nvSpPr>
        <p:spPr>
          <a:xfrm>
            <a:off x="913795" y="2096063"/>
            <a:ext cx="10353762" cy="4556663"/>
          </a:xfrm>
        </p:spPr>
        <p:txBody>
          <a:bodyPr/>
          <a:lstStyle/>
          <a:p>
            <a:r>
              <a:rPr lang="en-GB" dirty="0"/>
              <a:t>1,4 BD (Butanediol) – used less frequently and used in industrial domestic products.</a:t>
            </a:r>
          </a:p>
          <a:p>
            <a:r>
              <a:rPr lang="en-GB" dirty="0"/>
              <a:t>Usually taken mixed in with soft drinks.</a:t>
            </a:r>
          </a:p>
          <a:p>
            <a:r>
              <a:rPr lang="en-GB" dirty="0"/>
              <a:t>Less often snorted.</a:t>
            </a:r>
          </a:p>
          <a:p>
            <a:r>
              <a:rPr lang="en-GB" dirty="0"/>
              <a:t>Very dangerous to inject – not recommended.</a:t>
            </a:r>
          </a:p>
          <a:p>
            <a:endParaRPr lang="en-GB" dirty="0"/>
          </a:p>
          <a:p>
            <a:r>
              <a:rPr lang="en-GB" dirty="0"/>
              <a:t>Creates feelings of euphoria, relaxation, sociability, sleep aid, increased libido and enhanced disinhibition and greater confidence.</a:t>
            </a:r>
          </a:p>
          <a:p>
            <a:r>
              <a:rPr lang="en-GB" dirty="0"/>
              <a:t>Mild withdrawals coming down include loss of body control, anxiety, aggression, paranoia, confusion, difficulty concentrating, twitching, vomiting, audio and visual hallucinations and withdrawals can last up to 12 days.</a:t>
            </a:r>
            <a:endParaRPr lang="en-IE" dirty="0"/>
          </a:p>
        </p:txBody>
      </p:sp>
    </p:spTree>
    <p:extLst>
      <p:ext uri="{BB962C8B-B14F-4D97-AF65-F5344CB8AC3E}">
        <p14:creationId xmlns:p14="http://schemas.microsoft.com/office/powerpoint/2010/main" val="760910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425CB-6C13-0A8A-1588-0AB42744C23C}"/>
              </a:ext>
            </a:extLst>
          </p:cNvPr>
          <p:cNvSpPr>
            <a:spLocks noGrp="1"/>
          </p:cNvSpPr>
          <p:nvPr>
            <p:ph type="title"/>
          </p:nvPr>
        </p:nvSpPr>
        <p:spPr/>
        <p:txBody>
          <a:bodyPr/>
          <a:lstStyle/>
          <a:p>
            <a:r>
              <a:rPr lang="en-GB" dirty="0">
                <a:solidFill>
                  <a:srgbClr val="FFC000"/>
                </a:solidFill>
              </a:rPr>
              <a:t>Dependence and overdose</a:t>
            </a:r>
            <a:endParaRPr lang="en-IE" dirty="0">
              <a:solidFill>
                <a:srgbClr val="FFC000"/>
              </a:solidFill>
            </a:endParaRPr>
          </a:p>
        </p:txBody>
      </p:sp>
      <p:sp>
        <p:nvSpPr>
          <p:cNvPr id="3" name="Content Placeholder 2">
            <a:extLst>
              <a:ext uri="{FF2B5EF4-FFF2-40B4-BE49-F238E27FC236}">
                <a16:creationId xmlns:a16="http://schemas.microsoft.com/office/drawing/2014/main" id="{5D19B979-1DE9-41E7-BEC4-259DC46FAFEB}"/>
              </a:ext>
            </a:extLst>
          </p:cNvPr>
          <p:cNvSpPr>
            <a:spLocks noGrp="1"/>
          </p:cNvSpPr>
          <p:nvPr>
            <p:ph idx="1"/>
          </p:nvPr>
        </p:nvSpPr>
        <p:spPr>
          <a:xfrm>
            <a:off x="913795" y="2096063"/>
            <a:ext cx="10353762" cy="4565993"/>
          </a:xfrm>
        </p:spPr>
        <p:txBody>
          <a:bodyPr/>
          <a:lstStyle/>
          <a:p>
            <a:r>
              <a:rPr lang="en-GB" dirty="0"/>
              <a:t>A dependence on G can happen very quickly.  It is physically addictive and not recommended to stop using. It requires a weaning off period or can be life-threatening.</a:t>
            </a:r>
          </a:p>
          <a:p>
            <a:r>
              <a:rPr lang="en-GB" dirty="0"/>
              <a:t>Because of its nature, there is little difference (less than a millilitre) between the amount required to feel its desired effects and the amount that causes an overdose. Because it also takes some time to experience its effects, people can think it’s not working and take more. The risk of overdose with G, therefore, is quite high.</a:t>
            </a:r>
          </a:p>
          <a:p>
            <a:r>
              <a:rPr lang="en-GB" dirty="0"/>
              <a:t>Death can result from toxicity or withdrawal.</a:t>
            </a:r>
          </a:p>
          <a:p>
            <a:r>
              <a:rPr lang="en-GB" dirty="0"/>
              <a:t>Effects are similar to alcohol and benzodiazepines. They can result in someone becoming incoherent or comatose leading to sexual assault risks for those taking it or being spiked with it, particularly in club settings. </a:t>
            </a:r>
            <a:endParaRPr lang="en-IE" dirty="0"/>
          </a:p>
        </p:txBody>
      </p:sp>
    </p:spTree>
    <p:extLst>
      <p:ext uri="{BB962C8B-B14F-4D97-AF65-F5344CB8AC3E}">
        <p14:creationId xmlns:p14="http://schemas.microsoft.com/office/powerpoint/2010/main" val="1072347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EB352-43CE-626D-580E-4192C9579E66}"/>
              </a:ext>
            </a:extLst>
          </p:cNvPr>
          <p:cNvSpPr>
            <a:spLocks noGrp="1"/>
          </p:cNvSpPr>
          <p:nvPr>
            <p:ph type="title"/>
          </p:nvPr>
        </p:nvSpPr>
        <p:spPr/>
        <p:txBody>
          <a:bodyPr/>
          <a:lstStyle/>
          <a:p>
            <a:r>
              <a:rPr lang="en-GB" dirty="0">
                <a:solidFill>
                  <a:srgbClr val="FFC000"/>
                </a:solidFill>
              </a:rPr>
              <a:t>Harm reduction</a:t>
            </a:r>
            <a:endParaRPr lang="en-IE" dirty="0">
              <a:solidFill>
                <a:srgbClr val="FFC000"/>
              </a:solidFill>
            </a:endParaRPr>
          </a:p>
        </p:txBody>
      </p:sp>
      <p:sp>
        <p:nvSpPr>
          <p:cNvPr id="3" name="Content Placeholder 2">
            <a:extLst>
              <a:ext uri="{FF2B5EF4-FFF2-40B4-BE49-F238E27FC236}">
                <a16:creationId xmlns:a16="http://schemas.microsoft.com/office/drawing/2014/main" id="{A3437389-1719-C134-C2A2-D73ADA4E8AAA}"/>
              </a:ext>
            </a:extLst>
          </p:cNvPr>
          <p:cNvSpPr>
            <a:spLocks noGrp="1"/>
          </p:cNvSpPr>
          <p:nvPr>
            <p:ph idx="1"/>
          </p:nvPr>
        </p:nvSpPr>
        <p:spPr>
          <a:xfrm>
            <a:off x="913795" y="2096063"/>
            <a:ext cx="10353762" cy="4510009"/>
          </a:xfrm>
        </p:spPr>
        <p:txBody>
          <a:bodyPr>
            <a:normAutofit lnSpcReduction="10000"/>
          </a:bodyPr>
          <a:lstStyle/>
          <a:p>
            <a:r>
              <a:rPr lang="en-GB" dirty="0"/>
              <a:t>Using G with other stimulant drugs such as MDMA, cocaine, mephedrone and crystal meth (Tina), can make a person feel more awake, increasing the risk of overdose.</a:t>
            </a:r>
          </a:p>
          <a:p>
            <a:r>
              <a:rPr lang="en-GB" dirty="0"/>
              <a:t>Always carry a condom and get STI checked regularly.</a:t>
            </a:r>
          </a:p>
          <a:p>
            <a:r>
              <a:rPr lang="en-GB" dirty="0"/>
              <a:t>Always premeasure out G very carefully each time.</a:t>
            </a:r>
          </a:p>
          <a:p>
            <a:r>
              <a:rPr lang="en-GB" dirty="0"/>
              <a:t>Avoid swigging from a bottle.</a:t>
            </a:r>
          </a:p>
          <a:p>
            <a:r>
              <a:rPr lang="en-GB" dirty="0"/>
              <a:t>Prepare you own and don’t use anyone else’s G.</a:t>
            </a:r>
          </a:p>
          <a:p>
            <a:r>
              <a:rPr lang="en-GB" dirty="0"/>
              <a:t>Use a glass eye dropper, a clean syringe barrel or pipette that has measurements in millilitres – avoid teaspoons, containers or caps that can only guestimate the amount.</a:t>
            </a:r>
          </a:p>
          <a:p>
            <a:r>
              <a:rPr lang="en-GB" dirty="0"/>
              <a:t>Prepare it before you go out and only take what you need. Don’t bring anymore with you in case you are tempted to take it.</a:t>
            </a:r>
          </a:p>
          <a:p>
            <a:endParaRPr lang="en-IE" dirty="0"/>
          </a:p>
        </p:txBody>
      </p:sp>
    </p:spTree>
    <p:extLst>
      <p:ext uri="{BB962C8B-B14F-4D97-AF65-F5344CB8AC3E}">
        <p14:creationId xmlns:p14="http://schemas.microsoft.com/office/powerpoint/2010/main" val="3943521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520F3-C07F-F5FC-DC4E-C4986A6C975A}"/>
              </a:ext>
            </a:extLst>
          </p:cNvPr>
          <p:cNvSpPr>
            <a:spLocks noGrp="1"/>
          </p:cNvSpPr>
          <p:nvPr>
            <p:ph type="title"/>
          </p:nvPr>
        </p:nvSpPr>
        <p:spPr/>
        <p:txBody>
          <a:bodyPr/>
          <a:lstStyle/>
          <a:p>
            <a:r>
              <a:rPr lang="en-GB" dirty="0">
                <a:solidFill>
                  <a:srgbClr val="FFC000"/>
                </a:solidFill>
              </a:rPr>
              <a:t>Harm reduction</a:t>
            </a:r>
            <a:endParaRPr lang="en-IE" dirty="0">
              <a:solidFill>
                <a:srgbClr val="FFC000"/>
              </a:solidFill>
            </a:endParaRPr>
          </a:p>
        </p:txBody>
      </p:sp>
      <p:sp>
        <p:nvSpPr>
          <p:cNvPr id="3" name="Content Placeholder 2">
            <a:extLst>
              <a:ext uri="{FF2B5EF4-FFF2-40B4-BE49-F238E27FC236}">
                <a16:creationId xmlns:a16="http://schemas.microsoft.com/office/drawing/2014/main" id="{B96E7611-4710-B59F-143D-575B47BEC2CC}"/>
              </a:ext>
            </a:extLst>
          </p:cNvPr>
          <p:cNvSpPr>
            <a:spLocks noGrp="1"/>
          </p:cNvSpPr>
          <p:nvPr>
            <p:ph idx="1"/>
          </p:nvPr>
        </p:nvSpPr>
        <p:spPr>
          <a:xfrm>
            <a:off x="913795" y="2096064"/>
            <a:ext cx="10353762" cy="4463356"/>
          </a:xfrm>
        </p:spPr>
        <p:txBody>
          <a:bodyPr>
            <a:normAutofit lnSpcReduction="10000"/>
          </a:bodyPr>
          <a:lstStyle/>
          <a:p>
            <a:r>
              <a:rPr lang="en-GB" dirty="0"/>
              <a:t>Start slow and go low. Wait until you feel the effects and wait at least four hours before taking another dose.</a:t>
            </a:r>
          </a:p>
          <a:p>
            <a:r>
              <a:rPr lang="en-GB" dirty="0"/>
              <a:t>G affects memory – set alarm reminders of when you last took it to ensure ample time between dosing.</a:t>
            </a:r>
          </a:p>
          <a:p>
            <a:r>
              <a:rPr lang="en-GB" dirty="0"/>
              <a:t>Avoid snorting and particularly injecting as it is very dangerous to consume this way.</a:t>
            </a:r>
          </a:p>
          <a:p>
            <a:r>
              <a:rPr lang="en-GB" dirty="0"/>
              <a:t>Avoid mixing G with alcohol. This can delay the effects of G and increase risk of going under/overdosing. Mix with water, soft drinks or juice.</a:t>
            </a:r>
          </a:p>
          <a:p>
            <a:r>
              <a:rPr lang="en-GB" dirty="0"/>
              <a:t>Avoid using G with other drugs.  Sedatives such as ketamine and benzodiazepines pose an overdose risk. Cocaine, crystal meth and stimulant drugs taken with G, increases paranoia, hallucinations and aggression.</a:t>
            </a:r>
          </a:p>
          <a:p>
            <a:r>
              <a:rPr lang="en-GB" dirty="0"/>
              <a:t>HIV medications can increase the effects of G. Advisable to use lower dose.</a:t>
            </a:r>
          </a:p>
          <a:p>
            <a:endParaRPr lang="en-IE" dirty="0"/>
          </a:p>
        </p:txBody>
      </p:sp>
    </p:spTree>
    <p:extLst>
      <p:ext uri="{BB962C8B-B14F-4D97-AF65-F5344CB8AC3E}">
        <p14:creationId xmlns:p14="http://schemas.microsoft.com/office/powerpoint/2010/main" val="2038573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29C5-8992-9EBA-7410-EA7B0B57ED3B}"/>
              </a:ext>
            </a:extLst>
          </p:cNvPr>
          <p:cNvSpPr>
            <a:spLocks noGrp="1"/>
          </p:cNvSpPr>
          <p:nvPr>
            <p:ph type="title"/>
          </p:nvPr>
        </p:nvSpPr>
        <p:spPr/>
        <p:txBody>
          <a:bodyPr/>
          <a:lstStyle/>
          <a:p>
            <a:r>
              <a:rPr lang="en-GB" dirty="0">
                <a:solidFill>
                  <a:srgbClr val="FFC000"/>
                </a:solidFill>
              </a:rPr>
              <a:t>Harm reduction</a:t>
            </a:r>
            <a:endParaRPr lang="en-IE" dirty="0">
              <a:solidFill>
                <a:srgbClr val="FFC000"/>
              </a:solidFill>
            </a:endParaRPr>
          </a:p>
        </p:txBody>
      </p:sp>
      <p:sp>
        <p:nvSpPr>
          <p:cNvPr id="3" name="Content Placeholder 2">
            <a:extLst>
              <a:ext uri="{FF2B5EF4-FFF2-40B4-BE49-F238E27FC236}">
                <a16:creationId xmlns:a16="http://schemas.microsoft.com/office/drawing/2014/main" id="{18B69055-93E9-DF35-4D0F-E93EA2DCB441}"/>
              </a:ext>
            </a:extLst>
          </p:cNvPr>
          <p:cNvSpPr>
            <a:spLocks noGrp="1"/>
          </p:cNvSpPr>
          <p:nvPr>
            <p:ph idx="1"/>
          </p:nvPr>
        </p:nvSpPr>
        <p:spPr>
          <a:xfrm>
            <a:off x="913795" y="2096064"/>
            <a:ext cx="10353762" cy="4547332"/>
          </a:xfrm>
        </p:spPr>
        <p:txBody>
          <a:bodyPr/>
          <a:lstStyle/>
          <a:p>
            <a:r>
              <a:rPr lang="en-GB" dirty="0"/>
              <a:t>Avoid taking G if you have high blood pressure, epilepsy, convulsions, heart or breathing problems, depression or panic attacks.</a:t>
            </a:r>
          </a:p>
          <a:p>
            <a:r>
              <a:rPr lang="en-GB" dirty="0"/>
              <a:t>Remember that effects vary between people.</a:t>
            </a:r>
          </a:p>
          <a:p>
            <a:r>
              <a:rPr lang="en-GB" dirty="0"/>
              <a:t>Tolerance builds quickly requiring higher doses. Keep track of your tolerance level. Even if you have stopped only for a short period, restarting on a low dose can still cause an overdose. Dependency does not protect from an overdose of G.</a:t>
            </a:r>
          </a:p>
          <a:p>
            <a:r>
              <a:rPr lang="en-GB" dirty="0"/>
              <a:t>Use in the company of trusted people and not alone. Ideally with someone who can monitor your usage and after-effects.</a:t>
            </a:r>
          </a:p>
          <a:p>
            <a:r>
              <a:rPr lang="en-GB" dirty="0"/>
              <a:t>Store G safely. You can add food colouring to easily identify G. Don’t leave it around in plastic bottles where it could be mistakenly consumed.</a:t>
            </a:r>
          </a:p>
        </p:txBody>
      </p:sp>
    </p:spTree>
    <p:extLst>
      <p:ext uri="{BB962C8B-B14F-4D97-AF65-F5344CB8AC3E}">
        <p14:creationId xmlns:p14="http://schemas.microsoft.com/office/powerpoint/2010/main" val="2686377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89706-3D1D-7361-934B-2424EFB74F92}"/>
              </a:ext>
            </a:extLst>
          </p:cNvPr>
          <p:cNvSpPr>
            <a:spLocks noGrp="1"/>
          </p:cNvSpPr>
          <p:nvPr>
            <p:ph type="title"/>
          </p:nvPr>
        </p:nvSpPr>
        <p:spPr/>
        <p:txBody>
          <a:bodyPr/>
          <a:lstStyle/>
          <a:p>
            <a:r>
              <a:rPr lang="en-GB" dirty="0">
                <a:solidFill>
                  <a:srgbClr val="FFC000"/>
                </a:solidFill>
              </a:rPr>
              <a:t>Harm reduction</a:t>
            </a:r>
            <a:endParaRPr lang="en-IE" dirty="0">
              <a:solidFill>
                <a:srgbClr val="FFC000"/>
              </a:solidFill>
            </a:endParaRPr>
          </a:p>
        </p:txBody>
      </p:sp>
      <p:sp>
        <p:nvSpPr>
          <p:cNvPr id="3" name="Content Placeholder 2">
            <a:extLst>
              <a:ext uri="{FF2B5EF4-FFF2-40B4-BE49-F238E27FC236}">
                <a16:creationId xmlns:a16="http://schemas.microsoft.com/office/drawing/2014/main" id="{B5E3B6F7-045C-2F03-E36E-412D5626EF1A}"/>
              </a:ext>
            </a:extLst>
          </p:cNvPr>
          <p:cNvSpPr>
            <a:spLocks noGrp="1"/>
          </p:cNvSpPr>
          <p:nvPr>
            <p:ph idx="1"/>
          </p:nvPr>
        </p:nvSpPr>
        <p:spPr>
          <a:xfrm>
            <a:off x="913795" y="2096064"/>
            <a:ext cx="10353762" cy="4612646"/>
          </a:xfrm>
        </p:spPr>
        <p:txBody>
          <a:bodyPr>
            <a:normAutofit/>
          </a:bodyPr>
          <a:lstStyle/>
          <a:p>
            <a:r>
              <a:rPr lang="en-GB" dirty="0"/>
              <a:t>Don’t suddenly stop taking G. If you wish to stop using G, contact a professional, G or local drug service. Withdrawal needs to be a slow, supervised, tapered process.</a:t>
            </a:r>
          </a:p>
          <a:p>
            <a:r>
              <a:rPr lang="en-GB" dirty="0"/>
              <a:t>Withdrawals from G can cause serious mental and physical effects. If you miss a dose or run out and don’t have the ability to get more, go to your local hospital if you are experiencing withdrawals from G and have no G.</a:t>
            </a:r>
          </a:p>
          <a:p>
            <a:r>
              <a:rPr lang="en-GB" dirty="0"/>
              <a:t>Seek medical help if needed. Don’t try to use other drugs to reverse effects and don’t assume someone will sleep it off. If someone has had too much, seek medical assistance immediately.</a:t>
            </a:r>
          </a:p>
          <a:p>
            <a:r>
              <a:rPr lang="en-GB" dirty="0"/>
              <a:t>G leaves the system quickly. Carry a G card so medics know what you have taken. Write G on your hand or wrist where it can be spotted if you don’t have a card.</a:t>
            </a:r>
          </a:p>
          <a:p>
            <a:endParaRPr lang="en-IE" dirty="0"/>
          </a:p>
        </p:txBody>
      </p:sp>
    </p:spTree>
    <p:extLst>
      <p:ext uri="{BB962C8B-B14F-4D97-AF65-F5344CB8AC3E}">
        <p14:creationId xmlns:p14="http://schemas.microsoft.com/office/powerpoint/2010/main" val="28912234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65</TotalTime>
  <Words>1213</Words>
  <Application>Microsoft Office PowerPoint</Application>
  <PresentationFormat>Widescreen</PresentationFormat>
  <Paragraphs>84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Arial</vt:lpstr>
      <vt:lpstr>Bookman Old Style</vt:lpstr>
      <vt:lpstr>Rockwell</vt:lpstr>
      <vt:lpstr>Damask</vt:lpstr>
      <vt:lpstr>G  what is it?</vt:lpstr>
      <vt:lpstr>What is it and what does it do?</vt:lpstr>
      <vt:lpstr>Three main types</vt:lpstr>
      <vt:lpstr>Three main types continued and effects</vt:lpstr>
      <vt:lpstr>Dependence and overdose</vt:lpstr>
      <vt:lpstr>Harm reduction</vt:lpstr>
      <vt:lpstr>Harm reduction</vt:lpstr>
      <vt:lpstr>Harm reduction</vt:lpstr>
      <vt:lpstr>Harm reduction</vt:lpstr>
      <vt:lpstr>Further information </vt:lpstr>
      <vt:lpstr>G Cards</vt:lpstr>
      <vt:lpstr>Sources/references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  what is it?</dc:title>
  <dc:creator>Deborah Jordan</dc:creator>
  <cp:lastModifiedBy>Mary Dunne</cp:lastModifiedBy>
  <cp:revision>3</cp:revision>
  <dcterms:created xsi:type="dcterms:W3CDTF">2024-01-03T11:21:07Z</dcterms:created>
  <dcterms:modified xsi:type="dcterms:W3CDTF">2024-07-01T09:21:01Z</dcterms:modified>
</cp:coreProperties>
</file>