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8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C5A860-F335-4252-AA00-24FB67ED2982}" type="datetime1">
              <a:rPr lang="en-US" smtClean="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1846057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81A142-DA77-4A5F-AD1F-14E6C18F0F5F}" type="datetime1">
              <a:rPr lang="en-US" smtClean="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dirty="0"/>
          </a:p>
        </p:txBody>
      </p:sp>
    </p:spTree>
    <p:extLst>
      <p:ext uri="{BB962C8B-B14F-4D97-AF65-F5344CB8AC3E}">
        <p14:creationId xmlns:p14="http://schemas.microsoft.com/office/powerpoint/2010/main" val="350817372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81A142-DA77-4A5F-AD1F-14E6C18F0F5F}" type="datetime1">
              <a:rPr lang="en-US" smtClean="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dirty="0"/>
          </a:p>
        </p:txBody>
      </p:sp>
    </p:spTree>
    <p:extLst>
      <p:ext uri="{BB962C8B-B14F-4D97-AF65-F5344CB8AC3E}">
        <p14:creationId xmlns:p14="http://schemas.microsoft.com/office/powerpoint/2010/main" val="257146494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81A142-DA77-4A5F-AD1F-14E6C18F0F5F}" type="datetime1">
              <a:rPr lang="en-US" smtClean="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543950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81A142-DA77-4A5F-AD1F-14E6C18F0F5F}" type="datetime1">
              <a:rPr lang="en-US" smtClean="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pPr/>
              <a:t>‹#›</a:t>
            </a:fld>
            <a:endParaRPr lang="en-US" dirty="0"/>
          </a:p>
        </p:txBody>
      </p:sp>
    </p:spTree>
    <p:extLst>
      <p:ext uri="{BB962C8B-B14F-4D97-AF65-F5344CB8AC3E}">
        <p14:creationId xmlns:p14="http://schemas.microsoft.com/office/powerpoint/2010/main" val="114707361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481A142-DA77-4A5F-AD1F-14E6C18F0F5F}" type="datetime1">
              <a:rPr lang="en-US" smtClean="0"/>
              <a:t>7/1/2024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646F3F-274D-499B-ABBE-824EB4ABDC3D}" type="slidenum">
              <a:rPr lang="en-US" smtClean="0"/>
              <a:pPr/>
              <a:t>‹#›</a:t>
            </a:fld>
            <a:endParaRPr lang="en-US" dirty="0"/>
          </a:p>
        </p:txBody>
      </p:sp>
    </p:spTree>
    <p:extLst>
      <p:ext uri="{BB962C8B-B14F-4D97-AF65-F5344CB8AC3E}">
        <p14:creationId xmlns:p14="http://schemas.microsoft.com/office/powerpoint/2010/main" val="98536427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481A142-DA77-4A5F-AD1F-14E6C18F0F5F}" type="datetime1">
              <a:rPr lang="en-US" smtClean="0"/>
              <a:t>7/1/2024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646F3F-274D-499B-ABBE-824EB4ABDC3D}" type="slidenum">
              <a:rPr lang="en-US" smtClean="0"/>
              <a:pPr/>
              <a:t>‹#›</a:t>
            </a:fld>
            <a:endParaRPr lang="en-US" dirty="0"/>
          </a:p>
        </p:txBody>
      </p:sp>
    </p:spTree>
    <p:extLst>
      <p:ext uri="{BB962C8B-B14F-4D97-AF65-F5344CB8AC3E}">
        <p14:creationId xmlns:p14="http://schemas.microsoft.com/office/powerpoint/2010/main" val="138332207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AB1048-0047-48CA-88BA-D69B470942CF}" type="datetime1">
              <a:rPr lang="en-US" smtClean="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91629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D83879-648C-49A9-81A2-0EF5946532D0}" type="datetime1">
              <a:rPr lang="en-US" smtClean="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3873433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4BC802-30E3-4658-9CCA-F873646FEC67}" type="datetime1">
              <a:rPr lang="en-US" smtClean="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3378591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B227A3-19CE-4153-81CE-64EB7AB094B3}" type="datetime1">
              <a:rPr lang="en-US" smtClean="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3589688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19A100-10F6-477E-8847-29D479EF1C92}" type="datetime1">
              <a:rPr lang="en-US" smtClean="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4115337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F128AB-198A-495F-8475-FDB360C9873F}" type="datetime1">
              <a:rPr lang="en-US" smtClean="0"/>
              <a:t>7/1/2024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3784990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1A235E-F8FD-479F-9FC7-18BE84110877}" type="datetime1">
              <a:rPr lang="en-US" smtClean="0"/>
              <a:t>7/1/2024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3897880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0F09B-68DA-462E-9DB4-4C9ADAB8CBCC}" type="datetime1">
              <a:rPr lang="en-US" smtClean="0"/>
              <a:t>7/1/2024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3303701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AC4E36-FABE-47EB-AA7F-C19A93824617}" type="datetime1">
              <a:rPr lang="en-US" smtClean="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1823687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99CE6B-5DE6-4A2D-B72E-5E8969F9F56F}" type="datetime1">
              <a:rPr lang="en-US" smtClean="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646F3F-274D-499B-ABBE-824EB4ABDC3D}" type="slidenum">
              <a:rPr lang="en-US" smtClean="0"/>
              <a:t>‹#›</a:t>
            </a:fld>
            <a:endParaRPr lang="en-US" dirty="0"/>
          </a:p>
        </p:txBody>
      </p:sp>
    </p:spTree>
    <p:extLst>
      <p:ext uri="{BB962C8B-B14F-4D97-AF65-F5344CB8AC3E}">
        <p14:creationId xmlns:p14="http://schemas.microsoft.com/office/powerpoint/2010/main" val="2880844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481A142-DA77-4A5F-AD1F-14E6C18F0F5F}" type="datetime1">
              <a:rPr lang="en-US" smtClean="0"/>
              <a:t>7/1/2024</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F646F3F-274D-499B-ABBE-824EB4ABDC3D}" type="slidenum">
              <a:rPr lang="en-US" smtClean="0"/>
              <a:pPr/>
              <a:t>‹#›</a:t>
            </a:fld>
            <a:endParaRPr lang="en-US" dirty="0"/>
          </a:p>
        </p:txBody>
      </p:sp>
    </p:spTree>
    <p:extLst>
      <p:ext uri="{BB962C8B-B14F-4D97-AF65-F5344CB8AC3E}">
        <p14:creationId xmlns:p14="http://schemas.microsoft.com/office/powerpoint/2010/main" val="426677585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sldNum="0" hdr="0" ft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drugsandalcohol.ie/services_map" TargetMode="External"/><Relationship Id="rId2" Type="http://schemas.openxmlformats.org/officeDocument/2006/relationships/hyperlink" Target="https://www.drugs.ie/" TargetMode="External"/><Relationship Id="rId1" Type="http://schemas.openxmlformats.org/officeDocument/2006/relationships/slideLayout" Target="../slideLayouts/slideLayout2.xml"/><Relationship Id="rId4" Type="http://schemas.openxmlformats.org/officeDocument/2006/relationships/hyperlink" Target="mailto:cris@mqi.i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drugsandalcohol.ie/cgi/search/archive/advanced?_action_search=1&amp;dataset=archive&amp;exp=0%7C1%7C-date%2Fbrowse_by%2Ftitle%7Carchive%7C-%7Cace_words_advanced%3Aace_words%3AANY%3AIN%3Adocumentation+library%7Cadvanced_date%3Adate%3AALL%3AEQ%3A2014-%7Cadvanced_subject_geo_words_last%3Avol_subject_list_geo_words_last%3AALL%3AIN%3AIreland%7Cadvanced_type%3Atype%3AANY%3AEQ%3Afactsheet%7C-%7Ceprint_status%3Aeprint_status%3AANY%3AEQ%3Aarchive&amp;order=-date%2Fbrowse_by%2Ftitle" TargetMode="External"/><Relationship Id="rId2" Type="http://schemas.openxmlformats.org/officeDocument/2006/relationships/hyperlink" Target="https://www.drugs.ie/drugtypes/drug/ecstas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pic>
        <p:nvPicPr>
          <p:cNvPr id="4" name="Picture 3" descr="Neon 3D circle art">
            <a:extLst>
              <a:ext uri="{FF2B5EF4-FFF2-40B4-BE49-F238E27FC236}">
                <a16:creationId xmlns:a16="http://schemas.microsoft.com/office/drawing/2014/main" id="{29B4287A-6CF9-91A4-F9AF-AA5AAF74A17B}"/>
              </a:ext>
            </a:extLst>
          </p:cNvPr>
          <p:cNvPicPr>
            <a:picLocks noChangeAspect="1"/>
          </p:cNvPicPr>
          <p:nvPr/>
        </p:nvPicPr>
        <p:blipFill rotWithShape="1">
          <a:blip r:embed="rId3">
            <a:duotone>
              <a:schemeClr val="bg2">
                <a:shade val="45000"/>
                <a:satMod val="135000"/>
              </a:schemeClr>
              <a:prstClr val="white"/>
            </a:duotone>
          </a:blip>
          <a:srcRect t="21340" b="12"/>
          <a:stretch/>
        </p:blipFill>
        <p:spPr>
          <a:xfrm>
            <a:off x="-1" y="10"/>
            <a:ext cx="12192001" cy="6857990"/>
          </a:xfrm>
          <a:prstGeom prst="rect">
            <a:avLst/>
          </a:prstGeom>
        </p:spPr>
      </p:pic>
      <p:sp>
        <p:nvSpPr>
          <p:cNvPr id="6" name="Rectangle 5">
            <a:extLst>
              <a:ext uri="{FF2B5EF4-FFF2-40B4-BE49-F238E27FC236}">
                <a16:creationId xmlns:a16="http://schemas.microsoft.com/office/drawing/2014/main" id="{256A7F27-5B86-4914-90A3-E04479F8E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32000">
                <a:schemeClr val="bg2">
                  <a:lumMod val="75000"/>
                  <a:alpha val="4000"/>
                </a:schemeClr>
              </a:gs>
              <a:gs pos="100000">
                <a:schemeClr val="bg2">
                  <a:lumMod val="40000"/>
                  <a:alpha val="66000"/>
                </a:schemeClr>
              </a:gs>
            </a:gsLst>
            <a:path path="circle">
              <a:fillToRect l="50000" t="5000" r="50000" b="95000"/>
            </a:path>
            <a:tileRect/>
          </a:gra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useBgFill="1">
        <p:nvSpPr>
          <p:cNvPr id="7" name="Rectangle 6">
            <a:extLst>
              <a:ext uri="{FF2B5EF4-FFF2-40B4-BE49-F238E27FC236}">
                <a16:creationId xmlns:a16="http://schemas.microsoft.com/office/drawing/2014/main" id="{832A30EC-2C72-4D1B-9B53-76A0601A1F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79272" y="1828800"/>
            <a:ext cx="8833456" cy="3200400"/>
          </a:xfrm>
          <a:prstGeom prst="rect">
            <a:avLst/>
          </a:prstGeom>
          <a:ln w="190500" cap="sq">
            <a:solidFill>
              <a:srgbClr val="FFFFFF"/>
            </a:solidFill>
            <a:miter lim="800000"/>
          </a:ln>
          <a:effectLst>
            <a:outerShdw blurRad="54991" dist="17780" dir="5400000" algn="t" rotWithShape="0">
              <a:prstClr val="black">
                <a:alpha val="40000"/>
              </a:prstClr>
            </a:outerShdw>
          </a:effectLst>
          <a:scene3d>
            <a:camera prst="orthographicFront"/>
            <a:lightRig rig="twoPt" dir="t">
              <a:rot lat="0" lon="0" rev="7200000"/>
            </a:lightRig>
          </a:scene3d>
          <a:sp3d>
            <a:bevelT w="25400" h="19050"/>
          </a:sp3d>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2E3F51-DAA2-C487-0D37-E68979D44B3C}"/>
              </a:ext>
            </a:extLst>
          </p:cNvPr>
          <p:cNvSpPr>
            <a:spLocks noGrp="1"/>
          </p:cNvSpPr>
          <p:nvPr>
            <p:ph type="ctrTitle"/>
          </p:nvPr>
        </p:nvSpPr>
        <p:spPr>
          <a:xfrm>
            <a:off x="1941534" y="2054268"/>
            <a:ext cx="8354862" cy="1728592"/>
          </a:xfrm>
        </p:spPr>
        <p:txBody>
          <a:bodyPr>
            <a:normAutofit/>
          </a:bodyPr>
          <a:lstStyle/>
          <a:p>
            <a:r>
              <a:rPr lang="en-GB" dirty="0">
                <a:solidFill>
                  <a:srgbClr val="FFC000"/>
                </a:solidFill>
              </a:rPr>
              <a:t>Ecstasy</a:t>
            </a:r>
            <a:endParaRPr lang="en-IE" dirty="0">
              <a:solidFill>
                <a:srgbClr val="FFC000"/>
              </a:solidFill>
            </a:endParaRPr>
          </a:p>
        </p:txBody>
      </p:sp>
      <p:sp>
        <p:nvSpPr>
          <p:cNvPr id="3" name="Subtitle 2">
            <a:extLst>
              <a:ext uri="{FF2B5EF4-FFF2-40B4-BE49-F238E27FC236}">
                <a16:creationId xmlns:a16="http://schemas.microsoft.com/office/drawing/2014/main" id="{26F860FF-355A-8922-ADDB-2762CE380D03}"/>
              </a:ext>
            </a:extLst>
          </p:cNvPr>
          <p:cNvSpPr>
            <a:spLocks noGrp="1"/>
          </p:cNvSpPr>
          <p:nvPr>
            <p:ph type="subTitle" idx="1"/>
          </p:nvPr>
        </p:nvSpPr>
        <p:spPr>
          <a:xfrm>
            <a:off x="1941533" y="3883068"/>
            <a:ext cx="8354863" cy="965157"/>
          </a:xfrm>
        </p:spPr>
        <p:txBody>
          <a:bodyPr>
            <a:normAutofit/>
          </a:bodyPr>
          <a:lstStyle/>
          <a:p>
            <a:r>
              <a:rPr lang="en-GB" b="1"/>
              <a:t>What is it? </a:t>
            </a:r>
            <a:endParaRPr lang="en-IE" b="1"/>
          </a:p>
        </p:txBody>
      </p:sp>
    </p:spTree>
    <p:extLst>
      <p:ext uri="{BB962C8B-B14F-4D97-AF65-F5344CB8AC3E}">
        <p14:creationId xmlns:p14="http://schemas.microsoft.com/office/powerpoint/2010/main" val="1662847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C8B83-F789-5885-F4E6-7BD3A2002FDF}"/>
              </a:ext>
            </a:extLst>
          </p:cNvPr>
          <p:cNvSpPr>
            <a:spLocks noGrp="1"/>
          </p:cNvSpPr>
          <p:nvPr>
            <p:ph type="title"/>
          </p:nvPr>
        </p:nvSpPr>
        <p:spPr/>
        <p:txBody>
          <a:bodyPr/>
          <a:lstStyle/>
          <a:p>
            <a:pPr algn="ctr"/>
            <a:r>
              <a:rPr lang="en-GB" dirty="0">
                <a:solidFill>
                  <a:srgbClr val="FFC000"/>
                </a:solidFill>
              </a:rPr>
              <a:t>Ecstasy</a:t>
            </a:r>
            <a:endParaRPr lang="en-IE" dirty="0">
              <a:solidFill>
                <a:srgbClr val="FFC000"/>
              </a:solidFill>
            </a:endParaRPr>
          </a:p>
        </p:txBody>
      </p:sp>
      <p:sp>
        <p:nvSpPr>
          <p:cNvPr id="3" name="Content Placeholder 2">
            <a:extLst>
              <a:ext uri="{FF2B5EF4-FFF2-40B4-BE49-F238E27FC236}">
                <a16:creationId xmlns:a16="http://schemas.microsoft.com/office/drawing/2014/main" id="{1B6D1F23-84F4-0A10-1120-0E7798C7785F}"/>
              </a:ext>
            </a:extLst>
          </p:cNvPr>
          <p:cNvSpPr>
            <a:spLocks noGrp="1"/>
          </p:cNvSpPr>
          <p:nvPr>
            <p:ph idx="1"/>
          </p:nvPr>
        </p:nvSpPr>
        <p:spPr>
          <a:xfrm>
            <a:off x="609600" y="2106203"/>
            <a:ext cx="10972800" cy="4686483"/>
          </a:xfrm>
        </p:spPr>
        <p:txBody>
          <a:bodyPr>
            <a:normAutofit lnSpcReduction="10000"/>
          </a:bodyPr>
          <a:lstStyle/>
          <a:p>
            <a:pPr marL="342900" indent="-342900">
              <a:buFont typeface="Arial" panose="020B0604020202020204" pitchFamily="34" charset="0"/>
              <a:buChar char="•"/>
            </a:pPr>
            <a:r>
              <a:rPr lang="en-GB" dirty="0"/>
              <a:t>Also called “molly, pills, yokes, E” and its chemical name is MDMA.</a:t>
            </a:r>
          </a:p>
          <a:p>
            <a:pPr marL="342900" indent="-342900">
              <a:buFont typeface="Arial" panose="020B0604020202020204" pitchFamily="34" charset="0"/>
              <a:buChar char="•"/>
            </a:pPr>
            <a:r>
              <a:rPr lang="en-GB" dirty="0"/>
              <a:t>It is both a stimulant and a hallucinogenic drug.</a:t>
            </a:r>
          </a:p>
          <a:p>
            <a:pPr marL="342900" indent="-342900">
              <a:buFont typeface="Arial" panose="020B0604020202020204" pitchFamily="34" charset="0"/>
              <a:buChar char="•"/>
            </a:pPr>
            <a:r>
              <a:rPr lang="en-GB" dirty="0"/>
              <a:t>Typically comes in pills identified by logos. It can also come in capsules, powder or crystals which can vary in colour.</a:t>
            </a:r>
          </a:p>
          <a:p>
            <a:pPr marL="342900" indent="-342900">
              <a:buFont typeface="Arial" panose="020B0604020202020204" pitchFamily="34" charset="0"/>
              <a:buChar char="•"/>
            </a:pPr>
            <a:r>
              <a:rPr lang="en-GB" dirty="0"/>
              <a:t>Most commonly taken orally but can be snorted. Powders can be “dabbed” and swallowed.</a:t>
            </a:r>
          </a:p>
          <a:p>
            <a:pPr marL="342900" indent="-342900">
              <a:buFont typeface="Arial" panose="020B0604020202020204" pitchFamily="34" charset="0"/>
              <a:buChar char="•"/>
            </a:pPr>
            <a:r>
              <a:rPr lang="en-GB" dirty="0"/>
              <a:t>Creates feelings of warmth, energy and pleasure and distorts time and sensory perceptions.</a:t>
            </a:r>
          </a:p>
          <a:p>
            <a:pPr marL="342900" indent="-342900">
              <a:buFont typeface="Arial" panose="020B0604020202020204" pitchFamily="34" charset="0"/>
              <a:buChar char="•"/>
            </a:pPr>
            <a:r>
              <a:rPr lang="en-GB" dirty="0"/>
              <a:t>High doses can cause hallucinations, floating sensations, vomiting and seizures. </a:t>
            </a:r>
          </a:p>
          <a:p>
            <a:pPr marL="342900" indent="-342900">
              <a:buFont typeface="Arial" panose="020B0604020202020204" pitchFamily="34" charset="0"/>
              <a:buChar char="•"/>
            </a:pPr>
            <a:r>
              <a:rPr lang="en-GB" dirty="0"/>
              <a:t>The effects take approximately 20-70 minutes plus to come on and last around four to six hours. </a:t>
            </a:r>
          </a:p>
          <a:p>
            <a:pPr marL="342900" indent="-342900">
              <a:buFont typeface="Arial" panose="020B0604020202020204" pitchFamily="34" charset="0"/>
              <a:buChar char="•"/>
            </a:pPr>
            <a:endParaRPr lang="en-IE" dirty="0"/>
          </a:p>
        </p:txBody>
      </p:sp>
    </p:spTree>
    <p:extLst>
      <p:ext uri="{BB962C8B-B14F-4D97-AF65-F5344CB8AC3E}">
        <p14:creationId xmlns:p14="http://schemas.microsoft.com/office/powerpoint/2010/main" val="1197740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490D8-2CF6-F2E8-1F1D-C4E0A22455BB}"/>
              </a:ext>
            </a:extLst>
          </p:cNvPr>
          <p:cNvSpPr>
            <a:spLocks noGrp="1"/>
          </p:cNvSpPr>
          <p:nvPr>
            <p:ph type="title"/>
          </p:nvPr>
        </p:nvSpPr>
        <p:spPr/>
        <p:txBody>
          <a:bodyPr/>
          <a:lstStyle/>
          <a:p>
            <a:pPr algn="ctr"/>
            <a:r>
              <a:rPr lang="en-GB" dirty="0">
                <a:solidFill>
                  <a:srgbClr val="FFC000"/>
                </a:solidFill>
              </a:rPr>
              <a:t>Short-term effects</a:t>
            </a:r>
            <a:endParaRPr lang="en-IE" dirty="0">
              <a:solidFill>
                <a:srgbClr val="FFC000"/>
              </a:solidFill>
            </a:endParaRPr>
          </a:p>
        </p:txBody>
      </p:sp>
      <p:sp>
        <p:nvSpPr>
          <p:cNvPr id="3" name="Content Placeholder 2">
            <a:extLst>
              <a:ext uri="{FF2B5EF4-FFF2-40B4-BE49-F238E27FC236}">
                <a16:creationId xmlns:a16="http://schemas.microsoft.com/office/drawing/2014/main" id="{34C3AF67-C0ED-E055-5EAF-D20041225716}"/>
              </a:ext>
            </a:extLst>
          </p:cNvPr>
          <p:cNvSpPr>
            <a:spLocks noGrp="1"/>
          </p:cNvSpPr>
          <p:nvPr>
            <p:ph idx="1"/>
          </p:nvPr>
        </p:nvSpPr>
        <p:spPr>
          <a:xfrm>
            <a:off x="609600" y="2106203"/>
            <a:ext cx="10972800" cy="4518531"/>
          </a:xfrm>
        </p:spPr>
        <p:txBody>
          <a:bodyPr>
            <a:normAutofit fontScale="92500" lnSpcReduction="10000"/>
          </a:bodyPr>
          <a:lstStyle/>
          <a:p>
            <a:pPr marL="342900" indent="-342900">
              <a:buFont typeface="Arial" panose="020B0604020202020204" pitchFamily="34" charset="0"/>
              <a:buChar char="•"/>
            </a:pPr>
            <a:r>
              <a:rPr lang="en-GB" dirty="0" err="1"/>
              <a:t>Eurphoric</a:t>
            </a:r>
            <a:r>
              <a:rPr lang="en-GB" dirty="0"/>
              <a:t> feelings – makes music and lights more intense.</a:t>
            </a:r>
          </a:p>
          <a:p>
            <a:pPr marL="342900" indent="-342900">
              <a:buFont typeface="Arial" panose="020B0604020202020204" pitchFamily="34" charset="0"/>
              <a:buChar char="•"/>
            </a:pPr>
            <a:r>
              <a:rPr lang="en-GB" dirty="0"/>
              <a:t>Intense emotions and empathy are felt for those around the person.</a:t>
            </a:r>
          </a:p>
          <a:p>
            <a:pPr marL="342900" indent="-342900">
              <a:buFont typeface="Arial" panose="020B0604020202020204" pitchFamily="34" charset="0"/>
              <a:buChar char="•"/>
            </a:pPr>
            <a:r>
              <a:rPr lang="en-GB" dirty="0"/>
              <a:t>Body temperature, blood pressure and heart rate increase.</a:t>
            </a:r>
          </a:p>
          <a:p>
            <a:pPr marL="342900" indent="-342900">
              <a:buFont typeface="Arial" panose="020B0604020202020204" pitchFamily="34" charset="0"/>
              <a:buChar char="•"/>
            </a:pPr>
            <a:r>
              <a:rPr lang="en-GB" dirty="0"/>
              <a:t>Hallucinations can occur for some.</a:t>
            </a:r>
          </a:p>
          <a:p>
            <a:pPr marL="342900" indent="-342900">
              <a:buFont typeface="Arial" panose="020B0604020202020204" pitchFamily="34" charset="0"/>
              <a:buChar char="•"/>
            </a:pPr>
            <a:r>
              <a:rPr lang="en-GB" dirty="0"/>
              <a:t>Feeling nauseous or unwell and/or feeling anxious.</a:t>
            </a:r>
          </a:p>
          <a:p>
            <a:pPr marL="342900" indent="-342900">
              <a:buFont typeface="Arial" panose="020B0604020202020204" pitchFamily="34" charset="0"/>
              <a:buChar char="•"/>
            </a:pPr>
            <a:r>
              <a:rPr lang="en-GB" dirty="0"/>
              <a:t>Sweating and feeling warm.</a:t>
            </a:r>
          </a:p>
          <a:p>
            <a:pPr marL="342900" indent="-342900">
              <a:buFont typeface="Arial" panose="020B0604020202020204" pitchFamily="34" charset="0"/>
              <a:buChar char="•"/>
            </a:pPr>
            <a:r>
              <a:rPr lang="en-GB" dirty="0"/>
              <a:t>Loss of appetite.</a:t>
            </a:r>
          </a:p>
          <a:p>
            <a:pPr marL="342900" indent="-342900">
              <a:buFont typeface="Arial" panose="020B0604020202020204" pitchFamily="34" charset="0"/>
              <a:buChar char="•"/>
            </a:pPr>
            <a:r>
              <a:rPr lang="en-GB" dirty="0"/>
              <a:t>A tight jaw and dry throat and mouth.</a:t>
            </a:r>
          </a:p>
          <a:p>
            <a:pPr marL="342900" indent="-342900">
              <a:buFont typeface="Arial" panose="020B0604020202020204" pitchFamily="34" charset="0"/>
              <a:buChar char="•"/>
            </a:pPr>
            <a:r>
              <a:rPr lang="en-GB" dirty="0"/>
              <a:t>Difficulty urinating.</a:t>
            </a:r>
          </a:p>
          <a:p>
            <a:pPr marL="342900" indent="-342900">
              <a:buFont typeface="Arial" panose="020B0604020202020204" pitchFamily="34" charset="0"/>
              <a:buChar char="•"/>
            </a:pPr>
            <a:r>
              <a:rPr lang="en-GB" dirty="0"/>
              <a:t>Intense comedown for days afterwards leading to feeling very down.</a:t>
            </a:r>
          </a:p>
          <a:p>
            <a:pPr marL="342900" indent="-342900">
              <a:buFont typeface="Arial" panose="020B0604020202020204" pitchFamily="34" charset="0"/>
              <a:buChar char="•"/>
            </a:pPr>
            <a:endParaRPr lang="en-GB" dirty="0">
              <a:solidFill>
                <a:srgbClr val="002060"/>
              </a:solidFill>
            </a:endParaRPr>
          </a:p>
          <a:p>
            <a:endParaRPr lang="en-IE" dirty="0"/>
          </a:p>
        </p:txBody>
      </p:sp>
    </p:spTree>
    <p:extLst>
      <p:ext uri="{BB962C8B-B14F-4D97-AF65-F5344CB8AC3E}">
        <p14:creationId xmlns:p14="http://schemas.microsoft.com/office/powerpoint/2010/main" val="1301717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B8150-541C-F262-79FC-BB2527A9CA4A}"/>
              </a:ext>
            </a:extLst>
          </p:cNvPr>
          <p:cNvSpPr>
            <a:spLocks noGrp="1"/>
          </p:cNvSpPr>
          <p:nvPr>
            <p:ph type="title"/>
          </p:nvPr>
        </p:nvSpPr>
        <p:spPr/>
        <p:txBody>
          <a:bodyPr/>
          <a:lstStyle/>
          <a:p>
            <a:pPr algn="ctr"/>
            <a:r>
              <a:rPr lang="en-GB" dirty="0">
                <a:solidFill>
                  <a:srgbClr val="FFC000"/>
                </a:solidFill>
              </a:rPr>
              <a:t>Long-term effects and other risks</a:t>
            </a:r>
            <a:endParaRPr lang="en-IE" dirty="0">
              <a:solidFill>
                <a:srgbClr val="FFC000"/>
              </a:solidFill>
            </a:endParaRPr>
          </a:p>
        </p:txBody>
      </p:sp>
      <p:sp>
        <p:nvSpPr>
          <p:cNvPr id="3" name="Content Placeholder 2">
            <a:extLst>
              <a:ext uri="{FF2B5EF4-FFF2-40B4-BE49-F238E27FC236}">
                <a16:creationId xmlns:a16="http://schemas.microsoft.com/office/drawing/2014/main" id="{087AB072-1FCD-6B74-D78B-27A8A87EC0F7}"/>
              </a:ext>
            </a:extLst>
          </p:cNvPr>
          <p:cNvSpPr>
            <a:spLocks noGrp="1"/>
          </p:cNvSpPr>
          <p:nvPr>
            <p:ph idx="1"/>
          </p:nvPr>
        </p:nvSpPr>
        <p:spPr>
          <a:xfrm>
            <a:off x="609600" y="2106204"/>
            <a:ext cx="10972800" cy="4509200"/>
          </a:xfrm>
        </p:spPr>
        <p:txBody>
          <a:bodyPr>
            <a:normAutofit lnSpcReduction="10000"/>
          </a:bodyPr>
          <a:lstStyle/>
          <a:p>
            <a:pPr marL="342900" indent="-342900">
              <a:buFont typeface="Arial" panose="020B0604020202020204" pitchFamily="34" charset="0"/>
              <a:buChar char="•"/>
            </a:pPr>
            <a:r>
              <a:rPr lang="en-GB" dirty="0"/>
              <a:t>Ecstasy effects serotonin levels in the body and, therefore, frequent use can lead a person to become very depressed and feel very low.</a:t>
            </a:r>
          </a:p>
          <a:p>
            <a:endParaRPr lang="en-GB" dirty="0"/>
          </a:p>
          <a:p>
            <a:pPr marL="342900" indent="-342900">
              <a:buFont typeface="Arial" panose="020B0604020202020204" pitchFamily="34" charset="0"/>
              <a:buChar char="•"/>
            </a:pPr>
            <a:r>
              <a:rPr lang="en-GB" dirty="0"/>
              <a:t>Prolonged use affects ability to sleep and can lead to insomnia. </a:t>
            </a:r>
          </a:p>
          <a:p>
            <a:pPr marL="342900" indent="-342900">
              <a:buFont typeface="Arial" panose="020B0604020202020204" pitchFamily="34" charset="0"/>
              <a:buChar char="•"/>
            </a:pPr>
            <a:r>
              <a:rPr lang="en-GB" dirty="0"/>
              <a:t>Hospitalisations and deaths can occur as a result of unknown compounds found in ecstasy.</a:t>
            </a:r>
          </a:p>
          <a:p>
            <a:pPr marL="342900" indent="-342900">
              <a:buFont typeface="Arial" panose="020B0604020202020204" pitchFamily="34" charset="0"/>
              <a:buChar char="•"/>
            </a:pPr>
            <a:r>
              <a:rPr lang="en-GB" dirty="0"/>
              <a:t>Very high risk for those with heart conditions, epilepsy, asthma or blood pressure issues.</a:t>
            </a:r>
          </a:p>
          <a:p>
            <a:pPr marL="342900" indent="-342900">
              <a:buFont typeface="Arial" panose="020B0604020202020204" pitchFamily="34" charset="0"/>
              <a:buChar char="•"/>
            </a:pPr>
            <a:r>
              <a:rPr lang="en-GB" dirty="0"/>
              <a:t>Using with other drugs can be especially risky, particularly other serotonin inducing drugs such as anti-depressants or other SSRI medications.</a:t>
            </a:r>
          </a:p>
          <a:p>
            <a:pPr marL="342900" indent="-342900">
              <a:buFont typeface="Arial" panose="020B0604020202020204" pitchFamily="34" charset="0"/>
              <a:buChar char="•"/>
            </a:pPr>
            <a:r>
              <a:rPr lang="en-GB" dirty="0"/>
              <a:t>Too much serotonin can develop into “serotonin syndrome” which can be life-threatening if left untreated.</a:t>
            </a:r>
          </a:p>
          <a:p>
            <a:pPr marL="342900" indent="-342900">
              <a:buFont typeface="Arial" panose="020B0604020202020204" pitchFamily="34" charset="0"/>
              <a:buChar char="•"/>
            </a:pPr>
            <a:endParaRPr lang="en-IE" dirty="0">
              <a:solidFill>
                <a:srgbClr val="002060"/>
              </a:solidFill>
            </a:endParaRPr>
          </a:p>
        </p:txBody>
      </p:sp>
    </p:spTree>
    <p:extLst>
      <p:ext uri="{BB962C8B-B14F-4D97-AF65-F5344CB8AC3E}">
        <p14:creationId xmlns:p14="http://schemas.microsoft.com/office/powerpoint/2010/main" val="1184158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7B796-A4C4-689F-6753-B303A3673EBF}"/>
              </a:ext>
            </a:extLst>
          </p:cNvPr>
          <p:cNvSpPr>
            <a:spLocks noGrp="1"/>
          </p:cNvSpPr>
          <p:nvPr>
            <p:ph type="title"/>
          </p:nvPr>
        </p:nvSpPr>
        <p:spPr/>
        <p:txBody>
          <a:bodyPr>
            <a:normAutofit/>
          </a:bodyPr>
          <a:lstStyle/>
          <a:p>
            <a:pPr algn="ctr"/>
            <a:r>
              <a:rPr lang="en-GB" dirty="0">
                <a:solidFill>
                  <a:srgbClr val="FFC000"/>
                </a:solidFill>
              </a:rPr>
              <a:t>Other risks continued …</a:t>
            </a:r>
            <a:endParaRPr lang="en-IE" dirty="0">
              <a:solidFill>
                <a:srgbClr val="FFC000"/>
              </a:solidFill>
            </a:endParaRPr>
          </a:p>
        </p:txBody>
      </p:sp>
      <p:sp>
        <p:nvSpPr>
          <p:cNvPr id="3" name="Content Placeholder 2">
            <a:extLst>
              <a:ext uri="{FF2B5EF4-FFF2-40B4-BE49-F238E27FC236}">
                <a16:creationId xmlns:a16="http://schemas.microsoft.com/office/drawing/2014/main" id="{B5E27A95-ADD6-D384-FE12-45DC4A239E81}"/>
              </a:ext>
            </a:extLst>
          </p:cNvPr>
          <p:cNvSpPr>
            <a:spLocks noGrp="1"/>
          </p:cNvSpPr>
          <p:nvPr>
            <p:ph idx="1"/>
          </p:nvPr>
        </p:nvSpPr>
        <p:spPr>
          <a:xfrm>
            <a:off x="609600" y="2106203"/>
            <a:ext cx="10972800" cy="4490539"/>
          </a:xfrm>
        </p:spPr>
        <p:txBody>
          <a:bodyPr>
            <a:normAutofit lnSpcReduction="10000"/>
          </a:bodyPr>
          <a:lstStyle/>
          <a:p>
            <a:pPr marL="342900" indent="-342900">
              <a:buFont typeface="Arial" panose="020B0604020202020204" pitchFamily="34" charset="0"/>
              <a:buChar char="•"/>
            </a:pPr>
            <a:endParaRPr lang="en-GB" dirty="0">
              <a:solidFill>
                <a:srgbClr val="002060"/>
              </a:solidFill>
            </a:endParaRPr>
          </a:p>
          <a:p>
            <a:pPr marL="342900" indent="-342900">
              <a:buFont typeface="Arial" panose="020B0604020202020204" pitchFamily="34" charset="0"/>
              <a:buChar char="•"/>
            </a:pPr>
            <a:r>
              <a:rPr lang="en-GB" dirty="0"/>
              <a:t>Links to heart, liver and kidney problems.</a:t>
            </a:r>
          </a:p>
          <a:p>
            <a:pPr marL="342900" indent="-342900">
              <a:buFont typeface="Arial" panose="020B0604020202020204" pitchFamily="34" charset="0"/>
              <a:buChar char="•"/>
            </a:pPr>
            <a:r>
              <a:rPr lang="en-GB" dirty="0"/>
              <a:t>Affects body temperature. Dancing in hot club can unknowingly cause overheating and dehydration.</a:t>
            </a:r>
          </a:p>
          <a:p>
            <a:pPr marL="342900" indent="-342900">
              <a:buFont typeface="Arial" panose="020B0604020202020204" pitchFamily="34" charset="0"/>
              <a:buChar char="•"/>
            </a:pPr>
            <a:r>
              <a:rPr lang="en-IE" dirty="0"/>
              <a:t>Dehydration can lead to drinking too much water, known as “water intoxication.” one pint an hour is recommended. </a:t>
            </a:r>
          </a:p>
          <a:p>
            <a:pPr marL="342900" indent="-342900">
              <a:buFont typeface="Arial" panose="020B0604020202020204" pitchFamily="34" charset="0"/>
              <a:buChar char="•"/>
            </a:pPr>
            <a:r>
              <a:rPr lang="en-IE" dirty="0"/>
              <a:t>Women may be at greater risk of adverse reactions to MDMA.</a:t>
            </a:r>
          </a:p>
          <a:p>
            <a:pPr marL="342900" indent="-342900">
              <a:buFont typeface="Arial" panose="020B0604020202020204" pitchFamily="34" charset="0"/>
              <a:buChar char="•"/>
            </a:pPr>
            <a:r>
              <a:rPr lang="en-IE" dirty="0"/>
              <a:t>Not physically addictive but psychologically addictive – making you feel you need it to enjoy yourself and need to take increasingly higher amounts.</a:t>
            </a:r>
          </a:p>
          <a:p>
            <a:pPr marL="342900" indent="-342900">
              <a:buFont typeface="Arial" panose="020B0604020202020204" pitchFamily="34" charset="0"/>
              <a:buChar char="•"/>
            </a:pPr>
            <a:r>
              <a:rPr lang="en-IE" dirty="0"/>
              <a:t>If using regularly, you could experience serious bouts of depression and low feelings.</a:t>
            </a:r>
          </a:p>
          <a:p>
            <a:endParaRPr lang="en-IE" dirty="0">
              <a:solidFill>
                <a:srgbClr val="002060"/>
              </a:solidFill>
            </a:endParaRPr>
          </a:p>
        </p:txBody>
      </p:sp>
    </p:spTree>
    <p:extLst>
      <p:ext uri="{BB962C8B-B14F-4D97-AF65-F5344CB8AC3E}">
        <p14:creationId xmlns:p14="http://schemas.microsoft.com/office/powerpoint/2010/main" val="164102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B5DF0-BEFC-715F-28AB-ED2DC0DD1615}"/>
              </a:ext>
            </a:extLst>
          </p:cNvPr>
          <p:cNvSpPr>
            <a:spLocks noGrp="1"/>
          </p:cNvSpPr>
          <p:nvPr>
            <p:ph type="title"/>
          </p:nvPr>
        </p:nvSpPr>
        <p:spPr/>
        <p:txBody>
          <a:bodyPr/>
          <a:lstStyle/>
          <a:p>
            <a:pPr algn="ctr"/>
            <a:r>
              <a:rPr lang="en-GB" dirty="0">
                <a:solidFill>
                  <a:srgbClr val="FFC000"/>
                </a:solidFill>
              </a:rPr>
              <a:t>Harm reduction</a:t>
            </a:r>
            <a:endParaRPr lang="en-IE" dirty="0">
              <a:solidFill>
                <a:srgbClr val="FFC000"/>
              </a:solidFill>
            </a:endParaRPr>
          </a:p>
        </p:txBody>
      </p:sp>
      <p:sp>
        <p:nvSpPr>
          <p:cNvPr id="3" name="Content Placeholder 2">
            <a:extLst>
              <a:ext uri="{FF2B5EF4-FFF2-40B4-BE49-F238E27FC236}">
                <a16:creationId xmlns:a16="http://schemas.microsoft.com/office/drawing/2014/main" id="{4A552506-0F6F-9FA0-DB06-24AFF63C9066}"/>
              </a:ext>
            </a:extLst>
          </p:cNvPr>
          <p:cNvSpPr>
            <a:spLocks noGrp="1"/>
          </p:cNvSpPr>
          <p:nvPr>
            <p:ph idx="1"/>
          </p:nvPr>
        </p:nvSpPr>
        <p:spPr>
          <a:xfrm>
            <a:off x="609600" y="2106203"/>
            <a:ext cx="10972800" cy="4555853"/>
          </a:xfrm>
        </p:spPr>
        <p:txBody>
          <a:bodyPr>
            <a:normAutofit fontScale="92500" lnSpcReduction="10000"/>
          </a:bodyPr>
          <a:lstStyle/>
          <a:p>
            <a:pPr marL="342900" indent="-342900">
              <a:buFont typeface="Arial" panose="020B0604020202020204" pitchFamily="34" charset="0"/>
              <a:buChar char="•"/>
            </a:pPr>
            <a:r>
              <a:rPr lang="en-GB" dirty="0"/>
              <a:t>Start slow and go very low.</a:t>
            </a:r>
          </a:p>
          <a:p>
            <a:pPr marL="342900" indent="-342900">
              <a:buFont typeface="Arial" panose="020B0604020202020204" pitchFamily="34" charset="0"/>
              <a:buChar char="•"/>
            </a:pPr>
            <a:r>
              <a:rPr lang="en-GB" dirty="0"/>
              <a:t>Think about your own physical and mental health.</a:t>
            </a:r>
          </a:p>
          <a:p>
            <a:pPr marL="342900" indent="-342900">
              <a:buFont typeface="Arial" panose="020B0604020202020204" pitchFamily="34" charset="0"/>
              <a:buChar char="•"/>
            </a:pPr>
            <a:r>
              <a:rPr lang="en-GB" dirty="0"/>
              <a:t>Take in a safe place and with trusted friends.</a:t>
            </a:r>
          </a:p>
          <a:p>
            <a:pPr marL="342900" indent="-342900">
              <a:buFont typeface="Arial" panose="020B0604020202020204" pitchFamily="34" charset="0"/>
              <a:buChar char="•"/>
            </a:pPr>
            <a:r>
              <a:rPr lang="en-GB" dirty="0"/>
              <a:t>Avoid use if you have other underlying health issues, such as epilepsy, depression, high blood pressure, heart problems, anxiety or panic attacks or history of psychosis.</a:t>
            </a:r>
          </a:p>
          <a:p>
            <a:pPr marL="342900" indent="-342900">
              <a:buFont typeface="Arial" panose="020B0604020202020204" pitchFamily="34" charset="0"/>
              <a:buChar char="•"/>
            </a:pPr>
            <a:r>
              <a:rPr lang="en-GB" dirty="0"/>
              <a:t>Avoid using other drugs or alcohol, including prescription medications for anti-depression or anxiety.</a:t>
            </a:r>
          </a:p>
          <a:p>
            <a:pPr marL="342900" indent="-342900">
              <a:buFont typeface="Arial" panose="020B0604020202020204" pitchFamily="34" charset="0"/>
              <a:buChar char="•"/>
            </a:pPr>
            <a:r>
              <a:rPr lang="en-GB" dirty="0"/>
              <a:t>MDMA purity is increasing and found to contain three times the adult dose at times. This can cause death and there is no way of knowing what else the drug has been cut with.</a:t>
            </a:r>
          </a:p>
          <a:p>
            <a:pPr marL="342900" indent="-342900">
              <a:buFont typeface="Arial" panose="020B0604020202020204" pitchFamily="34" charset="0"/>
              <a:buChar char="•"/>
            </a:pPr>
            <a:r>
              <a:rPr lang="en-GB" dirty="0"/>
              <a:t>Take breaks from dancing, stay cool and stick to one pint of water per hour.</a:t>
            </a:r>
          </a:p>
          <a:p>
            <a:pPr marL="342900" indent="-342900">
              <a:buFont typeface="Arial" panose="020B0604020202020204" pitchFamily="34" charset="0"/>
              <a:buChar char="•"/>
            </a:pPr>
            <a:r>
              <a:rPr lang="en-GB" dirty="0"/>
              <a:t>Keep your eyes out for friends and seek help if any concern arises.</a:t>
            </a:r>
          </a:p>
          <a:p>
            <a:endParaRPr lang="en-IE" dirty="0"/>
          </a:p>
        </p:txBody>
      </p:sp>
    </p:spTree>
    <p:extLst>
      <p:ext uri="{BB962C8B-B14F-4D97-AF65-F5344CB8AC3E}">
        <p14:creationId xmlns:p14="http://schemas.microsoft.com/office/powerpoint/2010/main" val="2643926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AC07B-B8E4-4939-3A31-0A85EE5E9F86}"/>
              </a:ext>
            </a:extLst>
          </p:cNvPr>
          <p:cNvSpPr>
            <a:spLocks noGrp="1"/>
          </p:cNvSpPr>
          <p:nvPr>
            <p:ph type="title"/>
          </p:nvPr>
        </p:nvSpPr>
        <p:spPr/>
        <p:txBody>
          <a:bodyPr>
            <a:normAutofit/>
          </a:bodyPr>
          <a:lstStyle/>
          <a:p>
            <a:pPr algn="ctr"/>
            <a:r>
              <a:rPr lang="en-GB" dirty="0">
                <a:solidFill>
                  <a:srgbClr val="FFC000"/>
                </a:solidFill>
              </a:rPr>
              <a:t>If concerned about yourself or someone else…</a:t>
            </a:r>
            <a:endParaRPr lang="en-IE" dirty="0">
              <a:solidFill>
                <a:srgbClr val="FFC000"/>
              </a:solidFill>
            </a:endParaRPr>
          </a:p>
        </p:txBody>
      </p:sp>
      <p:sp>
        <p:nvSpPr>
          <p:cNvPr id="3" name="Content Placeholder 2">
            <a:extLst>
              <a:ext uri="{FF2B5EF4-FFF2-40B4-BE49-F238E27FC236}">
                <a16:creationId xmlns:a16="http://schemas.microsoft.com/office/drawing/2014/main" id="{0FB47ED7-C2E8-5022-3E75-FFCF11C0DC58}"/>
              </a:ext>
            </a:extLst>
          </p:cNvPr>
          <p:cNvSpPr>
            <a:spLocks noGrp="1"/>
          </p:cNvSpPr>
          <p:nvPr>
            <p:ph idx="1"/>
          </p:nvPr>
        </p:nvSpPr>
        <p:spPr>
          <a:xfrm>
            <a:off x="913795" y="2096063"/>
            <a:ext cx="10353762" cy="4379381"/>
          </a:xfrm>
        </p:spPr>
        <p:txBody>
          <a:bodyPr>
            <a:normAutofit/>
          </a:bodyPr>
          <a:lstStyle/>
          <a:p>
            <a:r>
              <a:rPr lang="en-GB" dirty="0">
                <a:hlinkClick r:id="rId2"/>
              </a:rPr>
              <a:t>https://www.drugs.ie/</a:t>
            </a:r>
            <a:r>
              <a:rPr lang="en-GB" dirty="0"/>
              <a:t> </a:t>
            </a:r>
          </a:p>
          <a:p>
            <a:endParaRPr lang="en-GB" dirty="0"/>
          </a:p>
          <a:p>
            <a:pPr marL="0" indent="0">
              <a:buNone/>
            </a:pPr>
            <a:r>
              <a:rPr lang="en-GB" dirty="0"/>
              <a:t>Seek out local services.</a:t>
            </a:r>
          </a:p>
          <a:p>
            <a:pPr marL="0" indent="0">
              <a:buNone/>
            </a:pPr>
            <a:r>
              <a:rPr lang="en-GB" sz="1800" kern="100" dirty="0">
                <a:effectLst/>
                <a:latin typeface="Rockwell" panose="02060603020205020403" pitchFamily="18" charset="0"/>
                <a:ea typeface="Aptos" panose="020B0004020202020204" pitchFamily="34" charset="0"/>
                <a:cs typeface="Times New Roman" panose="02020603050405020304" pitchFamily="18" charset="0"/>
              </a:rPr>
              <a:t>Services map: </a:t>
            </a:r>
            <a:r>
              <a:rPr lang="en-GB" sz="1800" u="sng" kern="100" dirty="0">
                <a:solidFill>
                  <a:srgbClr val="0000FF"/>
                </a:solidFill>
                <a:effectLst/>
                <a:latin typeface="Rockwell" panose="02060603020205020403" pitchFamily="18" charset="0"/>
                <a:ea typeface="Aptos" panose="020B0004020202020204" pitchFamily="34" charset="0"/>
                <a:cs typeface="Times New Roman" panose="02020603050405020304" pitchFamily="18" charset="0"/>
                <a:hlinkClick r:id="rId3"/>
              </a:rPr>
              <a:t>https://www.drugsandalcohol.ie/services_map</a:t>
            </a:r>
            <a:r>
              <a:rPr lang="en-GB" sz="1800" kern="100" dirty="0">
                <a:effectLst/>
                <a:latin typeface="Rockwell" panose="02060603020205020403" pitchFamily="18" charset="0"/>
                <a:ea typeface="Aptos" panose="020B0004020202020204" pitchFamily="34" charset="0"/>
                <a:cs typeface="Times New Roman" panose="02020603050405020304" pitchFamily="18" charset="0"/>
              </a:rPr>
              <a:t>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en-GB" dirty="0">
                <a:solidFill>
                  <a:srgbClr val="FFC000"/>
                </a:solidFill>
                <a:hlinkClick r:id="rId4">
                  <a:extLst>
                    <a:ext uri="{A12FA001-AC4F-418D-AE19-62706E023703}">
                      <ahyp:hlinkClr xmlns:ahyp="http://schemas.microsoft.com/office/drawing/2018/hyperlinkcolor" val="tx"/>
                    </a:ext>
                  </a:extLst>
                </a:hlinkClick>
              </a:rPr>
              <a:t>cris@mqi.ie</a:t>
            </a:r>
            <a:endParaRPr lang="en-GB" dirty="0">
              <a:solidFill>
                <a:srgbClr val="FFC000"/>
              </a:solidFill>
            </a:endParaRPr>
          </a:p>
          <a:p>
            <a:r>
              <a:rPr lang="en-GB" dirty="0">
                <a:solidFill>
                  <a:srgbClr val="FFC000"/>
                </a:solidFill>
              </a:rPr>
              <a:t>tiglin.ie</a:t>
            </a:r>
          </a:p>
          <a:p>
            <a:r>
              <a:rPr lang="en-GB" dirty="0">
                <a:solidFill>
                  <a:srgbClr val="FFC000"/>
                </a:solidFill>
              </a:rPr>
              <a:t>livinglifecounselling.ie </a:t>
            </a:r>
          </a:p>
          <a:p>
            <a:endParaRPr lang="en-GB" dirty="0">
              <a:solidFill>
                <a:srgbClr val="FFC000"/>
              </a:solidFill>
            </a:endParaRPr>
          </a:p>
          <a:p>
            <a:pPr marL="0" indent="0">
              <a:buNone/>
            </a:pPr>
            <a:endParaRPr lang="en-GB" dirty="0">
              <a:solidFill>
                <a:srgbClr val="FFC000"/>
              </a:solidFill>
            </a:endParaRPr>
          </a:p>
          <a:p>
            <a:endParaRPr lang="en-GB" dirty="0">
              <a:solidFill>
                <a:srgbClr val="FFC000"/>
              </a:solidFill>
            </a:endParaRPr>
          </a:p>
          <a:p>
            <a:endParaRPr lang="en-GB" dirty="0">
              <a:solidFill>
                <a:srgbClr val="FFC000"/>
              </a:solidFill>
            </a:endParaRPr>
          </a:p>
          <a:p>
            <a:pPr marL="0" indent="0">
              <a:buNone/>
            </a:pPr>
            <a:endParaRPr lang="en-GB" dirty="0"/>
          </a:p>
        </p:txBody>
      </p:sp>
    </p:spTree>
    <p:extLst>
      <p:ext uri="{BB962C8B-B14F-4D97-AF65-F5344CB8AC3E}">
        <p14:creationId xmlns:p14="http://schemas.microsoft.com/office/powerpoint/2010/main" val="3020667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C1FF0-667D-BA1E-FDA8-60BECD99A017}"/>
              </a:ext>
            </a:extLst>
          </p:cNvPr>
          <p:cNvSpPr>
            <a:spLocks noGrp="1"/>
          </p:cNvSpPr>
          <p:nvPr>
            <p:ph type="title"/>
          </p:nvPr>
        </p:nvSpPr>
        <p:spPr/>
        <p:txBody>
          <a:bodyPr/>
          <a:lstStyle/>
          <a:p>
            <a:r>
              <a:rPr lang="en-GB" dirty="0">
                <a:solidFill>
                  <a:srgbClr val="FFC000"/>
                </a:solidFill>
              </a:rPr>
              <a:t>Sources/references</a:t>
            </a:r>
            <a:endParaRPr lang="en-IE" dirty="0">
              <a:solidFill>
                <a:srgbClr val="FFC000"/>
              </a:solidFill>
            </a:endParaRPr>
          </a:p>
        </p:txBody>
      </p:sp>
      <p:sp>
        <p:nvSpPr>
          <p:cNvPr id="3" name="Content Placeholder 2">
            <a:extLst>
              <a:ext uri="{FF2B5EF4-FFF2-40B4-BE49-F238E27FC236}">
                <a16:creationId xmlns:a16="http://schemas.microsoft.com/office/drawing/2014/main" id="{CEFC1601-C81D-4FF6-7AC0-6DC6884B1B6A}"/>
              </a:ext>
            </a:extLst>
          </p:cNvPr>
          <p:cNvSpPr>
            <a:spLocks noGrp="1"/>
          </p:cNvSpPr>
          <p:nvPr>
            <p:ph idx="1"/>
          </p:nvPr>
        </p:nvSpPr>
        <p:spPr>
          <a:xfrm>
            <a:off x="640526" y="2096064"/>
            <a:ext cx="10353762" cy="3695136"/>
          </a:xfrm>
        </p:spPr>
        <p:txBody>
          <a:bodyPr/>
          <a:lstStyle/>
          <a:p>
            <a:pPr>
              <a:lnSpc>
                <a:spcPct val="107000"/>
              </a:lnSpc>
              <a:spcAft>
                <a:spcPts val="800"/>
              </a:spcAft>
            </a:pPr>
            <a:r>
              <a:rPr lang="en-IE" kern="100" dirty="0">
                <a:effectLst/>
                <a:latin typeface="Aptos" panose="020B0004020202020204" pitchFamily="34" charset="0"/>
                <a:ea typeface="Aptos" panose="020B0004020202020204" pitchFamily="34" charset="0"/>
                <a:cs typeface="Times New Roman" panose="02020603050405020304" pitchFamily="18" charset="0"/>
              </a:rPr>
              <a:t>HSE drugs.ie (n.d.) Ecstasy. </a:t>
            </a:r>
            <a:r>
              <a:rPr lang="en-IE"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https://www.drugs.ie/drugtypes/drug/ecstasy</a:t>
            </a:r>
            <a:r>
              <a:rPr lang="en-IE" kern="100" dirty="0">
                <a:effectLst/>
                <a:latin typeface="Aptos" panose="020B0004020202020204" pitchFamily="34" charset="0"/>
                <a:ea typeface="Aptos" panose="020B0004020202020204" pitchFamily="34" charset="0"/>
                <a:cs typeface="Times New Roman" panose="02020603050405020304" pitchFamily="18" charset="0"/>
              </a:rPr>
              <a:t> </a:t>
            </a:r>
            <a:r>
              <a:rPr lang="en-GB" kern="100" dirty="0">
                <a:effectLst/>
                <a:latin typeface="Aptos" panose="020B0004020202020204" pitchFamily="34" charset="0"/>
                <a:ea typeface="Aptos" panose="020B0004020202020204" pitchFamily="34" charset="0"/>
                <a:cs typeface="Times New Roman" panose="02020603050405020304" pitchFamily="18" charset="0"/>
              </a:rPr>
              <a:t>[Accessed on 04/01/24]</a:t>
            </a:r>
            <a:endParaRPr lang="en-IE"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GB" i="1" dirty="0">
              <a:solidFill>
                <a:srgbClr val="6BA9DA"/>
              </a:solidFill>
              <a:hlinkClick r:id="rId3">
                <a:extLst>
                  <a:ext uri="{A12FA001-AC4F-418D-AE19-62706E023703}">
                    <ahyp:hlinkClr xmlns:ahyp="http://schemas.microsoft.com/office/drawing/2018/hyperlinkcolor" val="tx"/>
                  </a:ext>
                </a:extLst>
              </a:hlinkClick>
            </a:endParaRPr>
          </a:p>
          <a:p>
            <a:pPr marL="0" indent="0">
              <a:buNone/>
            </a:pPr>
            <a:r>
              <a:rPr lang="en-GB" i="1" dirty="0">
                <a:solidFill>
                  <a:srgbClr val="6BA9DA"/>
                </a:solidFill>
                <a:hlinkClick r:id="rId3">
                  <a:extLst>
                    <a:ext uri="{A12FA001-AC4F-418D-AE19-62706E023703}">
                      <ahyp:hlinkClr xmlns:ahyp="http://schemas.microsoft.com/office/drawing/2018/hyperlinkcolor" val="tx"/>
                    </a:ext>
                  </a:extLst>
                </a:hlinkClick>
              </a:rPr>
              <a:t>Images free to use and share commercially: Google</a:t>
            </a:r>
          </a:p>
          <a:p>
            <a:pPr marL="0" indent="0">
              <a:buNone/>
            </a:pPr>
            <a:endParaRPr lang="en-GB" i="1" dirty="0">
              <a:solidFill>
                <a:srgbClr val="6BA9DA"/>
              </a:solidFill>
              <a:hlinkClick r:id="rId3">
                <a:extLst>
                  <a:ext uri="{A12FA001-AC4F-418D-AE19-62706E023703}">
                    <ahyp:hlinkClr xmlns:ahyp="http://schemas.microsoft.com/office/drawing/2018/hyperlinkcolor" val="tx"/>
                  </a:ext>
                </a:extLst>
              </a:hlinkClick>
            </a:endParaRPr>
          </a:p>
          <a:p>
            <a:pPr marL="0" indent="0">
              <a:buNone/>
            </a:pPr>
            <a:r>
              <a:rPr lang="en-GB" dirty="0">
                <a:solidFill>
                  <a:schemeClr val="tx1">
                    <a:lumMod val="95000"/>
                  </a:schemeClr>
                </a:solidFill>
                <a:hlinkClick r:id="rId3">
                  <a:extLst>
                    <a:ext uri="{A12FA001-AC4F-418D-AE19-62706E023703}">
                      <ahyp:hlinkClr xmlns:ahyp="http://schemas.microsoft.com/office/drawing/2018/hyperlinkcolor" val="tx"/>
                    </a:ext>
                  </a:extLst>
                </a:hlinkClick>
              </a:rPr>
              <a:t>For more information follow the link below;</a:t>
            </a:r>
          </a:p>
          <a:p>
            <a:pPr marL="342900" lvl="0" indent="-342900">
              <a:buFont typeface="Arial" panose="020B0604020202020204" pitchFamily="34" charset="0"/>
              <a:buChar char="•"/>
              <a:tabLst>
                <a:tab pos="457200" algn="l"/>
              </a:tabLst>
            </a:pPr>
            <a:r>
              <a:rPr lang="en-GB" u="sng" kern="100" dirty="0">
                <a:solidFill>
                  <a:srgbClr val="0000FF"/>
                </a:solidFill>
                <a:effectLst/>
                <a:latin typeface="Rockwell" panose="02060603020205020403" pitchFamily="18" charset="0"/>
                <a:ea typeface="Aptos" panose="020B0004020202020204" pitchFamily="34" charset="0"/>
                <a:cs typeface="Times New Roman" panose="02020603050405020304" pitchFamily="18" charset="0"/>
                <a:hlinkClick r:id="rId3"/>
              </a:rPr>
              <a:t>HRB National Drugs Library (2024) Drugs and alcohol factsheets</a:t>
            </a:r>
            <a:endParaRPr lang="en-GB"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IE" dirty="0"/>
          </a:p>
        </p:txBody>
      </p:sp>
    </p:spTree>
    <p:extLst>
      <p:ext uri="{BB962C8B-B14F-4D97-AF65-F5344CB8AC3E}">
        <p14:creationId xmlns:p14="http://schemas.microsoft.com/office/powerpoint/2010/main" val="32187017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44</TotalTime>
  <Words>668</Words>
  <Application>Microsoft Office PowerPoint</Application>
  <PresentationFormat>Widescreen</PresentationFormat>
  <Paragraphs>64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Bookman Old Style</vt:lpstr>
      <vt:lpstr>Calibri</vt:lpstr>
      <vt:lpstr>Rockwell</vt:lpstr>
      <vt:lpstr>Damask</vt:lpstr>
      <vt:lpstr>Ecstasy</vt:lpstr>
      <vt:lpstr>Ecstasy</vt:lpstr>
      <vt:lpstr>Short-term effects</vt:lpstr>
      <vt:lpstr>Long-term effects and other risks</vt:lpstr>
      <vt:lpstr>Other risks continued …</vt:lpstr>
      <vt:lpstr>Harm reduction</vt:lpstr>
      <vt:lpstr>If concerned about yourself or someone else…</vt:lpstr>
      <vt:lpstr>Sources/references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Ecstasy</dc:title>
  <dc:creator>Deborah Jordan</dc:creator>
  <cp:lastModifiedBy>Mary Dunne</cp:lastModifiedBy>
  <cp:revision>2</cp:revision>
  <dcterms:created xsi:type="dcterms:W3CDTF">2024-01-04T16:59:07Z</dcterms:created>
  <dcterms:modified xsi:type="dcterms:W3CDTF">2024-07-01T09:13:35Z</dcterms:modified>
</cp:coreProperties>
</file>