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66" r:id="rId15"/>
    <p:sldId id="267"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Dunne" userId="cf04cbd8-a43d-4544-9b4e-be03eb681988" providerId="ADAL" clId="{3FD65C04-7B45-48A5-82E4-EFC005CFF31B}"/>
    <pc:docChg chg="custSel modSld">
      <pc:chgData name="Mary Dunne" userId="cf04cbd8-a43d-4544-9b4e-be03eb681988" providerId="ADAL" clId="{3FD65C04-7B45-48A5-82E4-EFC005CFF31B}" dt="2024-07-01T09:09:03.323" v="15" actId="255"/>
      <pc:docMkLst>
        <pc:docMk/>
      </pc:docMkLst>
      <pc:sldChg chg="modSp mod">
        <pc:chgData name="Mary Dunne" userId="cf04cbd8-a43d-4544-9b4e-be03eb681988" providerId="ADAL" clId="{3FD65C04-7B45-48A5-82E4-EFC005CFF31B}" dt="2024-07-01T09:08:24.373" v="9" actId="12"/>
        <pc:sldMkLst>
          <pc:docMk/>
          <pc:sldMk cId="1087097766" sldId="273"/>
        </pc:sldMkLst>
        <pc:spChg chg="mod">
          <ac:chgData name="Mary Dunne" userId="cf04cbd8-a43d-4544-9b4e-be03eb681988" providerId="ADAL" clId="{3FD65C04-7B45-48A5-82E4-EFC005CFF31B}" dt="2024-07-01T09:08:24.373" v="9" actId="12"/>
          <ac:spMkLst>
            <pc:docMk/>
            <pc:sldMk cId="1087097766" sldId="273"/>
            <ac:spMk id="3" creationId="{6C48210D-2205-371D-F6D2-557D0D1410A8}"/>
          </ac:spMkLst>
        </pc:spChg>
      </pc:sldChg>
      <pc:sldChg chg="modSp mod">
        <pc:chgData name="Mary Dunne" userId="cf04cbd8-a43d-4544-9b4e-be03eb681988" providerId="ADAL" clId="{3FD65C04-7B45-48A5-82E4-EFC005CFF31B}" dt="2024-07-01T09:09:03.323" v="15" actId="255"/>
        <pc:sldMkLst>
          <pc:docMk/>
          <pc:sldMk cId="2654873803" sldId="274"/>
        </pc:sldMkLst>
        <pc:spChg chg="mod">
          <ac:chgData name="Mary Dunne" userId="cf04cbd8-a43d-4544-9b4e-be03eb681988" providerId="ADAL" clId="{3FD65C04-7B45-48A5-82E4-EFC005CFF31B}" dt="2024-07-01T09:09:03.323" v="15" actId="255"/>
          <ac:spMkLst>
            <pc:docMk/>
            <pc:sldMk cId="2654873803" sldId="274"/>
            <ac:spMk id="3" creationId="{33E33D5F-0FBB-4501-A826-3F65CC7560D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66BD5E-FD83-42CC-A519-C32B9FEBAC2D}"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35577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21046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122406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47148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1855932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666BD5E-FD83-42CC-A519-C32B9FEBAC2D}"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574264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666BD5E-FD83-42CC-A519-C32B9FEBAC2D}"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3833458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66BD5E-FD83-42CC-A519-C32B9FEBAC2D}"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081964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66BD5E-FD83-42CC-A519-C32B9FEBAC2D}"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326377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66BD5E-FD83-42CC-A519-C32B9FEBAC2D}"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511881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66BD5E-FD83-42CC-A519-C32B9FEBAC2D}"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306223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907598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66BD5E-FD83-42CC-A519-C32B9FEBAC2D}" type="datetimeFigureOut">
              <a:rPr lang="en-IE" smtClean="0"/>
              <a:t>01/07/2024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133705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66BD5E-FD83-42CC-A519-C32B9FEBAC2D}"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77707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6BD5E-FD83-42CC-A519-C32B9FEBAC2D}" type="datetimeFigureOut">
              <a:rPr lang="en-IE" smtClean="0"/>
              <a:t>01/07/2024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2613604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417130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6BD5E-FD83-42CC-A519-C32B9FEBAC2D}"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854C794-1A9E-46C0-B3F0-6F4007BADC35}" type="slidenum">
              <a:rPr lang="en-IE" smtClean="0"/>
              <a:t>‹#›</a:t>
            </a:fld>
            <a:endParaRPr lang="en-IE"/>
          </a:p>
        </p:txBody>
      </p:sp>
    </p:spTree>
    <p:extLst>
      <p:ext uri="{BB962C8B-B14F-4D97-AF65-F5344CB8AC3E}">
        <p14:creationId xmlns:p14="http://schemas.microsoft.com/office/powerpoint/2010/main" val="164603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66BD5E-FD83-42CC-A519-C32B9FEBAC2D}" type="datetimeFigureOut">
              <a:rPr lang="en-IE" smtClean="0"/>
              <a:t>01/07/2024</a:t>
            </a:fld>
            <a:endParaRPr lang="en-IE"/>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854C794-1A9E-46C0-B3F0-6F4007BADC35}" type="slidenum">
              <a:rPr lang="en-IE" smtClean="0"/>
              <a:t>‹#›</a:t>
            </a:fld>
            <a:endParaRPr lang="en-IE"/>
          </a:p>
        </p:txBody>
      </p:sp>
    </p:spTree>
    <p:extLst>
      <p:ext uri="{BB962C8B-B14F-4D97-AF65-F5344CB8AC3E}">
        <p14:creationId xmlns:p14="http://schemas.microsoft.com/office/powerpoint/2010/main" val="1091054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ris@mqi.ie" TargetMode="External"/><Relationship Id="rId2" Type="http://schemas.openxmlformats.org/officeDocument/2006/relationships/hyperlink" Target="https://www.drugsandalcohol.ie/services_ma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drugsandalcohol.ie/cgi/search/archive/advanced?_action_search=1&amp;dataset=archive&amp;exp=0%7C1%7C-date%2Fbrowse_by%2Ftitle%7Carchive%7C-%7Cace_words_advanced%3Aace_words%3AANY%3AIN%3Adocumentation+library%7Cadvanced_date%3Adate%3AALL%3AEQ%3A2014-%7Cadvanced_subject_geo_words_last%3Avol_subject_list_geo_words_last%3AALL%3AIN%3AIreland%7Cadvanced_type%3Atype%3AANY%3AEQ%3Afactsheet%7C-%7Ceprint_status%3Aeprint_status%3AANY%3AEQ%3Aarchive&amp;order=-date%2Fbrowse_by%2Ftitle" TargetMode="External"/><Relationship Id="rId2" Type="http://schemas.openxmlformats.org/officeDocument/2006/relationships/hyperlink" Target="https://www.drugs.ie/drugtypes/drug/crack_cocai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18CF-012B-C3A1-BD33-CF5E1DE20E29}"/>
              </a:ext>
            </a:extLst>
          </p:cNvPr>
          <p:cNvSpPr>
            <a:spLocks noGrp="1"/>
          </p:cNvSpPr>
          <p:nvPr>
            <p:ph type="ctrTitle"/>
          </p:nvPr>
        </p:nvSpPr>
        <p:spPr/>
        <p:txBody>
          <a:bodyPr/>
          <a:lstStyle/>
          <a:p>
            <a:r>
              <a:rPr lang="en-GB" dirty="0">
                <a:solidFill>
                  <a:srgbClr val="FFC000"/>
                </a:solidFill>
              </a:rPr>
              <a:t>Crack cocaine</a:t>
            </a:r>
            <a:br>
              <a:rPr lang="en-GB" dirty="0">
                <a:solidFill>
                  <a:srgbClr val="FFC000"/>
                </a:solidFill>
              </a:rPr>
            </a:br>
            <a:br>
              <a:rPr lang="en-GB" dirty="0">
                <a:solidFill>
                  <a:srgbClr val="FFC000"/>
                </a:solidFill>
              </a:rPr>
            </a:br>
            <a:r>
              <a:rPr lang="en-GB" sz="2400" dirty="0">
                <a:solidFill>
                  <a:srgbClr val="FFC000"/>
                </a:solidFill>
              </a:rPr>
              <a:t>what is it?</a:t>
            </a:r>
            <a:endParaRPr lang="en-IE" sz="2400" dirty="0">
              <a:solidFill>
                <a:srgbClr val="FFC000"/>
              </a:solidFill>
            </a:endParaRPr>
          </a:p>
        </p:txBody>
      </p:sp>
      <p:pic>
        <p:nvPicPr>
          <p:cNvPr id="4" name="Picture 3" descr="Crack Cocaine is a powerful, smokable form of cocaine">
            <a:extLst>
              <a:ext uri="{FF2B5EF4-FFF2-40B4-BE49-F238E27FC236}">
                <a16:creationId xmlns:a16="http://schemas.microsoft.com/office/drawing/2014/main" id="{209FC6D9-33CB-65BB-CA86-30498F819D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86251" y="3692525"/>
            <a:ext cx="3476624" cy="2193925"/>
          </a:xfrm>
          <a:prstGeom prst="rect">
            <a:avLst/>
          </a:prstGeom>
          <a:noFill/>
          <a:ln>
            <a:noFill/>
          </a:ln>
        </p:spPr>
      </p:pic>
    </p:spTree>
    <p:extLst>
      <p:ext uri="{BB962C8B-B14F-4D97-AF65-F5344CB8AC3E}">
        <p14:creationId xmlns:p14="http://schemas.microsoft.com/office/powerpoint/2010/main" val="219606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9479A-E65F-2ED7-E2D7-5DD85E3317DC}"/>
              </a:ext>
            </a:extLst>
          </p:cNvPr>
          <p:cNvSpPr>
            <a:spLocks noGrp="1"/>
          </p:cNvSpPr>
          <p:nvPr>
            <p:ph type="title"/>
          </p:nvPr>
        </p:nvSpPr>
        <p:spPr/>
        <p:txBody>
          <a:bodyPr/>
          <a:lstStyle/>
          <a:p>
            <a:r>
              <a:rPr lang="en-GB" dirty="0">
                <a:solidFill>
                  <a:srgbClr val="FFC000"/>
                </a:solidFill>
              </a:rPr>
              <a:t>Health risks </a:t>
            </a:r>
            <a:br>
              <a:rPr lang="en-GB" dirty="0">
                <a:solidFill>
                  <a:srgbClr val="FFC000"/>
                </a:solidFill>
              </a:rPr>
            </a:br>
            <a:r>
              <a:rPr lang="en-GB" dirty="0">
                <a:solidFill>
                  <a:srgbClr val="FFC000"/>
                </a:solidFill>
              </a:rPr>
              <a:t>continued …</a:t>
            </a:r>
            <a:endParaRPr lang="en-IE" dirty="0">
              <a:solidFill>
                <a:srgbClr val="FFC000"/>
              </a:solidFill>
            </a:endParaRPr>
          </a:p>
        </p:txBody>
      </p:sp>
      <p:sp>
        <p:nvSpPr>
          <p:cNvPr id="3" name="Content Placeholder 2">
            <a:extLst>
              <a:ext uri="{FF2B5EF4-FFF2-40B4-BE49-F238E27FC236}">
                <a16:creationId xmlns:a16="http://schemas.microsoft.com/office/drawing/2014/main" id="{C4A0B1CE-4F51-9128-EB48-8890BEC2C1BD}"/>
              </a:ext>
            </a:extLst>
          </p:cNvPr>
          <p:cNvSpPr>
            <a:spLocks noGrp="1"/>
          </p:cNvSpPr>
          <p:nvPr>
            <p:ph idx="1"/>
          </p:nvPr>
        </p:nvSpPr>
        <p:spPr>
          <a:xfrm>
            <a:off x="913795" y="2096064"/>
            <a:ext cx="10353762" cy="4398042"/>
          </a:xfrm>
        </p:spPr>
        <p:txBody>
          <a:bodyPr>
            <a:normAutofit fontScale="85000" lnSpcReduction="10000"/>
          </a:bodyPr>
          <a:lstStyle/>
          <a:p>
            <a:r>
              <a:rPr lang="en-GB" dirty="0"/>
              <a:t>Pregnancy involves normal cardiovascular changes which are exacerbated by the use of cocaine. Serious problems as a result can lead to high blood pressure and  sudden miscarriage, pre-term labour and difficulties in labour.</a:t>
            </a:r>
          </a:p>
          <a:p>
            <a:r>
              <a:rPr lang="en-GB" dirty="0"/>
              <a:t>Cocaine reduced the amount of oxygen received by the baby which leads to lower birth rates, possible abnormalities or still birth.</a:t>
            </a:r>
          </a:p>
          <a:p>
            <a:r>
              <a:rPr lang="en-GB" dirty="0"/>
              <a:t>Mental health can pose particular challenges for some people taking cocaine. </a:t>
            </a:r>
          </a:p>
          <a:p>
            <a:r>
              <a:rPr lang="en-GB" dirty="0"/>
              <a:t>Using alcohol and cocaine together results in the creation of </a:t>
            </a:r>
            <a:r>
              <a:rPr lang="en-GB" dirty="0" err="1"/>
              <a:t>Cocaethylene</a:t>
            </a:r>
            <a:r>
              <a:rPr lang="en-GB" dirty="0"/>
              <a:t> in the body increasing the risk of damage to the liver and heart.</a:t>
            </a:r>
          </a:p>
          <a:p>
            <a:r>
              <a:rPr lang="en-GB" dirty="0"/>
              <a:t> Alcohol prolongs the effects of cocaine and it takes longer to leave the system than cocaine alone also meaning the person is unaware of their true intoxication level.</a:t>
            </a:r>
          </a:p>
          <a:p>
            <a:r>
              <a:rPr lang="en-GB" dirty="0" err="1"/>
              <a:t>Cocaethylene</a:t>
            </a:r>
            <a:r>
              <a:rPr lang="en-GB" dirty="0"/>
              <a:t> increases the risk of epilepsy, suicide, violence, accidents and sudden death,.</a:t>
            </a:r>
          </a:p>
          <a:p>
            <a:r>
              <a:rPr lang="en-GB" dirty="0"/>
              <a:t>In 2015, (the latest data) cocaine was recorded in 12 alcohol related deaths.</a:t>
            </a:r>
          </a:p>
        </p:txBody>
      </p:sp>
    </p:spTree>
    <p:extLst>
      <p:ext uri="{BB962C8B-B14F-4D97-AF65-F5344CB8AC3E}">
        <p14:creationId xmlns:p14="http://schemas.microsoft.com/office/powerpoint/2010/main" val="1406319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0F92-2A0D-3FBA-19E2-E31818775BB5}"/>
              </a:ext>
            </a:extLst>
          </p:cNvPr>
          <p:cNvSpPr>
            <a:spLocks noGrp="1"/>
          </p:cNvSpPr>
          <p:nvPr>
            <p:ph type="title"/>
          </p:nvPr>
        </p:nvSpPr>
        <p:spPr/>
        <p:txBody>
          <a:bodyPr/>
          <a:lstStyle/>
          <a:p>
            <a:r>
              <a:rPr lang="en-GB" dirty="0">
                <a:solidFill>
                  <a:srgbClr val="FFC000"/>
                </a:solidFill>
              </a:rPr>
              <a:t>overdosing</a:t>
            </a:r>
            <a:endParaRPr lang="en-IE" dirty="0">
              <a:solidFill>
                <a:srgbClr val="FFC000"/>
              </a:solidFill>
            </a:endParaRPr>
          </a:p>
        </p:txBody>
      </p:sp>
      <p:sp>
        <p:nvSpPr>
          <p:cNvPr id="3" name="Content Placeholder 2">
            <a:extLst>
              <a:ext uri="{FF2B5EF4-FFF2-40B4-BE49-F238E27FC236}">
                <a16:creationId xmlns:a16="http://schemas.microsoft.com/office/drawing/2014/main" id="{5D0ED9F3-BAD2-9505-4DDC-B9813E639DA4}"/>
              </a:ext>
            </a:extLst>
          </p:cNvPr>
          <p:cNvSpPr>
            <a:spLocks noGrp="1"/>
          </p:cNvSpPr>
          <p:nvPr>
            <p:ph idx="1"/>
          </p:nvPr>
        </p:nvSpPr>
        <p:spPr/>
        <p:txBody>
          <a:bodyPr>
            <a:normAutofit lnSpcReduction="10000"/>
          </a:bodyPr>
          <a:lstStyle/>
          <a:p>
            <a:r>
              <a:rPr lang="en-GB" dirty="0"/>
              <a:t>Cocaine can raise the body’s temperature which can cause convulsions, a heart attack or heart failure.</a:t>
            </a:r>
          </a:p>
          <a:p>
            <a:endParaRPr lang="en-GB" dirty="0"/>
          </a:p>
          <a:p>
            <a:r>
              <a:rPr lang="en-GB" dirty="0"/>
              <a:t>Risk of overdose increases as more is consumed.</a:t>
            </a:r>
          </a:p>
          <a:p>
            <a:endParaRPr lang="en-GB" dirty="0"/>
          </a:p>
          <a:p>
            <a:r>
              <a:rPr lang="en-GB" dirty="0"/>
              <a:t>Risk of overdose is increased if mixed with other drugs and alcohol.</a:t>
            </a:r>
          </a:p>
          <a:p>
            <a:endParaRPr lang="en-GB" dirty="0"/>
          </a:p>
          <a:p>
            <a:r>
              <a:rPr lang="en-GB" dirty="0"/>
              <a:t>Overdose is more likely if cocaine is injected.</a:t>
            </a:r>
          </a:p>
          <a:p>
            <a:endParaRPr lang="en-IE" dirty="0"/>
          </a:p>
        </p:txBody>
      </p:sp>
    </p:spTree>
    <p:extLst>
      <p:ext uri="{BB962C8B-B14F-4D97-AF65-F5344CB8AC3E}">
        <p14:creationId xmlns:p14="http://schemas.microsoft.com/office/powerpoint/2010/main" val="3713491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60E49-FC63-212F-64FF-BA2BF879BC49}"/>
              </a:ext>
            </a:extLst>
          </p:cNvPr>
          <p:cNvSpPr>
            <a:spLocks noGrp="1"/>
          </p:cNvSpPr>
          <p:nvPr>
            <p:ph type="title"/>
          </p:nvPr>
        </p:nvSpPr>
        <p:spPr/>
        <p:txBody>
          <a:bodyPr/>
          <a:lstStyle/>
          <a:p>
            <a:r>
              <a:rPr lang="en-GB" dirty="0">
                <a:solidFill>
                  <a:srgbClr val="FFC000"/>
                </a:solidFill>
              </a:rPr>
              <a:t>What might an overdose look like?</a:t>
            </a:r>
            <a:endParaRPr lang="en-IE" dirty="0">
              <a:solidFill>
                <a:srgbClr val="FFC000"/>
              </a:solidFill>
            </a:endParaRPr>
          </a:p>
        </p:txBody>
      </p:sp>
      <p:sp>
        <p:nvSpPr>
          <p:cNvPr id="3" name="Content Placeholder 2">
            <a:extLst>
              <a:ext uri="{FF2B5EF4-FFF2-40B4-BE49-F238E27FC236}">
                <a16:creationId xmlns:a16="http://schemas.microsoft.com/office/drawing/2014/main" id="{8E021B88-A531-81B1-2AD9-0B650BCE29E4}"/>
              </a:ext>
            </a:extLst>
          </p:cNvPr>
          <p:cNvSpPr>
            <a:spLocks noGrp="1"/>
          </p:cNvSpPr>
          <p:nvPr>
            <p:ph idx="1"/>
          </p:nvPr>
        </p:nvSpPr>
        <p:spPr/>
        <p:txBody>
          <a:bodyPr>
            <a:normAutofit fontScale="85000" lnSpcReduction="10000"/>
          </a:bodyPr>
          <a:lstStyle/>
          <a:p>
            <a:r>
              <a:rPr lang="en-GB" dirty="0"/>
              <a:t>Restlessness.</a:t>
            </a:r>
          </a:p>
          <a:p>
            <a:r>
              <a:rPr lang="en-GB" dirty="0"/>
              <a:t>Pressured speech.</a:t>
            </a:r>
          </a:p>
          <a:p>
            <a:r>
              <a:rPr lang="en-GB" dirty="0"/>
              <a:t>Change in behaviour.</a:t>
            </a:r>
          </a:p>
          <a:p>
            <a:r>
              <a:rPr lang="en-GB" dirty="0"/>
              <a:t>Body temperature increase – feeling very warm and having hot skin.</a:t>
            </a:r>
          </a:p>
          <a:p>
            <a:r>
              <a:rPr lang="en-GB" dirty="0"/>
              <a:t>Flushed face.</a:t>
            </a:r>
          </a:p>
          <a:p>
            <a:r>
              <a:rPr lang="en-GB" dirty="0"/>
              <a:t>Muscle cramps.</a:t>
            </a:r>
          </a:p>
          <a:p>
            <a:r>
              <a:rPr lang="en-GB" dirty="0"/>
              <a:t>Stiffness in arms and legs.</a:t>
            </a:r>
          </a:p>
          <a:p>
            <a:r>
              <a:rPr lang="en-GB" dirty="0"/>
              <a:t>Confusion.</a:t>
            </a:r>
          </a:p>
          <a:p>
            <a:r>
              <a:rPr lang="en-GB" dirty="0"/>
              <a:t>Seizure.</a:t>
            </a:r>
          </a:p>
          <a:p>
            <a:endParaRPr lang="en-IE" dirty="0"/>
          </a:p>
        </p:txBody>
      </p:sp>
    </p:spTree>
    <p:extLst>
      <p:ext uri="{BB962C8B-B14F-4D97-AF65-F5344CB8AC3E}">
        <p14:creationId xmlns:p14="http://schemas.microsoft.com/office/powerpoint/2010/main" val="2513431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2E64-B88A-6FA2-4B9E-2076F5ED5A02}"/>
              </a:ext>
            </a:extLst>
          </p:cNvPr>
          <p:cNvSpPr>
            <a:spLocks noGrp="1"/>
          </p:cNvSpPr>
          <p:nvPr>
            <p:ph type="title"/>
          </p:nvPr>
        </p:nvSpPr>
        <p:spPr/>
        <p:txBody>
          <a:bodyPr/>
          <a:lstStyle/>
          <a:p>
            <a:r>
              <a:rPr lang="en-GB" dirty="0">
                <a:solidFill>
                  <a:srgbClr val="FFC000"/>
                </a:solidFill>
              </a:rPr>
              <a:t>What might an overdose look like </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AFF80BB1-DD70-F7D9-7458-2FAAF0BA189F}"/>
              </a:ext>
            </a:extLst>
          </p:cNvPr>
          <p:cNvSpPr>
            <a:spLocks noGrp="1"/>
          </p:cNvSpPr>
          <p:nvPr>
            <p:ph idx="1"/>
          </p:nvPr>
        </p:nvSpPr>
        <p:spPr/>
        <p:txBody>
          <a:bodyPr/>
          <a:lstStyle/>
          <a:p>
            <a:r>
              <a:rPr lang="en-GB" dirty="0"/>
              <a:t>Increased motor activity.</a:t>
            </a:r>
          </a:p>
          <a:p>
            <a:r>
              <a:rPr lang="en-GB" dirty="0"/>
              <a:t>High heart rate – more than 100 beats a minute. </a:t>
            </a:r>
          </a:p>
          <a:p>
            <a:r>
              <a:rPr lang="en-GB" dirty="0"/>
              <a:t>Hypertension – high blood pressure.</a:t>
            </a:r>
          </a:p>
          <a:p>
            <a:r>
              <a:rPr lang="en-GB" dirty="0"/>
              <a:t>Irregular heart rhythm.</a:t>
            </a:r>
          </a:p>
          <a:p>
            <a:r>
              <a:rPr lang="en-GB" dirty="0"/>
              <a:t>A heart attack.</a:t>
            </a:r>
          </a:p>
          <a:p>
            <a:r>
              <a:rPr lang="en-GB" dirty="0"/>
              <a:t>A stroke.</a:t>
            </a:r>
          </a:p>
          <a:p>
            <a:r>
              <a:rPr lang="en-GB" dirty="0"/>
              <a:t>Loss of consciousness. </a:t>
            </a:r>
            <a:endParaRPr lang="en-IE" dirty="0"/>
          </a:p>
          <a:p>
            <a:endParaRPr lang="en-IE" dirty="0"/>
          </a:p>
        </p:txBody>
      </p:sp>
    </p:spTree>
    <p:extLst>
      <p:ext uri="{BB962C8B-B14F-4D97-AF65-F5344CB8AC3E}">
        <p14:creationId xmlns:p14="http://schemas.microsoft.com/office/powerpoint/2010/main" val="342420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D126C-2F25-7D7F-1AB0-95BEFC0CCBF2}"/>
              </a:ext>
            </a:extLst>
          </p:cNvPr>
          <p:cNvSpPr>
            <a:spLocks noGrp="1"/>
          </p:cNvSpPr>
          <p:nvPr>
            <p:ph type="title"/>
          </p:nvPr>
        </p:nvSpPr>
        <p:spPr/>
        <p:txBody>
          <a:bodyPr/>
          <a:lstStyle/>
          <a:p>
            <a:r>
              <a:rPr lang="en-GB" dirty="0">
                <a:solidFill>
                  <a:srgbClr val="FFC000"/>
                </a:solidFill>
              </a:rPr>
              <a:t>Further risks…</a:t>
            </a:r>
            <a:br>
              <a:rPr lang="en-GB" dirty="0">
                <a:solidFill>
                  <a:srgbClr val="FFC000"/>
                </a:solidFill>
              </a:rPr>
            </a:br>
            <a:r>
              <a:rPr lang="en-GB" dirty="0">
                <a:solidFill>
                  <a:srgbClr val="FFC000"/>
                </a:solidFill>
              </a:rPr>
              <a:t>drug related debt </a:t>
            </a:r>
            <a:r>
              <a:rPr lang="en-GB">
                <a:solidFill>
                  <a:srgbClr val="FFC000"/>
                </a:solidFill>
              </a:rPr>
              <a:t>&amp; intimidation</a:t>
            </a:r>
            <a:endParaRPr lang="en-IE" dirty="0">
              <a:solidFill>
                <a:srgbClr val="FFC000"/>
              </a:solidFill>
            </a:endParaRPr>
          </a:p>
        </p:txBody>
      </p:sp>
      <p:sp>
        <p:nvSpPr>
          <p:cNvPr id="3" name="Content Placeholder 2">
            <a:extLst>
              <a:ext uri="{FF2B5EF4-FFF2-40B4-BE49-F238E27FC236}">
                <a16:creationId xmlns:a16="http://schemas.microsoft.com/office/drawing/2014/main" id="{2293C3B2-FB3E-F42F-7A20-B84414DC301B}"/>
              </a:ext>
            </a:extLst>
          </p:cNvPr>
          <p:cNvSpPr>
            <a:spLocks noGrp="1"/>
          </p:cNvSpPr>
          <p:nvPr>
            <p:ph idx="1"/>
          </p:nvPr>
        </p:nvSpPr>
        <p:spPr/>
        <p:txBody>
          <a:bodyPr/>
          <a:lstStyle/>
          <a:p>
            <a:r>
              <a:rPr lang="en-GB" dirty="0"/>
              <a:t>Drug-related debt is acquired easily with cocaine because of its addictive nature and short-term effects, the expense of it can lead to serious dependence resulting in withdrawal symptoms such depression, fatigue, increased appetite and insomnia. The symptoms lead to increased use and dosing which can lead to high financial debts with suppliers.</a:t>
            </a:r>
          </a:p>
          <a:p>
            <a:pPr marL="0" indent="0">
              <a:buNone/>
            </a:pPr>
            <a:endParaRPr lang="en-GB" dirty="0"/>
          </a:p>
          <a:p>
            <a:r>
              <a:rPr lang="en-GB" dirty="0"/>
              <a:t>Drug-related debt results in drug-related intimidation and/or violence to the user and to their family/friends/partners/loved ones.</a:t>
            </a:r>
          </a:p>
          <a:p>
            <a:endParaRPr lang="en-IE" dirty="0"/>
          </a:p>
        </p:txBody>
      </p:sp>
    </p:spTree>
    <p:extLst>
      <p:ext uri="{BB962C8B-B14F-4D97-AF65-F5344CB8AC3E}">
        <p14:creationId xmlns:p14="http://schemas.microsoft.com/office/powerpoint/2010/main" val="2269760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59ABD-542B-DF4E-BC75-45286498E246}"/>
              </a:ext>
            </a:extLst>
          </p:cNvPr>
          <p:cNvSpPr>
            <a:spLocks noGrp="1"/>
          </p:cNvSpPr>
          <p:nvPr>
            <p:ph type="title"/>
          </p:nvPr>
        </p:nvSpPr>
        <p:spPr/>
        <p:txBody>
          <a:bodyPr/>
          <a:lstStyle/>
          <a:p>
            <a:r>
              <a:rPr lang="en-GB" dirty="0">
                <a:solidFill>
                  <a:srgbClr val="FFC000"/>
                </a:solidFill>
              </a:rPr>
              <a:t>Other important information to know…</a:t>
            </a:r>
            <a:endParaRPr lang="en-IE" dirty="0">
              <a:solidFill>
                <a:srgbClr val="FFC000"/>
              </a:solidFill>
            </a:endParaRPr>
          </a:p>
        </p:txBody>
      </p:sp>
      <p:sp>
        <p:nvSpPr>
          <p:cNvPr id="3" name="Content Placeholder 2">
            <a:extLst>
              <a:ext uri="{FF2B5EF4-FFF2-40B4-BE49-F238E27FC236}">
                <a16:creationId xmlns:a16="http://schemas.microsoft.com/office/drawing/2014/main" id="{0A034139-EA90-F9EE-AA3C-6FE2C5C52444}"/>
              </a:ext>
            </a:extLst>
          </p:cNvPr>
          <p:cNvSpPr>
            <a:spLocks noGrp="1"/>
          </p:cNvSpPr>
          <p:nvPr>
            <p:ph idx="1"/>
          </p:nvPr>
        </p:nvSpPr>
        <p:spPr>
          <a:xfrm>
            <a:off x="913795" y="2096063"/>
            <a:ext cx="10353762" cy="4351389"/>
          </a:xfrm>
        </p:spPr>
        <p:txBody>
          <a:bodyPr/>
          <a:lstStyle/>
          <a:p>
            <a:r>
              <a:rPr lang="en-GB" dirty="0"/>
              <a:t>There is a higher risk of bulking agents being present in crack cocaine than pure cocaine.</a:t>
            </a:r>
          </a:p>
          <a:p>
            <a:endParaRPr lang="en-GB" dirty="0"/>
          </a:p>
          <a:p>
            <a:r>
              <a:rPr lang="en-GB" dirty="0"/>
              <a:t>Heavy cannabis use with high doses of THC can exacerbate the paranoia symptoms experienced by those who use crack cocaine.</a:t>
            </a:r>
          </a:p>
          <a:p>
            <a:endParaRPr lang="en-GB" dirty="0"/>
          </a:p>
          <a:p>
            <a:r>
              <a:rPr lang="en-GB" dirty="0"/>
              <a:t>Crack cocaine is more addictive than cocaine and requires more consumption to remain high. It, therefore, has a risk of severe dependence as the brain changes to adapt to getting its dopamine from cocaine rather than naturally.</a:t>
            </a:r>
            <a:endParaRPr lang="en-IE" dirty="0"/>
          </a:p>
        </p:txBody>
      </p:sp>
    </p:spTree>
    <p:extLst>
      <p:ext uri="{BB962C8B-B14F-4D97-AF65-F5344CB8AC3E}">
        <p14:creationId xmlns:p14="http://schemas.microsoft.com/office/powerpoint/2010/main" val="2494791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82FF5-4D2B-9EDB-9C33-B1917AFC6B45}"/>
              </a:ext>
            </a:extLst>
          </p:cNvPr>
          <p:cNvSpPr>
            <a:spLocks noGrp="1"/>
          </p:cNvSpPr>
          <p:nvPr>
            <p:ph type="title"/>
          </p:nvPr>
        </p:nvSpPr>
        <p:spPr/>
        <p:txBody>
          <a:bodyPr/>
          <a:lstStyle/>
          <a:p>
            <a:r>
              <a:rPr lang="en-GB" dirty="0">
                <a:solidFill>
                  <a:srgbClr val="FFC000"/>
                </a:solidFill>
              </a:rPr>
              <a:t>Harm reduction</a:t>
            </a:r>
            <a:endParaRPr lang="en-IE" dirty="0">
              <a:solidFill>
                <a:srgbClr val="FFC000"/>
              </a:solidFill>
            </a:endParaRPr>
          </a:p>
        </p:txBody>
      </p:sp>
      <p:sp>
        <p:nvSpPr>
          <p:cNvPr id="3" name="Content Placeholder 2">
            <a:extLst>
              <a:ext uri="{FF2B5EF4-FFF2-40B4-BE49-F238E27FC236}">
                <a16:creationId xmlns:a16="http://schemas.microsoft.com/office/drawing/2014/main" id="{DFB56BAF-51A9-9042-C300-E639098D24E9}"/>
              </a:ext>
            </a:extLst>
          </p:cNvPr>
          <p:cNvSpPr>
            <a:spLocks noGrp="1"/>
          </p:cNvSpPr>
          <p:nvPr>
            <p:ph idx="1"/>
          </p:nvPr>
        </p:nvSpPr>
        <p:spPr>
          <a:xfrm>
            <a:off x="913795" y="2096063"/>
            <a:ext cx="10353762" cy="4687291"/>
          </a:xfrm>
        </p:spPr>
        <p:txBody>
          <a:bodyPr>
            <a:normAutofit fontScale="92500"/>
          </a:bodyPr>
          <a:lstStyle/>
          <a:p>
            <a:r>
              <a:rPr lang="en-GB" dirty="0"/>
              <a:t>Avoid using homemade pipes – the high temperature required to burn the substance creates burn risks to mouth and face and risks of inhaling toxic fumes from homemade products as they are burning.</a:t>
            </a:r>
          </a:p>
          <a:p>
            <a:r>
              <a:rPr lang="en-GB" dirty="0"/>
              <a:t>Avoid sharing pipes to prevent blood borne viruses spreading.</a:t>
            </a:r>
          </a:p>
          <a:p>
            <a:r>
              <a:rPr lang="en-GB" dirty="0"/>
              <a:t>Avoid using Brillo pads as a gauze for pipes as when heated,  can cause burns and lung damage.</a:t>
            </a:r>
          </a:p>
          <a:p>
            <a:r>
              <a:rPr lang="en-GB" dirty="0"/>
              <a:t>Start with a test dose first and try not to smoke the whole rock at once.</a:t>
            </a:r>
          </a:p>
          <a:p>
            <a:r>
              <a:rPr lang="en-GB" dirty="0"/>
              <a:t>Inhale slowly from a pipe and try not to hold the breath in your lungs.</a:t>
            </a:r>
          </a:p>
          <a:p>
            <a:r>
              <a:rPr lang="en-GB" dirty="0"/>
              <a:t>Take time between sessions. Allow the pipe to cool down and check how you are feeling.</a:t>
            </a:r>
          </a:p>
          <a:p>
            <a:r>
              <a:rPr lang="en-GB" dirty="0"/>
              <a:t>Look after your lips! Lips and mouths can get blisters and sores that are often unnoticed due to the anaesthetic compounds in cocaine.</a:t>
            </a:r>
          </a:p>
        </p:txBody>
      </p:sp>
    </p:spTree>
    <p:extLst>
      <p:ext uri="{BB962C8B-B14F-4D97-AF65-F5344CB8AC3E}">
        <p14:creationId xmlns:p14="http://schemas.microsoft.com/office/powerpoint/2010/main" val="1658921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B5C97-EFD3-E69C-4FE7-B5CA14068DFA}"/>
              </a:ext>
            </a:extLst>
          </p:cNvPr>
          <p:cNvSpPr>
            <a:spLocks noGrp="1"/>
          </p:cNvSpPr>
          <p:nvPr>
            <p:ph type="title"/>
          </p:nvPr>
        </p:nvSpPr>
        <p:spPr/>
        <p:txBody>
          <a:bodyPr/>
          <a:lstStyle/>
          <a:p>
            <a:r>
              <a:rPr lang="en-GB" dirty="0">
                <a:solidFill>
                  <a:srgbClr val="FFC000"/>
                </a:solidFill>
              </a:rPr>
              <a:t>More important information…</a:t>
            </a:r>
            <a:endParaRPr lang="en-IE" dirty="0">
              <a:solidFill>
                <a:srgbClr val="FFC000"/>
              </a:solidFill>
            </a:endParaRPr>
          </a:p>
        </p:txBody>
      </p:sp>
      <p:sp>
        <p:nvSpPr>
          <p:cNvPr id="3" name="Content Placeholder 2">
            <a:extLst>
              <a:ext uri="{FF2B5EF4-FFF2-40B4-BE49-F238E27FC236}">
                <a16:creationId xmlns:a16="http://schemas.microsoft.com/office/drawing/2014/main" id="{1E27D3B6-0559-7B86-302F-1D7011F7BD3A}"/>
              </a:ext>
            </a:extLst>
          </p:cNvPr>
          <p:cNvSpPr>
            <a:spLocks noGrp="1"/>
          </p:cNvSpPr>
          <p:nvPr>
            <p:ph idx="1"/>
          </p:nvPr>
        </p:nvSpPr>
        <p:spPr>
          <a:xfrm>
            <a:off x="913795" y="2096063"/>
            <a:ext cx="10353762" cy="4332729"/>
          </a:xfrm>
        </p:spPr>
        <p:txBody>
          <a:bodyPr>
            <a:normAutofit/>
          </a:bodyPr>
          <a:lstStyle/>
          <a:p>
            <a:r>
              <a:rPr lang="en-GB" dirty="0"/>
              <a:t>Injecting crack has a high potential for overdose. </a:t>
            </a:r>
          </a:p>
          <a:p>
            <a:r>
              <a:rPr lang="en-GB" dirty="0"/>
              <a:t>Cocaine’s anaesthetic compounds can numb the injection site making it difficult to penetrate a vain and increases the risk of damage.</a:t>
            </a:r>
          </a:p>
          <a:p>
            <a:r>
              <a:rPr lang="en-GB" dirty="0"/>
              <a:t>Ask services for more paraphernalia than you think you need in case you use more than intended.</a:t>
            </a:r>
          </a:p>
          <a:p>
            <a:r>
              <a:rPr lang="en-GB" dirty="0"/>
              <a:t>Always carry condoms.</a:t>
            </a:r>
          </a:p>
          <a:p>
            <a:r>
              <a:rPr lang="en-GB" dirty="0"/>
              <a:t>If it smells like ammonia, consider not using it.</a:t>
            </a:r>
          </a:p>
          <a:p>
            <a:r>
              <a:rPr lang="en-GB" dirty="0"/>
              <a:t>If you or a friend are feeling low following a crash/comedown, seek professional help and watch out for friends having suicidal thoughts.</a:t>
            </a:r>
            <a:endParaRPr lang="en-IE" dirty="0"/>
          </a:p>
        </p:txBody>
      </p:sp>
    </p:spTree>
    <p:extLst>
      <p:ext uri="{BB962C8B-B14F-4D97-AF65-F5344CB8AC3E}">
        <p14:creationId xmlns:p14="http://schemas.microsoft.com/office/powerpoint/2010/main" val="566223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C6DA5-37D5-916F-2DD2-6E68A04E4216}"/>
              </a:ext>
            </a:extLst>
          </p:cNvPr>
          <p:cNvSpPr>
            <a:spLocks noGrp="1"/>
          </p:cNvSpPr>
          <p:nvPr>
            <p:ph type="title"/>
          </p:nvPr>
        </p:nvSpPr>
        <p:spPr/>
        <p:txBody>
          <a:bodyPr>
            <a:normAutofit fontScale="90000"/>
          </a:bodyPr>
          <a:lstStyle/>
          <a:p>
            <a:r>
              <a:rPr lang="en-GB" dirty="0">
                <a:solidFill>
                  <a:srgbClr val="FFC000"/>
                </a:solidFill>
              </a:rPr>
              <a:t>If you are worried about someone after they have </a:t>
            </a:r>
            <a:r>
              <a:rPr lang="en-GB">
                <a:solidFill>
                  <a:srgbClr val="FFC000"/>
                </a:solidFill>
              </a:rPr>
              <a:t>taken crack cocaine…</a:t>
            </a:r>
            <a:endParaRPr lang="en-IE" dirty="0"/>
          </a:p>
        </p:txBody>
      </p:sp>
      <p:sp>
        <p:nvSpPr>
          <p:cNvPr id="3" name="Content Placeholder 2">
            <a:extLst>
              <a:ext uri="{FF2B5EF4-FFF2-40B4-BE49-F238E27FC236}">
                <a16:creationId xmlns:a16="http://schemas.microsoft.com/office/drawing/2014/main" id="{6C48210D-2205-371D-F6D2-557D0D1410A8}"/>
              </a:ext>
            </a:extLst>
          </p:cNvPr>
          <p:cNvSpPr>
            <a:spLocks noGrp="1"/>
          </p:cNvSpPr>
          <p:nvPr>
            <p:ph idx="1"/>
          </p:nvPr>
        </p:nvSpPr>
        <p:spPr>
          <a:xfrm>
            <a:off x="913795" y="1782147"/>
            <a:ext cx="10353762" cy="4730620"/>
          </a:xfrm>
        </p:spPr>
        <p:txBody>
          <a:bodyPr>
            <a:normAutofit fontScale="92500" lnSpcReduction="20000"/>
          </a:bodyPr>
          <a:lstStyle/>
          <a:p>
            <a:r>
              <a:rPr lang="en-GB" dirty="0"/>
              <a:t>Don’t take any more.</a:t>
            </a:r>
          </a:p>
          <a:p>
            <a:r>
              <a:rPr lang="en-GB" dirty="0"/>
              <a:t>Don’t take any other drugs/alcohol/substances.</a:t>
            </a:r>
          </a:p>
          <a:p>
            <a:r>
              <a:rPr lang="en-GB" dirty="0"/>
              <a:t>If you know how, put the person in the recovery position.</a:t>
            </a:r>
          </a:p>
          <a:p>
            <a:r>
              <a:rPr lang="en-GB" dirty="0"/>
              <a:t>Call 999/112.</a:t>
            </a:r>
          </a:p>
          <a:p>
            <a:r>
              <a:rPr lang="en-GB" dirty="0"/>
              <a:t>Stay with the person.</a:t>
            </a:r>
          </a:p>
          <a:p>
            <a:endParaRPr lang="en-GB" dirty="0"/>
          </a:p>
          <a:p>
            <a:pPr marL="0" indent="0">
              <a:buNone/>
            </a:pPr>
            <a:r>
              <a:rPr lang="en-GB" dirty="0"/>
              <a:t>See services in your area. </a:t>
            </a:r>
          </a:p>
          <a:p>
            <a:r>
              <a:rPr lang="en-GB" sz="1800" kern="100" dirty="0">
                <a:effectLst/>
                <a:latin typeface="Rockwell" panose="02060603020205020403" pitchFamily="18" charset="0"/>
                <a:ea typeface="Aptos" panose="020B0004020202020204" pitchFamily="34" charset="0"/>
                <a:cs typeface="Times New Roman" panose="02020603050405020304" pitchFamily="18" charset="0"/>
              </a:rPr>
              <a:t>Services map: </a:t>
            </a:r>
            <a:r>
              <a:rPr lang="en-GB" sz="1800"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2"/>
              </a:rPr>
              <a:t>https://www.drugsandalcohol.ie/services_map</a:t>
            </a:r>
            <a:r>
              <a:rPr lang="en-GB" sz="1800" kern="100" dirty="0">
                <a:effectLst/>
                <a:latin typeface="Rockwell" panose="02060603020205020403" pitchFamily="18" charset="0"/>
                <a:ea typeface="Aptos" panose="020B0004020202020204" pitchFamily="34" charset="0"/>
                <a:cs typeface="Times New Roman" panose="02020603050405020304" pitchFamily="18" charset="0"/>
              </a:rPr>
              <a:t> </a:t>
            </a:r>
            <a:endParaRPr lang="en-GB" dirty="0"/>
          </a:p>
          <a:p>
            <a:r>
              <a:rPr lang="en-GB" dirty="0">
                <a:solidFill>
                  <a:srgbClr val="FFC000"/>
                </a:solidFill>
              </a:rPr>
              <a:t>tiglin.ie</a:t>
            </a:r>
          </a:p>
          <a:p>
            <a:r>
              <a:rPr lang="en-GB" dirty="0">
                <a:solidFill>
                  <a:srgbClr val="FFC000"/>
                </a:solidFill>
                <a:hlinkClick r:id="rId3">
                  <a:extLst>
                    <a:ext uri="{A12FA001-AC4F-418D-AE19-62706E023703}">
                      <ahyp:hlinkClr xmlns:ahyp="http://schemas.microsoft.com/office/drawing/2018/hyperlinkcolor" val="tx"/>
                    </a:ext>
                  </a:extLst>
                </a:hlinkClick>
              </a:rPr>
              <a:t>cris@mqi.ie</a:t>
            </a:r>
            <a:endParaRPr lang="en-GB" dirty="0">
              <a:solidFill>
                <a:srgbClr val="FFC000"/>
              </a:solidFill>
            </a:endParaRPr>
          </a:p>
          <a:p>
            <a:r>
              <a:rPr lang="en-GB" dirty="0">
                <a:solidFill>
                  <a:srgbClr val="FFC000"/>
                </a:solidFill>
              </a:rPr>
              <a:t>livinglifecounselling.ie</a:t>
            </a:r>
            <a:endParaRPr lang="en-IE" dirty="0">
              <a:solidFill>
                <a:srgbClr val="FFC000"/>
              </a:solidFill>
            </a:endParaRPr>
          </a:p>
          <a:p>
            <a:endParaRPr lang="en-IE" dirty="0"/>
          </a:p>
        </p:txBody>
      </p:sp>
    </p:spTree>
    <p:extLst>
      <p:ext uri="{BB962C8B-B14F-4D97-AF65-F5344CB8AC3E}">
        <p14:creationId xmlns:p14="http://schemas.microsoft.com/office/powerpoint/2010/main" val="1087097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D085E-9ADE-DD43-4062-6C7B45E6E65A}"/>
              </a:ext>
            </a:extLst>
          </p:cNvPr>
          <p:cNvSpPr>
            <a:spLocks noGrp="1"/>
          </p:cNvSpPr>
          <p:nvPr>
            <p:ph type="title"/>
          </p:nvPr>
        </p:nvSpPr>
        <p:spPr/>
        <p:txBody>
          <a:bodyPr/>
          <a:lstStyle/>
          <a:p>
            <a:r>
              <a:rPr lang="en-GB" dirty="0">
                <a:solidFill>
                  <a:srgbClr val="FFC000"/>
                </a:solidFill>
              </a:rPr>
              <a:t>Sources</a:t>
            </a:r>
            <a:r>
              <a:rPr lang="en-GB">
                <a:solidFill>
                  <a:srgbClr val="FFC000"/>
                </a:solidFill>
              </a:rPr>
              <a:t>/references</a:t>
            </a:r>
            <a:endParaRPr lang="en-IE" dirty="0">
              <a:solidFill>
                <a:srgbClr val="FFC000"/>
              </a:solidFill>
            </a:endParaRPr>
          </a:p>
        </p:txBody>
      </p:sp>
      <p:sp>
        <p:nvSpPr>
          <p:cNvPr id="3" name="Content Placeholder 2">
            <a:extLst>
              <a:ext uri="{FF2B5EF4-FFF2-40B4-BE49-F238E27FC236}">
                <a16:creationId xmlns:a16="http://schemas.microsoft.com/office/drawing/2014/main" id="{33E33D5F-0FBB-4501-A826-3F65CC7560D4}"/>
              </a:ext>
            </a:extLst>
          </p:cNvPr>
          <p:cNvSpPr>
            <a:spLocks noGrp="1"/>
          </p:cNvSpPr>
          <p:nvPr>
            <p:ph idx="1"/>
          </p:nvPr>
        </p:nvSpPr>
        <p:spPr>
          <a:xfrm>
            <a:off x="289250" y="1707502"/>
            <a:ext cx="11513974" cy="4870580"/>
          </a:xfrm>
        </p:spPr>
        <p:txBody>
          <a:bodyPr>
            <a:normAutofit/>
          </a:bodyPr>
          <a:lstStyle/>
          <a:p>
            <a:pPr>
              <a:lnSpc>
                <a:spcPct val="107000"/>
              </a:lnSpc>
              <a:spcAft>
                <a:spcPts val="800"/>
              </a:spcAft>
            </a:pPr>
            <a:r>
              <a:rPr lang="en-IE" kern="100" dirty="0">
                <a:effectLst/>
                <a:latin typeface="Aptos" panose="020B0004020202020204" pitchFamily="34" charset="0"/>
                <a:ea typeface="Aptos" panose="020B0004020202020204" pitchFamily="34" charset="0"/>
                <a:cs typeface="Times New Roman" panose="02020603050405020304" pitchFamily="18" charset="0"/>
              </a:rPr>
              <a:t>HSE drugs.ie (n.d.) Crack cocaine. </a:t>
            </a:r>
            <a:r>
              <a:rPr lang="en-IE"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https://www.drugs.ie/drugtypes/drug/crack_cocaine</a:t>
            </a:r>
            <a:r>
              <a:rPr lang="en-IE" kern="100" dirty="0">
                <a:effectLst/>
                <a:latin typeface="Aptos" panose="020B0004020202020204" pitchFamily="34" charset="0"/>
                <a:ea typeface="Aptos" panose="020B0004020202020204" pitchFamily="34" charset="0"/>
                <a:cs typeface="Times New Roman" panose="02020603050405020304" pitchFamily="18" charset="0"/>
              </a:rPr>
              <a:t> </a:t>
            </a:r>
            <a:r>
              <a:rPr lang="en-GB" kern="100" dirty="0">
                <a:effectLst/>
                <a:latin typeface="Aptos" panose="020B0004020202020204" pitchFamily="34" charset="0"/>
                <a:ea typeface="Aptos" panose="020B0004020202020204" pitchFamily="34" charset="0"/>
                <a:cs typeface="Times New Roman" panose="02020603050405020304" pitchFamily="18" charset="0"/>
              </a:rPr>
              <a:t>[Accessed on 02/01/24]</a:t>
            </a:r>
            <a:endParaRPr lang="en-IE"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b="1" dirty="0">
              <a:solidFill>
                <a:schemeClr val="tx1">
                  <a:lumMod val="95000"/>
                </a:schemeClr>
              </a:solidFill>
            </a:endParaRPr>
          </a:p>
          <a:p>
            <a:pPr marL="0" indent="0">
              <a:buNone/>
            </a:pPr>
            <a:r>
              <a:rPr lang="en-GB" i="1" dirty="0">
                <a:solidFill>
                  <a:srgbClr val="6BA9DA"/>
                </a:solidFill>
                <a:hlinkClick r:id="rId3">
                  <a:extLst>
                    <a:ext uri="{A12FA001-AC4F-418D-AE19-62706E023703}">
                      <ahyp:hlinkClr xmlns:ahyp="http://schemas.microsoft.com/office/drawing/2018/hyperlinkcolor" val="tx"/>
                    </a:ext>
                  </a:extLst>
                </a:hlinkClick>
              </a:rPr>
              <a:t>Images free to use and share commercially: Google.ie </a:t>
            </a:r>
          </a:p>
          <a:p>
            <a:pPr marL="0" indent="0">
              <a:buNone/>
            </a:pPr>
            <a:endParaRPr lang="en-GB" dirty="0">
              <a:solidFill>
                <a:srgbClr val="6BA9DA"/>
              </a:solidFill>
              <a:hlinkClick r:id="rId3">
                <a:extLst>
                  <a:ext uri="{A12FA001-AC4F-418D-AE19-62706E023703}">
                    <ahyp:hlinkClr xmlns:ahyp="http://schemas.microsoft.com/office/drawing/2018/hyperlinkcolor" val="tx"/>
                  </a:ext>
                </a:extLst>
              </a:hlinkClick>
            </a:endParaRPr>
          </a:p>
          <a:p>
            <a:pPr marL="0" indent="0">
              <a:buNone/>
            </a:pPr>
            <a:r>
              <a:rPr lang="en-GB" dirty="0">
                <a:solidFill>
                  <a:schemeClr val="tx1">
                    <a:lumMod val="95000"/>
                  </a:schemeClr>
                </a:solidFill>
                <a:hlinkClick r:id="rId3">
                  <a:extLst>
                    <a:ext uri="{A12FA001-AC4F-418D-AE19-62706E023703}">
                      <ahyp:hlinkClr xmlns:ahyp="http://schemas.microsoft.com/office/drawing/2018/hyperlinkcolor" val="tx"/>
                    </a:ext>
                  </a:extLst>
                </a:hlinkClick>
              </a:rPr>
              <a:t>For more information follow the link below;</a:t>
            </a:r>
          </a:p>
          <a:p>
            <a:pPr marL="342900" lvl="0" indent="-342900">
              <a:buFont typeface="Arial" panose="020B0604020202020204" pitchFamily="34" charset="0"/>
              <a:buChar char="•"/>
              <a:tabLst>
                <a:tab pos="457200" algn="l"/>
              </a:tabLst>
            </a:pPr>
            <a:r>
              <a:rPr lang="en-GB"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3"/>
              </a:rPr>
              <a:t>HRB National Drugs Library (2024) Drugs and alcohol factsheets</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5487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E85C-3434-CACB-8E6B-9E69F2ADECF3}"/>
              </a:ext>
            </a:extLst>
          </p:cNvPr>
          <p:cNvSpPr>
            <a:spLocks noGrp="1"/>
          </p:cNvSpPr>
          <p:nvPr>
            <p:ph type="title"/>
          </p:nvPr>
        </p:nvSpPr>
        <p:spPr/>
        <p:txBody>
          <a:bodyPr/>
          <a:lstStyle/>
          <a:p>
            <a:r>
              <a:rPr lang="en-GB" dirty="0">
                <a:solidFill>
                  <a:srgbClr val="FFC000"/>
                </a:solidFill>
              </a:rPr>
              <a:t>What does it do?</a:t>
            </a:r>
            <a:endParaRPr lang="en-IE" dirty="0">
              <a:solidFill>
                <a:srgbClr val="FFC000"/>
              </a:solidFill>
            </a:endParaRPr>
          </a:p>
        </p:txBody>
      </p:sp>
      <p:sp>
        <p:nvSpPr>
          <p:cNvPr id="3" name="Content Placeholder 2">
            <a:extLst>
              <a:ext uri="{FF2B5EF4-FFF2-40B4-BE49-F238E27FC236}">
                <a16:creationId xmlns:a16="http://schemas.microsoft.com/office/drawing/2014/main" id="{9A56D7B3-485A-8EF1-87AF-2430558619C5}"/>
              </a:ext>
            </a:extLst>
          </p:cNvPr>
          <p:cNvSpPr>
            <a:spLocks noGrp="1"/>
          </p:cNvSpPr>
          <p:nvPr>
            <p:ph idx="1"/>
          </p:nvPr>
        </p:nvSpPr>
        <p:spPr>
          <a:xfrm>
            <a:off x="913795" y="2096064"/>
            <a:ext cx="10353762" cy="4482018"/>
          </a:xfrm>
        </p:spPr>
        <p:txBody>
          <a:bodyPr>
            <a:normAutofit fontScale="92500" lnSpcReduction="20000"/>
          </a:bodyPr>
          <a:lstStyle/>
          <a:p>
            <a:r>
              <a:rPr lang="en-GB" dirty="0"/>
              <a:t>Chemically altered cocaine powder that forms “crystals” or “rocks” that can then be heated to produce vapour that can be inhaled.</a:t>
            </a:r>
          </a:p>
          <a:p>
            <a:endParaRPr lang="en-GB" dirty="0"/>
          </a:p>
          <a:p>
            <a:r>
              <a:rPr lang="en-GB" dirty="0"/>
              <a:t>Crack is a highly addictive stimulant drug.</a:t>
            </a:r>
          </a:p>
          <a:p>
            <a:endParaRPr lang="en-GB" dirty="0"/>
          </a:p>
          <a:p>
            <a:r>
              <a:rPr lang="en-GB" dirty="0"/>
              <a:t>Makes people feel alert, energetic and confident.</a:t>
            </a:r>
          </a:p>
          <a:p>
            <a:endParaRPr lang="en-GB" dirty="0"/>
          </a:p>
          <a:p>
            <a:r>
              <a:rPr lang="en-GB" dirty="0"/>
              <a:t>Crack is a more intense version of cocaine which gives an immediate high but wears off very quickly – in approximately 15 minutes.</a:t>
            </a:r>
          </a:p>
          <a:p>
            <a:endParaRPr lang="en-GB" dirty="0"/>
          </a:p>
          <a:p>
            <a:r>
              <a:rPr lang="en-GB" dirty="0"/>
              <a:t>Very high risk of dependency and health problems.</a:t>
            </a:r>
          </a:p>
          <a:p>
            <a:endParaRPr lang="en-IE" dirty="0"/>
          </a:p>
        </p:txBody>
      </p:sp>
    </p:spTree>
    <p:extLst>
      <p:ext uri="{BB962C8B-B14F-4D97-AF65-F5344CB8AC3E}">
        <p14:creationId xmlns:p14="http://schemas.microsoft.com/office/powerpoint/2010/main" val="2919697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62873-F1F7-369C-5FB0-83877E39962C}"/>
              </a:ext>
            </a:extLst>
          </p:cNvPr>
          <p:cNvSpPr>
            <a:spLocks noGrp="1"/>
          </p:cNvSpPr>
          <p:nvPr>
            <p:ph type="title"/>
          </p:nvPr>
        </p:nvSpPr>
        <p:spPr/>
        <p:txBody>
          <a:bodyPr/>
          <a:lstStyle/>
          <a:p>
            <a:r>
              <a:rPr lang="en-GB" dirty="0">
                <a:solidFill>
                  <a:srgbClr val="FFC000"/>
                </a:solidFill>
              </a:rPr>
              <a:t>How is it taken?</a:t>
            </a:r>
            <a:endParaRPr lang="en-IE" dirty="0">
              <a:solidFill>
                <a:srgbClr val="FFC000"/>
              </a:solidFill>
            </a:endParaRPr>
          </a:p>
        </p:txBody>
      </p:sp>
      <p:sp>
        <p:nvSpPr>
          <p:cNvPr id="3" name="Content Placeholder 2">
            <a:extLst>
              <a:ext uri="{FF2B5EF4-FFF2-40B4-BE49-F238E27FC236}">
                <a16:creationId xmlns:a16="http://schemas.microsoft.com/office/drawing/2014/main" id="{D1CC56EB-E091-5F45-B408-3E6818D3136A}"/>
              </a:ext>
            </a:extLst>
          </p:cNvPr>
          <p:cNvSpPr>
            <a:spLocks noGrp="1"/>
          </p:cNvSpPr>
          <p:nvPr>
            <p:ph idx="1"/>
          </p:nvPr>
        </p:nvSpPr>
        <p:spPr>
          <a:xfrm>
            <a:off x="913795" y="2096064"/>
            <a:ext cx="10353762" cy="4584654"/>
          </a:xfrm>
        </p:spPr>
        <p:txBody>
          <a:bodyPr>
            <a:normAutofit lnSpcReduction="10000"/>
          </a:bodyPr>
          <a:lstStyle/>
          <a:p>
            <a:r>
              <a:rPr lang="en-GB" dirty="0"/>
              <a:t>Most commonly smoked in a pipe. Homemade pipes from bottles or tin cans is not recommended. *Services have access to appropriate pipes.</a:t>
            </a:r>
          </a:p>
          <a:p>
            <a:endParaRPr lang="en-GB" dirty="0"/>
          </a:p>
          <a:p>
            <a:r>
              <a:rPr lang="en-GB" dirty="0"/>
              <a:t>Crack can also be dissolved in water and injected.</a:t>
            </a:r>
          </a:p>
          <a:p>
            <a:endParaRPr lang="en-GB" dirty="0"/>
          </a:p>
          <a:p>
            <a:r>
              <a:rPr lang="en-GB" dirty="0"/>
              <a:t>When injected in conjunction with heroin, it is known as “</a:t>
            </a:r>
            <a:r>
              <a:rPr lang="en-GB" dirty="0" err="1"/>
              <a:t>speedballing</a:t>
            </a:r>
            <a:r>
              <a:rPr lang="en-GB" dirty="0"/>
              <a:t>”.</a:t>
            </a:r>
          </a:p>
          <a:p>
            <a:endParaRPr lang="en-GB" dirty="0"/>
          </a:p>
          <a:p>
            <a:r>
              <a:rPr lang="en-GB" dirty="0"/>
              <a:t>Produces immediate, intense high.</a:t>
            </a:r>
          </a:p>
          <a:p>
            <a:endParaRPr lang="en-GB" dirty="0"/>
          </a:p>
          <a:p>
            <a:r>
              <a:rPr lang="en-GB" dirty="0"/>
              <a:t>Quickly followed by a crash/comedown.</a:t>
            </a:r>
          </a:p>
          <a:p>
            <a:endParaRPr lang="en-IE" dirty="0"/>
          </a:p>
        </p:txBody>
      </p:sp>
    </p:spTree>
    <p:extLst>
      <p:ext uri="{BB962C8B-B14F-4D97-AF65-F5344CB8AC3E}">
        <p14:creationId xmlns:p14="http://schemas.microsoft.com/office/powerpoint/2010/main" val="344038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A4B90-444F-5CFC-F64D-2BA85F8E538D}"/>
              </a:ext>
            </a:extLst>
          </p:cNvPr>
          <p:cNvSpPr>
            <a:spLocks noGrp="1"/>
          </p:cNvSpPr>
          <p:nvPr>
            <p:ph type="title"/>
          </p:nvPr>
        </p:nvSpPr>
        <p:spPr/>
        <p:txBody>
          <a:bodyPr/>
          <a:lstStyle/>
          <a:p>
            <a:r>
              <a:rPr lang="en-GB" dirty="0">
                <a:solidFill>
                  <a:srgbClr val="FFC000"/>
                </a:solidFill>
              </a:rPr>
              <a:t>Possible short-term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1F733AC3-26E4-C6AB-61DB-F47FBE024960}"/>
              </a:ext>
            </a:extLst>
          </p:cNvPr>
          <p:cNvSpPr>
            <a:spLocks noGrp="1"/>
          </p:cNvSpPr>
          <p:nvPr>
            <p:ph idx="1"/>
          </p:nvPr>
        </p:nvSpPr>
        <p:spPr>
          <a:xfrm>
            <a:off x="913795" y="2096063"/>
            <a:ext cx="10353762" cy="4472687"/>
          </a:xfrm>
        </p:spPr>
        <p:txBody>
          <a:bodyPr>
            <a:normAutofit/>
          </a:bodyPr>
          <a:lstStyle/>
          <a:p>
            <a:r>
              <a:rPr lang="en-GB" dirty="0"/>
              <a:t>Feeling energetic and confident.</a:t>
            </a:r>
          </a:p>
          <a:p>
            <a:r>
              <a:rPr lang="en-GB" dirty="0"/>
              <a:t>Sudden increase in heart rate and blood pressure.</a:t>
            </a:r>
          </a:p>
          <a:p>
            <a:r>
              <a:rPr lang="en-GB" dirty="0"/>
              <a:t>Raised body temperature.</a:t>
            </a:r>
          </a:p>
          <a:p>
            <a:r>
              <a:rPr lang="en-GB" dirty="0"/>
              <a:t>Restlessness.</a:t>
            </a:r>
          </a:p>
          <a:p>
            <a:r>
              <a:rPr lang="en-GB" dirty="0"/>
              <a:t>Hyperactivity.</a:t>
            </a:r>
          </a:p>
          <a:p>
            <a:r>
              <a:rPr lang="en-GB" dirty="0"/>
              <a:t>Dilated pupils.</a:t>
            </a:r>
          </a:p>
          <a:p>
            <a:r>
              <a:rPr lang="en-GB" dirty="0"/>
              <a:t>Dry mouth.</a:t>
            </a:r>
          </a:p>
          <a:p>
            <a:r>
              <a:rPr lang="en-GB" dirty="0"/>
              <a:t>Sweating.</a:t>
            </a:r>
            <a:endParaRPr lang="en-IE" dirty="0"/>
          </a:p>
        </p:txBody>
      </p:sp>
    </p:spTree>
    <p:extLst>
      <p:ext uri="{BB962C8B-B14F-4D97-AF65-F5344CB8AC3E}">
        <p14:creationId xmlns:p14="http://schemas.microsoft.com/office/powerpoint/2010/main" val="597670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8936-5262-F44C-C661-CA60103D878E}"/>
              </a:ext>
            </a:extLst>
          </p:cNvPr>
          <p:cNvSpPr>
            <a:spLocks noGrp="1"/>
          </p:cNvSpPr>
          <p:nvPr>
            <p:ph type="title"/>
          </p:nvPr>
        </p:nvSpPr>
        <p:spPr/>
        <p:txBody>
          <a:bodyPr/>
          <a:lstStyle/>
          <a:p>
            <a:r>
              <a:rPr lang="en-GB" dirty="0">
                <a:solidFill>
                  <a:srgbClr val="FFC000"/>
                </a:solidFill>
              </a:rPr>
              <a:t>short-term effects</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67E70BEB-DE41-68F2-AC1F-478D4B4AA7FD}"/>
              </a:ext>
            </a:extLst>
          </p:cNvPr>
          <p:cNvSpPr>
            <a:spLocks noGrp="1"/>
          </p:cNvSpPr>
          <p:nvPr>
            <p:ph idx="1"/>
          </p:nvPr>
        </p:nvSpPr>
        <p:spPr>
          <a:xfrm>
            <a:off x="913795" y="2096063"/>
            <a:ext cx="10353762" cy="4416703"/>
          </a:xfrm>
        </p:spPr>
        <p:txBody>
          <a:bodyPr>
            <a:normAutofit/>
          </a:bodyPr>
          <a:lstStyle/>
          <a:p>
            <a:r>
              <a:rPr lang="en-GB" dirty="0"/>
              <a:t>Nausea.</a:t>
            </a:r>
          </a:p>
          <a:p>
            <a:endParaRPr lang="en-GB" dirty="0"/>
          </a:p>
          <a:p>
            <a:r>
              <a:rPr lang="en-GB" dirty="0"/>
              <a:t>Loss of appetite.</a:t>
            </a:r>
          </a:p>
          <a:p>
            <a:endParaRPr lang="en-GB" dirty="0"/>
          </a:p>
          <a:p>
            <a:r>
              <a:rPr lang="en-IE" dirty="0"/>
              <a:t>Increased sex drive.</a:t>
            </a:r>
          </a:p>
          <a:p>
            <a:endParaRPr lang="en-IE" dirty="0"/>
          </a:p>
          <a:p>
            <a:r>
              <a:rPr lang="en-IE" dirty="0"/>
              <a:t>Paranoia and irritability.</a:t>
            </a:r>
          </a:p>
          <a:p>
            <a:endParaRPr lang="en-IE" dirty="0"/>
          </a:p>
          <a:p>
            <a:r>
              <a:rPr lang="en-IE" dirty="0"/>
              <a:t>Crash/comedown with possible suicidal thoughts.</a:t>
            </a:r>
          </a:p>
        </p:txBody>
      </p:sp>
    </p:spTree>
    <p:extLst>
      <p:ext uri="{BB962C8B-B14F-4D97-AF65-F5344CB8AC3E}">
        <p14:creationId xmlns:p14="http://schemas.microsoft.com/office/powerpoint/2010/main" val="2248857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8DEA-7270-13EC-7315-29FF964E7E21}"/>
              </a:ext>
            </a:extLst>
          </p:cNvPr>
          <p:cNvSpPr>
            <a:spLocks noGrp="1"/>
          </p:cNvSpPr>
          <p:nvPr>
            <p:ph type="title"/>
          </p:nvPr>
        </p:nvSpPr>
        <p:spPr/>
        <p:txBody>
          <a:bodyPr/>
          <a:lstStyle/>
          <a:p>
            <a:r>
              <a:rPr lang="en-GB" dirty="0">
                <a:solidFill>
                  <a:srgbClr val="FFC000"/>
                </a:solidFill>
              </a:rPr>
              <a:t>Long-term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8C7D4B84-7157-B25B-E9AB-AC7EC5D6E527}"/>
              </a:ext>
            </a:extLst>
          </p:cNvPr>
          <p:cNvSpPr>
            <a:spLocks noGrp="1"/>
          </p:cNvSpPr>
          <p:nvPr>
            <p:ph idx="1"/>
          </p:nvPr>
        </p:nvSpPr>
        <p:spPr>
          <a:xfrm>
            <a:off x="913795" y="2096063"/>
            <a:ext cx="10353762" cy="4500679"/>
          </a:xfrm>
        </p:spPr>
        <p:txBody>
          <a:bodyPr>
            <a:normAutofit/>
          </a:bodyPr>
          <a:lstStyle/>
          <a:p>
            <a:r>
              <a:rPr lang="en-GB" dirty="0"/>
              <a:t>Constriction of oxygen to blood vessels that interrupt blood flow to respiratory and gastrointestinal systems.</a:t>
            </a:r>
          </a:p>
          <a:p>
            <a:r>
              <a:rPr lang="en-GB" dirty="0"/>
              <a:t>Cardiovascular damage.</a:t>
            </a:r>
          </a:p>
          <a:p>
            <a:r>
              <a:rPr lang="en-GB" dirty="0"/>
              <a:t>Stroke.</a:t>
            </a:r>
          </a:p>
          <a:p>
            <a:r>
              <a:rPr lang="en-GB" dirty="0"/>
              <a:t>Insomnia, exhaustion and ability to relax.</a:t>
            </a:r>
          </a:p>
          <a:p>
            <a:r>
              <a:rPr lang="en-GB" dirty="0"/>
              <a:t>Marked changes in mood/behaviour.</a:t>
            </a:r>
          </a:p>
          <a:p>
            <a:r>
              <a:rPr lang="en-GB" dirty="0"/>
              <a:t>Loss of appetite.</a:t>
            </a:r>
          </a:p>
          <a:p>
            <a:r>
              <a:rPr lang="en-GB" dirty="0"/>
              <a:t>Feeling aggressive or becoming violent.</a:t>
            </a:r>
          </a:p>
          <a:p>
            <a:r>
              <a:rPr lang="en-GB" dirty="0"/>
              <a:t>Anxiety/depression with suicidal thoughts.</a:t>
            </a:r>
            <a:endParaRPr lang="en-IE" dirty="0"/>
          </a:p>
        </p:txBody>
      </p:sp>
    </p:spTree>
    <p:extLst>
      <p:ext uri="{BB962C8B-B14F-4D97-AF65-F5344CB8AC3E}">
        <p14:creationId xmlns:p14="http://schemas.microsoft.com/office/powerpoint/2010/main" val="341572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4DE9-C2AB-72BC-9C62-3934EED74D5C}"/>
              </a:ext>
            </a:extLst>
          </p:cNvPr>
          <p:cNvSpPr>
            <a:spLocks noGrp="1"/>
          </p:cNvSpPr>
          <p:nvPr>
            <p:ph type="title"/>
          </p:nvPr>
        </p:nvSpPr>
        <p:spPr/>
        <p:txBody>
          <a:bodyPr/>
          <a:lstStyle/>
          <a:p>
            <a:r>
              <a:rPr lang="en-GB" dirty="0">
                <a:solidFill>
                  <a:srgbClr val="FFC000"/>
                </a:solidFill>
              </a:rPr>
              <a:t>Long-term effects</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2DBFB5BC-77EC-6AF3-13FB-3CF9B41409C1}"/>
              </a:ext>
            </a:extLst>
          </p:cNvPr>
          <p:cNvSpPr>
            <a:spLocks noGrp="1"/>
          </p:cNvSpPr>
          <p:nvPr>
            <p:ph idx="1"/>
          </p:nvPr>
        </p:nvSpPr>
        <p:spPr>
          <a:xfrm>
            <a:off x="913795" y="2096063"/>
            <a:ext cx="10353762" cy="4444695"/>
          </a:xfrm>
        </p:spPr>
        <p:txBody>
          <a:bodyPr/>
          <a:lstStyle/>
          <a:p>
            <a:r>
              <a:rPr lang="en-GB" dirty="0"/>
              <a:t>Paranoia and hallucinations.</a:t>
            </a:r>
          </a:p>
          <a:p>
            <a:r>
              <a:rPr lang="en-GB" dirty="0"/>
              <a:t>Digestive disorders associated with reduced blood flow.</a:t>
            </a:r>
          </a:p>
          <a:p>
            <a:r>
              <a:rPr lang="en-GB" dirty="0"/>
              <a:t>Kidney and liver problems.</a:t>
            </a:r>
          </a:p>
          <a:p>
            <a:r>
              <a:rPr lang="en-GB" dirty="0"/>
              <a:t>Possible loss of sex drive if used long term.</a:t>
            </a:r>
          </a:p>
          <a:p>
            <a:r>
              <a:rPr lang="en-GB" dirty="0"/>
              <a:t>Injecting can lead to abscesses. </a:t>
            </a:r>
          </a:p>
          <a:p>
            <a:r>
              <a:rPr lang="en-GB" dirty="0"/>
              <a:t>Weight loss.</a:t>
            </a:r>
          </a:p>
          <a:p>
            <a:r>
              <a:rPr lang="en-GB" dirty="0"/>
              <a:t>Financial issues/drug-related debt.</a:t>
            </a:r>
          </a:p>
          <a:p>
            <a:r>
              <a:rPr lang="en-GB" dirty="0"/>
              <a:t>Dependence.</a:t>
            </a:r>
            <a:endParaRPr lang="en-IE" dirty="0"/>
          </a:p>
        </p:txBody>
      </p:sp>
    </p:spTree>
    <p:extLst>
      <p:ext uri="{BB962C8B-B14F-4D97-AF65-F5344CB8AC3E}">
        <p14:creationId xmlns:p14="http://schemas.microsoft.com/office/powerpoint/2010/main" val="1538519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407FB-97AE-7E8E-8C13-AF0A62F2A9D1}"/>
              </a:ext>
            </a:extLst>
          </p:cNvPr>
          <p:cNvSpPr>
            <a:spLocks noGrp="1"/>
          </p:cNvSpPr>
          <p:nvPr>
            <p:ph type="title"/>
          </p:nvPr>
        </p:nvSpPr>
        <p:spPr/>
        <p:txBody>
          <a:bodyPr/>
          <a:lstStyle/>
          <a:p>
            <a:r>
              <a:rPr lang="en-GB" dirty="0">
                <a:solidFill>
                  <a:srgbClr val="FFC000"/>
                </a:solidFill>
              </a:rPr>
              <a:t>Health risks</a:t>
            </a:r>
            <a:endParaRPr lang="en-IE" dirty="0">
              <a:solidFill>
                <a:srgbClr val="FFC000"/>
              </a:solidFill>
            </a:endParaRPr>
          </a:p>
        </p:txBody>
      </p:sp>
      <p:sp>
        <p:nvSpPr>
          <p:cNvPr id="3" name="Content Placeholder 2">
            <a:extLst>
              <a:ext uri="{FF2B5EF4-FFF2-40B4-BE49-F238E27FC236}">
                <a16:creationId xmlns:a16="http://schemas.microsoft.com/office/drawing/2014/main" id="{F9CC7D6B-523F-D8CC-405B-FB5DF981196C}"/>
              </a:ext>
            </a:extLst>
          </p:cNvPr>
          <p:cNvSpPr>
            <a:spLocks noGrp="1"/>
          </p:cNvSpPr>
          <p:nvPr>
            <p:ph idx="1"/>
          </p:nvPr>
        </p:nvSpPr>
        <p:spPr>
          <a:xfrm>
            <a:off x="913795" y="2096063"/>
            <a:ext cx="10353762" cy="4472687"/>
          </a:xfrm>
        </p:spPr>
        <p:txBody>
          <a:bodyPr>
            <a:normAutofit lnSpcReduction="10000"/>
          </a:bodyPr>
          <a:lstStyle/>
          <a:p>
            <a:r>
              <a:rPr lang="en-GB" dirty="0"/>
              <a:t>Overdose as a result of high body temperature causing convulsions, heart attack or heart failure.</a:t>
            </a:r>
          </a:p>
          <a:p>
            <a:r>
              <a:rPr lang="en-GB" dirty="0"/>
              <a:t>It is possible to die from an overdose. This increases with amount taken and times consumed. </a:t>
            </a:r>
          </a:p>
          <a:p>
            <a:r>
              <a:rPr lang="en-GB" dirty="0"/>
              <a:t>Ammonia and rat poison are common compounds found in cocaine/crack cocaine. The inhalation of these compounds, particularly when using homemade pipes, can cause breathing difficulties, wheezing, coughing and other asthma-type symptoms and is often referred to as “crack lung.”</a:t>
            </a:r>
          </a:p>
          <a:p>
            <a:r>
              <a:rPr lang="en-GB" dirty="0"/>
              <a:t>Crack users are vulnerable to respiratory problems such as Tuberculosis (TB) and makes them susceptible to other associated diseases from weakened immunity, such as HIV.</a:t>
            </a:r>
          </a:p>
          <a:p>
            <a:endParaRPr lang="en-IE" dirty="0"/>
          </a:p>
        </p:txBody>
      </p:sp>
    </p:spTree>
    <p:extLst>
      <p:ext uri="{BB962C8B-B14F-4D97-AF65-F5344CB8AC3E}">
        <p14:creationId xmlns:p14="http://schemas.microsoft.com/office/powerpoint/2010/main" val="266047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70549-C9A7-0AC4-8A20-3308C610B876}"/>
              </a:ext>
            </a:extLst>
          </p:cNvPr>
          <p:cNvSpPr>
            <a:spLocks noGrp="1"/>
          </p:cNvSpPr>
          <p:nvPr>
            <p:ph type="title"/>
          </p:nvPr>
        </p:nvSpPr>
        <p:spPr/>
        <p:txBody>
          <a:bodyPr/>
          <a:lstStyle/>
          <a:p>
            <a:r>
              <a:rPr lang="en-GB" dirty="0">
                <a:solidFill>
                  <a:srgbClr val="FFC000"/>
                </a:solidFill>
              </a:rPr>
              <a:t>Health risks </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781856AA-F5BA-DAF9-B71C-ACCE621A12BB}"/>
              </a:ext>
            </a:extLst>
          </p:cNvPr>
          <p:cNvSpPr>
            <a:spLocks noGrp="1"/>
          </p:cNvSpPr>
          <p:nvPr>
            <p:ph idx="1"/>
          </p:nvPr>
        </p:nvSpPr>
        <p:spPr>
          <a:xfrm>
            <a:off x="913795" y="2096064"/>
            <a:ext cx="10353762" cy="4332728"/>
          </a:xfrm>
        </p:spPr>
        <p:txBody>
          <a:bodyPr/>
          <a:lstStyle/>
          <a:p>
            <a:r>
              <a:rPr lang="en-GB" dirty="0"/>
              <a:t>Those using crack may experience skin problems, such as itchiness, rashes, eczema, or experience a change in skin colour to a blue/grey colour.</a:t>
            </a:r>
          </a:p>
          <a:p>
            <a:r>
              <a:rPr lang="en-GB" dirty="0"/>
              <a:t>People often suffer burns to the mouth and thumbs.</a:t>
            </a:r>
          </a:p>
          <a:p>
            <a:r>
              <a:rPr lang="en-GB" dirty="0"/>
              <a:t>Cuts, sores and blisters on the mouth are common with crack use and what also lead to the spread of diseases due to sharing pipes.</a:t>
            </a:r>
          </a:p>
          <a:p>
            <a:r>
              <a:rPr lang="en-GB" dirty="0"/>
              <a:t>Extreme weight loss can occur in those using high amounts. It is possible for someone to go without eating for a number of days.</a:t>
            </a:r>
          </a:p>
          <a:p>
            <a:r>
              <a:rPr lang="en-GB" dirty="0"/>
              <a:t>There is a risk of blood-borne viruses in those who are using</a:t>
            </a:r>
            <a:r>
              <a:rPr lang="en-GB" dirty="0">
                <a:solidFill>
                  <a:srgbClr val="FFC000"/>
                </a:solidFill>
              </a:rPr>
              <a:t>.</a:t>
            </a:r>
          </a:p>
          <a:p>
            <a:endParaRPr lang="en-GB" dirty="0"/>
          </a:p>
          <a:p>
            <a:endParaRPr lang="en-IE" dirty="0"/>
          </a:p>
        </p:txBody>
      </p:sp>
    </p:spTree>
    <p:extLst>
      <p:ext uri="{BB962C8B-B14F-4D97-AF65-F5344CB8AC3E}">
        <p14:creationId xmlns:p14="http://schemas.microsoft.com/office/powerpoint/2010/main" val="21148297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1128</TotalTime>
  <Words>1407</Words>
  <Application>Microsoft Office PowerPoint</Application>
  <PresentationFormat>Widescreen</PresentationFormat>
  <Paragraphs>147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Bookman Old Style</vt:lpstr>
      <vt:lpstr>Rockwell</vt:lpstr>
      <vt:lpstr>Damask</vt:lpstr>
      <vt:lpstr>Crack cocaine  what is it?</vt:lpstr>
      <vt:lpstr>What does it do?</vt:lpstr>
      <vt:lpstr>How is it taken?</vt:lpstr>
      <vt:lpstr>Possible short-term effects</vt:lpstr>
      <vt:lpstr>short-term effects continued…</vt:lpstr>
      <vt:lpstr>Long-term effects</vt:lpstr>
      <vt:lpstr>Long-term effects continued…</vt:lpstr>
      <vt:lpstr>Health risks</vt:lpstr>
      <vt:lpstr>Health risks  continued…</vt:lpstr>
      <vt:lpstr>Health risks  continued …</vt:lpstr>
      <vt:lpstr>overdosing</vt:lpstr>
      <vt:lpstr>What might an overdose look like?</vt:lpstr>
      <vt:lpstr>What might an overdose look like  continued…</vt:lpstr>
      <vt:lpstr>Further risks… drug related debt &amp; intimidation</vt:lpstr>
      <vt:lpstr>Other important information to know…</vt:lpstr>
      <vt:lpstr>Harm reduction</vt:lpstr>
      <vt:lpstr>More important information…</vt:lpstr>
      <vt:lpstr>If you are worried about someone after they have taken crack cocaine…</vt:lpstr>
      <vt:lpstr>Sources/references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Crack cocaine  what is it?</dc:title>
  <dc:creator>Deborah Jordan</dc:creator>
  <cp:lastModifiedBy>Mary Dunne</cp:lastModifiedBy>
  <cp:revision>2</cp:revision>
  <dcterms:created xsi:type="dcterms:W3CDTF">2024-01-02T16:32:26Z</dcterms:created>
  <dcterms:modified xsi:type="dcterms:W3CDTF">2024-07-01T09:09:09Z</dcterms:modified>
</cp:coreProperties>
</file>