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1" d="100"/>
          <a:sy n="61" d="100"/>
        </p:scale>
        <p:origin x="81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A0FB755-8881-4C78-8E2C-7C2F63EBD771}" type="datetimeFigureOut">
              <a:rPr lang="en-IE" smtClean="0"/>
              <a:t>01/07/2024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744C603-E82A-4477-906C-AD7E0C69C985}" type="slidenum">
              <a:rPr lang="en-IE" smtClean="0"/>
              <a:t>‹#›</a:t>
            </a:fld>
            <a:endParaRPr lang="en-IE"/>
          </a:p>
        </p:txBody>
      </p:sp>
    </p:spTree>
    <p:extLst>
      <p:ext uri="{BB962C8B-B14F-4D97-AF65-F5344CB8AC3E}">
        <p14:creationId xmlns:p14="http://schemas.microsoft.com/office/powerpoint/2010/main" val="2897163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A0FB755-8881-4C78-8E2C-7C2F63EBD771}" type="datetimeFigureOut">
              <a:rPr lang="en-IE" smtClean="0"/>
              <a:t>01/07/2024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744C603-E82A-4477-906C-AD7E0C69C985}" type="slidenum">
              <a:rPr lang="en-IE" smtClean="0"/>
              <a:t>‹#›</a:t>
            </a:fld>
            <a:endParaRPr lang="en-IE"/>
          </a:p>
        </p:txBody>
      </p:sp>
    </p:spTree>
    <p:extLst>
      <p:ext uri="{BB962C8B-B14F-4D97-AF65-F5344CB8AC3E}">
        <p14:creationId xmlns:p14="http://schemas.microsoft.com/office/powerpoint/2010/main" val="1010120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A0FB755-8881-4C78-8E2C-7C2F63EBD771}" type="datetimeFigureOut">
              <a:rPr lang="en-IE" smtClean="0"/>
              <a:t>01/07/2024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744C603-E82A-4477-906C-AD7E0C69C985}" type="slidenum">
              <a:rPr lang="en-IE" smtClean="0"/>
              <a:t>‹#›</a:t>
            </a:fld>
            <a:endParaRPr lang="en-IE"/>
          </a:p>
        </p:txBody>
      </p:sp>
    </p:spTree>
    <p:extLst>
      <p:ext uri="{BB962C8B-B14F-4D97-AF65-F5344CB8AC3E}">
        <p14:creationId xmlns:p14="http://schemas.microsoft.com/office/powerpoint/2010/main" val="16850830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A0FB755-8881-4C78-8E2C-7C2F63EBD771}" type="datetimeFigureOut">
              <a:rPr lang="en-IE" smtClean="0"/>
              <a:t>01/07/2024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744C603-E82A-4477-906C-AD7E0C69C985}" type="slidenum">
              <a:rPr lang="en-IE" smtClean="0"/>
              <a:t>‹#›</a:t>
            </a:fld>
            <a:endParaRPr lang="en-IE"/>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63364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A0FB755-8881-4C78-8E2C-7C2F63EBD771}" type="datetimeFigureOut">
              <a:rPr lang="en-IE" smtClean="0"/>
              <a:t>01/07/2024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744C603-E82A-4477-906C-AD7E0C69C985}" type="slidenum">
              <a:rPr lang="en-IE" smtClean="0"/>
              <a:t>‹#›</a:t>
            </a:fld>
            <a:endParaRPr lang="en-IE"/>
          </a:p>
        </p:txBody>
      </p:sp>
    </p:spTree>
    <p:extLst>
      <p:ext uri="{BB962C8B-B14F-4D97-AF65-F5344CB8AC3E}">
        <p14:creationId xmlns:p14="http://schemas.microsoft.com/office/powerpoint/2010/main" val="16434811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CA0FB755-8881-4C78-8E2C-7C2F63EBD771}" type="datetimeFigureOut">
              <a:rPr lang="en-IE" smtClean="0"/>
              <a:t>01/07/2024</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F744C603-E82A-4477-906C-AD7E0C69C985}" type="slidenum">
              <a:rPr lang="en-IE" smtClean="0"/>
              <a:t>‹#›</a:t>
            </a:fld>
            <a:endParaRPr lang="en-IE"/>
          </a:p>
        </p:txBody>
      </p:sp>
    </p:spTree>
    <p:extLst>
      <p:ext uri="{BB962C8B-B14F-4D97-AF65-F5344CB8AC3E}">
        <p14:creationId xmlns:p14="http://schemas.microsoft.com/office/powerpoint/2010/main" val="23415349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CA0FB755-8881-4C78-8E2C-7C2F63EBD771}" type="datetimeFigureOut">
              <a:rPr lang="en-IE" smtClean="0"/>
              <a:t>01/07/2024</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F744C603-E82A-4477-906C-AD7E0C69C985}" type="slidenum">
              <a:rPr lang="en-IE" smtClean="0"/>
              <a:t>‹#›</a:t>
            </a:fld>
            <a:endParaRPr lang="en-IE"/>
          </a:p>
        </p:txBody>
      </p:sp>
    </p:spTree>
    <p:extLst>
      <p:ext uri="{BB962C8B-B14F-4D97-AF65-F5344CB8AC3E}">
        <p14:creationId xmlns:p14="http://schemas.microsoft.com/office/powerpoint/2010/main" val="2750291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0FB755-8881-4C78-8E2C-7C2F63EBD771}" type="datetimeFigureOut">
              <a:rPr lang="en-IE" smtClean="0"/>
              <a:t>01/07/2024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744C603-E82A-4477-906C-AD7E0C69C985}" type="slidenum">
              <a:rPr lang="en-IE" smtClean="0"/>
              <a:t>‹#›</a:t>
            </a:fld>
            <a:endParaRPr lang="en-IE"/>
          </a:p>
        </p:txBody>
      </p:sp>
    </p:spTree>
    <p:extLst>
      <p:ext uri="{BB962C8B-B14F-4D97-AF65-F5344CB8AC3E}">
        <p14:creationId xmlns:p14="http://schemas.microsoft.com/office/powerpoint/2010/main" val="36065600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0FB755-8881-4C78-8E2C-7C2F63EBD771}" type="datetimeFigureOut">
              <a:rPr lang="en-IE" smtClean="0"/>
              <a:t>01/07/2024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744C603-E82A-4477-906C-AD7E0C69C985}" type="slidenum">
              <a:rPr lang="en-IE" smtClean="0"/>
              <a:t>‹#›</a:t>
            </a:fld>
            <a:endParaRPr lang="en-IE"/>
          </a:p>
        </p:txBody>
      </p:sp>
    </p:spTree>
    <p:extLst>
      <p:ext uri="{BB962C8B-B14F-4D97-AF65-F5344CB8AC3E}">
        <p14:creationId xmlns:p14="http://schemas.microsoft.com/office/powerpoint/2010/main" val="206145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0FB755-8881-4C78-8E2C-7C2F63EBD771}" type="datetimeFigureOut">
              <a:rPr lang="en-IE" smtClean="0"/>
              <a:t>01/07/2024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744C603-E82A-4477-906C-AD7E0C69C985}" type="slidenum">
              <a:rPr lang="en-IE" smtClean="0"/>
              <a:t>‹#›</a:t>
            </a:fld>
            <a:endParaRPr lang="en-IE"/>
          </a:p>
        </p:txBody>
      </p:sp>
    </p:spTree>
    <p:extLst>
      <p:ext uri="{BB962C8B-B14F-4D97-AF65-F5344CB8AC3E}">
        <p14:creationId xmlns:p14="http://schemas.microsoft.com/office/powerpoint/2010/main" val="4227469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0FB755-8881-4C78-8E2C-7C2F63EBD771}" type="datetimeFigureOut">
              <a:rPr lang="en-IE" smtClean="0"/>
              <a:t>01/07/2024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744C603-E82A-4477-906C-AD7E0C69C985}" type="slidenum">
              <a:rPr lang="en-IE" smtClean="0"/>
              <a:t>‹#›</a:t>
            </a:fld>
            <a:endParaRPr lang="en-IE"/>
          </a:p>
        </p:txBody>
      </p:sp>
    </p:spTree>
    <p:extLst>
      <p:ext uri="{BB962C8B-B14F-4D97-AF65-F5344CB8AC3E}">
        <p14:creationId xmlns:p14="http://schemas.microsoft.com/office/powerpoint/2010/main" val="375296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0FB755-8881-4C78-8E2C-7C2F63EBD771}" type="datetimeFigureOut">
              <a:rPr lang="en-IE" smtClean="0"/>
              <a:t>01/07/2024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744C603-E82A-4477-906C-AD7E0C69C985}" type="slidenum">
              <a:rPr lang="en-IE" smtClean="0"/>
              <a:t>‹#›</a:t>
            </a:fld>
            <a:endParaRPr lang="en-IE"/>
          </a:p>
        </p:txBody>
      </p:sp>
    </p:spTree>
    <p:extLst>
      <p:ext uri="{BB962C8B-B14F-4D97-AF65-F5344CB8AC3E}">
        <p14:creationId xmlns:p14="http://schemas.microsoft.com/office/powerpoint/2010/main" val="3188134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A0FB755-8881-4C78-8E2C-7C2F63EBD771}" type="datetimeFigureOut">
              <a:rPr lang="en-IE" smtClean="0"/>
              <a:t>01/07/2024</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F744C603-E82A-4477-906C-AD7E0C69C985}" type="slidenum">
              <a:rPr lang="en-IE" smtClean="0"/>
              <a:t>‹#›</a:t>
            </a:fld>
            <a:endParaRPr lang="en-IE"/>
          </a:p>
        </p:txBody>
      </p:sp>
    </p:spTree>
    <p:extLst>
      <p:ext uri="{BB962C8B-B14F-4D97-AF65-F5344CB8AC3E}">
        <p14:creationId xmlns:p14="http://schemas.microsoft.com/office/powerpoint/2010/main" val="2941974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A0FB755-8881-4C78-8E2C-7C2F63EBD771}" type="datetimeFigureOut">
              <a:rPr lang="en-IE" smtClean="0"/>
              <a:t>01/07/2024</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F744C603-E82A-4477-906C-AD7E0C69C985}" type="slidenum">
              <a:rPr lang="en-IE" smtClean="0"/>
              <a:t>‹#›</a:t>
            </a:fld>
            <a:endParaRPr lang="en-IE"/>
          </a:p>
        </p:txBody>
      </p:sp>
    </p:spTree>
    <p:extLst>
      <p:ext uri="{BB962C8B-B14F-4D97-AF65-F5344CB8AC3E}">
        <p14:creationId xmlns:p14="http://schemas.microsoft.com/office/powerpoint/2010/main" val="2650232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0FB755-8881-4C78-8E2C-7C2F63EBD771}" type="datetimeFigureOut">
              <a:rPr lang="en-IE" smtClean="0"/>
              <a:t>01/07/2024</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F744C603-E82A-4477-906C-AD7E0C69C985}" type="slidenum">
              <a:rPr lang="en-IE" smtClean="0"/>
              <a:t>‹#›</a:t>
            </a:fld>
            <a:endParaRPr lang="en-IE"/>
          </a:p>
        </p:txBody>
      </p:sp>
    </p:spTree>
    <p:extLst>
      <p:ext uri="{BB962C8B-B14F-4D97-AF65-F5344CB8AC3E}">
        <p14:creationId xmlns:p14="http://schemas.microsoft.com/office/powerpoint/2010/main" val="3106057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A0FB755-8881-4C78-8E2C-7C2F63EBD771}" type="datetimeFigureOut">
              <a:rPr lang="en-IE" smtClean="0"/>
              <a:t>01/07/2024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744C603-E82A-4477-906C-AD7E0C69C985}" type="slidenum">
              <a:rPr lang="en-IE" smtClean="0"/>
              <a:t>‹#›</a:t>
            </a:fld>
            <a:endParaRPr lang="en-IE"/>
          </a:p>
        </p:txBody>
      </p:sp>
    </p:spTree>
    <p:extLst>
      <p:ext uri="{BB962C8B-B14F-4D97-AF65-F5344CB8AC3E}">
        <p14:creationId xmlns:p14="http://schemas.microsoft.com/office/powerpoint/2010/main" val="4272111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A0FB755-8881-4C78-8E2C-7C2F63EBD771}" type="datetimeFigureOut">
              <a:rPr lang="en-IE" smtClean="0"/>
              <a:t>01/07/2024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744C603-E82A-4477-906C-AD7E0C69C985}" type="slidenum">
              <a:rPr lang="en-IE" smtClean="0"/>
              <a:t>‹#›</a:t>
            </a:fld>
            <a:endParaRPr lang="en-IE"/>
          </a:p>
        </p:txBody>
      </p:sp>
    </p:spTree>
    <p:extLst>
      <p:ext uri="{BB962C8B-B14F-4D97-AF65-F5344CB8AC3E}">
        <p14:creationId xmlns:p14="http://schemas.microsoft.com/office/powerpoint/2010/main" val="4230517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CA0FB755-8881-4C78-8E2C-7C2F63EBD771}" type="datetimeFigureOut">
              <a:rPr lang="en-IE" smtClean="0"/>
              <a:t>01/07/2024</a:t>
            </a:fld>
            <a:endParaRPr lang="en-IE"/>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F744C603-E82A-4477-906C-AD7E0C69C985}" type="slidenum">
              <a:rPr lang="en-IE" smtClean="0"/>
              <a:t>‹#›</a:t>
            </a:fld>
            <a:endParaRPr lang="en-IE"/>
          </a:p>
        </p:txBody>
      </p:sp>
    </p:spTree>
    <p:extLst>
      <p:ext uri="{BB962C8B-B14F-4D97-AF65-F5344CB8AC3E}">
        <p14:creationId xmlns:p14="http://schemas.microsoft.com/office/powerpoint/2010/main" val="423790687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cris@mqi.ie" TargetMode="External"/><Relationship Id="rId2" Type="http://schemas.openxmlformats.org/officeDocument/2006/relationships/hyperlink" Target="https://www.drugsandalcohol.ie/services_map"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drugsandalcohol.ie/cgi/search/archive/advanced?_action_search=1&amp;dataset=archive&amp;exp=0%7C1%7C-date%2Fbrowse_by%2Ftitle%7Carchive%7C-%7Cace_words_advanced%3Aace_words%3AANY%3AIN%3Adocumentation+library%7Cadvanced_date%3Adate%3AALL%3AEQ%3A2014-%7Cadvanced_subject_geo_words_last%3Avol_subject_list_geo_words_last%3AALL%3AIN%3AIreland%7Cadvanced_type%3Atype%3AANY%3AEQ%3Afactsheet%7C-%7Ceprint_status%3Aeprint_status%3AANY%3AEQ%3Aarchive&amp;order=-date%2Fbrowse_by%2Ftitle" TargetMode="External"/><Relationship Id="rId2" Type="http://schemas.openxmlformats.org/officeDocument/2006/relationships/hyperlink" Target="https://www.drugs.ie/drugtypes/drug/cocain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793ED-31B4-81AA-6B73-D07390A600F2}"/>
              </a:ext>
            </a:extLst>
          </p:cNvPr>
          <p:cNvSpPr>
            <a:spLocks noGrp="1"/>
          </p:cNvSpPr>
          <p:nvPr>
            <p:ph type="ctrTitle"/>
          </p:nvPr>
        </p:nvSpPr>
        <p:spPr/>
        <p:txBody>
          <a:bodyPr>
            <a:normAutofit fontScale="90000"/>
          </a:bodyPr>
          <a:lstStyle/>
          <a:p>
            <a:r>
              <a:rPr lang="en-GB" dirty="0">
                <a:solidFill>
                  <a:srgbClr val="FFC000"/>
                </a:solidFill>
              </a:rPr>
              <a:t>Cocaine</a:t>
            </a:r>
            <a:br>
              <a:rPr lang="en-GB" dirty="0">
                <a:solidFill>
                  <a:srgbClr val="FFC000"/>
                </a:solidFill>
              </a:rPr>
            </a:br>
            <a:br>
              <a:rPr lang="en-GB" dirty="0">
                <a:solidFill>
                  <a:srgbClr val="FFC000"/>
                </a:solidFill>
              </a:rPr>
            </a:br>
            <a:r>
              <a:rPr lang="en-GB" dirty="0">
                <a:solidFill>
                  <a:srgbClr val="FFC000"/>
                </a:solidFill>
              </a:rPr>
              <a:t>What is it? </a:t>
            </a:r>
            <a:br>
              <a:rPr lang="en-IE" dirty="0">
                <a:solidFill>
                  <a:srgbClr val="FFC000"/>
                </a:solidFill>
              </a:rPr>
            </a:br>
            <a:endParaRPr lang="en-IE" dirty="0">
              <a:solidFill>
                <a:srgbClr val="FFC000"/>
              </a:solidFill>
            </a:endParaRPr>
          </a:p>
        </p:txBody>
      </p:sp>
      <p:pic>
        <p:nvPicPr>
          <p:cNvPr id="1026" name="Picture 2" descr="A cocaine addict's reviewed the new video to put people off taking it ...">
            <a:extLst>
              <a:ext uri="{FF2B5EF4-FFF2-40B4-BE49-F238E27FC236}">
                <a16:creationId xmlns:a16="http://schemas.microsoft.com/office/drawing/2014/main" id="{2C30F832-2146-71CA-662F-5D6960AFB2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4254" y="4014786"/>
            <a:ext cx="4833256" cy="2199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2354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C4215-F043-E0A4-0770-F3B4DB3873BC}"/>
              </a:ext>
            </a:extLst>
          </p:cNvPr>
          <p:cNvSpPr>
            <a:spLocks noGrp="1"/>
          </p:cNvSpPr>
          <p:nvPr>
            <p:ph type="title"/>
          </p:nvPr>
        </p:nvSpPr>
        <p:spPr/>
        <p:txBody>
          <a:bodyPr/>
          <a:lstStyle/>
          <a:p>
            <a:r>
              <a:rPr lang="en-GB" dirty="0">
                <a:solidFill>
                  <a:srgbClr val="FFC000"/>
                </a:solidFill>
              </a:rPr>
              <a:t>What might an overdose look like continued…</a:t>
            </a:r>
            <a:endParaRPr lang="en-IE" dirty="0">
              <a:solidFill>
                <a:srgbClr val="FFC000"/>
              </a:solidFill>
            </a:endParaRPr>
          </a:p>
        </p:txBody>
      </p:sp>
      <p:sp>
        <p:nvSpPr>
          <p:cNvPr id="3" name="Content Placeholder 2">
            <a:extLst>
              <a:ext uri="{FF2B5EF4-FFF2-40B4-BE49-F238E27FC236}">
                <a16:creationId xmlns:a16="http://schemas.microsoft.com/office/drawing/2014/main" id="{986546B2-67A9-48A4-8663-0982EB74D661}"/>
              </a:ext>
            </a:extLst>
          </p:cNvPr>
          <p:cNvSpPr>
            <a:spLocks noGrp="1"/>
          </p:cNvSpPr>
          <p:nvPr>
            <p:ph idx="1"/>
          </p:nvPr>
        </p:nvSpPr>
        <p:spPr/>
        <p:txBody>
          <a:bodyPr/>
          <a:lstStyle/>
          <a:p>
            <a:r>
              <a:rPr lang="en-GB" dirty="0"/>
              <a:t>Increased motor activity.</a:t>
            </a:r>
          </a:p>
          <a:p>
            <a:r>
              <a:rPr lang="en-GB" dirty="0"/>
              <a:t>High heart rate – more than 100 beats a minute. </a:t>
            </a:r>
          </a:p>
          <a:p>
            <a:r>
              <a:rPr lang="en-GB" dirty="0"/>
              <a:t>Hypertension – high blood pressure.</a:t>
            </a:r>
          </a:p>
          <a:p>
            <a:r>
              <a:rPr lang="en-GB" dirty="0"/>
              <a:t>Irregular heart rhythm.</a:t>
            </a:r>
          </a:p>
          <a:p>
            <a:r>
              <a:rPr lang="en-GB" dirty="0"/>
              <a:t>Heart attack.</a:t>
            </a:r>
          </a:p>
          <a:p>
            <a:r>
              <a:rPr lang="en-GB" dirty="0"/>
              <a:t>Stroke.</a:t>
            </a:r>
          </a:p>
          <a:p>
            <a:r>
              <a:rPr lang="en-GB" dirty="0"/>
              <a:t>Loss of consciousness. </a:t>
            </a:r>
            <a:endParaRPr lang="en-IE" dirty="0"/>
          </a:p>
        </p:txBody>
      </p:sp>
    </p:spTree>
    <p:extLst>
      <p:ext uri="{BB962C8B-B14F-4D97-AF65-F5344CB8AC3E}">
        <p14:creationId xmlns:p14="http://schemas.microsoft.com/office/powerpoint/2010/main" val="3944943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228D7-8908-B9F5-D869-5CB02FEB1692}"/>
              </a:ext>
            </a:extLst>
          </p:cNvPr>
          <p:cNvSpPr>
            <a:spLocks noGrp="1"/>
          </p:cNvSpPr>
          <p:nvPr>
            <p:ph type="title"/>
          </p:nvPr>
        </p:nvSpPr>
        <p:spPr/>
        <p:txBody>
          <a:bodyPr/>
          <a:lstStyle/>
          <a:p>
            <a:r>
              <a:rPr lang="en-GB" dirty="0">
                <a:solidFill>
                  <a:srgbClr val="FFC000"/>
                </a:solidFill>
              </a:rPr>
              <a:t>The health implications</a:t>
            </a:r>
            <a:endParaRPr lang="en-IE" dirty="0">
              <a:solidFill>
                <a:srgbClr val="FFC000"/>
              </a:solidFill>
            </a:endParaRPr>
          </a:p>
        </p:txBody>
      </p:sp>
      <p:sp>
        <p:nvSpPr>
          <p:cNvPr id="3" name="Content Placeholder 2">
            <a:extLst>
              <a:ext uri="{FF2B5EF4-FFF2-40B4-BE49-F238E27FC236}">
                <a16:creationId xmlns:a16="http://schemas.microsoft.com/office/drawing/2014/main" id="{9843804E-8852-35C9-BD11-0C3248F650C2}"/>
              </a:ext>
            </a:extLst>
          </p:cNvPr>
          <p:cNvSpPr>
            <a:spLocks noGrp="1"/>
          </p:cNvSpPr>
          <p:nvPr>
            <p:ph idx="1"/>
          </p:nvPr>
        </p:nvSpPr>
        <p:spPr>
          <a:xfrm>
            <a:off x="913795" y="2096063"/>
            <a:ext cx="10353762" cy="4510009"/>
          </a:xfrm>
        </p:spPr>
        <p:txBody>
          <a:bodyPr>
            <a:normAutofit fontScale="92500" lnSpcReduction="10000"/>
          </a:bodyPr>
          <a:lstStyle/>
          <a:p>
            <a:r>
              <a:rPr lang="en-GB" dirty="0"/>
              <a:t>Cocaine use is dangerous for healthy people but significant higher risk is experienced by those with high blood pressure or a heart condition. It can result in seizures and sudden death.</a:t>
            </a:r>
          </a:p>
          <a:p>
            <a:r>
              <a:rPr lang="en-GB" dirty="0"/>
              <a:t>Nasal damage can be caused by persistent use – eroding the cartilage in between the nostrils.</a:t>
            </a:r>
          </a:p>
          <a:p>
            <a:r>
              <a:rPr lang="en-GB" dirty="0"/>
              <a:t>Risk of blood borne viruses such as HIV and Hep C is increased from sharing equipment/needles/notes/smoking devices.</a:t>
            </a:r>
          </a:p>
          <a:p>
            <a:r>
              <a:rPr lang="en-GB" dirty="0"/>
              <a:t>Risk of overdosing due to mixed drug use, particularly alcohol which results in people being unaware of how intoxicated they are.</a:t>
            </a:r>
          </a:p>
          <a:p>
            <a:r>
              <a:rPr lang="en-GB" dirty="0"/>
              <a:t>Cocaine use during pregnancy is associated with maternal migraines and seizures, premature membrane rupture and separation of the placental lining from the uterus prior to delivery. </a:t>
            </a:r>
            <a:endParaRPr lang="en-IE" dirty="0"/>
          </a:p>
        </p:txBody>
      </p:sp>
    </p:spTree>
    <p:extLst>
      <p:ext uri="{BB962C8B-B14F-4D97-AF65-F5344CB8AC3E}">
        <p14:creationId xmlns:p14="http://schemas.microsoft.com/office/powerpoint/2010/main" val="3162488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B6613-4D9A-78A6-F562-6FF7B1DBD122}"/>
              </a:ext>
            </a:extLst>
          </p:cNvPr>
          <p:cNvSpPr>
            <a:spLocks noGrp="1"/>
          </p:cNvSpPr>
          <p:nvPr>
            <p:ph type="title"/>
          </p:nvPr>
        </p:nvSpPr>
        <p:spPr/>
        <p:txBody>
          <a:bodyPr/>
          <a:lstStyle/>
          <a:p>
            <a:r>
              <a:rPr lang="en-GB" dirty="0">
                <a:solidFill>
                  <a:srgbClr val="FFC000"/>
                </a:solidFill>
              </a:rPr>
              <a:t>The health implications </a:t>
            </a:r>
            <a:br>
              <a:rPr lang="en-GB" dirty="0">
                <a:solidFill>
                  <a:srgbClr val="FFC000"/>
                </a:solidFill>
              </a:rPr>
            </a:br>
            <a:r>
              <a:rPr lang="en-GB" dirty="0">
                <a:solidFill>
                  <a:srgbClr val="FFC000"/>
                </a:solidFill>
              </a:rPr>
              <a:t>continued…</a:t>
            </a:r>
            <a:endParaRPr lang="en-IE" dirty="0">
              <a:solidFill>
                <a:srgbClr val="FFC000"/>
              </a:solidFill>
            </a:endParaRPr>
          </a:p>
        </p:txBody>
      </p:sp>
      <p:sp>
        <p:nvSpPr>
          <p:cNvPr id="3" name="Content Placeholder 2">
            <a:extLst>
              <a:ext uri="{FF2B5EF4-FFF2-40B4-BE49-F238E27FC236}">
                <a16:creationId xmlns:a16="http://schemas.microsoft.com/office/drawing/2014/main" id="{C13D68B6-13F6-1435-4474-FB4D944EFF59}"/>
              </a:ext>
            </a:extLst>
          </p:cNvPr>
          <p:cNvSpPr>
            <a:spLocks noGrp="1"/>
          </p:cNvSpPr>
          <p:nvPr>
            <p:ph idx="1"/>
          </p:nvPr>
        </p:nvSpPr>
        <p:spPr>
          <a:xfrm>
            <a:off x="919119" y="2096064"/>
            <a:ext cx="10353762" cy="4612646"/>
          </a:xfrm>
        </p:spPr>
        <p:txBody>
          <a:bodyPr>
            <a:normAutofit fontScale="85000" lnSpcReduction="10000"/>
          </a:bodyPr>
          <a:lstStyle/>
          <a:p>
            <a:r>
              <a:rPr lang="en-GB" dirty="0"/>
              <a:t>Pregnancy involves normal cardiovascular changes which are exacerbated by the use of cocaine. Serious problems as a result can lead to high blood pressure and  sudden miscarriage, pre-term labour and difficulties in labour.</a:t>
            </a:r>
          </a:p>
          <a:p>
            <a:r>
              <a:rPr lang="en-GB" dirty="0"/>
              <a:t>Cocaine reduced the amount of oxygen received by the baby which leads to lower birth rates, possible abnormalities or still birth.</a:t>
            </a:r>
          </a:p>
          <a:p>
            <a:r>
              <a:rPr lang="en-GB" dirty="0"/>
              <a:t>Mental health can pose particular challenges for some people taking cocaine. </a:t>
            </a:r>
          </a:p>
          <a:p>
            <a:r>
              <a:rPr lang="en-GB" dirty="0"/>
              <a:t>Using alcohol and cocaine together results in the creation of </a:t>
            </a:r>
            <a:r>
              <a:rPr lang="en-GB" dirty="0" err="1"/>
              <a:t>Cocaethylene</a:t>
            </a:r>
            <a:r>
              <a:rPr lang="en-GB" dirty="0"/>
              <a:t> in the body increasing the risk of damage to the liver and heart.</a:t>
            </a:r>
          </a:p>
          <a:p>
            <a:r>
              <a:rPr lang="en-GB" dirty="0"/>
              <a:t> Alcohol prolongs the effects of cocaine and it takes longer to leave the system than cocaine alone also meaning the person is unaware of their true intoxication level.</a:t>
            </a:r>
          </a:p>
          <a:p>
            <a:r>
              <a:rPr lang="en-GB" dirty="0" err="1"/>
              <a:t>Cocaethylene</a:t>
            </a:r>
            <a:r>
              <a:rPr lang="en-GB" dirty="0"/>
              <a:t> increases the risk of epilepsy, suicide, violence, accidents and sudden death,.</a:t>
            </a:r>
          </a:p>
          <a:p>
            <a:r>
              <a:rPr lang="en-GB" dirty="0"/>
              <a:t>In 2015, (the latest data) cocaine was recorded in 12 alcohol related deaths.</a:t>
            </a:r>
          </a:p>
          <a:p>
            <a:endParaRPr lang="en-IE" dirty="0"/>
          </a:p>
        </p:txBody>
      </p:sp>
    </p:spTree>
    <p:extLst>
      <p:ext uri="{BB962C8B-B14F-4D97-AF65-F5344CB8AC3E}">
        <p14:creationId xmlns:p14="http://schemas.microsoft.com/office/powerpoint/2010/main" val="3193193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5C755-8469-098E-CD22-93C01EA06FA8}"/>
              </a:ext>
            </a:extLst>
          </p:cNvPr>
          <p:cNvSpPr>
            <a:spLocks noGrp="1"/>
          </p:cNvSpPr>
          <p:nvPr>
            <p:ph type="title"/>
          </p:nvPr>
        </p:nvSpPr>
        <p:spPr/>
        <p:txBody>
          <a:bodyPr/>
          <a:lstStyle/>
          <a:p>
            <a:r>
              <a:rPr lang="en-GB" dirty="0">
                <a:solidFill>
                  <a:srgbClr val="FFC000"/>
                </a:solidFill>
              </a:rPr>
              <a:t>Further risks…</a:t>
            </a:r>
            <a:endParaRPr lang="en-IE" dirty="0">
              <a:solidFill>
                <a:srgbClr val="FFC000"/>
              </a:solidFill>
            </a:endParaRPr>
          </a:p>
        </p:txBody>
      </p:sp>
      <p:sp>
        <p:nvSpPr>
          <p:cNvPr id="3" name="Content Placeholder 2">
            <a:extLst>
              <a:ext uri="{FF2B5EF4-FFF2-40B4-BE49-F238E27FC236}">
                <a16:creationId xmlns:a16="http://schemas.microsoft.com/office/drawing/2014/main" id="{77AAAFAC-BB6B-2482-1B49-9345F1030597}"/>
              </a:ext>
            </a:extLst>
          </p:cNvPr>
          <p:cNvSpPr>
            <a:spLocks noGrp="1"/>
          </p:cNvSpPr>
          <p:nvPr>
            <p:ph idx="1"/>
          </p:nvPr>
        </p:nvSpPr>
        <p:spPr>
          <a:xfrm>
            <a:off x="913795" y="2096064"/>
            <a:ext cx="10353762" cy="4152336"/>
          </a:xfrm>
        </p:spPr>
        <p:txBody>
          <a:bodyPr/>
          <a:lstStyle/>
          <a:p>
            <a:r>
              <a:rPr lang="en-GB" dirty="0"/>
              <a:t>Drug-related debt is acquired easily with cocaine because of its addictive nature and short-term effects, the expense of it can lead to serious dependence resulting in withdrawal symptoms such depression, fatigue, increased appetite and insomnia. The symptoms lead to increased use and dosing which can lead to high financial debts with suppliers.</a:t>
            </a:r>
          </a:p>
          <a:p>
            <a:pPr marL="0" indent="0">
              <a:buNone/>
            </a:pPr>
            <a:endParaRPr lang="en-GB" dirty="0"/>
          </a:p>
          <a:p>
            <a:r>
              <a:rPr lang="en-GB" dirty="0"/>
              <a:t>Drug-related debt results in drug-related intimidation and/or violence to the user and to their family/friends/partners/loved ones.</a:t>
            </a:r>
          </a:p>
        </p:txBody>
      </p:sp>
    </p:spTree>
    <p:extLst>
      <p:ext uri="{BB962C8B-B14F-4D97-AF65-F5344CB8AC3E}">
        <p14:creationId xmlns:p14="http://schemas.microsoft.com/office/powerpoint/2010/main" val="4190433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9DF86-88EE-E74F-61DA-DEF78518CE62}"/>
              </a:ext>
            </a:extLst>
          </p:cNvPr>
          <p:cNvSpPr>
            <a:spLocks noGrp="1"/>
          </p:cNvSpPr>
          <p:nvPr>
            <p:ph type="title"/>
          </p:nvPr>
        </p:nvSpPr>
        <p:spPr/>
        <p:txBody>
          <a:bodyPr/>
          <a:lstStyle/>
          <a:p>
            <a:r>
              <a:rPr lang="en-GB" dirty="0">
                <a:solidFill>
                  <a:srgbClr val="FFC000"/>
                </a:solidFill>
              </a:rPr>
              <a:t>Harm reduction</a:t>
            </a:r>
            <a:endParaRPr lang="en-IE" dirty="0">
              <a:solidFill>
                <a:srgbClr val="FFC000"/>
              </a:solidFill>
            </a:endParaRPr>
          </a:p>
        </p:txBody>
      </p:sp>
      <p:sp>
        <p:nvSpPr>
          <p:cNvPr id="3" name="Content Placeholder 2">
            <a:extLst>
              <a:ext uri="{FF2B5EF4-FFF2-40B4-BE49-F238E27FC236}">
                <a16:creationId xmlns:a16="http://schemas.microsoft.com/office/drawing/2014/main" id="{0C435781-C8AC-A5A6-8654-678A8023C1B3}"/>
              </a:ext>
            </a:extLst>
          </p:cNvPr>
          <p:cNvSpPr>
            <a:spLocks noGrp="1"/>
          </p:cNvSpPr>
          <p:nvPr>
            <p:ph idx="1"/>
          </p:nvPr>
        </p:nvSpPr>
        <p:spPr>
          <a:xfrm>
            <a:off x="913795" y="2096064"/>
            <a:ext cx="10353762" cy="4398042"/>
          </a:xfrm>
        </p:spPr>
        <p:txBody>
          <a:bodyPr/>
          <a:lstStyle/>
          <a:p>
            <a:r>
              <a:rPr lang="en-GB" dirty="0"/>
              <a:t>Avoid using cocaine if you are feeling down,  have mental health problems, suffer from a heart condition or are pregnant.</a:t>
            </a:r>
          </a:p>
          <a:p>
            <a:r>
              <a:rPr lang="en-GB" dirty="0"/>
              <a:t>Know your source and don’t assume each batch is the same regardless of source.</a:t>
            </a:r>
          </a:p>
          <a:p>
            <a:r>
              <a:rPr lang="en-GB" dirty="0"/>
              <a:t>Even in the same batch, there can be weaker or stronger variants of other compounds and/or purity.</a:t>
            </a:r>
          </a:p>
          <a:p>
            <a:r>
              <a:rPr lang="en-GB" dirty="0"/>
              <a:t>Avoid using alone. Use with trusted friends in a safe environment.</a:t>
            </a:r>
          </a:p>
          <a:p>
            <a:r>
              <a:rPr lang="en-GB" dirty="0"/>
              <a:t>Grind cocaine finely before snorting – to remove lumps and reduce harm to the nasal cavity.</a:t>
            </a:r>
          </a:p>
          <a:p>
            <a:r>
              <a:rPr lang="en-GB" dirty="0"/>
              <a:t>Don’t use bank notes and avoid snorting off unclean surfaces.</a:t>
            </a:r>
          </a:p>
          <a:p>
            <a:endParaRPr lang="en-IE" dirty="0"/>
          </a:p>
        </p:txBody>
      </p:sp>
    </p:spTree>
    <p:extLst>
      <p:ext uri="{BB962C8B-B14F-4D97-AF65-F5344CB8AC3E}">
        <p14:creationId xmlns:p14="http://schemas.microsoft.com/office/powerpoint/2010/main" val="1355354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47481-59AE-29E8-6FF2-E0057EC9E723}"/>
              </a:ext>
            </a:extLst>
          </p:cNvPr>
          <p:cNvSpPr>
            <a:spLocks noGrp="1"/>
          </p:cNvSpPr>
          <p:nvPr>
            <p:ph type="title"/>
          </p:nvPr>
        </p:nvSpPr>
        <p:spPr/>
        <p:txBody>
          <a:bodyPr/>
          <a:lstStyle/>
          <a:p>
            <a:r>
              <a:rPr lang="en-GB" dirty="0">
                <a:solidFill>
                  <a:srgbClr val="FFC000"/>
                </a:solidFill>
              </a:rPr>
              <a:t>Harm reduction </a:t>
            </a:r>
            <a:br>
              <a:rPr lang="en-GB" dirty="0">
                <a:solidFill>
                  <a:srgbClr val="FFC000"/>
                </a:solidFill>
              </a:rPr>
            </a:br>
            <a:r>
              <a:rPr lang="en-GB" dirty="0">
                <a:solidFill>
                  <a:srgbClr val="FFC000"/>
                </a:solidFill>
              </a:rPr>
              <a:t>continued…</a:t>
            </a:r>
            <a:endParaRPr lang="en-IE" dirty="0">
              <a:solidFill>
                <a:srgbClr val="FFC000"/>
              </a:solidFill>
            </a:endParaRPr>
          </a:p>
        </p:txBody>
      </p:sp>
      <p:sp>
        <p:nvSpPr>
          <p:cNvPr id="3" name="Content Placeholder 2">
            <a:extLst>
              <a:ext uri="{FF2B5EF4-FFF2-40B4-BE49-F238E27FC236}">
                <a16:creationId xmlns:a16="http://schemas.microsoft.com/office/drawing/2014/main" id="{1F1D31A2-5F90-2F67-8A73-D82E8D703697}"/>
              </a:ext>
            </a:extLst>
          </p:cNvPr>
          <p:cNvSpPr>
            <a:spLocks noGrp="1"/>
          </p:cNvSpPr>
          <p:nvPr>
            <p:ph idx="1"/>
          </p:nvPr>
        </p:nvSpPr>
        <p:spPr>
          <a:xfrm>
            <a:off x="913795" y="2096063"/>
            <a:ext cx="10353762" cy="4593985"/>
          </a:xfrm>
        </p:spPr>
        <p:txBody>
          <a:bodyPr/>
          <a:lstStyle/>
          <a:p>
            <a:r>
              <a:rPr lang="en-GB" dirty="0"/>
              <a:t>Use clean paraphernalia such as a metal straw or </a:t>
            </a:r>
            <a:r>
              <a:rPr lang="en-GB" dirty="0" err="1"/>
              <a:t>tooter</a:t>
            </a:r>
            <a:r>
              <a:rPr lang="en-GB" dirty="0"/>
              <a:t> or unused card.</a:t>
            </a:r>
          </a:p>
          <a:p>
            <a:r>
              <a:rPr lang="en-GB" dirty="0"/>
              <a:t>Don’t share.</a:t>
            </a:r>
          </a:p>
          <a:p>
            <a:r>
              <a:rPr lang="en-GB" dirty="0"/>
              <a:t>Start with a small test dose and wait at least two hours between usage.</a:t>
            </a:r>
          </a:p>
          <a:p>
            <a:r>
              <a:rPr lang="en-IE" dirty="0"/>
              <a:t>Don’t mix substances, particularly alcohol or prescription medication.</a:t>
            </a:r>
          </a:p>
          <a:p>
            <a:r>
              <a:rPr lang="en-IE" dirty="0"/>
              <a:t>Always carry a condom.</a:t>
            </a:r>
          </a:p>
          <a:p>
            <a:r>
              <a:rPr lang="en-IE" dirty="0"/>
              <a:t>Be aware of your use and speak to a professional if you are finding it difficult to stop.</a:t>
            </a:r>
          </a:p>
          <a:p>
            <a:r>
              <a:rPr lang="en-IE" dirty="0"/>
              <a:t>Avoid using if pregnant or trying to get pregnant.</a:t>
            </a:r>
          </a:p>
          <a:p>
            <a:r>
              <a:rPr lang="en-IE" dirty="0"/>
              <a:t>A comedown is a common experience. If you or a friend are experiencing low feelings or feelings of suicidal nature, speak to a professional.</a:t>
            </a:r>
          </a:p>
          <a:p>
            <a:endParaRPr lang="en-IE" dirty="0"/>
          </a:p>
        </p:txBody>
      </p:sp>
    </p:spTree>
    <p:extLst>
      <p:ext uri="{BB962C8B-B14F-4D97-AF65-F5344CB8AC3E}">
        <p14:creationId xmlns:p14="http://schemas.microsoft.com/office/powerpoint/2010/main" val="27248284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1523F-1A22-1073-F021-E654FAB08F9E}"/>
              </a:ext>
            </a:extLst>
          </p:cNvPr>
          <p:cNvSpPr>
            <a:spLocks noGrp="1"/>
          </p:cNvSpPr>
          <p:nvPr>
            <p:ph type="title"/>
          </p:nvPr>
        </p:nvSpPr>
        <p:spPr/>
        <p:txBody>
          <a:bodyPr/>
          <a:lstStyle/>
          <a:p>
            <a:r>
              <a:rPr lang="en-GB" dirty="0">
                <a:solidFill>
                  <a:srgbClr val="FFC000"/>
                </a:solidFill>
              </a:rPr>
              <a:t>If you are worried about someone after they have taken cocaine…</a:t>
            </a:r>
            <a:endParaRPr lang="en-IE" dirty="0">
              <a:solidFill>
                <a:srgbClr val="FFC000"/>
              </a:solidFill>
            </a:endParaRPr>
          </a:p>
        </p:txBody>
      </p:sp>
      <p:sp>
        <p:nvSpPr>
          <p:cNvPr id="3" name="Content Placeholder 2">
            <a:extLst>
              <a:ext uri="{FF2B5EF4-FFF2-40B4-BE49-F238E27FC236}">
                <a16:creationId xmlns:a16="http://schemas.microsoft.com/office/drawing/2014/main" id="{D39BA684-63D3-5825-276F-E656B03E3F73}"/>
              </a:ext>
            </a:extLst>
          </p:cNvPr>
          <p:cNvSpPr>
            <a:spLocks noGrp="1"/>
          </p:cNvSpPr>
          <p:nvPr>
            <p:ph idx="1"/>
          </p:nvPr>
        </p:nvSpPr>
        <p:spPr>
          <a:xfrm>
            <a:off x="913795" y="1838131"/>
            <a:ext cx="10353762" cy="4777273"/>
          </a:xfrm>
        </p:spPr>
        <p:txBody>
          <a:bodyPr>
            <a:normAutofit fontScale="92500" lnSpcReduction="20000"/>
          </a:bodyPr>
          <a:lstStyle/>
          <a:p>
            <a:r>
              <a:rPr lang="en-GB" dirty="0"/>
              <a:t>Don’t take any more.</a:t>
            </a:r>
          </a:p>
          <a:p>
            <a:r>
              <a:rPr lang="en-GB" dirty="0"/>
              <a:t>Don’t take any other drugs/alcohol/substances.</a:t>
            </a:r>
          </a:p>
          <a:p>
            <a:r>
              <a:rPr lang="en-GB" dirty="0"/>
              <a:t>If you know how, put the person in the recovery position.</a:t>
            </a:r>
          </a:p>
          <a:p>
            <a:r>
              <a:rPr lang="en-GB" dirty="0"/>
              <a:t>Call 999/112.</a:t>
            </a:r>
          </a:p>
          <a:p>
            <a:r>
              <a:rPr lang="en-GB" dirty="0"/>
              <a:t>Stay with the person.</a:t>
            </a:r>
          </a:p>
          <a:p>
            <a:endParaRPr lang="en-GB" dirty="0"/>
          </a:p>
          <a:p>
            <a:pPr marL="0" indent="0">
              <a:buNone/>
            </a:pPr>
            <a:r>
              <a:rPr lang="en-GB" dirty="0"/>
              <a:t>See services in your area. </a:t>
            </a:r>
          </a:p>
          <a:p>
            <a:pPr marL="0" indent="0">
              <a:buNone/>
            </a:pPr>
            <a:r>
              <a:rPr lang="en-GB" sz="1800" kern="100" dirty="0">
                <a:effectLst/>
                <a:latin typeface="Rockwell" panose="02060603020205020403" pitchFamily="18" charset="0"/>
                <a:ea typeface="Aptos" panose="020B0004020202020204" pitchFamily="34" charset="0"/>
                <a:cs typeface="Times New Roman" panose="02020603050405020304" pitchFamily="18" charset="0"/>
              </a:rPr>
              <a:t>Services map: </a:t>
            </a:r>
            <a:r>
              <a:rPr lang="en-GB" sz="1800" u="sng" kern="100" dirty="0">
                <a:solidFill>
                  <a:srgbClr val="0000FF"/>
                </a:solidFill>
                <a:effectLst/>
                <a:latin typeface="Rockwell" panose="02060603020205020403" pitchFamily="18" charset="0"/>
                <a:ea typeface="Aptos" panose="020B0004020202020204" pitchFamily="34" charset="0"/>
                <a:cs typeface="Times New Roman" panose="02020603050405020304" pitchFamily="18" charset="0"/>
                <a:hlinkClick r:id="rId2"/>
              </a:rPr>
              <a:t>https://www.drugsandalcohol.ie/services_map</a:t>
            </a:r>
            <a:r>
              <a:rPr lang="en-GB" sz="1800" kern="100" dirty="0">
                <a:effectLst/>
                <a:latin typeface="Rockwell" panose="02060603020205020403" pitchFamily="18" charset="0"/>
                <a:ea typeface="Aptos" panose="020B0004020202020204" pitchFamily="34" charset="0"/>
                <a:cs typeface="Times New Roman" panose="02020603050405020304" pitchFamily="18" charset="0"/>
              </a:rPr>
              <a:t> </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GB" dirty="0">
                <a:hlinkClick r:id="rId3"/>
              </a:rPr>
              <a:t>cris@mqi.ie</a:t>
            </a:r>
            <a:endParaRPr lang="en-GB" dirty="0"/>
          </a:p>
          <a:p>
            <a:pPr marL="0" indent="0">
              <a:buNone/>
            </a:pPr>
            <a:r>
              <a:rPr lang="en-GB" dirty="0"/>
              <a:t>tiglin.ie</a:t>
            </a:r>
          </a:p>
          <a:p>
            <a:pPr marL="0" indent="0">
              <a:buNone/>
            </a:pPr>
            <a:r>
              <a:rPr lang="en-IE" dirty="0"/>
              <a:t>livinglifecounselling.com</a:t>
            </a:r>
          </a:p>
        </p:txBody>
      </p:sp>
    </p:spTree>
    <p:extLst>
      <p:ext uri="{BB962C8B-B14F-4D97-AF65-F5344CB8AC3E}">
        <p14:creationId xmlns:p14="http://schemas.microsoft.com/office/powerpoint/2010/main" val="920954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2F92C-8432-63CF-F94D-F9132F6F4863}"/>
              </a:ext>
            </a:extLst>
          </p:cNvPr>
          <p:cNvSpPr>
            <a:spLocks noGrp="1"/>
          </p:cNvSpPr>
          <p:nvPr>
            <p:ph type="title"/>
          </p:nvPr>
        </p:nvSpPr>
        <p:spPr/>
        <p:txBody>
          <a:bodyPr/>
          <a:lstStyle/>
          <a:p>
            <a:r>
              <a:rPr lang="en-GB" dirty="0">
                <a:solidFill>
                  <a:srgbClr val="FFC000"/>
                </a:solidFill>
              </a:rPr>
              <a:t>Sources/references</a:t>
            </a:r>
            <a:endParaRPr lang="en-IE" dirty="0">
              <a:solidFill>
                <a:srgbClr val="FFC000"/>
              </a:solidFill>
            </a:endParaRPr>
          </a:p>
        </p:txBody>
      </p:sp>
      <p:sp>
        <p:nvSpPr>
          <p:cNvPr id="3" name="Content Placeholder 2">
            <a:extLst>
              <a:ext uri="{FF2B5EF4-FFF2-40B4-BE49-F238E27FC236}">
                <a16:creationId xmlns:a16="http://schemas.microsoft.com/office/drawing/2014/main" id="{F934947B-CE4A-7166-F9EE-BA40BD128894}"/>
              </a:ext>
            </a:extLst>
          </p:cNvPr>
          <p:cNvSpPr>
            <a:spLocks noGrp="1"/>
          </p:cNvSpPr>
          <p:nvPr>
            <p:ph idx="1"/>
          </p:nvPr>
        </p:nvSpPr>
        <p:spPr>
          <a:xfrm>
            <a:off x="363894" y="1782147"/>
            <a:ext cx="11429999" cy="4674637"/>
          </a:xfrm>
        </p:spPr>
        <p:txBody>
          <a:bodyPr>
            <a:normAutofit/>
          </a:bodyPr>
          <a:lstStyle/>
          <a:p>
            <a:pPr>
              <a:lnSpc>
                <a:spcPct val="107000"/>
              </a:lnSpc>
              <a:spcAft>
                <a:spcPts val="800"/>
              </a:spcAft>
            </a:pPr>
            <a:r>
              <a:rPr lang="en-IE" kern="100" dirty="0">
                <a:effectLst/>
                <a:latin typeface="Aptos" panose="020B0004020202020204" pitchFamily="34" charset="0"/>
                <a:ea typeface="Aptos" panose="020B0004020202020204" pitchFamily="34" charset="0"/>
                <a:cs typeface="Times New Roman" panose="02020603050405020304" pitchFamily="18" charset="0"/>
              </a:rPr>
              <a:t>HSE drugs.ie (n.d.) Cocaine. </a:t>
            </a:r>
            <a:r>
              <a:rPr lang="en-IE"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https://www.drugs.ie/drugtypes/drug/cocaine</a:t>
            </a:r>
            <a:r>
              <a:rPr lang="en-IE" kern="100" dirty="0">
                <a:effectLst/>
                <a:latin typeface="Aptos" panose="020B0004020202020204" pitchFamily="34" charset="0"/>
                <a:ea typeface="Aptos" panose="020B0004020202020204" pitchFamily="34" charset="0"/>
                <a:cs typeface="Times New Roman" panose="02020603050405020304" pitchFamily="18" charset="0"/>
              </a:rPr>
              <a:t> </a:t>
            </a:r>
            <a:r>
              <a:rPr lang="en-GB" kern="100" dirty="0">
                <a:effectLst/>
                <a:latin typeface="Aptos" panose="020B0004020202020204" pitchFamily="34" charset="0"/>
                <a:ea typeface="Aptos" panose="020B0004020202020204" pitchFamily="34" charset="0"/>
                <a:cs typeface="Times New Roman" panose="02020603050405020304" pitchFamily="18" charset="0"/>
              </a:rPr>
              <a:t>[Accessed on 02/01/24]</a:t>
            </a:r>
            <a:endParaRPr lang="en-IE"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GB" b="1" dirty="0">
              <a:solidFill>
                <a:schemeClr val="tx1">
                  <a:lumMod val="95000"/>
                </a:schemeClr>
              </a:solidFill>
              <a:hlinkClick r:id="rId3">
                <a:extLst>
                  <a:ext uri="{A12FA001-AC4F-418D-AE19-62706E023703}">
                    <ahyp:hlinkClr xmlns:ahyp="http://schemas.microsoft.com/office/drawing/2018/hyperlinkcolor" val="tx"/>
                  </a:ext>
                </a:extLst>
              </a:hlinkClick>
            </a:endParaRPr>
          </a:p>
          <a:p>
            <a:pPr marL="0" indent="0">
              <a:buNone/>
            </a:pPr>
            <a:r>
              <a:rPr lang="en-GB" i="1" dirty="0">
                <a:hlinkClick r:id="rId3">
                  <a:extLst>
                    <a:ext uri="{A12FA001-AC4F-418D-AE19-62706E023703}">
                      <ahyp:hlinkClr xmlns:ahyp="http://schemas.microsoft.com/office/drawing/2018/hyperlinkcolor" val="tx"/>
                    </a:ext>
                  </a:extLst>
                </a:hlinkClick>
              </a:rPr>
              <a:t>Images free to use and share commercially: Google.ie </a:t>
            </a:r>
          </a:p>
          <a:p>
            <a:pPr marL="0" indent="0">
              <a:buNone/>
            </a:pPr>
            <a:endParaRPr lang="en-GB" dirty="0">
              <a:solidFill>
                <a:srgbClr val="6BA9DA"/>
              </a:solidFill>
              <a:hlinkClick r:id="rId3">
                <a:extLst>
                  <a:ext uri="{A12FA001-AC4F-418D-AE19-62706E023703}">
                    <ahyp:hlinkClr xmlns:ahyp="http://schemas.microsoft.com/office/drawing/2018/hyperlinkcolor" val="tx"/>
                  </a:ext>
                </a:extLst>
              </a:hlinkClick>
            </a:endParaRPr>
          </a:p>
          <a:p>
            <a:pPr marL="0" indent="0">
              <a:buNone/>
            </a:pPr>
            <a:r>
              <a:rPr lang="en-GB" dirty="0">
                <a:solidFill>
                  <a:schemeClr val="tx1">
                    <a:lumMod val="95000"/>
                  </a:schemeClr>
                </a:solidFill>
                <a:hlinkClick r:id="rId3">
                  <a:extLst>
                    <a:ext uri="{A12FA001-AC4F-418D-AE19-62706E023703}">
                      <ahyp:hlinkClr xmlns:ahyp="http://schemas.microsoft.com/office/drawing/2018/hyperlinkcolor" val="tx"/>
                    </a:ext>
                  </a:extLst>
                </a:hlinkClick>
              </a:rPr>
              <a:t>For more information follow the link below;</a:t>
            </a:r>
          </a:p>
          <a:p>
            <a:pPr marL="342900" lvl="0" indent="-342900">
              <a:buFont typeface="Arial" panose="020B0604020202020204" pitchFamily="34" charset="0"/>
              <a:buChar char="•"/>
              <a:tabLst>
                <a:tab pos="457200" algn="l"/>
              </a:tabLst>
            </a:pPr>
            <a:r>
              <a:rPr lang="en-GB" u="sng" kern="100" dirty="0">
                <a:solidFill>
                  <a:srgbClr val="0000FF"/>
                </a:solidFill>
                <a:effectLst/>
                <a:latin typeface="Rockwell" panose="02060603020205020403" pitchFamily="18" charset="0"/>
                <a:ea typeface="Aptos" panose="020B0004020202020204" pitchFamily="34" charset="0"/>
                <a:cs typeface="Times New Roman" panose="02020603050405020304" pitchFamily="18" charset="0"/>
                <a:hlinkClick r:id="rId3"/>
              </a:rPr>
              <a:t>HRB National Drugs Library (2024) Drugs and alcohol factsheets</a:t>
            </a:r>
            <a:endParaRPr lang="en-GB"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IE" dirty="0"/>
          </a:p>
        </p:txBody>
      </p:sp>
    </p:spTree>
    <p:extLst>
      <p:ext uri="{BB962C8B-B14F-4D97-AF65-F5344CB8AC3E}">
        <p14:creationId xmlns:p14="http://schemas.microsoft.com/office/powerpoint/2010/main" val="2066058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F276D-2CEA-AC69-880C-F301F4A2E378}"/>
              </a:ext>
            </a:extLst>
          </p:cNvPr>
          <p:cNvSpPr>
            <a:spLocks noGrp="1"/>
          </p:cNvSpPr>
          <p:nvPr>
            <p:ph type="title"/>
          </p:nvPr>
        </p:nvSpPr>
        <p:spPr/>
        <p:txBody>
          <a:bodyPr/>
          <a:lstStyle/>
          <a:p>
            <a:r>
              <a:rPr lang="en-GB" dirty="0">
                <a:solidFill>
                  <a:srgbClr val="FFC000"/>
                </a:solidFill>
              </a:rPr>
              <a:t>What does it do?</a:t>
            </a:r>
            <a:endParaRPr lang="en-IE" dirty="0">
              <a:solidFill>
                <a:srgbClr val="FFC000"/>
              </a:solidFill>
            </a:endParaRPr>
          </a:p>
        </p:txBody>
      </p:sp>
      <p:sp>
        <p:nvSpPr>
          <p:cNvPr id="3" name="Content Placeholder 2">
            <a:extLst>
              <a:ext uri="{FF2B5EF4-FFF2-40B4-BE49-F238E27FC236}">
                <a16:creationId xmlns:a16="http://schemas.microsoft.com/office/drawing/2014/main" id="{C75FFBDB-CED0-BBBD-D46C-45D8512DEC4A}"/>
              </a:ext>
            </a:extLst>
          </p:cNvPr>
          <p:cNvSpPr>
            <a:spLocks noGrp="1"/>
          </p:cNvSpPr>
          <p:nvPr>
            <p:ph idx="1"/>
          </p:nvPr>
        </p:nvSpPr>
        <p:spPr/>
        <p:txBody>
          <a:bodyPr/>
          <a:lstStyle/>
          <a:p>
            <a:r>
              <a:rPr lang="en-GB" dirty="0"/>
              <a:t>Cocaine is an addictive substance that makes people alert, energetic and confident.</a:t>
            </a:r>
          </a:p>
          <a:p>
            <a:r>
              <a:rPr lang="en-GB" dirty="0"/>
              <a:t>Effects wear off quickly which promotes repeat and binge dosing.</a:t>
            </a:r>
          </a:p>
          <a:p>
            <a:r>
              <a:rPr lang="en-GB" dirty="0"/>
              <a:t>Also known as cocaine hydrochloride, coke, Charlie, sniff, snow, powder.</a:t>
            </a:r>
          </a:p>
          <a:p>
            <a:r>
              <a:rPr lang="en-GB" dirty="0"/>
              <a:t>Can have significant health implications.</a:t>
            </a:r>
          </a:p>
          <a:p>
            <a:r>
              <a:rPr lang="en-GB" dirty="0"/>
              <a:t>Cocaine causes the release of dopamine in the brain resulting in a feeling of a high of euphoria. </a:t>
            </a:r>
          </a:p>
          <a:p>
            <a:r>
              <a:rPr lang="en-GB" dirty="0"/>
              <a:t>The high is often followed by a crash or comedown where the person feels very low.</a:t>
            </a:r>
          </a:p>
          <a:p>
            <a:endParaRPr lang="en-IE" dirty="0"/>
          </a:p>
        </p:txBody>
      </p:sp>
    </p:spTree>
    <p:extLst>
      <p:ext uri="{BB962C8B-B14F-4D97-AF65-F5344CB8AC3E}">
        <p14:creationId xmlns:p14="http://schemas.microsoft.com/office/powerpoint/2010/main" val="585568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4EBDE-F8DF-9D6C-DF39-A67D6EC95201}"/>
              </a:ext>
            </a:extLst>
          </p:cNvPr>
          <p:cNvSpPr>
            <a:spLocks noGrp="1"/>
          </p:cNvSpPr>
          <p:nvPr>
            <p:ph type="title"/>
          </p:nvPr>
        </p:nvSpPr>
        <p:spPr/>
        <p:txBody>
          <a:bodyPr/>
          <a:lstStyle/>
          <a:p>
            <a:r>
              <a:rPr lang="en-GB" dirty="0">
                <a:solidFill>
                  <a:srgbClr val="FFC000"/>
                </a:solidFill>
              </a:rPr>
              <a:t>How is it used</a:t>
            </a:r>
            <a:endParaRPr lang="en-IE" dirty="0">
              <a:solidFill>
                <a:srgbClr val="FFC000"/>
              </a:solidFill>
            </a:endParaRPr>
          </a:p>
        </p:txBody>
      </p:sp>
      <p:sp>
        <p:nvSpPr>
          <p:cNvPr id="3" name="Content Placeholder 2">
            <a:extLst>
              <a:ext uri="{FF2B5EF4-FFF2-40B4-BE49-F238E27FC236}">
                <a16:creationId xmlns:a16="http://schemas.microsoft.com/office/drawing/2014/main" id="{D7B389B6-F4B2-EC43-5175-F67587CE993F}"/>
              </a:ext>
            </a:extLst>
          </p:cNvPr>
          <p:cNvSpPr>
            <a:spLocks noGrp="1"/>
          </p:cNvSpPr>
          <p:nvPr>
            <p:ph idx="1"/>
          </p:nvPr>
        </p:nvSpPr>
        <p:spPr>
          <a:xfrm>
            <a:off x="913795" y="2096064"/>
            <a:ext cx="10353762" cy="4152336"/>
          </a:xfrm>
        </p:spPr>
        <p:txBody>
          <a:bodyPr>
            <a:normAutofit/>
          </a:bodyPr>
          <a:lstStyle/>
          <a:p>
            <a:r>
              <a:rPr lang="en-GB" b="1" dirty="0"/>
              <a:t>Snorting</a:t>
            </a:r>
            <a:r>
              <a:rPr lang="en-GB" dirty="0"/>
              <a:t> – via  lines of fine powder through the nose with a straw also known as a “</a:t>
            </a:r>
            <a:r>
              <a:rPr lang="en-GB" dirty="0" err="1"/>
              <a:t>tooter</a:t>
            </a:r>
            <a:r>
              <a:rPr lang="en-GB" dirty="0"/>
              <a:t>”.</a:t>
            </a:r>
          </a:p>
          <a:p>
            <a:endParaRPr lang="en-GB" dirty="0"/>
          </a:p>
          <a:p>
            <a:r>
              <a:rPr lang="en-GB" b="1" dirty="0"/>
              <a:t>Dabbing/Gumming </a:t>
            </a:r>
            <a:r>
              <a:rPr lang="en-GB" dirty="0"/>
              <a:t>– the powder is rubbed into the gums or left under the tongue.</a:t>
            </a:r>
          </a:p>
          <a:p>
            <a:r>
              <a:rPr lang="en-GB" dirty="0"/>
              <a:t>Less commonly consumed by drinking or swallowing orally.</a:t>
            </a:r>
          </a:p>
          <a:p>
            <a:endParaRPr lang="en-GB" dirty="0"/>
          </a:p>
          <a:p>
            <a:r>
              <a:rPr lang="en-GB" b="1" dirty="0"/>
              <a:t>Injecting</a:t>
            </a:r>
            <a:r>
              <a:rPr lang="en-GB" dirty="0"/>
              <a:t> –  the powder can be dissolved in water which can then be injected.</a:t>
            </a:r>
          </a:p>
          <a:p>
            <a:r>
              <a:rPr lang="en-GB" dirty="0"/>
              <a:t>“</a:t>
            </a:r>
            <a:r>
              <a:rPr lang="en-GB" dirty="0" err="1"/>
              <a:t>Speedballing</a:t>
            </a:r>
            <a:r>
              <a:rPr lang="en-GB" dirty="0"/>
              <a:t>” – is when cocaine and heroin are injected together.</a:t>
            </a:r>
          </a:p>
          <a:p>
            <a:endParaRPr lang="en-IE" dirty="0">
              <a:solidFill>
                <a:srgbClr val="FFC000"/>
              </a:solidFill>
            </a:endParaRPr>
          </a:p>
        </p:txBody>
      </p:sp>
    </p:spTree>
    <p:extLst>
      <p:ext uri="{BB962C8B-B14F-4D97-AF65-F5344CB8AC3E}">
        <p14:creationId xmlns:p14="http://schemas.microsoft.com/office/powerpoint/2010/main" val="322877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AD3B2-EEB5-7540-3114-5D7D6287690F}"/>
              </a:ext>
            </a:extLst>
          </p:cNvPr>
          <p:cNvSpPr>
            <a:spLocks noGrp="1"/>
          </p:cNvSpPr>
          <p:nvPr>
            <p:ph type="title"/>
          </p:nvPr>
        </p:nvSpPr>
        <p:spPr/>
        <p:txBody>
          <a:bodyPr/>
          <a:lstStyle/>
          <a:p>
            <a:r>
              <a:rPr lang="en-GB" dirty="0">
                <a:solidFill>
                  <a:srgbClr val="FFC000"/>
                </a:solidFill>
              </a:rPr>
              <a:t>Possible short-term effects</a:t>
            </a:r>
            <a:endParaRPr lang="en-IE" dirty="0">
              <a:solidFill>
                <a:srgbClr val="FFC000"/>
              </a:solidFill>
            </a:endParaRPr>
          </a:p>
        </p:txBody>
      </p:sp>
      <p:sp>
        <p:nvSpPr>
          <p:cNvPr id="3" name="Content Placeholder 2">
            <a:extLst>
              <a:ext uri="{FF2B5EF4-FFF2-40B4-BE49-F238E27FC236}">
                <a16:creationId xmlns:a16="http://schemas.microsoft.com/office/drawing/2014/main" id="{986F26F2-B050-032A-FE77-FA8A487A89E8}"/>
              </a:ext>
            </a:extLst>
          </p:cNvPr>
          <p:cNvSpPr>
            <a:spLocks noGrp="1"/>
          </p:cNvSpPr>
          <p:nvPr>
            <p:ph idx="1"/>
          </p:nvPr>
        </p:nvSpPr>
        <p:spPr>
          <a:xfrm>
            <a:off x="913795" y="2096064"/>
            <a:ext cx="10353762" cy="4575324"/>
          </a:xfrm>
        </p:spPr>
        <p:txBody>
          <a:bodyPr/>
          <a:lstStyle/>
          <a:p>
            <a:r>
              <a:rPr lang="en-GB" dirty="0"/>
              <a:t>Alert, energetic, confident and exhilarated.</a:t>
            </a:r>
          </a:p>
          <a:p>
            <a:r>
              <a:rPr lang="en-GB" dirty="0"/>
              <a:t>Sudden heart rate increase.</a:t>
            </a:r>
          </a:p>
          <a:p>
            <a:r>
              <a:rPr lang="en-GB" dirty="0"/>
              <a:t>Increase in blood pressure.</a:t>
            </a:r>
          </a:p>
          <a:p>
            <a:r>
              <a:rPr lang="en-GB" dirty="0"/>
              <a:t>Raised body temperature.</a:t>
            </a:r>
          </a:p>
          <a:p>
            <a:r>
              <a:rPr lang="en-GB" dirty="0"/>
              <a:t>Restlessness. </a:t>
            </a:r>
          </a:p>
          <a:p>
            <a:r>
              <a:rPr lang="en-GB" dirty="0"/>
              <a:t>Hyperactivity.</a:t>
            </a:r>
          </a:p>
          <a:p>
            <a:r>
              <a:rPr lang="en-GB" dirty="0"/>
              <a:t>Dilated pupils.</a:t>
            </a:r>
          </a:p>
          <a:p>
            <a:r>
              <a:rPr lang="en-GB" dirty="0"/>
              <a:t>Dry mouth.</a:t>
            </a:r>
          </a:p>
          <a:p>
            <a:r>
              <a:rPr lang="en-GB" dirty="0"/>
              <a:t>Sweating.</a:t>
            </a:r>
          </a:p>
          <a:p>
            <a:endParaRPr lang="en-GB" dirty="0"/>
          </a:p>
          <a:p>
            <a:endParaRPr lang="en-IE" dirty="0"/>
          </a:p>
        </p:txBody>
      </p:sp>
    </p:spTree>
    <p:extLst>
      <p:ext uri="{BB962C8B-B14F-4D97-AF65-F5344CB8AC3E}">
        <p14:creationId xmlns:p14="http://schemas.microsoft.com/office/powerpoint/2010/main" val="2652087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A3B11-B8AD-E155-C9EC-FCBD9DB1F4FA}"/>
              </a:ext>
            </a:extLst>
          </p:cNvPr>
          <p:cNvSpPr>
            <a:spLocks noGrp="1"/>
          </p:cNvSpPr>
          <p:nvPr>
            <p:ph type="title"/>
          </p:nvPr>
        </p:nvSpPr>
        <p:spPr/>
        <p:txBody>
          <a:bodyPr/>
          <a:lstStyle/>
          <a:p>
            <a:r>
              <a:rPr lang="en-GB" dirty="0">
                <a:solidFill>
                  <a:srgbClr val="FFC000"/>
                </a:solidFill>
              </a:rPr>
              <a:t>Possible short-term effects continued…</a:t>
            </a:r>
            <a:endParaRPr lang="en-IE" dirty="0">
              <a:solidFill>
                <a:srgbClr val="FFC000"/>
              </a:solidFill>
            </a:endParaRPr>
          </a:p>
        </p:txBody>
      </p:sp>
      <p:sp>
        <p:nvSpPr>
          <p:cNvPr id="3" name="Content Placeholder 2">
            <a:extLst>
              <a:ext uri="{FF2B5EF4-FFF2-40B4-BE49-F238E27FC236}">
                <a16:creationId xmlns:a16="http://schemas.microsoft.com/office/drawing/2014/main" id="{5643F419-A7B7-9D8C-AC92-C1B97320A950}"/>
              </a:ext>
            </a:extLst>
          </p:cNvPr>
          <p:cNvSpPr>
            <a:spLocks noGrp="1"/>
          </p:cNvSpPr>
          <p:nvPr>
            <p:ph idx="1"/>
          </p:nvPr>
        </p:nvSpPr>
        <p:spPr/>
        <p:txBody>
          <a:bodyPr/>
          <a:lstStyle/>
          <a:p>
            <a:r>
              <a:rPr lang="en-GB" dirty="0"/>
              <a:t>Nausea.</a:t>
            </a:r>
          </a:p>
          <a:p>
            <a:r>
              <a:rPr lang="en-GB" dirty="0"/>
              <a:t>Loss of appetite.</a:t>
            </a:r>
          </a:p>
          <a:p>
            <a:r>
              <a:rPr lang="en-GB" dirty="0"/>
              <a:t>Increased sex drive.</a:t>
            </a:r>
          </a:p>
          <a:p>
            <a:r>
              <a:rPr lang="en-GB" dirty="0"/>
              <a:t>Paranoia.</a:t>
            </a:r>
          </a:p>
          <a:p>
            <a:r>
              <a:rPr lang="en-GB" dirty="0" err="1"/>
              <a:t>Irritabilty</a:t>
            </a:r>
            <a:r>
              <a:rPr lang="en-GB" dirty="0"/>
              <a:t>.</a:t>
            </a:r>
          </a:p>
          <a:p>
            <a:r>
              <a:rPr lang="en-GB" dirty="0"/>
              <a:t>Crash/comedown with possible suicidal thoughts.</a:t>
            </a:r>
            <a:endParaRPr lang="en-IE" dirty="0"/>
          </a:p>
        </p:txBody>
      </p:sp>
    </p:spTree>
    <p:extLst>
      <p:ext uri="{BB962C8B-B14F-4D97-AF65-F5344CB8AC3E}">
        <p14:creationId xmlns:p14="http://schemas.microsoft.com/office/powerpoint/2010/main" val="4160128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D6B6D-7358-DF8B-50D8-B2BB8FC76CF9}"/>
              </a:ext>
            </a:extLst>
          </p:cNvPr>
          <p:cNvSpPr>
            <a:spLocks noGrp="1"/>
          </p:cNvSpPr>
          <p:nvPr>
            <p:ph type="title"/>
          </p:nvPr>
        </p:nvSpPr>
        <p:spPr/>
        <p:txBody>
          <a:bodyPr/>
          <a:lstStyle/>
          <a:p>
            <a:r>
              <a:rPr lang="en-GB" dirty="0">
                <a:solidFill>
                  <a:srgbClr val="FFC000"/>
                </a:solidFill>
              </a:rPr>
              <a:t>Possible long-term effects</a:t>
            </a:r>
            <a:endParaRPr lang="en-IE" dirty="0">
              <a:solidFill>
                <a:srgbClr val="FFC000"/>
              </a:solidFill>
            </a:endParaRPr>
          </a:p>
        </p:txBody>
      </p:sp>
      <p:sp>
        <p:nvSpPr>
          <p:cNvPr id="3" name="Content Placeholder 2">
            <a:extLst>
              <a:ext uri="{FF2B5EF4-FFF2-40B4-BE49-F238E27FC236}">
                <a16:creationId xmlns:a16="http://schemas.microsoft.com/office/drawing/2014/main" id="{E6095DF9-8289-744C-1016-513E6E843D3E}"/>
              </a:ext>
            </a:extLst>
          </p:cNvPr>
          <p:cNvSpPr>
            <a:spLocks noGrp="1"/>
          </p:cNvSpPr>
          <p:nvPr>
            <p:ph idx="1"/>
          </p:nvPr>
        </p:nvSpPr>
        <p:spPr>
          <a:xfrm>
            <a:off x="913795" y="2096063"/>
            <a:ext cx="10353762" cy="4286075"/>
          </a:xfrm>
        </p:spPr>
        <p:txBody>
          <a:bodyPr>
            <a:normAutofit/>
          </a:bodyPr>
          <a:lstStyle/>
          <a:p>
            <a:r>
              <a:rPr lang="en-GB" dirty="0"/>
              <a:t>Constriction of blood vessels which can interrupt blood flow to the respiratory and gastrointestinal systems.</a:t>
            </a:r>
          </a:p>
          <a:p>
            <a:r>
              <a:rPr lang="en-GB" dirty="0"/>
              <a:t>Cardiovascular damage.</a:t>
            </a:r>
          </a:p>
          <a:p>
            <a:r>
              <a:rPr lang="en-GB" dirty="0"/>
              <a:t>A stroke.</a:t>
            </a:r>
          </a:p>
          <a:p>
            <a:r>
              <a:rPr lang="en-GB" dirty="0"/>
              <a:t>Insomnia, exhaustion and inability to relax.</a:t>
            </a:r>
          </a:p>
          <a:p>
            <a:r>
              <a:rPr lang="en-GB" dirty="0"/>
              <a:t>Feeling aggressive/becoming violent.</a:t>
            </a:r>
          </a:p>
          <a:p>
            <a:r>
              <a:rPr lang="en-GB" dirty="0"/>
              <a:t>Marked changes in mood and behaviour.</a:t>
            </a:r>
          </a:p>
          <a:p>
            <a:r>
              <a:rPr lang="en-GB" dirty="0"/>
              <a:t>Loss of appetite.</a:t>
            </a:r>
          </a:p>
          <a:p>
            <a:r>
              <a:rPr lang="en-GB" dirty="0"/>
              <a:t>Anxiety and feeling depressed, including suicidal thoughts.</a:t>
            </a:r>
          </a:p>
          <a:p>
            <a:endParaRPr lang="en-IE" dirty="0"/>
          </a:p>
        </p:txBody>
      </p:sp>
    </p:spTree>
    <p:extLst>
      <p:ext uri="{BB962C8B-B14F-4D97-AF65-F5344CB8AC3E}">
        <p14:creationId xmlns:p14="http://schemas.microsoft.com/office/powerpoint/2010/main" val="4223168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E3166-FE74-3389-C4D9-398102218378}"/>
              </a:ext>
            </a:extLst>
          </p:cNvPr>
          <p:cNvSpPr>
            <a:spLocks noGrp="1"/>
          </p:cNvSpPr>
          <p:nvPr>
            <p:ph type="title"/>
          </p:nvPr>
        </p:nvSpPr>
        <p:spPr/>
        <p:txBody>
          <a:bodyPr/>
          <a:lstStyle/>
          <a:p>
            <a:r>
              <a:rPr lang="en-GB" dirty="0">
                <a:solidFill>
                  <a:srgbClr val="FFC000"/>
                </a:solidFill>
              </a:rPr>
              <a:t>Possible long-term effects continued…</a:t>
            </a:r>
            <a:endParaRPr lang="en-IE" dirty="0">
              <a:solidFill>
                <a:srgbClr val="FFC000"/>
              </a:solidFill>
            </a:endParaRPr>
          </a:p>
        </p:txBody>
      </p:sp>
      <p:sp>
        <p:nvSpPr>
          <p:cNvPr id="3" name="Content Placeholder 2">
            <a:extLst>
              <a:ext uri="{FF2B5EF4-FFF2-40B4-BE49-F238E27FC236}">
                <a16:creationId xmlns:a16="http://schemas.microsoft.com/office/drawing/2014/main" id="{A7DC3700-D62A-0A9D-10F3-1DD438F79FBA}"/>
              </a:ext>
            </a:extLst>
          </p:cNvPr>
          <p:cNvSpPr>
            <a:spLocks noGrp="1"/>
          </p:cNvSpPr>
          <p:nvPr>
            <p:ph idx="1"/>
          </p:nvPr>
        </p:nvSpPr>
        <p:spPr>
          <a:xfrm>
            <a:off x="913795" y="2096063"/>
            <a:ext cx="10353762" cy="4323397"/>
          </a:xfrm>
        </p:spPr>
        <p:txBody>
          <a:bodyPr/>
          <a:lstStyle/>
          <a:p>
            <a:r>
              <a:rPr lang="en-GB" dirty="0"/>
              <a:t>Paranoia and hallucinations.</a:t>
            </a:r>
          </a:p>
          <a:p>
            <a:r>
              <a:rPr lang="en-GB" dirty="0"/>
              <a:t>Damage to nose tissue.</a:t>
            </a:r>
          </a:p>
          <a:p>
            <a:r>
              <a:rPr lang="en-GB" dirty="0"/>
              <a:t>Kidney and liver problems.</a:t>
            </a:r>
          </a:p>
          <a:p>
            <a:r>
              <a:rPr lang="en-GB" dirty="0"/>
              <a:t>Possible loss of sex drive if used long term.</a:t>
            </a:r>
          </a:p>
          <a:p>
            <a:r>
              <a:rPr lang="en-GB" dirty="0"/>
              <a:t>Injecting can cause abscesses.</a:t>
            </a:r>
          </a:p>
          <a:p>
            <a:r>
              <a:rPr lang="en-GB" dirty="0"/>
              <a:t>Weight loss.</a:t>
            </a:r>
          </a:p>
          <a:p>
            <a:r>
              <a:rPr lang="en-GB" dirty="0"/>
              <a:t>Financial issues/drug related debt.</a:t>
            </a:r>
          </a:p>
          <a:p>
            <a:r>
              <a:rPr lang="en-GB" dirty="0"/>
              <a:t>Dependence.</a:t>
            </a:r>
          </a:p>
          <a:p>
            <a:endParaRPr lang="en-IE" dirty="0"/>
          </a:p>
        </p:txBody>
      </p:sp>
    </p:spTree>
    <p:extLst>
      <p:ext uri="{BB962C8B-B14F-4D97-AF65-F5344CB8AC3E}">
        <p14:creationId xmlns:p14="http://schemas.microsoft.com/office/powerpoint/2010/main" val="2407198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74A53-C84E-FF1A-9368-111919E6638A}"/>
              </a:ext>
            </a:extLst>
          </p:cNvPr>
          <p:cNvSpPr>
            <a:spLocks noGrp="1"/>
          </p:cNvSpPr>
          <p:nvPr>
            <p:ph type="title"/>
          </p:nvPr>
        </p:nvSpPr>
        <p:spPr/>
        <p:txBody>
          <a:bodyPr/>
          <a:lstStyle/>
          <a:p>
            <a:r>
              <a:rPr lang="en-GB" dirty="0">
                <a:solidFill>
                  <a:srgbClr val="FFC000"/>
                </a:solidFill>
              </a:rPr>
              <a:t>Overdosing</a:t>
            </a:r>
            <a:endParaRPr lang="en-IE" dirty="0">
              <a:solidFill>
                <a:srgbClr val="FFC000"/>
              </a:solidFill>
            </a:endParaRPr>
          </a:p>
        </p:txBody>
      </p:sp>
      <p:sp>
        <p:nvSpPr>
          <p:cNvPr id="3" name="Content Placeholder 2">
            <a:extLst>
              <a:ext uri="{FF2B5EF4-FFF2-40B4-BE49-F238E27FC236}">
                <a16:creationId xmlns:a16="http://schemas.microsoft.com/office/drawing/2014/main" id="{CE75A5BC-746D-86B5-7356-EDF3533DAF09}"/>
              </a:ext>
            </a:extLst>
          </p:cNvPr>
          <p:cNvSpPr>
            <a:spLocks noGrp="1"/>
          </p:cNvSpPr>
          <p:nvPr>
            <p:ph idx="1"/>
          </p:nvPr>
        </p:nvSpPr>
        <p:spPr>
          <a:xfrm>
            <a:off x="913795" y="2096063"/>
            <a:ext cx="10353762" cy="4323397"/>
          </a:xfrm>
        </p:spPr>
        <p:txBody>
          <a:bodyPr>
            <a:normAutofit/>
          </a:bodyPr>
          <a:lstStyle/>
          <a:p>
            <a:r>
              <a:rPr lang="en-GB" dirty="0"/>
              <a:t>Cocaine can raise the body’s temperature which can cause convulsions, a heart attack or heart failure.</a:t>
            </a:r>
          </a:p>
          <a:p>
            <a:endParaRPr lang="en-GB" dirty="0"/>
          </a:p>
          <a:p>
            <a:r>
              <a:rPr lang="en-GB" dirty="0"/>
              <a:t>Risk of overdose increases as more is consumed.</a:t>
            </a:r>
          </a:p>
          <a:p>
            <a:endParaRPr lang="en-GB" dirty="0"/>
          </a:p>
          <a:p>
            <a:r>
              <a:rPr lang="en-GB" dirty="0"/>
              <a:t>Risk of overdose is increased if mixed with other drugs and alcohol.</a:t>
            </a:r>
          </a:p>
          <a:p>
            <a:endParaRPr lang="en-GB" dirty="0"/>
          </a:p>
          <a:p>
            <a:r>
              <a:rPr lang="en-GB" dirty="0"/>
              <a:t>Overdose is more likely if cocaine is injected</a:t>
            </a:r>
            <a:r>
              <a:rPr lang="en-GB" dirty="0">
                <a:solidFill>
                  <a:srgbClr val="FFC000"/>
                </a:solidFill>
              </a:rPr>
              <a:t>.</a:t>
            </a:r>
          </a:p>
          <a:p>
            <a:pPr marL="0" indent="0">
              <a:buNone/>
            </a:pPr>
            <a:endParaRPr lang="en-GB" dirty="0"/>
          </a:p>
          <a:p>
            <a:endParaRPr lang="en-IE" dirty="0"/>
          </a:p>
        </p:txBody>
      </p:sp>
    </p:spTree>
    <p:extLst>
      <p:ext uri="{BB962C8B-B14F-4D97-AF65-F5344CB8AC3E}">
        <p14:creationId xmlns:p14="http://schemas.microsoft.com/office/powerpoint/2010/main" val="3225833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18FD6-3200-37C1-103B-5558E9719421}"/>
              </a:ext>
            </a:extLst>
          </p:cNvPr>
          <p:cNvSpPr>
            <a:spLocks noGrp="1"/>
          </p:cNvSpPr>
          <p:nvPr>
            <p:ph type="title"/>
          </p:nvPr>
        </p:nvSpPr>
        <p:spPr/>
        <p:txBody>
          <a:bodyPr/>
          <a:lstStyle/>
          <a:p>
            <a:r>
              <a:rPr lang="en-GB" dirty="0">
                <a:solidFill>
                  <a:srgbClr val="FFC000"/>
                </a:solidFill>
              </a:rPr>
              <a:t>What might an overdose look like?</a:t>
            </a:r>
            <a:endParaRPr lang="en-IE" dirty="0">
              <a:solidFill>
                <a:srgbClr val="FFC000"/>
              </a:solidFill>
            </a:endParaRPr>
          </a:p>
        </p:txBody>
      </p:sp>
      <p:sp>
        <p:nvSpPr>
          <p:cNvPr id="3" name="Content Placeholder 2">
            <a:extLst>
              <a:ext uri="{FF2B5EF4-FFF2-40B4-BE49-F238E27FC236}">
                <a16:creationId xmlns:a16="http://schemas.microsoft.com/office/drawing/2014/main" id="{E3C83428-ECFF-9772-82D1-7E1F0E2FE478}"/>
              </a:ext>
            </a:extLst>
          </p:cNvPr>
          <p:cNvSpPr>
            <a:spLocks noGrp="1"/>
          </p:cNvSpPr>
          <p:nvPr>
            <p:ph idx="1"/>
          </p:nvPr>
        </p:nvSpPr>
        <p:spPr>
          <a:xfrm>
            <a:off x="913795" y="2096064"/>
            <a:ext cx="10353762" cy="4482018"/>
          </a:xfrm>
        </p:spPr>
        <p:txBody>
          <a:bodyPr/>
          <a:lstStyle/>
          <a:p>
            <a:r>
              <a:rPr lang="en-GB" dirty="0"/>
              <a:t>Restlessness.</a:t>
            </a:r>
          </a:p>
          <a:p>
            <a:r>
              <a:rPr lang="en-GB" dirty="0"/>
              <a:t>Pressured speech.</a:t>
            </a:r>
          </a:p>
          <a:p>
            <a:r>
              <a:rPr lang="en-GB" dirty="0"/>
              <a:t>Change in behaviour.</a:t>
            </a:r>
          </a:p>
          <a:p>
            <a:r>
              <a:rPr lang="en-GB" dirty="0"/>
              <a:t>Body temperature increase – feeling very warm and having hot skin.</a:t>
            </a:r>
          </a:p>
          <a:p>
            <a:r>
              <a:rPr lang="en-GB" dirty="0"/>
              <a:t>Flushed face.</a:t>
            </a:r>
          </a:p>
          <a:p>
            <a:r>
              <a:rPr lang="en-GB" dirty="0"/>
              <a:t>Muscle cramps.</a:t>
            </a:r>
          </a:p>
          <a:p>
            <a:r>
              <a:rPr lang="en-GB" dirty="0"/>
              <a:t>Stiffness in arms and legs.</a:t>
            </a:r>
          </a:p>
          <a:p>
            <a:r>
              <a:rPr lang="en-GB" dirty="0"/>
              <a:t>Confusion.</a:t>
            </a:r>
          </a:p>
          <a:p>
            <a:r>
              <a:rPr lang="en-GB" dirty="0"/>
              <a:t>Seizure.</a:t>
            </a:r>
          </a:p>
          <a:p>
            <a:endParaRPr lang="en-IE" dirty="0"/>
          </a:p>
        </p:txBody>
      </p:sp>
    </p:spTree>
    <p:extLst>
      <p:ext uri="{BB962C8B-B14F-4D97-AF65-F5344CB8AC3E}">
        <p14:creationId xmlns:p14="http://schemas.microsoft.com/office/powerpoint/2010/main" val="11035788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Damask</Template>
  <TotalTime>103</TotalTime>
  <Words>1208</Words>
  <Application>Microsoft Office PowerPoint</Application>
  <PresentationFormat>Widescreen</PresentationFormat>
  <Paragraphs>130</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Aptos</vt:lpstr>
      <vt:lpstr>Arial</vt:lpstr>
      <vt:lpstr>Bookman Old Style</vt:lpstr>
      <vt:lpstr>Rockwell</vt:lpstr>
      <vt:lpstr>Damask</vt:lpstr>
      <vt:lpstr>Cocaine  What is it?  </vt:lpstr>
      <vt:lpstr>What does it do?</vt:lpstr>
      <vt:lpstr>How is it used</vt:lpstr>
      <vt:lpstr>Possible short-term effects</vt:lpstr>
      <vt:lpstr>Possible short-term effects continued…</vt:lpstr>
      <vt:lpstr>Possible long-term effects</vt:lpstr>
      <vt:lpstr>Possible long-term effects continued…</vt:lpstr>
      <vt:lpstr>Overdosing</vt:lpstr>
      <vt:lpstr>What might an overdose look like?</vt:lpstr>
      <vt:lpstr>What might an overdose look like continued…</vt:lpstr>
      <vt:lpstr>The health implications</vt:lpstr>
      <vt:lpstr>The health implications  continued…</vt:lpstr>
      <vt:lpstr>Further risks…</vt:lpstr>
      <vt:lpstr>Harm reduction</vt:lpstr>
      <vt:lpstr>Harm reduction  continued…</vt:lpstr>
      <vt:lpstr>If you are worried about someone after they have taken cocaine…</vt:lpstr>
      <vt:lpstr>Sources/references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Cocaine  What is it?</dc:title>
  <dc:creator>Deborah Jordan</dc:creator>
  <cp:lastModifiedBy>Mary Dunne</cp:lastModifiedBy>
  <cp:revision>2</cp:revision>
  <dcterms:created xsi:type="dcterms:W3CDTF">2024-01-02T14:58:05Z</dcterms:created>
  <dcterms:modified xsi:type="dcterms:W3CDTF">2024-07-01T09:05:29Z</dcterms:modified>
</cp:coreProperties>
</file>