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Dunne" userId="cf04cbd8-a43d-4544-9b4e-be03eb681988" providerId="ADAL" clId="{0F606D64-3DC6-4D0E-A2F0-7D11B161C129}"/>
    <pc:docChg chg="modSld">
      <pc:chgData name="Mary Dunne" userId="cf04cbd8-a43d-4544-9b4e-be03eb681988" providerId="ADAL" clId="{0F606D64-3DC6-4D0E-A2F0-7D11B161C129}" dt="2024-07-01T08:20:06.433" v="11" actId="14100"/>
      <pc:docMkLst>
        <pc:docMk/>
      </pc:docMkLst>
      <pc:sldChg chg="modSp mod">
        <pc:chgData name="Mary Dunne" userId="cf04cbd8-a43d-4544-9b4e-be03eb681988" providerId="ADAL" clId="{0F606D64-3DC6-4D0E-A2F0-7D11B161C129}" dt="2024-07-01T08:20:06.433" v="11" actId="14100"/>
        <pc:sldMkLst>
          <pc:docMk/>
          <pc:sldMk cId="2357170056" sldId="260"/>
        </pc:sldMkLst>
        <pc:spChg chg="mod">
          <ac:chgData name="Mary Dunne" userId="cf04cbd8-a43d-4544-9b4e-be03eb681988" providerId="ADAL" clId="{0F606D64-3DC6-4D0E-A2F0-7D11B161C129}" dt="2024-07-01T08:20:06.433" v="11" actId="14100"/>
          <ac:spMkLst>
            <pc:docMk/>
            <pc:sldMk cId="2357170056" sldId="260"/>
            <ac:spMk id="3" creationId="{5920E6D4-A80C-1B48-FE47-915B4D66D096}"/>
          </ac:spMkLst>
        </pc:spChg>
      </pc:sldChg>
      <pc:sldChg chg="modSp mod">
        <pc:chgData name="Mary Dunne" userId="cf04cbd8-a43d-4544-9b4e-be03eb681988" providerId="ADAL" clId="{0F606D64-3DC6-4D0E-A2F0-7D11B161C129}" dt="2024-07-01T08:19:31.467" v="4" actId="20577"/>
        <pc:sldMkLst>
          <pc:docMk/>
          <pc:sldMk cId="1015945371" sldId="261"/>
        </pc:sldMkLst>
        <pc:spChg chg="mod">
          <ac:chgData name="Mary Dunne" userId="cf04cbd8-a43d-4544-9b4e-be03eb681988" providerId="ADAL" clId="{0F606D64-3DC6-4D0E-A2F0-7D11B161C129}" dt="2024-07-01T08:19:31.467" v="4" actId="20577"/>
          <ac:spMkLst>
            <pc:docMk/>
            <pc:sldMk cId="1015945371" sldId="261"/>
            <ac:spMk id="3" creationId="{2E18E9BA-C78D-B24E-29B4-9A629DFEB95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E3CC-7A0D-442F-A045-892D2BC42D6D}" type="datetimeFigureOut">
              <a:rPr lang="en-IE" smtClean="0"/>
              <a:t>01/07/2024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4C65-D8B2-4841-AAFA-416700C91A5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379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E3CC-7A0D-442F-A045-892D2BC42D6D}" type="datetimeFigureOut">
              <a:rPr lang="en-IE" smtClean="0"/>
              <a:t>01/07/2024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4C65-D8B2-4841-AAFA-416700C91A5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778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E3CC-7A0D-442F-A045-892D2BC42D6D}" type="datetimeFigureOut">
              <a:rPr lang="en-IE" smtClean="0"/>
              <a:t>01/07/2024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4C65-D8B2-4841-AAFA-416700C91A5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40108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E3CC-7A0D-442F-A045-892D2BC42D6D}" type="datetimeFigureOut">
              <a:rPr lang="en-IE" smtClean="0"/>
              <a:t>01/07/2024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4C65-D8B2-4841-AAFA-416700C91A51}" type="slidenum">
              <a:rPr lang="en-IE" smtClean="0"/>
              <a:t>‹#›</a:t>
            </a:fld>
            <a:endParaRPr lang="en-IE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7311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E3CC-7A0D-442F-A045-892D2BC42D6D}" type="datetimeFigureOut">
              <a:rPr lang="en-IE" smtClean="0"/>
              <a:t>01/07/2024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4C65-D8B2-4841-AAFA-416700C91A5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9635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E3CC-7A0D-442F-A045-892D2BC42D6D}" type="datetimeFigureOut">
              <a:rPr lang="en-IE" smtClean="0"/>
              <a:t>01/07/2024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4C65-D8B2-4841-AAFA-416700C91A5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8050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E3CC-7A0D-442F-A045-892D2BC42D6D}" type="datetimeFigureOut">
              <a:rPr lang="en-IE" smtClean="0"/>
              <a:t>01/07/2024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4C65-D8B2-4841-AAFA-416700C91A5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714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E3CC-7A0D-442F-A045-892D2BC42D6D}" type="datetimeFigureOut">
              <a:rPr lang="en-IE" smtClean="0"/>
              <a:t>01/07/2024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4C65-D8B2-4841-AAFA-416700C91A5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4442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E3CC-7A0D-442F-A045-892D2BC42D6D}" type="datetimeFigureOut">
              <a:rPr lang="en-IE" smtClean="0"/>
              <a:t>01/07/2024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4C65-D8B2-4841-AAFA-416700C91A5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237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E3CC-7A0D-442F-A045-892D2BC42D6D}" type="datetimeFigureOut">
              <a:rPr lang="en-IE" smtClean="0"/>
              <a:t>01/07/2024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4C65-D8B2-4841-AAFA-416700C91A5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580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E3CC-7A0D-442F-A045-892D2BC42D6D}" type="datetimeFigureOut">
              <a:rPr lang="en-IE" smtClean="0"/>
              <a:t>01/07/2024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4C65-D8B2-4841-AAFA-416700C91A5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444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E3CC-7A0D-442F-A045-892D2BC42D6D}" type="datetimeFigureOut">
              <a:rPr lang="en-IE" smtClean="0"/>
              <a:t>01/07/2024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4C65-D8B2-4841-AAFA-416700C91A5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819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E3CC-7A0D-442F-A045-892D2BC42D6D}" type="datetimeFigureOut">
              <a:rPr lang="en-IE" smtClean="0"/>
              <a:t>01/07/2024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4C65-D8B2-4841-AAFA-416700C91A5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58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E3CC-7A0D-442F-A045-892D2BC42D6D}" type="datetimeFigureOut">
              <a:rPr lang="en-IE" smtClean="0"/>
              <a:t>01/07/2024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4C65-D8B2-4841-AAFA-416700C91A5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8788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E3CC-7A0D-442F-A045-892D2BC42D6D}" type="datetimeFigureOut">
              <a:rPr lang="en-IE" smtClean="0"/>
              <a:t>01/07/2024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4C65-D8B2-4841-AAFA-416700C91A5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838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E3CC-7A0D-442F-A045-892D2BC42D6D}" type="datetimeFigureOut">
              <a:rPr lang="en-IE" smtClean="0"/>
              <a:t>01/07/2024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4C65-D8B2-4841-AAFA-416700C91A5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122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E3CC-7A0D-442F-A045-892D2BC42D6D}" type="datetimeFigureOut">
              <a:rPr lang="en-IE" smtClean="0"/>
              <a:t>01/07/2024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4C65-D8B2-4841-AAFA-416700C91A5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327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BE3CC-7A0D-442F-A045-892D2BC42D6D}" type="datetimeFigureOut">
              <a:rPr lang="en-IE" smtClean="0"/>
              <a:t>01/07/2024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14C65-D8B2-4841-AAFA-416700C91A5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3574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ugs.ie/" TargetMode="External"/><Relationship Id="rId2" Type="http://schemas.openxmlformats.org/officeDocument/2006/relationships/hyperlink" Target="https://www.drugsandalcohol.ie/services_ma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ris@mqi.i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ugsandalcohol.ie/41297/" TargetMode="External"/><Relationship Id="rId2" Type="http://schemas.openxmlformats.org/officeDocument/2006/relationships/hyperlink" Target="https://www.drugs.ie/drugs_info/about_drugs/chemsex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rugsandalcohol.ie/cgi/search/archive/advanced?_action_search=1&amp;dataset=archive&amp;exp=0%7C1%7C-date%2Fbrowse_by%2Ftitle%7Carchive%7C-%7Cace_words_advanced%3Aace_words%3AANY%3AIN%3Adocumentation+library%7Cadvanced_date%3Adate%3AALL%3AEQ%3A2014-%7Cadvanced_subject_geo_words_last%3Avol_subject_list_geo_words_last%3AALL%3AIN%3AIreland%7Cadvanced_type%3Atype%3AANY%3AEQ%3Afactsheet%7C-%7Ceprint_status%3Aeprint_status%3AANY%3AEQ%3Aarchive&amp;order=-date%2Fbrowse_by%2Ftit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PILL COUNTER: What?! I am lacking two green-apple-flavoured condoms ...">
            <a:extLst>
              <a:ext uri="{FF2B5EF4-FFF2-40B4-BE49-F238E27FC236}">
                <a16:creationId xmlns:a16="http://schemas.microsoft.com/office/drawing/2014/main" id="{75A777CD-F1E4-1CAF-795D-DC70F9EC8A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2" r="-2" b="17982"/>
          <a:stretch/>
        </p:blipFill>
        <p:spPr bwMode="auto">
          <a:xfrm>
            <a:off x="4273315" y="4151698"/>
            <a:ext cx="3980036" cy="1911450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86F4AB-23C2-23BA-C1C1-0C7DB7A3F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969" y="685801"/>
            <a:ext cx="10494062" cy="1419224"/>
          </a:xfrm>
        </p:spPr>
        <p:txBody>
          <a:bodyPr>
            <a:normAutofit/>
          </a:bodyPr>
          <a:lstStyle/>
          <a:p>
            <a:r>
              <a:rPr lang="en-IE" sz="4000" dirty="0">
                <a:solidFill>
                  <a:srgbClr val="FFC000"/>
                </a:solidFill>
              </a:rPr>
              <a:t>Chemsex drugs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57B3DF-ED95-611C-61D8-10D4FA717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969" y="2228850"/>
            <a:ext cx="10494062" cy="105552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en-IE" sz="1400" dirty="0"/>
          </a:p>
          <a:p>
            <a:pPr>
              <a:lnSpc>
                <a:spcPct val="110000"/>
              </a:lnSpc>
            </a:pPr>
            <a:r>
              <a:rPr lang="en-IE" sz="2000" b="1" dirty="0"/>
              <a:t>What are they?</a:t>
            </a:r>
          </a:p>
        </p:txBody>
      </p:sp>
    </p:spTree>
    <p:extLst>
      <p:ext uri="{BB962C8B-B14F-4D97-AF65-F5344CB8AC3E}">
        <p14:creationId xmlns:p14="http://schemas.microsoft.com/office/powerpoint/2010/main" val="12914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39A32-B116-74A2-23DA-6C934898C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>
                <a:solidFill>
                  <a:srgbClr val="FFC000"/>
                </a:solidFill>
              </a:rPr>
              <a:t>Chemsex</a:t>
            </a:r>
            <a:r>
              <a:rPr lang="en-IE" dirty="0">
                <a:solidFill>
                  <a:srgbClr val="FFC000"/>
                </a:solidFill>
              </a:rPr>
              <a:t> = a specific form of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8D201-C76A-95CF-A4A1-FBE74A57F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411416"/>
          </a:xfrm>
        </p:spPr>
        <p:txBody>
          <a:bodyPr/>
          <a:lstStyle/>
          <a:p>
            <a:r>
              <a:rPr lang="en-IE" dirty="0"/>
              <a:t>It involves the use of one or more drugs for the specific purpose of  facilitating, enhancing and prolonging, sexual intercourse.</a:t>
            </a:r>
          </a:p>
          <a:p>
            <a:r>
              <a:rPr lang="en-IE" dirty="0"/>
              <a:t>There are three main drugs associated with </a:t>
            </a:r>
            <a:r>
              <a:rPr lang="en-IE" dirty="0" err="1"/>
              <a:t>chemsex</a:t>
            </a:r>
            <a:r>
              <a:rPr lang="en-IE" dirty="0"/>
              <a:t>:</a:t>
            </a:r>
          </a:p>
          <a:p>
            <a:pPr lvl="1"/>
            <a:r>
              <a:rPr lang="en-IE" dirty="0"/>
              <a:t>Methamphetamine (crystal, crystal meth, meth, Tina)</a:t>
            </a:r>
          </a:p>
          <a:p>
            <a:pPr lvl="1"/>
            <a:r>
              <a:rPr lang="en-IE" dirty="0"/>
              <a:t>Mephedrone (</a:t>
            </a:r>
            <a:r>
              <a:rPr lang="en-IE" dirty="0" err="1"/>
              <a:t>meph</a:t>
            </a:r>
            <a:r>
              <a:rPr lang="en-IE" dirty="0"/>
              <a:t>, drone, M-Cat, Meow-Meow)</a:t>
            </a:r>
          </a:p>
          <a:p>
            <a:pPr lvl="1"/>
            <a:r>
              <a:rPr lang="en-IE" dirty="0"/>
              <a:t>GHB/GHL (G, Gina, Liquid E)</a:t>
            </a:r>
          </a:p>
          <a:p>
            <a:pPr marL="457200" lvl="1" indent="0">
              <a:buNone/>
            </a:pPr>
            <a:endParaRPr lang="en-IE" dirty="0"/>
          </a:p>
          <a:p>
            <a:pPr marL="457200" lvl="1" indent="0">
              <a:buNone/>
            </a:pPr>
            <a:r>
              <a:rPr lang="en-IE" dirty="0"/>
              <a:t>In Ireland, the stimulant cocaine and the depressant ketamine, is also used.</a:t>
            </a:r>
          </a:p>
          <a:p>
            <a:pPr marL="457200" lvl="1" indent="0">
              <a:buNone/>
            </a:pPr>
            <a:r>
              <a:rPr lang="en-IE" dirty="0"/>
              <a:t>It is associated with extreme disinhibition and, therefore, safe practices are not followed, greatly increasing the risk of the spread of sexually transmitted infections. </a:t>
            </a:r>
          </a:p>
        </p:txBody>
      </p:sp>
    </p:spTree>
    <p:extLst>
      <p:ext uri="{BB962C8B-B14F-4D97-AF65-F5344CB8AC3E}">
        <p14:creationId xmlns:p14="http://schemas.microsoft.com/office/powerpoint/2010/main" val="142503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43973-D2F5-1C07-E117-01B01D858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FFC000"/>
                </a:solidFill>
              </a:rPr>
              <a:t>Short and long-term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7443E-AF03-436F-5A3F-33F4E3D05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335216"/>
          </a:xfrm>
        </p:spPr>
        <p:txBody>
          <a:bodyPr/>
          <a:lstStyle/>
          <a:p>
            <a:r>
              <a:rPr lang="en-IE" dirty="0"/>
              <a:t>Paranoia</a:t>
            </a:r>
          </a:p>
          <a:p>
            <a:r>
              <a:rPr lang="en-IE" dirty="0"/>
              <a:t>Psychosis</a:t>
            </a:r>
          </a:p>
          <a:p>
            <a:r>
              <a:rPr lang="en-IE" dirty="0"/>
              <a:t>Chronic depression</a:t>
            </a:r>
          </a:p>
          <a:p>
            <a:r>
              <a:rPr lang="en-IE" dirty="0"/>
              <a:t>Anxiety</a:t>
            </a:r>
          </a:p>
          <a:p>
            <a:r>
              <a:rPr lang="en-IE" dirty="0"/>
              <a:t>Withdrawal (withdrawal from GHB can be severe)</a:t>
            </a:r>
          </a:p>
          <a:p>
            <a:r>
              <a:rPr lang="en-IE" dirty="0"/>
              <a:t>Dependency</a:t>
            </a:r>
          </a:p>
          <a:p>
            <a:r>
              <a:rPr lang="en-IE" dirty="0"/>
              <a:t>Going under/out of consciousness/overdose</a:t>
            </a:r>
          </a:p>
          <a:p>
            <a:r>
              <a:rPr lang="en-IE" dirty="0"/>
              <a:t>Coma/death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8289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8D3BF-4C9F-A7E1-165D-609D1C28E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FFC000"/>
                </a:solidFill>
              </a:rPr>
              <a:t>Harm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82AC7-9468-D54C-EBE1-85F524DB5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45920"/>
            <a:ext cx="10353762" cy="4968240"/>
          </a:xfrm>
        </p:spPr>
        <p:txBody>
          <a:bodyPr/>
          <a:lstStyle/>
          <a:p>
            <a:r>
              <a:rPr lang="en-IE" dirty="0"/>
              <a:t>Sometimes people feel they cannot give consent while taking </a:t>
            </a:r>
            <a:r>
              <a:rPr lang="en-IE" dirty="0" err="1"/>
              <a:t>chemsex</a:t>
            </a:r>
            <a:r>
              <a:rPr lang="en-IE" dirty="0"/>
              <a:t> drugs – know your limits and remember you always have the right to say no. A good way to manage this issue, is to lay out your boundaries before taking the drug/engaging in sexual activity.</a:t>
            </a:r>
          </a:p>
          <a:p>
            <a:endParaRPr lang="en-IE" dirty="0"/>
          </a:p>
          <a:p>
            <a:r>
              <a:rPr lang="en-IE" dirty="0"/>
              <a:t>Always carry condoms and lubrication.</a:t>
            </a:r>
          </a:p>
          <a:p>
            <a:endParaRPr lang="en-IE" dirty="0"/>
          </a:p>
          <a:p>
            <a:r>
              <a:rPr lang="en-IE" dirty="0"/>
              <a:t>Always have clean injection equipment and avoid sharing equipment.</a:t>
            </a:r>
          </a:p>
          <a:p>
            <a:endParaRPr lang="en-IE" dirty="0"/>
          </a:p>
          <a:p>
            <a:r>
              <a:rPr lang="en-IE" dirty="0"/>
              <a:t>Drug interactions are difficult to predict. Taking alcohol with GHB/GBL can be extremely dangerous.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80188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55383-8E01-2F6A-5855-1B6D021E7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FFC000"/>
                </a:solidFill>
              </a:rPr>
              <a:t>For more information…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0E6D4-A80C-1B48-FE47-915B4D66D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041978"/>
          </a:xfrm>
        </p:spPr>
        <p:txBody>
          <a:bodyPr/>
          <a:lstStyle/>
          <a:p>
            <a:r>
              <a:rPr lang="en-IE" dirty="0"/>
              <a:t>See the information on G.</a:t>
            </a:r>
          </a:p>
          <a:p>
            <a:r>
              <a:rPr lang="en-IE" dirty="0"/>
              <a:t>Look up your local services.</a:t>
            </a:r>
          </a:p>
          <a:p>
            <a:pPr marL="0" indent="0">
              <a:buNone/>
            </a:pPr>
            <a:r>
              <a:rPr lang="en-GB" sz="1800" kern="100" dirty="0">
                <a:effectLst/>
                <a:latin typeface="Rockwell" panose="020606030202050204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Services map: </a:t>
            </a:r>
            <a:r>
              <a:rPr lang="en-GB" sz="1800" u="sng" kern="100" dirty="0">
                <a:solidFill>
                  <a:srgbClr val="0000FF"/>
                </a:solidFill>
                <a:effectLst/>
                <a:latin typeface="Rockwell" panose="02060603020205020403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https://www.drugsandalcohol.ie/services_map</a:t>
            </a:r>
            <a:r>
              <a:rPr lang="en-GB" sz="1800" kern="100" dirty="0">
                <a:effectLst/>
                <a:latin typeface="Rockwell" panose="020606030202050204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www.drugs.ie</a:t>
            </a:r>
            <a:r>
              <a:rPr lang="en-IE" dirty="0">
                <a:solidFill>
                  <a:srgbClr val="FFC000"/>
                </a:solidFill>
              </a:rPr>
              <a:t> </a:t>
            </a:r>
          </a:p>
          <a:p>
            <a:pPr marL="0" indent="0">
              <a:buNone/>
            </a:pPr>
            <a:r>
              <a:rPr lang="en-IE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cris@mqi.ie</a:t>
            </a:r>
            <a:endParaRPr lang="en-IE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IE" dirty="0">
                <a:solidFill>
                  <a:srgbClr val="FFC000"/>
                </a:solidFill>
              </a:rPr>
              <a:t>tiglin.ie</a:t>
            </a:r>
          </a:p>
          <a:p>
            <a:pPr marL="0" indent="0">
              <a:buNone/>
            </a:pPr>
            <a:r>
              <a:rPr lang="en-IE" dirty="0">
                <a:solidFill>
                  <a:srgbClr val="FFC000"/>
                </a:solidFill>
              </a:rPr>
              <a:t>livinglifecounselling.com</a:t>
            </a:r>
          </a:p>
          <a:p>
            <a:pPr marL="0" indent="0">
              <a:buNone/>
            </a:pPr>
            <a:endParaRPr lang="en-IE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5717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A53F8-A881-B1D7-4961-F00D5D44A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Sources/references</a:t>
            </a:r>
            <a:endParaRPr lang="en-IE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8E9BA-C78D-B24E-29B4-9A629DFEB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40" y="1707502"/>
            <a:ext cx="11569959" cy="485191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HSE drugs.ie (n.d.) Chemsex. </a:t>
            </a:r>
            <a:r>
              <a:rPr lang="en-I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https://www.drugs.ie/drugs_info/about_drugs/chemsex/</a:t>
            </a:r>
            <a:r>
              <a:rPr lang="en-I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[Accessed on 04/01/24]</a:t>
            </a:r>
            <a:endParaRPr lang="en-I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Clarke, David (2018) LGBT South East regional fact file 2019. Wexford: Health Service Executive; FDYS; LGBTI Health. Available at </a:t>
            </a:r>
            <a:r>
              <a:rPr lang="en-I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https://www.drugsandalcohol.ie/41297/</a:t>
            </a:r>
            <a:r>
              <a:rPr lang="en-I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GB" sz="1700" i="1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GB" sz="1700" i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Images free to use and share commercially: Google.ie </a:t>
            </a:r>
          </a:p>
          <a:p>
            <a:pPr marL="0" indent="0">
              <a:buNone/>
            </a:pPr>
            <a:endParaRPr lang="en-GB" dirty="0">
              <a:solidFill>
                <a:srgbClr val="6BA9DA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9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more information follow the link below;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u="sng" kern="100" dirty="0">
                <a:solidFill>
                  <a:srgbClr val="0000FF"/>
                </a:solidFill>
                <a:effectLst/>
                <a:latin typeface="Rockwell" panose="02060603020205020403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HRB National Drugs Library (2024) Drugs and alcohol factsheets</a:t>
            </a:r>
            <a:endParaRPr lang="en-GB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15945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36</TotalTime>
  <Words>386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Bookman Old Style</vt:lpstr>
      <vt:lpstr>Rockwell</vt:lpstr>
      <vt:lpstr>Damask</vt:lpstr>
      <vt:lpstr>Chemsex drugs</vt:lpstr>
      <vt:lpstr>Chemsex = a specific form of use</vt:lpstr>
      <vt:lpstr>Short and long-term effects</vt:lpstr>
      <vt:lpstr>Harm reduction</vt:lpstr>
      <vt:lpstr>For more information…</vt:lpstr>
      <vt:lpstr>Sources/references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Chemsex</dc:title>
  <dc:creator>Deb</dc:creator>
  <cp:lastModifiedBy>Mary Dunne</cp:lastModifiedBy>
  <cp:revision>3</cp:revision>
  <dcterms:created xsi:type="dcterms:W3CDTF">2024-01-04T10:22:31Z</dcterms:created>
  <dcterms:modified xsi:type="dcterms:W3CDTF">2024-07-01T08:20:15Z</dcterms:modified>
</cp:coreProperties>
</file>