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Dunne" userId="cf04cbd8-a43d-4544-9b4e-be03eb681988" providerId="ADAL" clId="{F47D3CCC-8DF1-443E-A39D-7969C4E744FF}"/>
    <pc:docChg chg="custSel modSld">
      <pc:chgData name="Mary Dunne" userId="cf04cbd8-a43d-4544-9b4e-be03eb681988" providerId="ADAL" clId="{F47D3CCC-8DF1-443E-A39D-7969C4E744FF}" dt="2024-07-01T08:15:06.922" v="14" actId="6549"/>
      <pc:docMkLst>
        <pc:docMk/>
      </pc:docMkLst>
      <pc:sldChg chg="modSp mod">
        <pc:chgData name="Mary Dunne" userId="cf04cbd8-a43d-4544-9b4e-be03eb681988" providerId="ADAL" clId="{F47D3CCC-8DF1-443E-A39D-7969C4E744FF}" dt="2024-07-01T08:15:06.922" v="14" actId="6549"/>
        <pc:sldMkLst>
          <pc:docMk/>
          <pc:sldMk cId="1955618674" sldId="267"/>
        </pc:sldMkLst>
        <pc:spChg chg="mod">
          <ac:chgData name="Mary Dunne" userId="cf04cbd8-a43d-4544-9b4e-be03eb681988" providerId="ADAL" clId="{F47D3CCC-8DF1-443E-A39D-7969C4E744FF}" dt="2024-07-01T08:15:06.922" v="14" actId="6549"/>
          <ac:spMkLst>
            <pc:docMk/>
            <pc:sldMk cId="1955618674" sldId="267"/>
            <ac:spMk id="3" creationId="{6AE01D38-70C4-A08E-0E4D-F10F848102BB}"/>
          </ac:spMkLst>
        </pc:spChg>
      </pc:sldChg>
      <pc:sldChg chg="modSp mod">
        <pc:chgData name="Mary Dunne" userId="cf04cbd8-a43d-4544-9b4e-be03eb681988" providerId="ADAL" clId="{F47D3CCC-8DF1-443E-A39D-7969C4E744FF}" dt="2024-07-01T08:14:16.053" v="11" actId="20577"/>
        <pc:sldMkLst>
          <pc:docMk/>
          <pc:sldMk cId="3170049995" sldId="268"/>
        </pc:sldMkLst>
        <pc:spChg chg="mod">
          <ac:chgData name="Mary Dunne" userId="cf04cbd8-a43d-4544-9b4e-be03eb681988" providerId="ADAL" clId="{F47D3CCC-8DF1-443E-A39D-7969C4E744FF}" dt="2024-07-01T08:14:16.053" v="11" actId="20577"/>
          <ac:spMkLst>
            <pc:docMk/>
            <pc:sldMk cId="3170049995" sldId="268"/>
            <ac:spMk id="3" creationId="{2E984C28-FC98-0C59-DD11-B62CD50879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0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5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1521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51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16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92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47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9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8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1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5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0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6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3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8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23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ris@mqi.ie" TargetMode="External"/><Relationship Id="rId2" Type="http://schemas.openxmlformats.org/officeDocument/2006/relationships/hyperlink" Target="http://www.drugs.i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ugsandalcohol.ie/services_ma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andalcohol.ie/27640/" TargetMode="External"/><Relationship Id="rId2" Type="http://schemas.openxmlformats.org/officeDocument/2006/relationships/hyperlink" Target="https://www.drugsandalcohol.ie/36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ugsandalcohol.ie/cgi/search/archive/advanced?_action_search=1&amp;dataset=archive&amp;exp=0%7C1%7C-date%2Fbrowse_by%2Ftitle%7Carchive%7C-%7Cace_words_advanced%3Aace_words%3AANY%3AIN%3Adocumentation+library%7Cadvanced_date%3Adate%3AALL%3AEQ%3A2014-%7Cadvanced_subject_geo_words_last%3Avol_subject_list_geo_words_last%3AALL%3AIN%3AIreland%7Cadvanced_type%3Atype%3AANY%3AEQ%3Afactsheet%7C-%7Ceprint_status%3Aeprint_status%3AANY%3AEQ%3Aarchive&amp;order=-date%2Fbrowse_by%2Ftit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8E7C-9B98-DD0D-59B3-3267CFC73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0863" y="261257"/>
            <a:ext cx="3882286" cy="295664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Cannabis</a:t>
            </a:r>
            <a:br>
              <a:rPr lang="en-GB" b="1" dirty="0">
                <a:solidFill>
                  <a:srgbClr val="FFC000"/>
                </a:solidFill>
              </a:rPr>
            </a:br>
            <a:br>
              <a:rPr lang="en-GB" b="1" dirty="0">
                <a:solidFill>
                  <a:srgbClr val="FFC000"/>
                </a:solidFill>
              </a:rPr>
            </a:br>
            <a:r>
              <a:rPr lang="en-GB" sz="2400" b="1" dirty="0">
                <a:solidFill>
                  <a:srgbClr val="FFC000"/>
                </a:solidFill>
              </a:rPr>
              <a:t>what is it?</a:t>
            </a:r>
            <a:endParaRPr lang="en-IE" sz="2400" b="1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9DD263-70A8-AB3D-C875-416B9A7EA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18256" y="4712160"/>
            <a:ext cx="720855" cy="971090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>
                <a:solidFill>
                  <a:srgbClr val="FFC000">
                    <a:alpha val="60000"/>
                  </a:srgbClr>
                </a:solidFill>
              </a:rPr>
              <a:t>What is it?</a:t>
            </a:r>
          </a:p>
          <a:p>
            <a:endParaRPr lang="en-IE" b="1" dirty="0">
              <a:solidFill>
                <a:srgbClr val="FFC000">
                  <a:alpha val="60000"/>
                </a:srgbClr>
              </a:solidFill>
            </a:endParaRPr>
          </a:p>
        </p:txBody>
      </p:sp>
      <p:pic>
        <p:nvPicPr>
          <p:cNvPr id="4" name="Picture 3" descr="Network Technology Background">
            <a:extLst>
              <a:ext uri="{FF2B5EF4-FFF2-40B4-BE49-F238E27FC236}">
                <a16:creationId xmlns:a16="http://schemas.microsoft.com/office/drawing/2014/main" id="{2F069C3D-90DB-3D5D-1299-EACB1967C5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32" r="2211" b="-1"/>
          <a:stretch/>
        </p:blipFill>
        <p:spPr>
          <a:xfrm>
            <a:off x="20" y="10"/>
            <a:ext cx="7211993" cy="6857990"/>
          </a:xfrm>
          <a:prstGeom prst="rect">
            <a:avLst/>
          </a:prstGeom>
        </p:spPr>
      </p:pic>
      <p:pic>
        <p:nvPicPr>
          <p:cNvPr id="1026" name="Picture 2" descr="Rimini, sequestrati 90kg di hashish | SettesereQui">
            <a:extLst>
              <a:ext uri="{FF2B5EF4-FFF2-40B4-BE49-F238E27FC236}">
                <a16:creationId xmlns:a16="http://schemas.microsoft.com/office/drawing/2014/main" id="{5BF4077A-A130-9993-5B1F-BD7C7A630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0" y="3829049"/>
            <a:ext cx="31623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217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EEB88-FE11-C61A-E24E-DEE396A7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151" y="339306"/>
            <a:ext cx="10213200" cy="1112836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Synthetic Cannabinoids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D791E-1E7E-B0AC-0A66-AFEB61F42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are man-made chemicals found in edibles, herbal and vape products in Ireland.</a:t>
            </a:r>
          </a:p>
          <a:p>
            <a:r>
              <a:rPr lang="en-GB" dirty="0"/>
              <a:t>You can be exposed without knowing.</a:t>
            </a:r>
          </a:p>
          <a:p>
            <a:r>
              <a:rPr lang="en-GB" dirty="0"/>
              <a:t>They are not cannabis but a growing family of highly potent chemicals that can cause poisoning or death.</a:t>
            </a:r>
          </a:p>
          <a:p>
            <a:r>
              <a:rPr lang="en-GB" dirty="0"/>
              <a:t>Referred to sometimes as “Spice” or “Ging”.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814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46D7-5B7F-7E2F-16B0-F8C3F20D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Signs for Concern of consumption of Synthetic Cannabinoids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165DF-79EE-77C9-DB27-39A993492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668222"/>
          </a:xfrm>
        </p:spPr>
        <p:txBody>
          <a:bodyPr>
            <a:normAutofit/>
          </a:bodyPr>
          <a:lstStyle/>
          <a:p>
            <a:r>
              <a:rPr lang="en-GB" dirty="0"/>
              <a:t>Intense/strong effects.</a:t>
            </a:r>
          </a:p>
          <a:p>
            <a:r>
              <a:rPr lang="en-GB" dirty="0"/>
              <a:t>Feeling dizzy/confused.</a:t>
            </a:r>
          </a:p>
          <a:p>
            <a:r>
              <a:rPr lang="en-GB" dirty="0"/>
              <a:t>Abnormal sweating/respiratory issues (difficulty breathing), chest pain/rapid heartbeat. </a:t>
            </a:r>
          </a:p>
          <a:p>
            <a:r>
              <a:rPr lang="en-GB" dirty="0"/>
              <a:t>Nausea/vomiting.</a:t>
            </a:r>
          </a:p>
          <a:p>
            <a:r>
              <a:rPr lang="en-GB" dirty="0"/>
              <a:t>Agitation/aggression, psychotic behaviour, delusions, hallucinations, seizures or fits.</a:t>
            </a:r>
          </a:p>
          <a:p>
            <a:r>
              <a:rPr lang="en-GB" dirty="0"/>
              <a:t>Sudden loss of consciousness and can lead to death.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If you think you or a friend are affected, call 999/112.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75154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2FB0F-FDAE-2E1F-17A9-1D36C2CE4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If you need help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01D38-70C4-A08E-0E4D-F10F84810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52336"/>
          </a:xfrm>
        </p:spPr>
        <p:txBody>
          <a:bodyPr/>
          <a:lstStyle/>
          <a:p>
            <a:r>
              <a:rPr lang="en-GB" dirty="0"/>
              <a:t>There are local services there to help you.</a:t>
            </a:r>
          </a:p>
          <a:p>
            <a:pPr marL="0" indent="0">
              <a:buNone/>
            </a:pPr>
            <a:r>
              <a:rPr lang="en-GB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.drugs.ie</a:t>
            </a: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cris@mqi.ie</a:t>
            </a: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tiglin.ie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livinglifecounselling.com</a:t>
            </a:r>
          </a:p>
          <a:p>
            <a:pPr marL="0" indent="0">
              <a:buNone/>
            </a:pP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kern="100" dirty="0"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Services map: </a:t>
            </a:r>
            <a:r>
              <a:rPr lang="en-GB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https://www.drugsandalcohol.ie/services</a:t>
            </a:r>
            <a:r>
              <a:rPr lang="en-GB" sz="1800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_map</a:t>
            </a:r>
            <a:r>
              <a:rPr lang="en-GB" sz="1800" kern="100" dirty="0"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18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1198A-540D-5F23-B226-73831372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Sources/references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84C28-FC98-0C59-DD11-B62CD5087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88" y="1800807"/>
            <a:ext cx="11485983" cy="480526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HSE drugs.ie. (2022) Cannabis edible products. Dublin: HSE drugs.ie. Available at </a:t>
            </a:r>
            <a:r>
              <a:rPr lang="en-IE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https://www.drugsandalcohol.ie/36020/</a:t>
            </a: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Health Service Executive. (2016) Cannabis and you. Dublin: Health Service Executive. Available at </a:t>
            </a:r>
            <a:r>
              <a:rPr lang="en-IE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https://www.drugsandalcohol.ie/27640/</a:t>
            </a:r>
            <a:r>
              <a:rPr lang="en-I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1700" b="1" dirty="0">
                <a:solidFill>
                  <a:schemeClr val="tx1">
                    <a:lumMod val="9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Drugs.ie [last accessed]</a:t>
            </a:r>
            <a:r>
              <a:rPr lang="en-GB" sz="17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GB" sz="1700" b="1" dirty="0">
                <a:solidFill>
                  <a:schemeClr val="tx1">
                    <a:lumMod val="9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02/01/2024</a:t>
            </a:r>
          </a:p>
          <a:p>
            <a:pPr marL="0" indent="0">
              <a:buNone/>
            </a:pPr>
            <a:endParaRPr lang="en-GB" sz="1700" b="1" dirty="0">
              <a:solidFill>
                <a:schemeClr val="tx1">
                  <a:lumMod val="95000"/>
                </a:schemeClr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6BA9DA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Images free to use and share commercially: Google.ie </a:t>
            </a:r>
          </a:p>
          <a:p>
            <a:pPr marL="0" indent="0">
              <a:buNone/>
            </a:pPr>
            <a:endParaRPr lang="en-GB" dirty="0">
              <a:solidFill>
                <a:srgbClr val="6BA9DA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more information follow the link below;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HRB National Drugs Library (2024) Drugs and alcohol factsheets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7004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DFFDC-7897-303B-27DE-2CEE2BC5C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C000"/>
                </a:solidFill>
              </a:rPr>
              <a:t>Categorised as both a depressant and psychedelic substance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92F47-FB48-92B4-C1DD-2D9A42E62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+mj-lt"/>
              </a:rPr>
              <a:t>Contains hundreds of compounds named “Cannabinoids.”</a:t>
            </a:r>
          </a:p>
          <a:p>
            <a:r>
              <a:rPr lang="en-IE" dirty="0">
                <a:latin typeface="+mj-lt"/>
              </a:rPr>
              <a:t>Main psychoactive compound is THC (delta9 tetrahydrocannabinol). Another compound is CBD.</a:t>
            </a:r>
          </a:p>
          <a:p>
            <a:r>
              <a:rPr lang="en-IE" dirty="0">
                <a:latin typeface="+mj-lt"/>
              </a:rPr>
              <a:t>A depressant that stimulates the heart, increasing blood pressure and pulse rate.</a:t>
            </a:r>
          </a:p>
          <a:p>
            <a:r>
              <a:rPr lang="en-IE" dirty="0">
                <a:latin typeface="+mj-lt"/>
              </a:rPr>
              <a:t>It comes in the form of leaf or buds, “weed,” resin/hash or oil.</a:t>
            </a:r>
          </a:p>
          <a:p>
            <a:r>
              <a:rPr lang="en-IE" dirty="0">
                <a:latin typeface="+mj-lt"/>
              </a:rPr>
              <a:t>Usually smoked or vaped but can be consumed via food and drink known as “edibles.”</a:t>
            </a:r>
          </a:p>
          <a:p>
            <a:r>
              <a:rPr lang="en-IE" dirty="0">
                <a:latin typeface="+mj-lt"/>
              </a:rPr>
              <a:t>Foods include baked goods, jellies, sweets, chocolate and lozenges. </a:t>
            </a:r>
          </a:p>
          <a:p>
            <a:r>
              <a:rPr lang="en-IE" dirty="0">
                <a:latin typeface="+mj-lt"/>
              </a:rPr>
              <a:t>There is a drink on the Irish market called “THC Lean.”</a:t>
            </a:r>
          </a:p>
          <a:p>
            <a:endParaRPr lang="en-IE" dirty="0">
              <a:latin typeface="+mj-lt"/>
            </a:endParaRPr>
          </a:p>
          <a:p>
            <a:endParaRPr lang="en-I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56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5C888-0652-C4A3-5BFD-889519D0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Effects and Risks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DF3C-E68D-C211-94D2-AD34A1B0D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Everyone reacts differently to cannabis and every batch of cannabis is different. </a:t>
            </a:r>
          </a:p>
          <a:p>
            <a:r>
              <a:rPr lang="en-GB" dirty="0"/>
              <a:t>Response also depends on individual mood.</a:t>
            </a:r>
          </a:p>
          <a:p>
            <a:r>
              <a:rPr lang="en-GB" dirty="0"/>
              <a:t>Response affected by setting.</a:t>
            </a:r>
          </a:p>
          <a:p>
            <a:r>
              <a:rPr lang="en-GB" dirty="0"/>
              <a:t>Risks also vary by gender, weight and metabolism and how soon before someone consumed food. </a:t>
            </a:r>
          </a:p>
          <a:p>
            <a:r>
              <a:rPr lang="en-GB" dirty="0"/>
              <a:t>Risk is also in whatever else is added to the cannabis – unknown compounds.</a:t>
            </a:r>
          </a:p>
        </p:txBody>
      </p:sp>
    </p:spTree>
    <p:extLst>
      <p:ext uri="{BB962C8B-B14F-4D97-AF65-F5344CB8AC3E}">
        <p14:creationId xmlns:p14="http://schemas.microsoft.com/office/powerpoint/2010/main" val="95388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EDC67-E5EF-5DA7-87CA-336219494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Why do people use cannabis?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F37F1-3E9D-D72C-C683-0037CC0F8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feel relaxed.</a:t>
            </a:r>
          </a:p>
          <a:p>
            <a:r>
              <a:rPr lang="en-GB" dirty="0"/>
              <a:t>To feel high and euphoric.</a:t>
            </a:r>
          </a:p>
          <a:p>
            <a:r>
              <a:rPr lang="en-GB" dirty="0"/>
              <a:t>As a self-medication.</a:t>
            </a:r>
          </a:p>
          <a:p>
            <a:r>
              <a:rPr lang="en-GB" dirty="0"/>
              <a:t>Happiness and enjoyment with friends.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641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F5C0-C4C6-4A33-12A4-619009213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risks/affects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5996F-531E-33B9-F063-AC41A6663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Feeling too high.</a:t>
            </a:r>
          </a:p>
          <a:p>
            <a:r>
              <a:rPr lang="en-GB" dirty="0"/>
              <a:t>Anxiety/panic.</a:t>
            </a:r>
          </a:p>
          <a:p>
            <a:r>
              <a:rPr lang="en-GB" dirty="0"/>
              <a:t>Paranoia and negative thoughts.</a:t>
            </a:r>
          </a:p>
          <a:p>
            <a:r>
              <a:rPr lang="en-GB" dirty="0"/>
              <a:t>Hallucinations.</a:t>
            </a:r>
          </a:p>
          <a:p>
            <a:r>
              <a:rPr lang="en-GB" dirty="0"/>
              <a:t>Increased heart rate/palpitations.</a:t>
            </a:r>
          </a:p>
          <a:p>
            <a:r>
              <a:rPr lang="en-GB" dirty="0"/>
              <a:t>Risk of getting into the hands of small children.</a:t>
            </a:r>
          </a:p>
          <a:p>
            <a:r>
              <a:rPr lang="en-GB" dirty="0"/>
              <a:t>Risk of synthetic Cannabinoids and other unknown compounds that can fatal consequences.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461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7825-83DF-2156-EF5E-D439C0F8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Smoking versus edibles</a:t>
            </a:r>
            <a:endParaRPr lang="en-IE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97D9C2-09AE-5736-A5E7-05E3BA052B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947945"/>
              </p:ext>
            </p:extLst>
          </p:nvPr>
        </p:nvGraphicFramePr>
        <p:xfrm>
          <a:off x="914400" y="2095500"/>
          <a:ext cx="10353674" cy="4556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7">
                  <a:extLst>
                    <a:ext uri="{9D8B030D-6E8A-4147-A177-3AD203B41FA5}">
                      <a16:colId xmlns:a16="http://schemas.microsoft.com/office/drawing/2014/main" val="2795295168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3695259575"/>
                    </a:ext>
                  </a:extLst>
                </a:gridCol>
              </a:tblGrid>
              <a:tr h="539071">
                <a:tc>
                  <a:txBody>
                    <a:bodyPr/>
                    <a:lstStyle/>
                    <a:p>
                      <a:r>
                        <a:rPr lang="en-GB" dirty="0"/>
                        <a:t>Smoking/vaping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Edibles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864300027"/>
                  </a:ext>
                </a:extLst>
              </a:tr>
              <a:tr h="930451">
                <a:tc>
                  <a:txBody>
                    <a:bodyPr/>
                    <a:lstStyle/>
                    <a:p>
                      <a:r>
                        <a:rPr lang="en-GB" dirty="0"/>
                        <a:t>Feel the effects in three-five minutes.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Feel the effects within 30-90 mins.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531272908"/>
                  </a:ext>
                </a:extLst>
              </a:tr>
              <a:tr h="539071">
                <a:tc>
                  <a:txBody>
                    <a:bodyPr/>
                    <a:lstStyle/>
                    <a:p>
                      <a:r>
                        <a:rPr lang="en-GB" dirty="0"/>
                        <a:t>Peak effect: 15-30 minutes.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Peak effect: two-three hours.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3305446696"/>
                  </a:ext>
                </a:extLst>
              </a:tr>
              <a:tr h="539071">
                <a:tc>
                  <a:txBody>
                    <a:bodyPr/>
                    <a:lstStyle/>
                    <a:p>
                      <a:r>
                        <a:rPr lang="en-GB" dirty="0"/>
                        <a:t>Duration of effect: two-four hours.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Duration of effect: 4-12 hours.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1353337479"/>
                  </a:ext>
                </a:extLst>
              </a:tr>
              <a:tr h="539071">
                <a:tc>
                  <a:txBody>
                    <a:bodyPr/>
                    <a:lstStyle/>
                    <a:p>
                      <a:r>
                        <a:rPr lang="en-GB" dirty="0"/>
                        <a:t>Ability to slow down effects: relatively easy.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Ability to slow down effects: difficult. 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4113360370"/>
                  </a:ext>
                </a:extLst>
              </a:tr>
              <a:tr h="930451">
                <a:tc>
                  <a:txBody>
                    <a:bodyPr/>
                    <a:lstStyle/>
                    <a:p>
                      <a:r>
                        <a:rPr lang="en-GB" dirty="0"/>
                        <a:t>Predictability of effect (knowing how you will react.)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Predictability of effect (knowing how you will react.)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1584987992"/>
                  </a:ext>
                </a:extLst>
              </a:tr>
              <a:tr h="539071">
                <a:tc>
                  <a:txBody>
                    <a:bodyPr/>
                    <a:lstStyle/>
                    <a:p>
                      <a:r>
                        <a:rPr lang="en-GB" dirty="0"/>
                        <a:t>Good.</a:t>
                      </a:r>
                      <a:endParaRPr lang="en-IE" dirty="0"/>
                    </a:p>
                  </a:txBody>
                  <a:tcPr marL="92691" marR="92691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Poor.</a:t>
                      </a:r>
                      <a:endParaRPr lang="en-IE" dirty="0"/>
                    </a:p>
                  </a:txBody>
                  <a:tcPr marL="92691" marR="92691"/>
                </a:tc>
                <a:extLst>
                  <a:ext uri="{0D108BD9-81ED-4DB2-BD59-A6C34878D82A}">
                    <a16:rowId xmlns:a16="http://schemas.microsoft.com/office/drawing/2014/main" val="66087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92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DD41C-75DD-BFA3-5B7F-4D07FBDF3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HARM REDUCTION – cannabis/edibles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C623F-AC0F-CEAE-FC57-B9344F0E2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892157"/>
          </a:xfrm>
        </p:spPr>
        <p:txBody>
          <a:bodyPr/>
          <a:lstStyle/>
          <a:p>
            <a:r>
              <a:rPr lang="en-GB" dirty="0"/>
              <a:t>Avoid use under the age of 18 – as your brain is still developing.</a:t>
            </a:r>
          </a:p>
          <a:p>
            <a:r>
              <a:rPr lang="en-GB" dirty="0"/>
              <a:t>Think about the set and the setting. Where are you? how are you feeling?</a:t>
            </a:r>
          </a:p>
          <a:p>
            <a:r>
              <a:rPr lang="en-GB" dirty="0"/>
              <a:t>Avoid use if you are feeling low, anxious, depressed, have mental health concerns or a family history of low mental health.</a:t>
            </a:r>
          </a:p>
          <a:p>
            <a:r>
              <a:rPr lang="en-GB" dirty="0"/>
              <a:t>Eat in advance.</a:t>
            </a:r>
          </a:p>
          <a:p>
            <a:r>
              <a:rPr lang="en-GB" dirty="0"/>
              <a:t>Think about how often you use and determine use accordingly. If you don’t use much, try not to suddenly use more.</a:t>
            </a:r>
          </a:p>
          <a:p>
            <a:r>
              <a:rPr lang="en-GB" dirty="0"/>
              <a:t>If you are unsure of the product, packaging or place it came from, consider not taking it or binning it.</a:t>
            </a:r>
          </a:p>
          <a:p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705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6487E-4ACB-907A-8BBF-5D3B080BF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Harm reduction – cannabis </a:t>
            </a:r>
            <a:endParaRPr lang="en-IE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75774-24ED-818B-65E5-13BEE435D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864165"/>
          </a:xfrm>
        </p:spPr>
        <p:txBody>
          <a:bodyPr/>
          <a:lstStyle/>
          <a:p>
            <a:r>
              <a:rPr lang="en-GB" dirty="0"/>
              <a:t>Start low and go slow. Don’t take all at once.</a:t>
            </a:r>
          </a:p>
          <a:p>
            <a:r>
              <a:rPr lang="en-GB" dirty="0"/>
              <a:t>Avoid taking more and re-dosing. Wait until you feel the effects to consider re-dosing.</a:t>
            </a:r>
          </a:p>
          <a:p>
            <a:r>
              <a:rPr lang="en-GB" dirty="0"/>
              <a:t>If you don’t feel as expected, consider not taking any more.</a:t>
            </a:r>
          </a:p>
          <a:p>
            <a:r>
              <a:rPr lang="en-GB" dirty="0"/>
              <a:t>Avoid using other substances.</a:t>
            </a:r>
          </a:p>
          <a:p>
            <a:r>
              <a:rPr lang="en-GB" dirty="0"/>
              <a:t>Avoid driving.</a:t>
            </a:r>
          </a:p>
          <a:p>
            <a:r>
              <a:rPr lang="en-GB" dirty="0"/>
              <a:t>Store safely to reduce risk to young children and pets.</a:t>
            </a:r>
          </a:p>
          <a:p>
            <a:r>
              <a:rPr lang="en-GB" dirty="0"/>
              <a:t>Seek medical help if you or a friend become unwell or suicidal.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9765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DAED-B7AD-12FE-45D6-CADD5B55C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FFC000"/>
                </a:solidFill>
              </a:rPr>
              <a:t>Safe use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189A3-CBFE-9FE4-ADF5-EE1B9BB3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rmAutofit/>
          </a:bodyPr>
          <a:lstStyle/>
          <a:p>
            <a:r>
              <a:rPr lang="en-GB" dirty="0"/>
              <a:t>A dose of </a:t>
            </a:r>
            <a:r>
              <a:rPr lang="en-IE" dirty="0"/>
              <a:t>2.5-5mg THC is considered a low-dose.</a:t>
            </a:r>
          </a:p>
          <a:p>
            <a:r>
              <a:rPr lang="en-IE" dirty="0"/>
              <a:t>25mg + THC is considered high risk. </a:t>
            </a:r>
          </a:p>
          <a:p>
            <a:r>
              <a:rPr lang="en-IE" b="1" dirty="0">
                <a:solidFill>
                  <a:srgbClr val="FFC000">
                    <a:alpha val="60000"/>
                  </a:srgbClr>
                </a:solidFill>
              </a:rPr>
              <a:t>SIGNS OF OVER CONSUMPTION INCLUDE:</a:t>
            </a:r>
          </a:p>
          <a:p>
            <a:r>
              <a:rPr lang="en-IE" dirty="0"/>
              <a:t>Chest pain.</a:t>
            </a:r>
          </a:p>
          <a:p>
            <a:r>
              <a:rPr lang="en-IE" dirty="0"/>
              <a:t>Rapid heartbeat.</a:t>
            </a:r>
          </a:p>
          <a:p>
            <a:r>
              <a:rPr lang="en-IE" dirty="0"/>
              <a:t>Nausea/vomiting.</a:t>
            </a:r>
          </a:p>
          <a:p>
            <a:r>
              <a:rPr lang="en-IE" dirty="0"/>
              <a:t>Slow breathing.</a:t>
            </a:r>
          </a:p>
          <a:p>
            <a:r>
              <a:rPr lang="en-IE" dirty="0"/>
              <a:t>Severe anxiety and/or panic attacks.</a:t>
            </a:r>
          </a:p>
          <a:p>
            <a:r>
              <a:rPr lang="en-IE" dirty="0"/>
              <a:t>Mental health effects or psychotic episode.</a:t>
            </a:r>
          </a:p>
        </p:txBody>
      </p:sp>
    </p:spTree>
    <p:extLst>
      <p:ext uri="{BB962C8B-B14F-4D97-AF65-F5344CB8AC3E}">
        <p14:creationId xmlns:p14="http://schemas.microsoft.com/office/powerpoint/2010/main" val="267833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168</TotalTime>
  <Words>856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Bookman Old Style</vt:lpstr>
      <vt:lpstr>Rockwell</vt:lpstr>
      <vt:lpstr>Damask</vt:lpstr>
      <vt:lpstr>Cannabis  what is it?</vt:lpstr>
      <vt:lpstr>Categorised as both a depressant and psychedelic substance</vt:lpstr>
      <vt:lpstr>Effects and Risks</vt:lpstr>
      <vt:lpstr>Why do people use cannabis?</vt:lpstr>
      <vt:lpstr>risks/affects</vt:lpstr>
      <vt:lpstr>Smoking versus edibles</vt:lpstr>
      <vt:lpstr>HARM REDUCTION – cannabis/edibles</vt:lpstr>
      <vt:lpstr>Harm reduction – cannabis </vt:lpstr>
      <vt:lpstr>Safe use</vt:lpstr>
      <vt:lpstr>Synthetic Cannabinoids</vt:lpstr>
      <vt:lpstr>Signs for Concern of consumption of Synthetic Cannabinoids</vt:lpstr>
      <vt:lpstr>If you need help</vt:lpstr>
      <vt:lpstr>Sources/references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Cannabis</dc:title>
  <dc:creator>Deborah Jordan</dc:creator>
  <cp:lastModifiedBy>Mary Dunne</cp:lastModifiedBy>
  <cp:revision>2</cp:revision>
  <dcterms:created xsi:type="dcterms:W3CDTF">2024-01-02T12:13:52Z</dcterms:created>
  <dcterms:modified xsi:type="dcterms:W3CDTF">2024-07-01T08:15:11Z</dcterms:modified>
</cp:coreProperties>
</file>