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609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017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31941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45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479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979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185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46330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199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5788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387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9248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842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497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546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495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8824B-1450-4307-BE66-349076ACF497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18F6D-0E1E-45BB-8136-31CE039CEDD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399153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.ie/search/results/ee9c0cf1b09fb5900e69478b357aab6c/" TargetMode="External"/><Relationship Id="rId2" Type="http://schemas.openxmlformats.org/officeDocument/2006/relationships/hyperlink" Target="https://www2.hse.ie/conditions/diazepa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ugsandalcohol.ie/cgi/search/archive/advanced?_action_search=1&amp;dataset=archive&amp;exp=0%7C1%7C-date%2Fbrowse_by%2Ftitle%7Carchive%7C-%7Cace_words_advanced%3Aace_words%3AANY%3AIN%3Adocumentation+library%7Cadvanced_date%3Adate%3AALL%3AEQ%3A2014-%7Cadvanced_subject_geo_words_last%3Avol_subject_list_geo_words_last%3AALL%3AIN%3AIreland%7Cadvanced_type%3Atype%3AANY%3AEQ%3Afactsheet%7C-%7Ceprint_status%3Aeprint_status%3AANY%3AEQ%3Aarchive&amp;order=-date%2Fbrowse_by%2Ftit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andalcohol.ie/services_map" TargetMode="External"/><Relationship Id="rId2" Type="http://schemas.openxmlformats.org/officeDocument/2006/relationships/hyperlink" Target="mailto:cris@mqi.i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C63C-4D8C-14F5-F546-4AEC741B94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Benzodiazepines</a:t>
            </a:r>
            <a:br>
              <a:rPr lang="en-GB" dirty="0">
                <a:solidFill>
                  <a:srgbClr val="FFC000"/>
                </a:solidFill>
              </a:rPr>
            </a:b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B9B207-B3BC-CF2D-DB96-666E505E5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2826754"/>
          </a:xfrm>
        </p:spPr>
        <p:txBody>
          <a:bodyPr/>
          <a:lstStyle/>
          <a:p>
            <a:r>
              <a:rPr lang="en-GB" dirty="0"/>
              <a:t>What are they?</a:t>
            </a:r>
            <a:endParaRPr lang="en-IE" dirty="0"/>
          </a:p>
        </p:txBody>
      </p:sp>
      <p:pic>
        <p:nvPicPr>
          <p:cNvPr id="4" name="Picture 3" descr="Benzodiazepines - Pharmaceutical Rehabilitation Services">
            <a:extLst>
              <a:ext uri="{FF2B5EF4-FFF2-40B4-BE49-F238E27FC236}">
                <a16:creationId xmlns:a16="http://schemas.microsoft.com/office/drawing/2014/main" id="{F58FFE41-63DE-3D7C-8602-A5FCA0CE1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07" y="4471533"/>
            <a:ext cx="2597785" cy="1730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8092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A96B3-DD6C-70B9-0A77-8FC766F3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Sources/references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7FFE3-C175-6B58-9935-2E8DB9D79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1723697"/>
            <a:ext cx="11308702" cy="484505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Health Service Executive. (2021) Health A to Z: Diazepam. </a:t>
            </a:r>
            <a:r>
              <a:rPr lang="en-IE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https://www2.hse.ie/conditions/diazepam/</a:t>
            </a: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HSE drugs.ie (</a:t>
            </a:r>
            <a:r>
              <a:rPr lang="en-I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n.d</a:t>
            </a: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Benzodiazepines search results. drugs.ie. Available at </a:t>
            </a:r>
            <a:r>
              <a:rPr lang="en-IE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https://www.drugs.ie/search/results/ee9c0cf1b09fb5900e69478b357aab6c/</a:t>
            </a: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[Accessed on 08/01/24]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i="1" dirty="0">
              <a:solidFill>
                <a:srgbClr val="6BA9DA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6BA9DA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Images free to use and share commercially: Google.ie </a:t>
            </a:r>
          </a:p>
          <a:p>
            <a:pPr marL="0" indent="0">
              <a:buNone/>
            </a:pPr>
            <a:endParaRPr lang="en-GB" dirty="0">
              <a:solidFill>
                <a:srgbClr val="6BA9DA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more information follow the link below;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u="sng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HRB National Drugs Library (2024) Drugs and alcohol factsheets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5332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ABB5-1635-F0F5-4B12-B2FBACED1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Benzodiazepines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6162-70EA-42E1-BD39-C6D8E2DC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33272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Also known as Diazepine, Valium, benzos, roofies, moggies, sleepers, downers, eggs, rugby balls, D5s, D10s, roch, Xan, street tablets and Xanax sticks.</a:t>
            </a:r>
          </a:p>
          <a:p>
            <a:r>
              <a:rPr lang="en-GB" dirty="0"/>
              <a:t>They are a set of prescription drugs that are commonly used to treat insomnia, anxiety, acute muscle spasms and managing alcohol withdrawal.</a:t>
            </a:r>
          </a:p>
          <a:p>
            <a:r>
              <a:rPr lang="en-GB" dirty="0"/>
              <a:t>Typically prescribed for a two-four-week period.</a:t>
            </a:r>
          </a:p>
          <a:p>
            <a:r>
              <a:rPr lang="en-GB" dirty="0"/>
              <a:t>Highly addictive and easily accessible on the street.</a:t>
            </a:r>
          </a:p>
          <a:p>
            <a:r>
              <a:rPr lang="en-GB" dirty="0"/>
              <a:t>They come as a tablet, capsule, suppository, injections or “sticks”.</a:t>
            </a:r>
          </a:p>
          <a:p>
            <a:r>
              <a:rPr lang="en-GB" dirty="0"/>
              <a:t>They come in a wide variety of colours and doses.</a:t>
            </a:r>
          </a:p>
          <a:p>
            <a:r>
              <a:rPr lang="en-GB" dirty="0"/>
              <a:t>In Ireland, the changing market has led to falsified medication and mixing the drug with other, more risky compounds.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913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A938-AAFB-F5EC-C916-0633C8B4E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Short-term effects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75353-784A-CEFC-877D-F7E973ED7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6599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Effects depend on physical and mental health and level of dose and potency.</a:t>
            </a:r>
          </a:p>
          <a:p>
            <a:r>
              <a:rPr lang="en-GB" dirty="0"/>
              <a:t>Effects begin ten to fifteen minutes after taking and can last for a number of hours.</a:t>
            </a:r>
          </a:p>
          <a:p>
            <a:r>
              <a:rPr lang="en-GB" dirty="0"/>
              <a:t>They have a sedative effect, slowing down the body, breathing, heart rate, nervous system and thinking.</a:t>
            </a:r>
          </a:p>
          <a:p>
            <a:r>
              <a:rPr lang="en-GB" dirty="0"/>
              <a:t>They can relieve stress and make you feel relaxed and help you sleep.</a:t>
            </a:r>
          </a:p>
          <a:p>
            <a:r>
              <a:rPr lang="en-GB" dirty="0"/>
              <a:t>They can make you feel euphoric.</a:t>
            </a:r>
          </a:p>
          <a:p>
            <a:r>
              <a:rPr lang="en-GB" dirty="0"/>
              <a:t>The slowing down of your thoughts, can make you drowsy, forgetful and confused which can lead to accidents.</a:t>
            </a:r>
          </a:p>
          <a:p>
            <a:r>
              <a:rPr lang="en-GB" dirty="0"/>
              <a:t>They can cause blurred vision and slurred speech.</a:t>
            </a:r>
          </a:p>
          <a:p>
            <a:r>
              <a:rPr lang="en-GB" dirty="0"/>
              <a:t>Some people experience black outs.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383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1EDB-2C9B-2DD1-CDD5-B97D0D73D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long-term effects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5D90-B6FE-5117-10DF-BB2BFEFCC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3800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Short-term memory loss.</a:t>
            </a:r>
          </a:p>
          <a:p>
            <a:r>
              <a:rPr lang="en-IE" dirty="0"/>
              <a:t>Regular use will lead to the drug having no effect on insomnia and anxiety and other ailments it is used to treat.</a:t>
            </a:r>
          </a:p>
          <a:p>
            <a:r>
              <a:rPr lang="en-IE" dirty="0"/>
              <a:t>People can experience anxiety, feel irritable, groggy and experience vivid dreams.</a:t>
            </a:r>
          </a:p>
          <a:p>
            <a:r>
              <a:rPr lang="en-IE" dirty="0"/>
              <a:t>Dependency can occur quickly.</a:t>
            </a:r>
          </a:p>
          <a:p>
            <a:r>
              <a:rPr lang="en-IE" dirty="0"/>
              <a:t>Physical dependency requires weaning off the drug and it must not be suddenly stopped.</a:t>
            </a:r>
          </a:p>
          <a:p>
            <a:r>
              <a:rPr lang="en-IE" dirty="0"/>
              <a:t>Mixing with other downers such as heroin or alcohol, increases the risk of fatal overdosing.</a:t>
            </a:r>
          </a:p>
          <a:p>
            <a:r>
              <a:rPr lang="en-IE" dirty="0"/>
              <a:t>Some people crush the tablet to inject, which is very dangerous and can cause septicaemia, abscesses, thrombosis, gangrene, loss of limbs or death.</a:t>
            </a:r>
          </a:p>
        </p:txBody>
      </p:sp>
    </p:spTree>
    <p:extLst>
      <p:ext uri="{BB962C8B-B14F-4D97-AF65-F5344CB8AC3E}">
        <p14:creationId xmlns:p14="http://schemas.microsoft.com/office/powerpoint/2010/main" val="182780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6C753-8E3A-07DB-F6AC-95EDE304C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Other risks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44D8B-CA12-84C7-0F02-CAE5ED7FF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5233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Using benzodiazepines during pregnancy increases the risk of a child being born with a cleft palette. </a:t>
            </a:r>
          </a:p>
          <a:p>
            <a:pPr marL="0" indent="0">
              <a:buNone/>
            </a:pPr>
            <a:r>
              <a:rPr lang="en-GB" dirty="0"/>
              <a:t>Using high doses before delivery can affect the baby’s breathing at birth and there is a risk of the baby dying.</a:t>
            </a:r>
          </a:p>
          <a:p>
            <a:pPr marL="0" indent="0">
              <a:buNone/>
            </a:pPr>
            <a:r>
              <a:rPr lang="en-GB" dirty="0"/>
              <a:t>The baby may suffer withdrawals for two to four weeks after delivery.</a:t>
            </a:r>
          </a:p>
          <a:p>
            <a:pPr marL="0" indent="0">
              <a:buNone/>
            </a:pPr>
            <a:r>
              <a:rPr lang="en-GB" dirty="0"/>
              <a:t>Higher risk of cot death.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Dependency on diazepines increases the risk of overdose.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781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4A8C-65D7-6B9B-C525-23F89FF76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New “fake” benzodiazepines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6C73F-E93C-913D-5331-80EC283AC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Usually bought online or from a dealer.</a:t>
            </a:r>
          </a:p>
          <a:p>
            <a:r>
              <a:rPr lang="en-GB" dirty="0"/>
              <a:t>Look like regular drug and packaging but can contain other compounds and are more potent.</a:t>
            </a:r>
          </a:p>
          <a:p>
            <a:r>
              <a:rPr lang="en-GB" dirty="0"/>
              <a:t>Often more risky, new benzodiazepines can contain newly developed substances or diazepines that were created years ago but not used medically.</a:t>
            </a:r>
          </a:p>
          <a:p>
            <a:r>
              <a:rPr lang="en-GB" dirty="0"/>
              <a:t>Higher overdose risk especially when mixed with other drugs or alcohol.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10633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BFC1E-451D-6E41-A927-97B6731B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What might an overdose look like?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7B4B5-A139-A1F5-30BC-FE15A7A69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52336"/>
          </a:xfrm>
        </p:spPr>
        <p:txBody>
          <a:bodyPr/>
          <a:lstStyle/>
          <a:p>
            <a:r>
              <a:rPr lang="en-GB" dirty="0"/>
              <a:t>Blue or pale lips and hands.</a:t>
            </a:r>
          </a:p>
          <a:p>
            <a:r>
              <a:rPr lang="en-GB" dirty="0"/>
              <a:t>Nausea and vomiting.</a:t>
            </a:r>
          </a:p>
          <a:p>
            <a:r>
              <a:rPr lang="en-GB" dirty="0"/>
              <a:t>Difficulty breathing.</a:t>
            </a:r>
          </a:p>
          <a:p>
            <a:r>
              <a:rPr lang="en-GB" dirty="0"/>
              <a:t>Confusion.</a:t>
            </a:r>
          </a:p>
          <a:p>
            <a:r>
              <a:rPr lang="en-GB" dirty="0"/>
              <a:t>Limp body.</a:t>
            </a:r>
          </a:p>
          <a:p>
            <a:r>
              <a:rPr lang="en-GB" dirty="0"/>
              <a:t>Slow pulse.</a:t>
            </a:r>
          </a:p>
          <a:p>
            <a:r>
              <a:rPr lang="en-GB" dirty="0"/>
              <a:t>Awake but unresponsive.</a:t>
            </a:r>
          </a:p>
          <a:p>
            <a:r>
              <a:rPr lang="en-GB" dirty="0"/>
              <a:t>Fitting/seizures or unconsciousness.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832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289B-FA52-C2EF-84DE-D638419D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Risk of overdose and naloxone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9309E-2C1A-087F-3248-95C9B0C4D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86075"/>
          </a:xfrm>
        </p:spPr>
        <p:txBody>
          <a:bodyPr/>
          <a:lstStyle/>
          <a:p>
            <a:r>
              <a:rPr lang="en-GB" dirty="0"/>
              <a:t>You risk overdose if you take too much, too soon.</a:t>
            </a:r>
          </a:p>
          <a:p>
            <a:r>
              <a:rPr lang="en-GB" dirty="0"/>
              <a:t>You take more benzos or other drugs on top of what you have taken.</a:t>
            </a:r>
          </a:p>
          <a:p>
            <a:r>
              <a:rPr lang="en-GB" dirty="0"/>
              <a:t>The tablet contains a high dose unknowingly.</a:t>
            </a:r>
          </a:p>
          <a:p>
            <a:r>
              <a:rPr lang="en-GB" dirty="0"/>
              <a:t>The tablet is compressed to contain more than one drug within the tablet.</a:t>
            </a:r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</a:rPr>
              <a:t>Naloxone DOES NOT WORK for benzodiazepine overdosing.</a:t>
            </a:r>
          </a:p>
          <a:p>
            <a:r>
              <a:rPr lang="en-GB" dirty="0"/>
              <a:t>Use naloxone if you know the person has consumed heroin, methadone, tramadol or oxycodone.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049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5E5D-A37E-2653-0952-44CAD996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29" y="336331"/>
            <a:ext cx="10731528" cy="1326321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If you think someone has overdosed…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F28EE-FFB2-0501-6A40-034966D8D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443" y="1313794"/>
            <a:ext cx="10353762" cy="491723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Don’t doubt or wait for further symptoms if someone is not well.</a:t>
            </a:r>
          </a:p>
          <a:p>
            <a:r>
              <a:rPr lang="en-GB" dirty="0"/>
              <a:t>Call 999/112 immediately.</a:t>
            </a:r>
          </a:p>
          <a:p>
            <a:r>
              <a:rPr lang="en-GB" dirty="0"/>
              <a:t>Put the person in the recovery position or on their side.</a:t>
            </a:r>
          </a:p>
          <a:p>
            <a:r>
              <a:rPr lang="en-GB" dirty="0"/>
              <a:t>Stay with the person until help arrives.</a:t>
            </a:r>
          </a:p>
          <a:p>
            <a:r>
              <a:rPr lang="en-IE" dirty="0"/>
              <a:t>Do not give the person anything to eat or drink.</a:t>
            </a:r>
          </a:p>
          <a:p>
            <a:r>
              <a:rPr lang="en-IE" dirty="0"/>
              <a:t>Do not give the person other drugs or try to induce vomiting.</a:t>
            </a:r>
          </a:p>
          <a:p>
            <a:pPr marL="0" indent="0">
              <a:buNone/>
            </a:pPr>
            <a:r>
              <a:rPr lang="en-IE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www.drugs.ie</a:t>
            </a:r>
          </a:p>
          <a:p>
            <a:pPr marL="0" indent="0">
              <a:buNone/>
            </a:pPr>
            <a:r>
              <a:rPr lang="en-IE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cris@mqi.ie</a:t>
            </a:r>
            <a:endParaRPr lang="en-IE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rgbClr val="FFC000"/>
                </a:solidFill>
              </a:rPr>
              <a:t>tiglin.ie</a:t>
            </a:r>
          </a:p>
          <a:p>
            <a:pPr marL="0" indent="0">
              <a:buNone/>
            </a:pPr>
            <a:r>
              <a:rPr lang="en-IE" dirty="0">
                <a:solidFill>
                  <a:srgbClr val="FFC000"/>
                </a:solidFill>
              </a:rPr>
              <a:t>Llivinglifecounselling.com </a:t>
            </a:r>
          </a:p>
          <a:p>
            <a:pPr marL="0" indent="0">
              <a:buNone/>
            </a:pPr>
            <a:r>
              <a:rPr lang="en-GB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Treatment services 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map: </a:t>
            </a:r>
            <a:r>
              <a:rPr lang="en-GB" sz="1800" u="sng" kern="100" dirty="0">
                <a:solidFill>
                  <a:srgbClr val="0000FF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https://www.drugsandalcohol.ie/services_map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277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60</TotalTime>
  <Words>799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Bookman Old Style</vt:lpstr>
      <vt:lpstr>Rockwell</vt:lpstr>
      <vt:lpstr>Damask</vt:lpstr>
      <vt:lpstr>Benzodiazepines </vt:lpstr>
      <vt:lpstr>Benzodiazepines</vt:lpstr>
      <vt:lpstr>Short-term effects</vt:lpstr>
      <vt:lpstr>long-term effects</vt:lpstr>
      <vt:lpstr>Other risks</vt:lpstr>
      <vt:lpstr>New “fake” benzodiazepines</vt:lpstr>
      <vt:lpstr>What might an overdose look like?</vt:lpstr>
      <vt:lpstr>Risk of overdose and naloxone</vt:lpstr>
      <vt:lpstr>If you think someone has overdosed…</vt:lpstr>
      <vt:lpstr>Sources/references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Benzodiazepines </dc:title>
  <dc:creator>Deborah Jordan</dc:creator>
  <cp:lastModifiedBy>Mary Dunne</cp:lastModifiedBy>
  <cp:revision>2</cp:revision>
  <dcterms:created xsi:type="dcterms:W3CDTF">2024-01-08T12:39:18Z</dcterms:created>
  <dcterms:modified xsi:type="dcterms:W3CDTF">2024-07-01T08:08:42Z</dcterms:modified>
</cp:coreProperties>
</file>