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9A7571-7DEF-44E8-B3E0-124EF05ABB37}" v="1" dt="2024-06-27T14:54:11.4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1" d="100"/>
          <a:sy n="61" d="100"/>
        </p:scale>
        <p:origin x="8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DEB6AA-2E7D-4847-BBA7-63179C765103}" type="datetimeFigureOut">
              <a:rPr lang="en-IE" smtClean="0"/>
              <a:t>01/07/2024</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1C393E27-CBA6-4309-A079-65F2294BCD91}" type="slidenum">
              <a:rPr lang="en-IE" smtClean="0"/>
              <a:t>‹#›</a:t>
            </a:fld>
            <a:endParaRPr lang="en-IE" dirty="0"/>
          </a:p>
        </p:txBody>
      </p:sp>
    </p:spTree>
    <p:extLst>
      <p:ext uri="{BB962C8B-B14F-4D97-AF65-F5344CB8AC3E}">
        <p14:creationId xmlns:p14="http://schemas.microsoft.com/office/powerpoint/2010/main" val="3740609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DEB6AA-2E7D-4847-BBA7-63179C765103}" type="datetimeFigureOut">
              <a:rPr lang="en-IE" smtClean="0"/>
              <a:t>01/07/2024</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1C393E27-CBA6-4309-A079-65F2294BCD91}" type="slidenum">
              <a:rPr lang="en-IE" smtClean="0"/>
              <a:t>‹#›</a:t>
            </a:fld>
            <a:endParaRPr lang="en-IE" dirty="0"/>
          </a:p>
        </p:txBody>
      </p:sp>
    </p:spTree>
    <p:extLst>
      <p:ext uri="{BB962C8B-B14F-4D97-AF65-F5344CB8AC3E}">
        <p14:creationId xmlns:p14="http://schemas.microsoft.com/office/powerpoint/2010/main" val="108521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DEB6AA-2E7D-4847-BBA7-63179C765103}" type="datetimeFigureOut">
              <a:rPr lang="en-IE" smtClean="0"/>
              <a:t>01/07/2024</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1C393E27-CBA6-4309-A079-65F2294BCD91}" type="slidenum">
              <a:rPr lang="en-IE" smtClean="0"/>
              <a:t>‹#›</a:t>
            </a:fld>
            <a:endParaRPr lang="en-IE" dirty="0"/>
          </a:p>
        </p:txBody>
      </p:sp>
    </p:spTree>
    <p:extLst>
      <p:ext uri="{BB962C8B-B14F-4D97-AF65-F5344CB8AC3E}">
        <p14:creationId xmlns:p14="http://schemas.microsoft.com/office/powerpoint/2010/main" val="8861161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DEB6AA-2E7D-4847-BBA7-63179C765103}" type="datetimeFigureOut">
              <a:rPr lang="en-IE" smtClean="0"/>
              <a:t>01/07/2024</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1C393E27-CBA6-4309-A079-65F2294BCD91}" type="slidenum">
              <a:rPr lang="en-IE" smtClean="0"/>
              <a:t>‹#›</a:t>
            </a:fld>
            <a:endParaRPr lang="en-IE"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212938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DEB6AA-2E7D-4847-BBA7-63179C765103}" type="datetimeFigureOut">
              <a:rPr lang="en-IE" smtClean="0"/>
              <a:t>01/07/2024</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1C393E27-CBA6-4309-A079-65F2294BCD91}" type="slidenum">
              <a:rPr lang="en-IE" smtClean="0"/>
              <a:t>‹#›</a:t>
            </a:fld>
            <a:endParaRPr lang="en-IE" dirty="0"/>
          </a:p>
        </p:txBody>
      </p:sp>
    </p:spTree>
    <p:extLst>
      <p:ext uri="{BB962C8B-B14F-4D97-AF65-F5344CB8AC3E}">
        <p14:creationId xmlns:p14="http://schemas.microsoft.com/office/powerpoint/2010/main" val="38243368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6DEB6AA-2E7D-4847-BBA7-63179C765103}" type="datetimeFigureOut">
              <a:rPr lang="en-IE" smtClean="0"/>
              <a:t>01/07/2024</a:t>
            </a:fld>
            <a:endParaRPr lang="en-IE" dirty="0"/>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1C393E27-CBA6-4309-A079-65F2294BCD91}" type="slidenum">
              <a:rPr lang="en-IE" smtClean="0"/>
              <a:t>‹#›</a:t>
            </a:fld>
            <a:endParaRPr lang="en-IE" dirty="0"/>
          </a:p>
        </p:txBody>
      </p:sp>
    </p:spTree>
    <p:extLst>
      <p:ext uri="{BB962C8B-B14F-4D97-AF65-F5344CB8AC3E}">
        <p14:creationId xmlns:p14="http://schemas.microsoft.com/office/powerpoint/2010/main" val="3806512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6DEB6AA-2E7D-4847-BBA7-63179C765103}" type="datetimeFigureOut">
              <a:rPr lang="en-IE" smtClean="0"/>
              <a:t>01/07/2024</a:t>
            </a:fld>
            <a:endParaRPr lang="en-IE" dirty="0"/>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1C393E27-CBA6-4309-A079-65F2294BCD91}" type="slidenum">
              <a:rPr lang="en-IE" smtClean="0"/>
              <a:t>‹#›</a:t>
            </a:fld>
            <a:endParaRPr lang="en-IE" dirty="0"/>
          </a:p>
        </p:txBody>
      </p:sp>
    </p:spTree>
    <p:extLst>
      <p:ext uri="{BB962C8B-B14F-4D97-AF65-F5344CB8AC3E}">
        <p14:creationId xmlns:p14="http://schemas.microsoft.com/office/powerpoint/2010/main" val="30069502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DEB6AA-2E7D-4847-BBA7-63179C765103}" type="datetimeFigureOut">
              <a:rPr lang="en-IE" smtClean="0"/>
              <a:t>01/07/2024</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1C393E27-CBA6-4309-A079-65F2294BCD91}" type="slidenum">
              <a:rPr lang="en-IE" smtClean="0"/>
              <a:t>‹#›</a:t>
            </a:fld>
            <a:endParaRPr lang="en-IE" dirty="0"/>
          </a:p>
        </p:txBody>
      </p:sp>
    </p:spTree>
    <p:extLst>
      <p:ext uri="{BB962C8B-B14F-4D97-AF65-F5344CB8AC3E}">
        <p14:creationId xmlns:p14="http://schemas.microsoft.com/office/powerpoint/2010/main" val="11516437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DEB6AA-2E7D-4847-BBA7-63179C765103}" type="datetimeFigureOut">
              <a:rPr lang="en-IE" smtClean="0"/>
              <a:t>01/07/2024</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1C393E27-CBA6-4309-A079-65F2294BCD91}" type="slidenum">
              <a:rPr lang="en-IE" smtClean="0"/>
              <a:t>‹#›</a:t>
            </a:fld>
            <a:endParaRPr lang="en-IE" dirty="0"/>
          </a:p>
        </p:txBody>
      </p:sp>
    </p:spTree>
    <p:extLst>
      <p:ext uri="{BB962C8B-B14F-4D97-AF65-F5344CB8AC3E}">
        <p14:creationId xmlns:p14="http://schemas.microsoft.com/office/powerpoint/2010/main" val="3471995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DEB6AA-2E7D-4847-BBA7-63179C765103}" type="datetimeFigureOut">
              <a:rPr lang="en-IE" smtClean="0"/>
              <a:t>01/07/2024</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1C393E27-CBA6-4309-A079-65F2294BCD91}" type="slidenum">
              <a:rPr lang="en-IE" smtClean="0"/>
              <a:t>‹#›</a:t>
            </a:fld>
            <a:endParaRPr lang="en-IE" dirty="0"/>
          </a:p>
        </p:txBody>
      </p:sp>
    </p:spTree>
    <p:extLst>
      <p:ext uri="{BB962C8B-B14F-4D97-AF65-F5344CB8AC3E}">
        <p14:creationId xmlns:p14="http://schemas.microsoft.com/office/powerpoint/2010/main" val="913573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DEB6AA-2E7D-4847-BBA7-63179C765103}" type="datetimeFigureOut">
              <a:rPr lang="en-IE" smtClean="0"/>
              <a:t>01/07/2024</a:t>
            </a:fld>
            <a:endParaRPr lang="en-IE" dirty="0"/>
          </a:p>
        </p:txBody>
      </p:sp>
      <p:sp>
        <p:nvSpPr>
          <p:cNvPr id="5" name="Footer Placeholder 4"/>
          <p:cNvSpPr>
            <a:spLocks noGrp="1"/>
          </p:cNvSpPr>
          <p:nvPr>
            <p:ph type="ftr" sz="quarter" idx="11"/>
          </p:nvPr>
        </p:nvSpPr>
        <p:spPr/>
        <p:txBody>
          <a:bodyPr/>
          <a:lstStyle/>
          <a:p>
            <a:endParaRPr lang="en-IE" dirty="0"/>
          </a:p>
        </p:txBody>
      </p:sp>
      <p:sp>
        <p:nvSpPr>
          <p:cNvPr id="6" name="Slide Number Placeholder 5"/>
          <p:cNvSpPr>
            <a:spLocks noGrp="1"/>
          </p:cNvSpPr>
          <p:nvPr>
            <p:ph type="sldNum" sz="quarter" idx="12"/>
          </p:nvPr>
        </p:nvSpPr>
        <p:spPr/>
        <p:txBody>
          <a:bodyPr/>
          <a:lstStyle/>
          <a:p>
            <a:fld id="{1C393E27-CBA6-4309-A079-65F2294BCD91}" type="slidenum">
              <a:rPr lang="en-IE" smtClean="0"/>
              <a:t>‹#›</a:t>
            </a:fld>
            <a:endParaRPr lang="en-IE" dirty="0"/>
          </a:p>
        </p:txBody>
      </p:sp>
    </p:spTree>
    <p:extLst>
      <p:ext uri="{BB962C8B-B14F-4D97-AF65-F5344CB8AC3E}">
        <p14:creationId xmlns:p14="http://schemas.microsoft.com/office/powerpoint/2010/main" val="2156065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DEB6AA-2E7D-4847-BBA7-63179C765103}" type="datetimeFigureOut">
              <a:rPr lang="en-IE" smtClean="0"/>
              <a:t>01/07/2024</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1C393E27-CBA6-4309-A079-65F2294BCD91}" type="slidenum">
              <a:rPr lang="en-IE" smtClean="0"/>
              <a:t>‹#›</a:t>
            </a:fld>
            <a:endParaRPr lang="en-IE" dirty="0"/>
          </a:p>
        </p:txBody>
      </p:sp>
    </p:spTree>
    <p:extLst>
      <p:ext uri="{BB962C8B-B14F-4D97-AF65-F5344CB8AC3E}">
        <p14:creationId xmlns:p14="http://schemas.microsoft.com/office/powerpoint/2010/main" val="2734827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DEB6AA-2E7D-4847-BBA7-63179C765103}" type="datetimeFigureOut">
              <a:rPr lang="en-IE" smtClean="0"/>
              <a:t>01/07/2024</a:t>
            </a:fld>
            <a:endParaRPr lang="en-IE" dirty="0"/>
          </a:p>
        </p:txBody>
      </p:sp>
      <p:sp>
        <p:nvSpPr>
          <p:cNvPr id="8" name="Footer Placeholder 7"/>
          <p:cNvSpPr>
            <a:spLocks noGrp="1"/>
          </p:cNvSpPr>
          <p:nvPr>
            <p:ph type="ftr" sz="quarter" idx="11"/>
          </p:nvPr>
        </p:nvSpPr>
        <p:spPr/>
        <p:txBody>
          <a:bodyPr/>
          <a:lstStyle/>
          <a:p>
            <a:endParaRPr lang="en-IE" dirty="0"/>
          </a:p>
        </p:txBody>
      </p:sp>
      <p:sp>
        <p:nvSpPr>
          <p:cNvPr id="9" name="Slide Number Placeholder 8"/>
          <p:cNvSpPr>
            <a:spLocks noGrp="1"/>
          </p:cNvSpPr>
          <p:nvPr>
            <p:ph type="sldNum" sz="quarter" idx="12"/>
          </p:nvPr>
        </p:nvSpPr>
        <p:spPr/>
        <p:txBody>
          <a:bodyPr/>
          <a:lstStyle/>
          <a:p>
            <a:fld id="{1C393E27-CBA6-4309-A079-65F2294BCD91}" type="slidenum">
              <a:rPr lang="en-IE" smtClean="0"/>
              <a:t>‹#›</a:t>
            </a:fld>
            <a:endParaRPr lang="en-IE" dirty="0"/>
          </a:p>
        </p:txBody>
      </p:sp>
    </p:spTree>
    <p:extLst>
      <p:ext uri="{BB962C8B-B14F-4D97-AF65-F5344CB8AC3E}">
        <p14:creationId xmlns:p14="http://schemas.microsoft.com/office/powerpoint/2010/main" val="1439406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DEB6AA-2E7D-4847-BBA7-63179C765103}" type="datetimeFigureOut">
              <a:rPr lang="en-IE" smtClean="0"/>
              <a:t>01/07/2024</a:t>
            </a:fld>
            <a:endParaRPr lang="en-IE" dirty="0"/>
          </a:p>
        </p:txBody>
      </p:sp>
      <p:sp>
        <p:nvSpPr>
          <p:cNvPr id="4" name="Footer Placeholder 3"/>
          <p:cNvSpPr>
            <a:spLocks noGrp="1"/>
          </p:cNvSpPr>
          <p:nvPr>
            <p:ph type="ftr" sz="quarter" idx="11"/>
          </p:nvPr>
        </p:nvSpPr>
        <p:spPr/>
        <p:txBody>
          <a:bodyPr/>
          <a:lstStyle/>
          <a:p>
            <a:endParaRPr lang="en-IE" dirty="0"/>
          </a:p>
        </p:txBody>
      </p:sp>
      <p:sp>
        <p:nvSpPr>
          <p:cNvPr id="5" name="Slide Number Placeholder 4"/>
          <p:cNvSpPr>
            <a:spLocks noGrp="1"/>
          </p:cNvSpPr>
          <p:nvPr>
            <p:ph type="sldNum" sz="quarter" idx="12"/>
          </p:nvPr>
        </p:nvSpPr>
        <p:spPr/>
        <p:txBody>
          <a:bodyPr/>
          <a:lstStyle/>
          <a:p>
            <a:fld id="{1C393E27-CBA6-4309-A079-65F2294BCD91}" type="slidenum">
              <a:rPr lang="en-IE" smtClean="0"/>
              <a:t>‹#›</a:t>
            </a:fld>
            <a:endParaRPr lang="en-IE" dirty="0"/>
          </a:p>
        </p:txBody>
      </p:sp>
    </p:spTree>
    <p:extLst>
      <p:ext uri="{BB962C8B-B14F-4D97-AF65-F5344CB8AC3E}">
        <p14:creationId xmlns:p14="http://schemas.microsoft.com/office/powerpoint/2010/main" val="500333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DEB6AA-2E7D-4847-BBA7-63179C765103}" type="datetimeFigureOut">
              <a:rPr lang="en-IE" smtClean="0"/>
              <a:t>01/07/2024</a:t>
            </a:fld>
            <a:endParaRPr lang="en-IE" dirty="0"/>
          </a:p>
        </p:txBody>
      </p:sp>
      <p:sp>
        <p:nvSpPr>
          <p:cNvPr id="3" name="Footer Placeholder 2"/>
          <p:cNvSpPr>
            <a:spLocks noGrp="1"/>
          </p:cNvSpPr>
          <p:nvPr>
            <p:ph type="ftr" sz="quarter" idx="11"/>
          </p:nvPr>
        </p:nvSpPr>
        <p:spPr/>
        <p:txBody>
          <a:bodyPr/>
          <a:lstStyle/>
          <a:p>
            <a:endParaRPr lang="en-IE" dirty="0"/>
          </a:p>
        </p:txBody>
      </p:sp>
      <p:sp>
        <p:nvSpPr>
          <p:cNvPr id="4" name="Slide Number Placeholder 3"/>
          <p:cNvSpPr>
            <a:spLocks noGrp="1"/>
          </p:cNvSpPr>
          <p:nvPr>
            <p:ph type="sldNum" sz="quarter" idx="12"/>
          </p:nvPr>
        </p:nvSpPr>
        <p:spPr/>
        <p:txBody>
          <a:bodyPr/>
          <a:lstStyle/>
          <a:p>
            <a:fld id="{1C393E27-CBA6-4309-A079-65F2294BCD91}" type="slidenum">
              <a:rPr lang="en-IE" smtClean="0"/>
              <a:t>‹#›</a:t>
            </a:fld>
            <a:endParaRPr lang="en-IE" dirty="0"/>
          </a:p>
        </p:txBody>
      </p:sp>
    </p:spTree>
    <p:extLst>
      <p:ext uri="{BB962C8B-B14F-4D97-AF65-F5344CB8AC3E}">
        <p14:creationId xmlns:p14="http://schemas.microsoft.com/office/powerpoint/2010/main" val="3110696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DEB6AA-2E7D-4847-BBA7-63179C765103}" type="datetimeFigureOut">
              <a:rPr lang="en-IE" smtClean="0"/>
              <a:t>01/07/2024</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1C393E27-CBA6-4309-A079-65F2294BCD91}" type="slidenum">
              <a:rPr lang="en-IE" smtClean="0"/>
              <a:t>‹#›</a:t>
            </a:fld>
            <a:endParaRPr lang="en-IE" dirty="0"/>
          </a:p>
        </p:txBody>
      </p:sp>
    </p:spTree>
    <p:extLst>
      <p:ext uri="{BB962C8B-B14F-4D97-AF65-F5344CB8AC3E}">
        <p14:creationId xmlns:p14="http://schemas.microsoft.com/office/powerpoint/2010/main" val="1228474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DEB6AA-2E7D-4847-BBA7-63179C765103}" type="datetimeFigureOut">
              <a:rPr lang="en-IE" smtClean="0"/>
              <a:t>01/07/2024</a:t>
            </a:fld>
            <a:endParaRPr lang="en-IE"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1C393E27-CBA6-4309-A079-65F2294BCD91}" type="slidenum">
              <a:rPr lang="en-IE" smtClean="0"/>
              <a:t>‹#›</a:t>
            </a:fld>
            <a:endParaRPr lang="en-IE" dirty="0"/>
          </a:p>
        </p:txBody>
      </p:sp>
    </p:spTree>
    <p:extLst>
      <p:ext uri="{BB962C8B-B14F-4D97-AF65-F5344CB8AC3E}">
        <p14:creationId xmlns:p14="http://schemas.microsoft.com/office/powerpoint/2010/main" val="1263108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F6DEB6AA-2E7D-4847-BBA7-63179C765103}" type="datetimeFigureOut">
              <a:rPr lang="en-IE" smtClean="0"/>
              <a:t>01/07/2024</a:t>
            </a:fld>
            <a:endParaRPr lang="en-IE"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C393E27-CBA6-4309-A079-65F2294BCD91}" type="slidenum">
              <a:rPr lang="en-IE" smtClean="0"/>
              <a:t>‹#›</a:t>
            </a:fld>
            <a:endParaRPr lang="en-IE" dirty="0"/>
          </a:p>
        </p:txBody>
      </p:sp>
    </p:spTree>
    <p:extLst>
      <p:ext uri="{BB962C8B-B14F-4D97-AF65-F5344CB8AC3E}">
        <p14:creationId xmlns:p14="http://schemas.microsoft.com/office/powerpoint/2010/main" val="421169325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cris@mqi.ie" TargetMode="External"/><Relationship Id="rId2" Type="http://schemas.openxmlformats.org/officeDocument/2006/relationships/hyperlink" Target="http://www.drugs.ie/" TargetMode="External"/><Relationship Id="rId1" Type="http://schemas.openxmlformats.org/officeDocument/2006/relationships/slideLayout" Target="../slideLayouts/slideLayout2.xml"/><Relationship Id="rId4" Type="http://schemas.openxmlformats.org/officeDocument/2006/relationships/hyperlink" Target="https://www.drugsandalcohol.ie/services_ma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2.hse.ie/conditions/anabolic-steroid-misuse/" TargetMode="External"/><Relationship Id="rId2" Type="http://schemas.openxmlformats.org/officeDocument/2006/relationships/hyperlink" Target="https://www.drugs.ie/drugtypes/drug/anabolic_steroids" TargetMode="External"/><Relationship Id="rId1" Type="http://schemas.openxmlformats.org/officeDocument/2006/relationships/slideLayout" Target="../slideLayouts/slideLayout2.xml"/><Relationship Id="rId4" Type="http://schemas.openxmlformats.org/officeDocument/2006/relationships/hyperlink" Target="https://www.drugsandalcohol.ie/cgi/search/archive/advanced?_action_search=1&amp;dataset=archive&amp;exp=0%7C1%7C-date%2Fbrowse_by%2Ftitle%7Carchive%7C-%7Cace_words_advanced%3Aace_words%3AANY%3AIN%3Adocumentation+library%7Cadvanced_date%3Adate%3AALL%3AEQ%3A2014-%7Cadvanced_subject_geo_words_last%3Avol_subject_list_geo_words_last%3AALL%3AIN%3AIreland%7Cadvanced_type%3Atype%3AANY%3AEQ%3Afactsheet%7C-%7Ceprint_status%3Aeprint_status%3AANY%3AEQ%3Aarchive&amp;order=-date%2Fbrowse_by%2Ftitl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3FC41-7AB5-4571-F2FF-1DBC2CFA6986}"/>
              </a:ext>
            </a:extLst>
          </p:cNvPr>
          <p:cNvSpPr>
            <a:spLocks noGrp="1"/>
          </p:cNvSpPr>
          <p:nvPr>
            <p:ph type="ctrTitle"/>
          </p:nvPr>
        </p:nvSpPr>
        <p:spPr/>
        <p:txBody>
          <a:bodyPr/>
          <a:lstStyle/>
          <a:p>
            <a:r>
              <a:rPr lang="en-GB" dirty="0">
                <a:solidFill>
                  <a:srgbClr val="FFC000"/>
                </a:solidFill>
              </a:rPr>
              <a:t>Anabolic </a:t>
            </a:r>
            <a:br>
              <a:rPr lang="en-GB" dirty="0">
                <a:solidFill>
                  <a:srgbClr val="FFC000"/>
                </a:solidFill>
              </a:rPr>
            </a:br>
            <a:r>
              <a:rPr lang="en-GB" dirty="0">
                <a:solidFill>
                  <a:srgbClr val="FFC000"/>
                </a:solidFill>
              </a:rPr>
              <a:t>Steroids</a:t>
            </a:r>
            <a:br>
              <a:rPr lang="en-GB" dirty="0"/>
            </a:br>
            <a:endParaRPr lang="en-IE" dirty="0"/>
          </a:p>
        </p:txBody>
      </p:sp>
      <p:sp>
        <p:nvSpPr>
          <p:cNvPr id="3" name="Subtitle 2">
            <a:extLst>
              <a:ext uri="{FF2B5EF4-FFF2-40B4-BE49-F238E27FC236}">
                <a16:creationId xmlns:a16="http://schemas.microsoft.com/office/drawing/2014/main" id="{CB6AC6A0-EB3E-BCED-2D22-5CE2FE4277EF}"/>
              </a:ext>
            </a:extLst>
          </p:cNvPr>
          <p:cNvSpPr>
            <a:spLocks noGrp="1"/>
          </p:cNvSpPr>
          <p:nvPr>
            <p:ph type="subTitle" idx="1"/>
          </p:nvPr>
        </p:nvSpPr>
        <p:spPr>
          <a:xfrm>
            <a:off x="1595269" y="3602037"/>
            <a:ext cx="9001462" cy="3050689"/>
          </a:xfrm>
        </p:spPr>
        <p:txBody>
          <a:bodyPr/>
          <a:lstStyle/>
          <a:p>
            <a:r>
              <a:rPr lang="en-GB" dirty="0"/>
              <a:t>What are they?</a:t>
            </a:r>
            <a:endParaRPr lang="en-IE" dirty="0"/>
          </a:p>
        </p:txBody>
      </p:sp>
      <p:pic>
        <p:nvPicPr>
          <p:cNvPr id="4" name="Picture 3" descr="Anabolic Steroids – My Choice Matters">
            <a:extLst>
              <a:ext uri="{FF2B5EF4-FFF2-40B4-BE49-F238E27FC236}">
                <a16:creationId xmlns:a16="http://schemas.microsoft.com/office/drawing/2014/main" id="{C6F7B54B-3199-8D9E-1441-3016AC89291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59306" y="4585452"/>
            <a:ext cx="3070219" cy="1661160"/>
          </a:xfrm>
          <a:prstGeom prst="rect">
            <a:avLst/>
          </a:prstGeom>
          <a:noFill/>
          <a:ln>
            <a:noFill/>
          </a:ln>
        </p:spPr>
      </p:pic>
    </p:spTree>
    <p:extLst>
      <p:ext uri="{BB962C8B-B14F-4D97-AF65-F5344CB8AC3E}">
        <p14:creationId xmlns:p14="http://schemas.microsoft.com/office/powerpoint/2010/main" val="2461114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FA7F8-32E3-9B78-E8B2-42A63B2C891F}"/>
              </a:ext>
            </a:extLst>
          </p:cNvPr>
          <p:cNvSpPr>
            <a:spLocks noGrp="1"/>
          </p:cNvSpPr>
          <p:nvPr>
            <p:ph type="title"/>
          </p:nvPr>
        </p:nvSpPr>
        <p:spPr/>
        <p:txBody>
          <a:bodyPr/>
          <a:lstStyle/>
          <a:p>
            <a:r>
              <a:rPr lang="en-GB" dirty="0">
                <a:solidFill>
                  <a:srgbClr val="FFC000"/>
                </a:solidFill>
              </a:rPr>
              <a:t>What are anabolic steroids and why </a:t>
            </a:r>
            <a:br>
              <a:rPr lang="en-GB" dirty="0">
                <a:solidFill>
                  <a:srgbClr val="FFC000"/>
                </a:solidFill>
              </a:rPr>
            </a:br>
            <a:r>
              <a:rPr lang="en-GB" dirty="0">
                <a:solidFill>
                  <a:srgbClr val="FFC000"/>
                </a:solidFill>
              </a:rPr>
              <a:t>would someone use them?</a:t>
            </a:r>
            <a:endParaRPr lang="en-IE" dirty="0">
              <a:solidFill>
                <a:srgbClr val="FFC000"/>
              </a:solidFill>
            </a:endParaRPr>
          </a:p>
        </p:txBody>
      </p:sp>
      <p:sp>
        <p:nvSpPr>
          <p:cNvPr id="3" name="Content Placeholder 2">
            <a:extLst>
              <a:ext uri="{FF2B5EF4-FFF2-40B4-BE49-F238E27FC236}">
                <a16:creationId xmlns:a16="http://schemas.microsoft.com/office/drawing/2014/main" id="{BF117066-87C7-AEA3-54EA-AE1997933A89}"/>
              </a:ext>
            </a:extLst>
          </p:cNvPr>
          <p:cNvSpPr>
            <a:spLocks noGrp="1"/>
          </p:cNvSpPr>
          <p:nvPr>
            <p:ph idx="1"/>
          </p:nvPr>
        </p:nvSpPr>
        <p:spPr>
          <a:xfrm>
            <a:off x="913795" y="2096064"/>
            <a:ext cx="10353762" cy="4547332"/>
          </a:xfrm>
        </p:spPr>
        <p:txBody>
          <a:bodyPr/>
          <a:lstStyle/>
          <a:p>
            <a:r>
              <a:rPr lang="en-GB" dirty="0"/>
              <a:t>Steroids can act as life-saving drugs. They allow the lungs to open to allow breathing during an asthma attack. There are many different types of steroids.</a:t>
            </a:r>
          </a:p>
          <a:p>
            <a:r>
              <a:rPr lang="en-GB" dirty="0"/>
              <a:t>Anabolic steroids are extremely damaging to health.</a:t>
            </a:r>
          </a:p>
          <a:p>
            <a:r>
              <a:rPr lang="en-GB" dirty="0"/>
              <a:t>They mimic testosterone in the body, requiring the body to take in more protein, which increases muscle mass. This is what drives the desire to abuse them, which is typically observed in body building and other specific sports that require longevity, strength and endurance.</a:t>
            </a:r>
          </a:p>
          <a:p>
            <a:r>
              <a:rPr lang="en-GB" dirty="0"/>
              <a:t>Steroids are very important for assisting with people suffering from wasting diseases, however, there is a cost as it comes with major side-affects and unwanted health issues.</a:t>
            </a:r>
          </a:p>
          <a:p>
            <a:endParaRPr lang="en-GB" dirty="0"/>
          </a:p>
          <a:p>
            <a:endParaRPr lang="en-GB" dirty="0"/>
          </a:p>
          <a:p>
            <a:endParaRPr lang="en-GB" dirty="0"/>
          </a:p>
        </p:txBody>
      </p:sp>
    </p:spTree>
    <p:extLst>
      <p:ext uri="{BB962C8B-B14F-4D97-AF65-F5344CB8AC3E}">
        <p14:creationId xmlns:p14="http://schemas.microsoft.com/office/powerpoint/2010/main" val="2508242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544BE-A6E8-842E-9352-474B95D9CF5E}"/>
              </a:ext>
            </a:extLst>
          </p:cNvPr>
          <p:cNvSpPr>
            <a:spLocks noGrp="1"/>
          </p:cNvSpPr>
          <p:nvPr>
            <p:ph type="title"/>
          </p:nvPr>
        </p:nvSpPr>
        <p:spPr/>
        <p:txBody>
          <a:bodyPr>
            <a:normAutofit/>
          </a:bodyPr>
          <a:lstStyle/>
          <a:p>
            <a:r>
              <a:rPr lang="en-GB" dirty="0">
                <a:solidFill>
                  <a:srgbClr val="FFC000"/>
                </a:solidFill>
              </a:rPr>
              <a:t>Steroids </a:t>
            </a:r>
            <a:br>
              <a:rPr lang="en-GB" dirty="0">
                <a:solidFill>
                  <a:srgbClr val="FFC000"/>
                </a:solidFill>
              </a:rPr>
            </a:br>
            <a:r>
              <a:rPr lang="en-GB" dirty="0">
                <a:solidFill>
                  <a:srgbClr val="FFC000"/>
                </a:solidFill>
              </a:rPr>
              <a:t>signs &amp; short </a:t>
            </a:r>
            <a:r>
              <a:rPr lang="en-GB">
                <a:solidFill>
                  <a:srgbClr val="FFC000"/>
                </a:solidFill>
              </a:rPr>
              <a:t>term effects</a:t>
            </a:r>
            <a:endParaRPr lang="en-IE" dirty="0">
              <a:solidFill>
                <a:srgbClr val="FFC000"/>
              </a:solidFill>
            </a:endParaRPr>
          </a:p>
        </p:txBody>
      </p:sp>
      <p:sp>
        <p:nvSpPr>
          <p:cNvPr id="3" name="Content Placeholder 2">
            <a:extLst>
              <a:ext uri="{FF2B5EF4-FFF2-40B4-BE49-F238E27FC236}">
                <a16:creationId xmlns:a16="http://schemas.microsoft.com/office/drawing/2014/main" id="{EDAEE103-F050-F030-BF90-23ED12C10FE0}"/>
              </a:ext>
            </a:extLst>
          </p:cNvPr>
          <p:cNvSpPr>
            <a:spLocks noGrp="1"/>
          </p:cNvSpPr>
          <p:nvPr>
            <p:ph idx="1"/>
          </p:nvPr>
        </p:nvSpPr>
        <p:spPr>
          <a:xfrm>
            <a:off x="913795" y="2096063"/>
            <a:ext cx="10353762" cy="4538001"/>
          </a:xfrm>
        </p:spPr>
        <p:txBody>
          <a:bodyPr/>
          <a:lstStyle/>
          <a:p>
            <a:r>
              <a:rPr lang="en-GB" dirty="0"/>
              <a:t>Tends to be used by men in their 20’s.</a:t>
            </a:r>
          </a:p>
          <a:p>
            <a:r>
              <a:rPr lang="en-GB" dirty="0"/>
              <a:t>Rapid and lean muscle gain in a short period of time. i.e. within a ten-week period.</a:t>
            </a:r>
          </a:p>
          <a:p>
            <a:r>
              <a:rPr lang="en-GB" dirty="0"/>
              <a:t>Working out a lot and receiving a lot of packages in the post.</a:t>
            </a:r>
          </a:p>
          <a:p>
            <a:r>
              <a:rPr lang="en-GB" dirty="0"/>
              <a:t>If in bottle form, there may be a rattling sound from carrying them around.</a:t>
            </a:r>
          </a:p>
          <a:p>
            <a:r>
              <a:rPr lang="en-GB" dirty="0"/>
              <a:t>If in vials/small bottles, the packaging may arrive marked as “fragile.”</a:t>
            </a:r>
          </a:p>
          <a:p>
            <a:r>
              <a:rPr lang="en-GB" dirty="0"/>
              <a:t>The ordering of syringes and needles.</a:t>
            </a:r>
          </a:p>
          <a:p>
            <a:r>
              <a:rPr lang="en-GB" dirty="0"/>
              <a:t>Injectable steroids leave holes in the skin and track marks that can look red and inflamed.</a:t>
            </a:r>
          </a:p>
          <a:p>
            <a:r>
              <a:rPr lang="en-GB" dirty="0"/>
              <a:t>If in pill form, there may be packaging in waste bins or gym bags.</a:t>
            </a:r>
          </a:p>
          <a:p>
            <a:endParaRPr lang="en-GB" dirty="0"/>
          </a:p>
          <a:p>
            <a:endParaRPr lang="en-GB" dirty="0"/>
          </a:p>
          <a:p>
            <a:endParaRPr lang="en-IE" dirty="0"/>
          </a:p>
        </p:txBody>
      </p:sp>
    </p:spTree>
    <p:extLst>
      <p:ext uri="{BB962C8B-B14F-4D97-AF65-F5344CB8AC3E}">
        <p14:creationId xmlns:p14="http://schemas.microsoft.com/office/powerpoint/2010/main" val="3791860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7832E-4C02-CBCF-753D-7F460337B288}"/>
              </a:ext>
            </a:extLst>
          </p:cNvPr>
          <p:cNvSpPr>
            <a:spLocks noGrp="1"/>
          </p:cNvSpPr>
          <p:nvPr>
            <p:ph type="title"/>
          </p:nvPr>
        </p:nvSpPr>
        <p:spPr/>
        <p:txBody>
          <a:bodyPr/>
          <a:lstStyle/>
          <a:p>
            <a:r>
              <a:rPr lang="en-GB" dirty="0">
                <a:solidFill>
                  <a:srgbClr val="FFC000"/>
                </a:solidFill>
              </a:rPr>
              <a:t>Steroids continued…</a:t>
            </a:r>
            <a:endParaRPr lang="en-IE" dirty="0">
              <a:solidFill>
                <a:srgbClr val="FFC000"/>
              </a:solidFill>
            </a:endParaRPr>
          </a:p>
        </p:txBody>
      </p:sp>
      <p:sp>
        <p:nvSpPr>
          <p:cNvPr id="3" name="Content Placeholder 2">
            <a:extLst>
              <a:ext uri="{FF2B5EF4-FFF2-40B4-BE49-F238E27FC236}">
                <a16:creationId xmlns:a16="http://schemas.microsoft.com/office/drawing/2014/main" id="{DBA58C38-1038-5A98-F256-76C5E8545474}"/>
              </a:ext>
            </a:extLst>
          </p:cNvPr>
          <p:cNvSpPr>
            <a:spLocks noGrp="1"/>
          </p:cNvSpPr>
          <p:nvPr>
            <p:ph idx="1"/>
          </p:nvPr>
        </p:nvSpPr>
        <p:spPr>
          <a:xfrm>
            <a:off x="913795" y="2096064"/>
            <a:ext cx="10353762" cy="4152336"/>
          </a:xfrm>
        </p:spPr>
        <p:txBody>
          <a:bodyPr/>
          <a:lstStyle/>
          <a:p>
            <a:r>
              <a:rPr lang="en-GB" dirty="0"/>
              <a:t>Acne is a major sign of steroid use.</a:t>
            </a:r>
          </a:p>
          <a:p>
            <a:r>
              <a:rPr lang="en-GB" dirty="0"/>
              <a:t>Although acne is normal in teenagers, if once clear skin suddenly seems to be breaking out for no reason, it may be a sign of steroid use.</a:t>
            </a:r>
          </a:p>
          <a:p>
            <a:r>
              <a:rPr lang="en-IE" dirty="0"/>
              <a:t>Strange odours are present if using steroid cream.</a:t>
            </a:r>
          </a:p>
          <a:p>
            <a:r>
              <a:rPr lang="en-IE" dirty="0"/>
              <a:t>Steroids affect sex-specific characteristics, such as the development in men of breast tissue and the shrinking of testicles. This can also lead to infertility. This is because in men, steroids convert to </a:t>
            </a:r>
            <a:r>
              <a:rPr lang="en-IE" dirty="0" err="1"/>
              <a:t>estradiol</a:t>
            </a:r>
            <a:r>
              <a:rPr lang="en-IE" dirty="0"/>
              <a:t>. </a:t>
            </a:r>
          </a:p>
          <a:p>
            <a:r>
              <a:rPr lang="en-IE" dirty="0"/>
              <a:t>In women, steroids convert to testosterone. This results in hair growth, irregular periods and permanently deepening the voice.</a:t>
            </a:r>
          </a:p>
          <a:p>
            <a:pPr marL="0" indent="0">
              <a:buNone/>
            </a:pPr>
            <a:endParaRPr lang="en-IE" dirty="0"/>
          </a:p>
          <a:p>
            <a:endParaRPr lang="en-IE" dirty="0"/>
          </a:p>
          <a:p>
            <a:endParaRPr lang="en-IE" dirty="0"/>
          </a:p>
        </p:txBody>
      </p:sp>
    </p:spTree>
    <p:extLst>
      <p:ext uri="{BB962C8B-B14F-4D97-AF65-F5344CB8AC3E}">
        <p14:creationId xmlns:p14="http://schemas.microsoft.com/office/powerpoint/2010/main" val="322124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6D053-157B-1F8A-B40E-1AC9746D3CCA}"/>
              </a:ext>
            </a:extLst>
          </p:cNvPr>
          <p:cNvSpPr>
            <a:spLocks noGrp="1"/>
          </p:cNvSpPr>
          <p:nvPr>
            <p:ph type="title"/>
          </p:nvPr>
        </p:nvSpPr>
        <p:spPr/>
        <p:txBody>
          <a:bodyPr/>
          <a:lstStyle/>
          <a:p>
            <a:r>
              <a:rPr lang="en-GB" dirty="0">
                <a:solidFill>
                  <a:srgbClr val="FFC000"/>
                </a:solidFill>
              </a:rPr>
              <a:t>Long-term risks</a:t>
            </a:r>
            <a:endParaRPr lang="en-IE" dirty="0">
              <a:solidFill>
                <a:srgbClr val="FFC000"/>
              </a:solidFill>
            </a:endParaRPr>
          </a:p>
        </p:txBody>
      </p:sp>
      <p:sp>
        <p:nvSpPr>
          <p:cNvPr id="3" name="Content Placeholder 2">
            <a:extLst>
              <a:ext uri="{FF2B5EF4-FFF2-40B4-BE49-F238E27FC236}">
                <a16:creationId xmlns:a16="http://schemas.microsoft.com/office/drawing/2014/main" id="{7CAFD5C4-660B-49B6-5C33-D51E20C5BD7D}"/>
              </a:ext>
            </a:extLst>
          </p:cNvPr>
          <p:cNvSpPr>
            <a:spLocks noGrp="1"/>
          </p:cNvSpPr>
          <p:nvPr>
            <p:ph idx="1"/>
          </p:nvPr>
        </p:nvSpPr>
        <p:spPr>
          <a:xfrm>
            <a:off x="913795" y="2096063"/>
            <a:ext cx="10353762" cy="4351389"/>
          </a:xfrm>
        </p:spPr>
        <p:txBody>
          <a:bodyPr/>
          <a:lstStyle/>
          <a:p>
            <a:r>
              <a:rPr lang="en-GB" dirty="0"/>
              <a:t>For both males and females, long-term use increases cholesterol levels and increases blood pressure.</a:t>
            </a:r>
          </a:p>
          <a:p>
            <a:r>
              <a:rPr lang="en-GB" dirty="0"/>
              <a:t>Steroids increase the risk of developing diabetes.</a:t>
            </a:r>
          </a:p>
          <a:p>
            <a:r>
              <a:rPr lang="en-GB" dirty="0"/>
              <a:t>Increases acne and baldness.</a:t>
            </a:r>
          </a:p>
          <a:p>
            <a:r>
              <a:rPr lang="en-GB" dirty="0"/>
              <a:t>People are prone to mood swings resulting in the term “roid rage.” </a:t>
            </a:r>
          </a:p>
          <a:p>
            <a:r>
              <a:rPr lang="en-GB" dirty="0"/>
              <a:t>The effects of steroids are cumulative, meaning over time, they increase the risk of stroke or heart attack.</a:t>
            </a:r>
          </a:p>
          <a:p>
            <a:r>
              <a:rPr lang="en-GB" dirty="0"/>
              <a:t>Withdrawal symptoms require that steroids are weaned off gradually allowing the body to adapt over time.</a:t>
            </a:r>
          </a:p>
          <a:p>
            <a:endParaRPr lang="en-IE" dirty="0"/>
          </a:p>
        </p:txBody>
      </p:sp>
    </p:spTree>
    <p:extLst>
      <p:ext uri="{BB962C8B-B14F-4D97-AF65-F5344CB8AC3E}">
        <p14:creationId xmlns:p14="http://schemas.microsoft.com/office/powerpoint/2010/main" val="3677684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131E6-0414-F19F-48E7-50C695AA9AAF}"/>
              </a:ext>
            </a:extLst>
          </p:cNvPr>
          <p:cNvSpPr>
            <a:spLocks noGrp="1"/>
          </p:cNvSpPr>
          <p:nvPr>
            <p:ph type="title"/>
          </p:nvPr>
        </p:nvSpPr>
        <p:spPr/>
        <p:txBody>
          <a:bodyPr/>
          <a:lstStyle/>
          <a:p>
            <a:r>
              <a:rPr lang="en-GB" dirty="0">
                <a:solidFill>
                  <a:srgbClr val="FFC000"/>
                </a:solidFill>
              </a:rPr>
              <a:t>withdrawals</a:t>
            </a:r>
            <a:endParaRPr lang="en-IE" dirty="0">
              <a:solidFill>
                <a:srgbClr val="FFC000"/>
              </a:solidFill>
            </a:endParaRPr>
          </a:p>
        </p:txBody>
      </p:sp>
      <p:sp>
        <p:nvSpPr>
          <p:cNvPr id="3" name="Content Placeholder 2">
            <a:extLst>
              <a:ext uri="{FF2B5EF4-FFF2-40B4-BE49-F238E27FC236}">
                <a16:creationId xmlns:a16="http://schemas.microsoft.com/office/drawing/2014/main" id="{8EB696E3-F0C1-10FA-D300-153208445E65}"/>
              </a:ext>
            </a:extLst>
          </p:cNvPr>
          <p:cNvSpPr>
            <a:spLocks noGrp="1"/>
          </p:cNvSpPr>
          <p:nvPr>
            <p:ph idx="1"/>
          </p:nvPr>
        </p:nvSpPr>
        <p:spPr/>
        <p:txBody>
          <a:bodyPr/>
          <a:lstStyle/>
          <a:p>
            <a:r>
              <a:rPr lang="en-GB" dirty="0"/>
              <a:t>Depression.</a:t>
            </a:r>
          </a:p>
          <a:p>
            <a:r>
              <a:rPr lang="en-GB" dirty="0"/>
              <a:t>Anxiety.</a:t>
            </a:r>
          </a:p>
          <a:p>
            <a:r>
              <a:rPr lang="en-GB" dirty="0"/>
              <a:t>Concentration problems.</a:t>
            </a:r>
          </a:p>
          <a:p>
            <a:r>
              <a:rPr lang="en-GB" dirty="0"/>
              <a:t>Sleeping problems.</a:t>
            </a:r>
          </a:p>
          <a:p>
            <a:r>
              <a:rPr lang="en-GB" dirty="0"/>
              <a:t>Pain.</a:t>
            </a:r>
          </a:p>
          <a:p>
            <a:r>
              <a:rPr lang="en-GB" dirty="0"/>
              <a:t>Headaches.</a:t>
            </a:r>
          </a:p>
          <a:p>
            <a:r>
              <a:rPr lang="en-GB" dirty="0"/>
              <a:t>Lowered libido.</a:t>
            </a:r>
          </a:p>
          <a:p>
            <a:endParaRPr lang="en-IE" dirty="0"/>
          </a:p>
        </p:txBody>
      </p:sp>
    </p:spTree>
    <p:extLst>
      <p:ext uri="{BB962C8B-B14F-4D97-AF65-F5344CB8AC3E}">
        <p14:creationId xmlns:p14="http://schemas.microsoft.com/office/powerpoint/2010/main" val="3841749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2C7D9-706E-D8AC-7186-3974A8F88B97}"/>
              </a:ext>
            </a:extLst>
          </p:cNvPr>
          <p:cNvSpPr>
            <a:spLocks noGrp="1"/>
          </p:cNvSpPr>
          <p:nvPr>
            <p:ph type="title"/>
          </p:nvPr>
        </p:nvSpPr>
        <p:spPr/>
        <p:txBody>
          <a:bodyPr/>
          <a:lstStyle/>
          <a:p>
            <a:r>
              <a:rPr lang="en-GB" dirty="0">
                <a:solidFill>
                  <a:srgbClr val="FFC000"/>
                </a:solidFill>
              </a:rPr>
              <a:t>treatment</a:t>
            </a:r>
            <a:endParaRPr lang="en-IE" dirty="0">
              <a:solidFill>
                <a:srgbClr val="FFC000"/>
              </a:solidFill>
            </a:endParaRPr>
          </a:p>
        </p:txBody>
      </p:sp>
      <p:sp>
        <p:nvSpPr>
          <p:cNvPr id="3" name="Content Placeholder 2">
            <a:extLst>
              <a:ext uri="{FF2B5EF4-FFF2-40B4-BE49-F238E27FC236}">
                <a16:creationId xmlns:a16="http://schemas.microsoft.com/office/drawing/2014/main" id="{5CCC7505-9FEA-AE19-C3D8-A30593362F7A}"/>
              </a:ext>
            </a:extLst>
          </p:cNvPr>
          <p:cNvSpPr>
            <a:spLocks noGrp="1"/>
          </p:cNvSpPr>
          <p:nvPr>
            <p:ph idx="1"/>
          </p:nvPr>
        </p:nvSpPr>
        <p:spPr>
          <a:xfrm>
            <a:off x="913795" y="1707503"/>
            <a:ext cx="10353762" cy="5047860"/>
          </a:xfrm>
        </p:spPr>
        <p:txBody>
          <a:bodyPr>
            <a:normAutofit/>
          </a:bodyPr>
          <a:lstStyle/>
          <a:p>
            <a:r>
              <a:rPr lang="en-GB" dirty="0"/>
              <a:t>Steroid use can begin because of body dysmorphia. This underlying issue requires specific psychotherapy/counselling.</a:t>
            </a:r>
          </a:p>
          <a:p>
            <a:r>
              <a:rPr lang="en-GB" dirty="0"/>
              <a:t>Extra support can be needed because steroids are so easily accessible.</a:t>
            </a:r>
          </a:p>
          <a:p>
            <a:r>
              <a:rPr lang="en-GB" dirty="0"/>
              <a:t>TEENS are particularly susceptible to steroid use. This can stunt their growth and weaken bones. </a:t>
            </a:r>
          </a:p>
          <a:p>
            <a:pPr marL="0" indent="0">
              <a:buNone/>
            </a:pPr>
            <a:r>
              <a:rPr lang="en-GB" dirty="0">
                <a:solidFill>
                  <a:srgbClr val="FFC000"/>
                </a:solidFill>
                <a:hlinkClick r:id="rId2">
                  <a:extLst>
                    <a:ext uri="{A12FA001-AC4F-418D-AE19-62706E023703}">
                      <ahyp:hlinkClr xmlns:ahyp="http://schemas.microsoft.com/office/drawing/2018/hyperlinkcolor" val="tx"/>
                    </a:ext>
                  </a:extLst>
                </a:hlinkClick>
              </a:rPr>
              <a:t>www.drugs.ie</a:t>
            </a:r>
            <a:endParaRPr lang="en-GB" dirty="0">
              <a:solidFill>
                <a:srgbClr val="FFC000"/>
              </a:solidFill>
            </a:endParaRPr>
          </a:p>
          <a:p>
            <a:pPr marL="0" indent="0">
              <a:buNone/>
            </a:pPr>
            <a:r>
              <a:rPr lang="en-GB" dirty="0">
                <a:solidFill>
                  <a:srgbClr val="FFC000"/>
                </a:solidFill>
              </a:rPr>
              <a:t>tiglin.ie</a:t>
            </a:r>
          </a:p>
          <a:p>
            <a:pPr marL="0" indent="0">
              <a:buNone/>
            </a:pPr>
            <a:r>
              <a:rPr lang="en-GB" dirty="0">
                <a:solidFill>
                  <a:srgbClr val="FFC000"/>
                </a:solidFill>
                <a:hlinkClick r:id="rId3">
                  <a:extLst>
                    <a:ext uri="{A12FA001-AC4F-418D-AE19-62706E023703}">
                      <ahyp:hlinkClr xmlns:ahyp="http://schemas.microsoft.com/office/drawing/2018/hyperlinkcolor" val="tx"/>
                    </a:ext>
                  </a:extLst>
                </a:hlinkClick>
              </a:rPr>
              <a:t>cris@mqi.ie</a:t>
            </a:r>
            <a:endParaRPr lang="en-GB" dirty="0">
              <a:solidFill>
                <a:srgbClr val="FFC000"/>
              </a:solidFill>
            </a:endParaRPr>
          </a:p>
          <a:p>
            <a:pPr marL="0" indent="0">
              <a:buNone/>
            </a:pPr>
            <a:r>
              <a:rPr lang="en-GB" dirty="0">
                <a:solidFill>
                  <a:srgbClr val="FFC000"/>
                </a:solidFill>
              </a:rPr>
              <a:t>Livinglifecounselling.com</a:t>
            </a:r>
          </a:p>
          <a:p>
            <a:pPr marL="0" indent="0">
              <a:buNone/>
            </a:pPr>
            <a:r>
              <a:rPr lang="en-GB" dirty="0">
                <a:solidFill>
                  <a:srgbClr val="FFC000"/>
                </a:solidFill>
              </a:rPr>
              <a:t>Services map: </a:t>
            </a:r>
            <a:r>
              <a:rPr lang="en-GB" dirty="0">
                <a:solidFill>
                  <a:srgbClr val="FFC000"/>
                </a:solidFill>
                <a:hlinkClick r:id="rId4"/>
              </a:rPr>
              <a:t>https://www.drugsandalcohol.ie/services_map</a:t>
            </a:r>
            <a:r>
              <a:rPr lang="en-GB" dirty="0">
                <a:solidFill>
                  <a:srgbClr val="FFC000"/>
                </a:solidFill>
              </a:rPr>
              <a:t> </a:t>
            </a:r>
          </a:p>
        </p:txBody>
      </p:sp>
    </p:spTree>
    <p:extLst>
      <p:ext uri="{BB962C8B-B14F-4D97-AF65-F5344CB8AC3E}">
        <p14:creationId xmlns:p14="http://schemas.microsoft.com/office/powerpoint/2010/main" val="1823984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9FB8B-B5AA-311E-8470-E36679B6DC35}"/>
              </a:ext>
            </a:extLst>
          </p:cNvPr>
          <p:cNvSpPr>
            <a:spLocks noGrp="1"/>
          </p:cNvSpPr>
          <p:nvPr>
            <p:ph type="title"/>
          </p:nvPr>
        </p:nvSpPr>
        <p:spPr/>
        <p:txBody>
          <a:bodyPr/>
          <a:lstStyle/>
          <a:p>
            <a:r>
              <a:rPr lang="en-GB" dirty="0">
                <a:solidFill>
                  <a:srgbClr val="FFC000"/>
                </a:solidFill>
              </a:rPr>
              <a:t>Sources/references </a:t>
            </a:r>
            <a:endParaRPr lang="en-IE" dirty="0">
              <a:solidFill>
                <a:srgbClr val="FFC000"/>
              </a:solidFill>
            </a:endParaRPr>
          </a:p>
        </p:txBody>
      </p:sp>
      <p:sp>
        <p:nvSpPr>
          <p:cNvPr id="3" name="Content Placeholder 2">
            <a:extLst>
              <a:ext uri="{FF2B5EF4-FFF2-40B4-BE49-F238E27FC236}">
                <a16:creationId xmlns:a16="http://schemas.microsoft.com/office/drawing/2014/main" id="{8DFDA63E-1417-B112-CCEE-C05B3E18AB4F}"/>
              </a:ext>
            </a:extLst>
          </p:cNvPr>
          <p:cNvSpPr>
            <a:spLocks noGrp="1"/>
          </p:cNvSpPr>
          <p:nvPr>
            <p:ph idx="1"/>
          </p:nvPr>
        </p:nvSpPr>
        <p:spPr>
          <a:xfrm>
            <a:off x="410547" y="1604865"/>
            <a:ext cx="11280710" cy="4870580"/>
          </a:xfrm>
        </p:spPr>
        <p:txBody>
          <a:bodyPr>
            <a:normAutofit/>
          </a:bodyPr>
          <a:lstStyle/>
          <a:p>
            <a:pPr>
              <a:lnSpc>
                <a:spcPct val="107000"/>
              </a:lnSpc>
              <a:spcAft>
                <a:spcPts val="800"/>
              </a:spcAft>
            </a:pPr>
            <a:r>
              <a:rPr lang="en-IE" sz="1800" kern="100" dirty="0">
                <a:effectLst/>
                <a:latin typeface="Aptos" panose="020B0004020202020204" pitchFamily="34" charset="0"/>
                <a:ea typeface="Aptos" panose="020B0004020202020204" pitchFamily="34" charset="0"/>
                <a:cs typeface="Times New Roman" panose="02020603050405020304" pitchFamily="18" charset="0"/>
              </a:rPr>
              <a:t>HSE drugs.ie (</a:t>
            </a:r>
            <a:r>
              <a:rPr lang="en-IE" sz="1800" kern="100" dirty="0" err="1">
                <a:effectLst/>
                <a:latin typeface="Aptos" panose="020B0004020202020204" pitchFamily="34" charset="0"/>
                <a:ea typeface="Aptos" panose="020B0004020202020204" pitchFamily="34" charset="0"/>
                <a:cs typeface="Times New Roman" panose="02020603050405020304" pitchFamily="18" charset="0"/>
              </a:rPr>
              <a:t>n.d</a:t>
            </a:r>
            <a:r>
              <a:rPr lang="en-IE" sz="1800" kern="100" dirty="0">
                <a:effectLst/>
                <a:latin typeface="Aptos" panose="020B0004020202020204" pitchFamily="34" charset="0"/>
                <a:ea typeface="Aptos" panose="020B0004020202020204" pitchFamily="34" charset="0"/>
                <a:cs typeface="Times New Roman" panose="02020603050405020304" pitchFamily="18" charset="0"/>
              </a:rPr>
              <a:t>). Anabolic steroids. drugs.ie. </a:t>
            </a:r>
            <a:r>
              <a:rPr lang="en-IE"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https://www.drugs.ie/drugtypes/drug/anabolic_steroids</a:t>
            </a:r>
            <a:r>
              <a:rPr lang="en-IE" sz="1800" kern="100" dirty="0">
                <a:effectLst/>
                <a:latin typeface="Aptos" panose="020B0004020202020204" pitchFamily="34" charset="0"/>
                <a:ea typeface="Aptos" panose="020B0004020202020204" pitchFamily="34" charset="0"/>
                <a:cs typeface="Times New Roman" panose="02020603050405020304" pitchFamily="18" charset="0"/>
              </a:rPr>
              <a:t> </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[Accessed on 5/01/24]</a:t>
            </a:r>
            <a:endParaRPr lang="en-IE"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E" sz="1800" kern="100" dirty="0">
                <a:effectLst/>
                <a:latin typeface="Aptos" panose="020B0004020202020204" pitchFamily="34" charset="0"/>
                <a:ea typeface="Aptos" panose="020B0004020202020204" pitchFamily="34" charset="0"/>
                <a:cs typeface="Times New Roman" panose="02020603050405020304" pitchFamily="18" charset="0"/>
              </a:rPr>
              <a:t>Health Service Executive. (2021) Anabolic steroid misuse. Available at </a:t>
            </a:r>
            <a:r>
              <a:rPr lang="en-IE"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https://www2.hse.ie/conditions/anabolic-steroid-misuse/</a:t>
            </a:r>
            <a:r>
              <a:rPr lang="en-IE" sz="18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buNone/>
            </a:pPr>
            <a:r>
              <a:rPr lang="en-GB" i="1" dirty="0">
                <a:solidFill>
                  <a:srgbClr val="6BA9DA"/>
                </a:solidFill>
                <a:hlinkClick r:id="rId4">
                  <a:extLst>
                    <a:ext uri="{A12FA001-AC4F-418D-AE19-62706E023703}">
                      <ahyp:hlinkClr xmlns:ahyp="http://schemas.microsoft.com/office/drawing/2018/hyperlinkcolor" val="tx"/>
                    </a:ext>
                  </a:extLst>
                </a:hlinkClick>
              </a:rPr>
              <a:t>Images free to use and share commercially: Google.ie </a:t>
            </a:r>
          </a:p>
          <a:p>
            <a:pPr marL="0" indent="0">
              <a:buNone/>
            </a:pPr>
            <a:endParaRPr lang="en-GB" dirty="0">
              <a:solidFill>
                <a:srgbClr val="6BA9DA"/>
              </a:solidFill>
              <a:hlinkClick r:id="rId4">
                <a:extLst>
                  <a:ext uri="{A12FA001-AC4F-418D-AE19-62706E023703}">
                    <ahyp:hlinkClr xmlns:ahyp="http://schemas.microsoft.com/office/drawing/2018/hyperlinkcolor" val="tx"/>
                  </a:ext>
                </a:extLst>
              </a:hlinkClick>
            </a:endParaRPr>
          </a:p>
          <a:p>
            <a:pPr marL="0" indent="0">
              <a:buNone/>
            </a:pPr>
            <a:r>
              <a:rPr lang="en-GB" dirty="0">
                <a:solidFill>
                  <a:schemeClr val="tx1">
                    <a:lumMod val="95000"/>
                  </a:schemeClr>
                </a:solidFill>
                <a:hlinkClick r:id="rId4">
                  <a:extLst>
                    <a:ext uri="{A12FA001-AC4F-418D-AE19-62706E023703}">
                      <ahyp:hlinkClr xmlns:ahyp="http://schemas.microsoft.com/office/drawing/2018/hyperlinkcolor" val="tx"/>
                    </a:ext>
                  </a:extLst>
                </a:hlinkClick>
              </a:rPr>
              <a:t>For more information follow the link below;</a:t>
            </a:r>
          </a:p>
          <a:p>
            <a:pPr marL="0" indent="0">
              <a:buNone/>
            </a:pPr>
            <a:endParaRPr lang="en-GB" dirty="0">
              <a:solidFill>
                <a:schemeClr val="tx1">
                  <a:lumMod val="95000"/>
                </a:schemeClr>
              </a:solidFill>
              <a:hlinkClick r:id="rId4">
                <a:extLst>
                  <a:ext uri="{A12FA001-AC4F-418D-AE19-62706E023703}">
                    <ahyp:hlinkClr xmlns:ahyp="http://schemas.microsoft.com/office/drawing/2018/hyperlinkcolor" val="tx"/>
                  </a:ext>
                </a:extLst>
              </a:hlinkClick>
            </a:endParaRPr>
          </a:p>
          <a:p>
            <a:r>
              <a:rPr lang="en-GB" dirty="0">
                <a:solidFill>
                  <a:srgbClr val="6BA9DA"/>
                </a:solidFill>
                <a:hlinkClick r:id="rId4"/>
              </a:rPr>
              <a:t>HRB National Drugs Library (2024) Drugs and alcohol factsheets</a:t>
            </a:r>
            <a:endParaRPr lang="en-IE" dirty="0"/>
          </a:p>
        </p:txBody>
      </p:sp>
    </p:spTree>
    <p:extLst>
      <p:ext uri="{BB962C8B-B14F-4D97-AF65-F5344CB8AC3E}">
        <p14:creationId xmlns:p14="http://schemas.microsoft.com/office/powerpoint/2010/main" val="12574492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41</TotalTime>
  <Words>645</Words>
  <Application>Microsoft Office PowerPoint</Application>
  <PresentationFormat>Widescreen</PresentationFormat>
  <Paragraphs>57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Arial</vt:lpstr>
      <vt:lpstr>Bookman Old Style</vt:lpstr>
      <vt:lpstr>Rockwell</vt:lpstr>
      <vt:lpstr>Damask</vt:lpstr>
      <vt:lpstr>Anabolic  Steroids </vt:lpstr>
      <vt:lpstr>What are anabolic steroids and why  would someone use them?</vt:lpstr>
      <vt:lpstr>Steroids  signs &amp; short term effects</vt:lpstr>
      <vt:lpstr>Steroids continued…</vt:lpstr>
      <vt:lpstr>Long-term risks</vt:lpstr>
      <vt:lpstr>withdrawals</vt:lpstr>
      <vt:lpstr>treatment</vt:lpstr>
      <vt:lpstr>Sources/references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Anabolic  Steroids</dc:title>
  <dc:creator>Deborah Jordan</dc:creator>
  <cp:lastModifiedBy>Mary Dunne</cp:lastModifiedBy>
  <cp:revision>2</cp:revision>
  <dcterms:created xsi:type="dcterms:W3CDTF">2024-01-05T12:40:02Z</dcterms:created>
  <dcterms:modified xsi:type="dcterms:W3CDTF">2024-07-01T07:59:18Z</dcterms:modified>
</cp:coreProperties>
</file>