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347575" cy="23706138"/>
  <p:notesSz cx="6858000" cy="9144000"/>
  <p:defaultTextStyle>
    <a:defPPr>
      <a:defRPr lang="en-US"/>
    </a:defPPr>
    <a:lvl1pPr marL="0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1pPr>
    <a:lvl2pPr marL="865251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2pPr>
    <a:lvl3pPr marL="1730502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3pPr>
    <a:lvl4pPr marL="2595753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4pPr>
    <a:lvl5pPr marL="3461004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5pPr>
    <a:lvl6pPr marL="4326255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6pPr>
    <a:lvl7pPr marL="5191506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7pPr>
    <a:lvl8pPr marL="6056757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8pPr>
    <a:lvl9pPr marL="6922008" algn="l" defTabSz="1730502" rtl="0" eaLnBrk="1" latinLnBrk="0" hangingPunct="1">
      <a:defRPr sz="34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98F"/>
    <a:srgbClr val="8CC5C3"/>
    <a:srgbClr val="4EA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622"/>
    <p:restoredTop sz="94737"/>
  </p:normalViewPr>
  <p:slideViewPr>
    <p:cSldViewPr snapToGrid="0">
      <p:cViewPr varScale="1">
        <p:scale>
          <a:sx n="24" d="100"/>
          <a:sy n="24" d="100"/>
        </p:scale>
        <p:origin x="3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D637F-37DF-BE4E-AB35-822784F66603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1143000"/>
            <a:ext cx="1606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75DB-96EC-154A-922E-5349188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1pPr>
    <a:lvl2pPr marL="865251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2pPr>
    <a:lvl3pPr marL="1730502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3pPr>
    <a:lvl4pPr marL="2595753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4pPr>
    <a:lvl5pPr marL="3461004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5pPr>
    <a:lvl6pPr marL="4326255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6pPr>
    <a:lvl7pPr marL="5191506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7pPr>
    <a:lvl8pPr marL="6056757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8pPr>
    <a:lvl9pPr marL="6922008" algn="l" defTabSz="1730502" rtl="0" eaLnBrk="1" latinLnBrk="0" hangingPunct="1">
      <a:defRPr sz="22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79E8F8-BF49-A0E3-6A0E-4EDFD35CE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04000"/>
            <a:ext cx="6224348" cy="151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buNone/>
              <a:defRPr sz="57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Poster Title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D832FD-3CC4-9B9F-BD6D-020C0B76C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060000"/>
            <a:ext cx="6224035" cy="1001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3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Authors Names Here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9ACCBCD-AD1D-D61A-7F41-7453ECBC45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5575" y="5004000"/>
            <a:ext cx="5544000" cy="4788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995AA2C-4D0C-3F58-4D00-493B01338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5004000"/>
            <a:ext cx="11410950" cy="15946438"/>
          </a:xfrm>
          <a:prstGeom prst="rect">
            <a:avLst/>
          </a:prstGeom>
        </p:spPr>
        <p:txBody>
          <a:bodyPr lIns="90000" numCol="2" spcCol="180000"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5261A-2657-AF7F-EE3E-1FC43A7AC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010" y="20974050"/>
            <a:ext cx="12351585" cy="273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E8EBB-425F-6913-A85C-AFF38F3AEC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347575" cy="4217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D26F6-3838-A828-C584-61DD9943DA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91175" y="293184"/>
            <a:ext cx="6756400" cy="3924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5433EB-6004-79B5-EEEF-C586867B4946}"/>
              </a:ext>
            </a:extLst>
          </p:cNvPr>
          <p:cNvSpPr txBox="1"/>
          <p:nvPr userDrawn="1"/>
        </p:nvSpPr>
        <p:spPr>
          <a:xfrm>
            <a:off x="468000" y="468000"/>
            <a:ext cx="4807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>
                <a:solidFill>
                  <a:schemeClr val="accent5"/>
                </a:solidFill>
              </a:rPr>
              <a:t>National Drug Forum 2022</a:t>
            </a:r>
          </a:p>
          <a:p>
            <a:endParaRPr lang="en-US" sz="2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0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ohnryan2@Beaumont.ie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tobiasmaharaj@Beaumont.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jpg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openxmlformats.org/officeDocument/2006/relationships/image" Target="../media/image6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1546EE-99D6-673E-1F06-CA4FDCD523E5}"/>
              </a:ext>
            </a:extLst>
          </p:cNvPr>
          <p:cNvSpPr/>
          <p:nvPr/>
        </p:nvSpPr>
        <p:spPr>
          <a:xfrm>
            <a:off x="0" y="-6078"/>
            <a:ext cx="12347575" cy="4271160"/>
          </a:xfrm>
          <a:prstGeom prst="rect">
            <a:avLst/>
          </a:prstGeom>
          <a:solidFill>
            <a:srgbClr val="213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0AA29-21CD-3D7E-E7D4-367051E63952}"/>
              </a:ext>
            </a:extLst>
          </p:cNvPr>
          <p:cNvSpPr/>
          <p:nvPr/>
        </p:nvSpPr>
        <p:spPr>
          <a:xfrm>
            <a:off x="249888" y="4830417"/>
            <a:ext cx="5773225" cy="1948070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25000"/>
                </a:srgbClr>
              </a:gs>
              <a:gs pos="38000">
                <a:srgbClr val="4EA8A5">
                  <a:alpha val="15000"/>
                </a:srgbClr>
              </a:gs>
              <a:gs pos="99000">
                <a:srgbClr val="8CC5C3">
                  <a:alpha val="3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D5C7F3-41A2-58E7-0E28-ADB616ED40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828793"/>
            <a:ext cx="6224348" cy="1512000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127000" dist="76200" dir="3000000" algn="ctr" rotWithShape="0">
                    <a:srgbClr val="000000">
                      <a:alpha val="71999"/>
                    </a:srgbClr>
                  </a:outerShdw>
                </a:effectLst>
              </a:rPr>
              <a:t>Impact of Minimum Unit Pricing on alcohol-related hospital burden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4125F-EA19-838F-193B-ACBF0F0699FD}"/>
              </a:ext>
            </a:extLst>
          </p:cNvPr>
          <p:cNvSpPr/>
          <p:nvPr/>
        </p:nvSpPr>
        <p:spPr>
          <a:xfrm>
            <a:off x="468000" y="20844000"/>
            <a:ext cx="5076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17989-5526-AF6A-0347-1B21D0109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71556" r="24557"/>
          <a:stretch/>
        </p:blipFill>
        <p:spPr>
          <a:xfrm>
            <a:off x="2543139" y="16551428"/>
            <a:ext cx="1702127" cy="1084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553E5E-9509-5C23-85F8-E8D60A9F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8" y="14798709"/>
            <a:ext cx="5480881" cy="3042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0F26BE-5EA6-748A-2E5A-75056DB9D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42" y="17862783"/>
            <a:ext cx="5480879" cy="3042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6A0289-A046-D5C8-2366-C03A98261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03" y="17862784"/>
            <a:ext cx="6341607" cy="46630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F042A8-9414-00C4-25A2-483DC6049F4C}"/>
              </a:ext>
            </a:extLst>
          </p:cNvPr>
          <p:cNvSpPr txBox="1"/>
          <p:nvPr/>
        </p:nvSpPr>
        <p:spPr>
          <a:xfrm>
            <a:off x="157329" y="14105571"/>
            <a:ext cx="61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Results</a:t>
            </a:r>
            <a:endParaRPr lang="en-IE" sz="34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88E7EB-EFF0-C362-2EE4-F5A2ABFB5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 b="59980"/>
          <a:stretch/>
        </p:blipFill>
        <p:spPr>
          <a:xfrm>
            <a:off x="916452" y="15222558"/>
            <a:ext cx="3073483" cy="12502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C19D79-4B72-7E32-0183-02A59EA60483}"/>
              </a:ext>
            </a:extLst>
          </p:cNvPr>
          <p:cNvSpPr txBox="1"/>
          <p:nvPr/>
        </p:nvSpPr>
        <p:spPr>
          <a:xfrm>
            <a:off x="6404564" y="4343973"/>
            <a:ext cx="5693124" cy="10468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Discussion</a:t>
            </a:r>
            <a:endParaRPr lang="en-IE" sz="20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IE" sz="1800" dirty="0">
                <a:solidFill>
                  <a:schemeClr val="bg2">
                    <a:lumMod val="10000"/>
                  </a:schemeClr>
                </a:solidFill>
              </a:rPr>
              <a:t>One-in-five ED attendances were alcohol-related and one-in-twenty resulted in an alcohol-related admission, representing a significant burden to health services from alcohol harms. With the introduction of a €1.00 MUP there was a reduction in both alcohol-related attendances and admissions within the first four months, and the greatest reductions were from the sub-group ‘acute partially alcohol-related conditions’ which represents alcohol-related injuries, road traffic accidents, and deliberate self-harm as examples. These findings are consistent with the existing literature and make sense, as a reduction in aggregate alcohol consumption in the population from an intervention such as minimum pricing should result in proportionally fewer acute harms due to alcohol. </a:t>
            </a:r>
            <a:br>
              <a:rPr lang="en-IE" sz="2000" dirty="0"/>
            </a:br>
            <a:endParaRPr lang="en-IE" sz="2000" dirty="0"/>
          </a:p>
          <a:p>
            <a:pPr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Conclusion</a:t>
            </a:r>
            <a:endParaRPr lang="en-IE" sz="20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IE" sz="1800" dirty="0">
                <a:solidFill>
                  <a:schemeClr val="bg2">
                    <a:lumMod val="10000"/>
                  </a:schemeClr>
                </a:solidFill>
              </a:rPr>
              <a:t>This study’s findings were consistent with the existing literature that minimum pricing would reduce alcohol-related hospital burden, and it highlights the high burden of alcohol-related harms in the Irish healthcare system. </a:t>
            </a:r>
            <a:br>
              <a:rPr lang="en-IE" sz="2000" dirty="0"/>
            </a:br>
            <a:endParaRPr lang="en-IE" sz="2000" dirty="0"/>
          </a:p>
          <a:p>
            <a:pPr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References</a:t>
            </a:r>
            <a:r>
              <a:rPr lang="en-IE" sz="2000" b="1" dirty="0">
                <a:solidFill>
                  <a:schemeClr val="tx1"/>
                </a:solidFill>
              </a:rPr>
              <a:t> </a:t>
            </a:r>
            <a:endParaRPr lang="en-IE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ts val="19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IE" sz="1400" dirty="0">
                <a:solidFill>
                  <a:schemeClr val="bg2">
                    <a:lumMod val="10000"/>
                  </a:schemeClr>
                </a:solidFill>
              </a:rPr>
              <a:t>Stockwell T, Zhao J, Martin G. Minimum Alcohol Prices and Outlet Densities in British Columbia, Canada: Estimated Impacts on Alcohol-Attributable Hospital Admissions. American Journal of Public Health 2013; 1033(November 2013).</a:t>
            </a:r>
          </a:p>
          <a:p>
            <a:pPr marL="457200" indent="-457200">
              <a:lnSpc>
                <a:spcPts val="19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IE" sz="1400" dirty="0">
                <a:solidFill>
                  <a:schemeClr val="bg2">
                    <a:lumMod val="10000"/>
                  </a:schemeClr>
                </a:solidFill>
              </a:rPr>
              <a:t>Zhao J, Stockwell T. The impacts of minimum alcohol pricing on alcohol attributable morbidity in regions of British Colombia, Canada with low, medium and high mean family income. Addiction 2017; 112(11): 1942-51.</a:t>
            </a:r>
          </a:p>
          <a:p>
            <a:pPr marL="457200" indent="-457200">
              <a:lnSpc>
                <a:spcPts val="19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IE" sz="1400" dirty="0">
                <a:solidFill>
                  <a:schemeClr val="bg2">
                    <a:lumMod val="10000"/>
                  </a:schemeClr>
                </a:solidFill>
              </a:rPr>
              <a:t>Angus C, Brennan A, Meng Y. Model-based appraisal of minimum unit pricing for alcohol in the Republic of Ireland. University of Sheffield 2014.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EE9D32-EF2B-A3C1-A9F4-6A72033A8C12}"/>
              </a:ext>
            </a:extLst>
          </p:cNvPr>
          <p:cNvSpPr txBox="1"/>
          <p:nvPr/>
        </p:nvSpPr>
        <p:spPr>
          <a:xfrm>
            <a:off x="249888" y="4406669"/>
            <a:ext cx="5923899" cy="783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Synopsis</a:t>
            </a:r>
            <a:endParaRPr lang="en-IE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IE" sz="1800" dirty="0">
                <a:solidFill>
                  <a:schemeClr val="bg2">
                    <a:lumMod val="10000"/>
                  </a:schemeClr>
                </a:solidFill>
              </a:rPr>
              <a:t>On 04 January 2022, Ireland introduced Minimum Unit Pricing (MUP) via the Public Health Alcohol Act, which sets a legally required floor price of €1.00 per standard drink (10 grams) of alcohol. </a:t>
            </a:r>
            <a:r>
              <a:rPr lang="en-IE" sz="18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The literature </a:t>
            </a:r>
            <a:r>
              <a:rPr lang="en-IE" sz="1800" dirty="0">
                <a:solidFill>
                  <a:schemeClr val="bg2">
                    <a:lumMod val="10000"/>
                  </a:schemeClr>
                </a:solidFill>
              </a:rPr>
              <a:t>estimates that minimum pricing could result in immediate reductions in alcohol-related hospital burden.</a:t>
            </a:r>
            <a:r>
              <a:rPr lang="en-IE" sz="1800" baseline="30000" dirty="0">
                <a:solidFill>
                  <a:schemeClr val="bg2">
                    <a:lumMod val="10000"/>
                  </a:schemeClr>
                </a:solidFill>
              </a:rPr>
              <a:t>1-3 </a:t>
            </a:r>
            <a:endParaRPr lang="en-IE" sz="1800" dirty="0">
              <a:solidFill>
                <a:schemeClr val="bg2">
                  <a:lumMod val="10000"/>
                </a:schemeClr>
              </a:solidFill>
            </a:endParaRPr>
          </a:p>
          <a:p>
            <a:br>
              <a:rPr lang="en-IE" sz="1800" dirty="0"/>
            </a:br>
            <a:r>
              <a:rPr lang="en-IE" sz="2400" b="1" dirty="0">
                <a:solidFill>
                  <a:schemeClr val="tx1"/>
                </a:solidFill>
              </a:rPr>
              <a:t>Application</a:t>
            </a:r>
            <a:endParaRPr lang="en-IE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IE" sz="1800" dirty="0">
                <a:solidFill>
                  <a:schemeClr val="bg2">
                    <a:lumMod val="10000"/>
                  </a:schemeClr>
                </a:solidFill>
              </a:rPr>
              <a:t>This study provides preliminary data to inform the national evaluation and monitoring of MUP in Ireland. It will be of interest to policy makers, public health officials, researchers, and clinicians. </a:t>
            </a:r>
            <a:br>
              <a:rPr lang="en-IE" sz="1800" dirty="0"/>
            </a:br>
            <a:endParaRPr lang="en-IE" sz="1800" dirty="0"/>
          </a:p>
          <a:p>
            <a:pPr>
              <a:lnSpc>
                <a:spcPts val="2660"/>
              </a:lnSpc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Purpose</a:t>
            </a:r>
            <a:endParaRPr lang="en-IE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IE" sz="1800" dirty="0">
                <a:solidFill>
                  <a:schemeClr val="bg2">
                    <a:lumMod val="10000"/>
                  </a:schemeClr>
                </a:solidFill>
              </a:rPr>
              <a:t>This was a novel opportunity to evaluate the impact of MUP on alcohol-related hospital burden in Ireland. </a:t>
            </a:r>
          </a:p>
          <a:p>
            <a:endParaRPr lang="en-IE" sz="1800" dirty="0"/>
          </a:p>
          <a:p>
            <a:pPr>
              <a:spcAft>
                <a:spcPts val="500"/>
              </a:spcAft>
            </a:pPr>
            <a:r>
              <a:rPr lang="en-IE" sz="2400" b="1" dirty="0">
                <a:solidFill>
                  <a:schemeClr val="tx1"/>
                </a:solidFill>
              </a:rPr>
              <a:t>Method</a:t>
            </a:r>
            <a:br>
              <a:rPr lang="en-IE" sz="2000" dirty="0"/>
            </a:br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9D81676-CEFC-6749-F8BD-092E94ADC6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1"/>
          <a:stretch/>
        </p:blipFill>
        <p:spPr>
          <a:xfrm>
            <a:off x="157329" y="10607268"/>
            <a:ext cx="5564761" cy="3001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1D43B1-D560-40B1-501F-012F272B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40314" r="27650" b="27454"/>
          <a:stretch/>
        </p:blipFill>
        <p:spPr>
          <a:xfrm>
            <a:off x="4291838" y="15323782"/>
            <a:ext cx="1336981" cy="1149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CAB5D9-4537-FED6-B361-2DA2732D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6"/>
          <a:stretch/>
        </p:blipFill>
        <p:spPr>
          <a:xfrm>
            <a:off x="1857460" y="14783225"/>
            <a:ext cx="3073483" cy="46166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1C8331-FDE6-28D9-96DA-20CED2912D26}"/>
              </a:ext>
            </a:extLst>
          </p:cNvPr>
          <p:cNvCxnSpPr>
            <a:cxnSpLocks/>
          </p:cNvCxnSpPr>
          <p:nvPr/>
        </p:nvCxnSpPr>
        <p:spPr>
          <a:xfrm>
            <a:off x="157329" y="14567236"/>
            <a:ext cx="12127464" cy="0"/>
          </a:xfrm>
          <a:prstGeom prst="line">
            <a:avLst/>
          </a:prstGeom>
          <a:ln>
            <a:solidFill>
              <a:srgbClr val="469F9C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C1E104-30D0-01BE-4BDE-0740EF003CE9}"/>
              </a:ext>
            </a:extLst>
          </p:cNvPr>
          <p:cNvCxnSpPr>
            <a:cxnSpLocks/>
          </p:cNvCxnSpPr>
          <p:nvPr/>
        </p:nvCxnSpPr>
        <p:spPr>
          <a:xfrm>
            <a:off x="6404564" y="14567236"/>
            <a:ext cx="0" cy="8466935"/>
          </a:xfrm>
          <a:prstGeom prst="line">
            <a:avLst/>
          </a:prstGeom>
          <a:ln>
            <a:solidFill>
              <a:srgbClr val="469F9C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EAB9F8-D6E0-8D79-DCCF-529E9C8F2DBB}"/>
              </a:ext>
            </a:extLst>
          </p:cNvPr>
          <p:cNvSpPr txBox="1"/>
          <p:nvPr/>
        </p:nvSpPr>
        <p:spPr>
          <a:xfrm>
            <a:off x="585900" y="456223"/>
            <a:ext cx="496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  <a:cs typeface="Arial" panose="020B0604020202020204" pitchFamily="34" charset="0"/>
              </a:rPr>
              <a:t>National Drug Forum 2022</a:t>
            </a:r>
          </a:p>
          <a:p>
            <a:endParaRPr lang="en-I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C5565-FBFB-414F-C8E7-4D12AD4EC853}"/>
              </a:ext>
            </a:extLst>
          </p:cNvPr>
          <p:cNvSpPr/>
          <p:nvPr/>
        </p:nvSpPr>
        <p:spPr>
          <a:xfrm>
            <a:off x="249888" y="7394546"/>
            <a:ext cx="5773225" cy="1332754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25000"/>
                </a:srgbClr>
              </a:gs>
              <a:gs pos="38000">
                <a:srgbClr val="4EA8A5">
                  <a:alpha val="15000"/>
                </a:srgbClr>
              </a:gs>
              <a:gs pos="99000">
                <a:srgbClr val="8CC5C3">
                  <a:alpha val="3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EE50CF-B699-FEED-E90F-D53553A983BB}"/>
              </a:ext>
            </a:extLst>
          </p:cNvPr>
          <p:cNvSpPr/>
          <p:nvPr/>
        </p:nvSpPr>
        <p:spPr>
          <a:xfrm>
            <a:off x="278946" y="9276302"/>
            <a:ext cx="5744167" cy="733703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25000"/>
                </a:srgbClr>
              </a:gs>
              <a:gs pos="38000">
                <a:srgbClr val="4EA8A5">
                  <a:alpha val="15000"/>
                </a:srgbClr>
              </a:gs>
              <a:gs pos="99000">
                <a:srgbClr val="8CC5C3">
                  <a:alpha val="3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D445EF-9158-2644-1138-98E8FEBA5985}"/>
              </a:ext>
            </a:extLst>
          </p:cNvPr>
          <p:cNvSpPr/>
          <p:nvPr/>
        </p:nvSpPr>
        <p:spPr>
          <a:xfrm>
            <a:off x="249888" y="10558130"/>
            <a:ext cx="5744167" cy="3301942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10000"/>
                </a:srgbClr>
              </a:gs>
              <a:gs pos="38000">
                <a:srgbClr val="4EA8A5">
                  <a:alpha val="5000"/>
                </a:srgbClr>
              </a:gs>
              <a:gs pos="98000">
                <a:srgbClr val="8CC5C3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CD34DC-96D1-B540-8313-5D5D8FEE95F1}"/>
              </a:ext>
            </a:extLst>
          </p:cNvPr>
          <p:cNvSpPr/>
          <p:nvPr/>
        </p:nvSpPr>
        <p:spPr>
          <a:xfrm>
            <a:off x="6404561" y="4829731"/>
            <a:ext cx="5693125" cy="4309143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25000"/>
                </a:srgbClr>
              </a:gs>
              <a:gs pos="38000">
                <a:srgbClr val="4EA8A5">
                  <a:alpha val="15000"/>
                </a:srgbClr>
              </a:gs>
              <a:gs pos="99000">
                <a:srgbClr val="8CC5C3">
                  <a:alpha val="3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B196E2-FAE8-0FC7-9E42-8DE2DF787959}"/>
              </a:ext>
            </a:extLst>
          </p:cNvPr>
          <p:cNvSpPr/>
          <p:nvPr/>
        </p:nvSpPr>
        <p:spPr>
          <a:xfrm>
            <a:off x="6426751" y="9797629"/>
            <a:ext cx="5670936" cy="1279933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25000"/>
                </a:srgbClr>
              </a:gs>
              <a:gs pos="38000">
                <a:srgbClr val="4EA8A5">
                  <a:alpha val="15000"/>
                </a:srgbClr>
              </a:gs>
              <a:gs pos="99000">
                <a:srgbClr val="8CC5C3">
                  <a:alpha val="3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CEE229-A115-68E7-36EE-7D37429BF224}"/>
              </a:ext>
            </a:extLst>
          </p:cNvPr>
          <p:cNvSpPr/>
          <p:nvPr/>
        </p:nvSpPr>
        <p:spPr>
          <a:xfrm>
            <a:off x="6426751" y="11718850"/>
            <a:ext cx="5670935" cy="2695094"/>
          </a:xfrm>
          <a:prstGeom prst="rect">
            <a:avLst/>
          </a:prstGeom>
          <a:gradFill flip="none" rotWithShape="1">
            <a:gsLst>
              <a:gs pos="0">
                <a:srgbClr val="4EA8A5">
                  <a:alpha val="25000"/>
                </a:srgbClr>
              </a:gs>
              <a:gs pos="38000">
                <a:srgbClr val="4EA8A5">
                  <a:alpha val="15000"/>
                </a:srgbClr>
              </a:gs>
              <a:gs pos="99000">
                <a:srgbClr val="8CC5C3">
                  <a:alpha val="3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ángulo 36">
            <a:extLst>
              <a:ext uri="{FF2B5EF4-FFF2-40B4-BE49-F238E27FC236}">
                <a16:creationId xmlns:a16="http://schemas.microsoft.com/office/drawing/2014/main" id="{1E78D6A8-E06B-0C43-5940-2923DB25377C}"/>
              </a:ext>
            </a:extLst>
          </p:cNvPr>
          <p:cNvSpPr/>
          <p:nvPr/>
        </p:nvSpPr>
        <p:spPr>
          <a:xfrm>
            <a:off x="8201660" y="3281304"/>
            <a:ext cx="3814994" cy="8248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Tobias Maharaj; 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tobiasmaharaj@beaumont.ie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John D Ryan; 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johnryan2@beaumont.ie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A129EFE-30DA-3EF0-65CB-412FF6032C81}"/>
              </a:ext>
            </a:extLst>
          </p:cNvPr>
          <p:cNvSpPr/>
          <p:nvPr/>
        </p:nvSpPr>
        <p:spPr>
          <a:xfrm>
            <a:off x="570698" y="3107307"/>
            <a:ext cx="5763495" cy="10833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1Hepatology Unit, Beaumont Hospital Dublin</a:t>
            </a:r>
          </a:p>
          <a:p>
            <a:pPr>
              <a:spcBef>
                <a:spcPct val="20000"/>
              </a:spcBef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Department of Liaison Psychiatry, Beaumont Hospital Dublin </a:t>
            </a:r>
          </a:p>
          <a:p>
            <a:pPr>
              <a:spcBef>
                <a:spcPct val="20000"/>
              </a:spcBef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Emergency Department, Beaumont Hospital Dublin</a:t>
            </a:r>
          </a:p>
          <a:p>
            <a:pPr>
              <a:spcBef>
                <a:spcPct val="20000"/>
              </a:spcBef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Royal College of Surgeons in Ireland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68F13-157C-5182-7FCD-6BD303DA8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2281719"/>
            <a:ext cx="6224035" cy="10010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T. Maharaj</a:t>
            </a:r>
            <a:r>
              <a:rPr lang="en-US" u="sng" dirty="0">
                <a:solidFill>
                  <a:schemeClr val="bg1"/>
                </a:solidFill>
              </a:rPr>
              <a:t>,</a:t>
            </a:r>
            <a:r>
              <a:rPr lang="en-US" baseline="30000" dirty="0">
                <a:solidFill>
                  <a:schemeClr val="bg1"/>
                </a:solidFill>
              </a:rPr>
              <a:t>1,4</a:t>
            </a:r>
            <a:r>
              <a:rPr lang="en-US" dirty="0">
                <a:solidFill>
                  <a:schemeClr val="bg1"/>
                </a:solidFill>
              </a:rPr>
              <a:t> E. Gilligan,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M. Quirke,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S. MacHale,</a:t>
            </a:r>
            <a:r>
              <a:rPr lang="en-US" baseline="30000" dirty="0">
                <a:solidFill>
                  <a:schemeClr val="bg1"/>
                </a:solidFill>
              </a:rPr>
              <a:t>2,4</a:t>
            </a:r>
            <a:r>
              <a:rPr lang="en-US" dirty="0">
                <a:solidFill>
                  <a:schemeClr val="bg1"/>
                </a:solidFill>
              </a:rPr>
              <a:t> J.D. Ryan</a:t>
            </a:r>
            <a:r>
              <a:rPr lang="en-US" baseline="30000" dirty="0">
                <a:solidFill>
                  <a:schemeClr val="bg1"/>
                </a:solidFill>
              </a:rPr>
              <a:t>1,4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B59BAE-1220-6FBE-4534-A6B3043BB8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 b="21570"/>
          <a:stretch/>
        </p:blipFill>
        <p:spPr>
          <a:xfrm>
            <a:off x="7548394" y="523287"/>
            <a:ext cx="2132037" cy="1296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D099C-CF90-962E-71FE-AB78159789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41" y="532364"/>
            <a:ext cx="2220369" cy="1296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045C8B-B7E4-2A15-37BD-FF968963C0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7548394" y="3316424"/>
            <a:ext cx="653266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8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B">
      <a:dk1>
        <a:srgbClr val="003E90"/>
      </a:dk1>
      <a:lt1>
        <a:srgbClr val="FFFFFF"/>
      </a:lt1>
      <a:dk2>
        <a:srgbClr val="003E90"/>
      </a:dk2>
      <a:lt2>
        <a:srgbClr val="E7E6E6"/>
      </a:lt2>
      <a:accent1>
        <a:srgbClr val="FFF200"/>
      </a:accent1>
      <a:accent2>
        <a:srgbClr val="00AEC0"/>
      </a:accent2>
      <a:accent3>
        <a:srgbClr val="C9E2E2"/>
      </a:accent3>
      <a:accent4>
        <a:srgbClr val="94CDD5"/>
      </a:accent4>
      <a:accent5>
        <a:srgbClr val="61564B"/>
      </a:accent5>
      <a:accent6>
        <a:srgbClr val="A9A49D"/>
      </a:accent6>
      <a:hlink>
        <a:srgbClr val="003E90"/>
      </a:hlink>
      <a:folHlink>
        <a:srgbClr val="003E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470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Neasa White</dc:creator>
  <cp:lastModifiedBy>Mairea Nelson</cp:lastModifiedBy>
  <cp:revision>8</cp:revision>
  <dcterms:created xsi:type="dcterms:W3CDTF">2022-09-15T05:05:01Z</dcterms:created>
  <dcterms:modified xsi:type="dcterms:W3CDTF">2022-11-10T13:22:19Z</dcterms:modified>
</cp:coreProperties>
</file>