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347575" cy="23706138"/>
  <p:notesSz cx="6858000" cy="9144000"/>
  <p:defaultTextStyle>
    <a:defPPr>
      <a:defRPr lang="en-US"/>
    </a:defPPr>
    <a:lvl1pPr marL="0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1pPr>
    <a:lvl2pPr marL="865251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2pPr>
    <a:lvl3pPr marL="1730502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3pPr>
    <a:lvl4pPr marL="2595753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4pPr>
    <a:lvl5pPr marL="3461004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5pPr>
    <a:lvl6pPr marL="4326255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6pPr>
    <a:lvl7pPr marL="5191506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7pPr>
    <a:lvl8pPr marL="6056757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8pPr>
    <a:lvl9pPr marL="6922008" algn="l" defTabSz="1730502" rtl="0" eaLnBrk="1" latinLnBrk="0" hangingPunct="1">
      <a:defRPr sz="34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1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4BFD6E-E2D7-4D64-9FD4-9F9ED5CEFD42}" v="11" dt="2022-10-13T13:37:20.4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5"/>
    <p:restoredTop sz="94711"/>
  </p:normalViewPr>
  <p:slideViewPr>
    <p:cSldViewPr snapToGrid="0">
      <p:cViewPr varScale="1">
        <p:scale>
          <a:sx n="24" d="100"/>
          <a:sy n="24" d="100"/>
        </p:scale>
        <p:origin x="3091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D637F-37DF-BE4E-AB35-822784F66603}" type="datetimeFigureOut">
              <a:rPr lang="en-US" smtClean="0"/>
              <a:t>11/10/2022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25725" y="1143000"/>
            <a:ext cx="1606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875DB-96EC-154A-922E-53491883F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24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1pPr>
    <a:lvl2pPr marL="865251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2pPr>
    <a:lvl3pPr marL="1730502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3pPr>
    <a:lvl4pPr marL="2595753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4pPr>
    <a:lvl5pPr marL="3461004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5pPr>
    <a:lvl6pPr marL="4326255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6pPr>
    <a:lvl7pPr marL="5191506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7pPr>
    <a:lvl8pPr marL="6056757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8pPr>
    <a:lvl9pPr marL="6922008" algn="l" defTabSz="1730502" rtl="0" eaLnBrk="1" latinLnBrk="0" hangingPunct="1">
      <a:defRPr sz="227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279E8F8-BF49-A0E3-6A0E-4EDFD35CE3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8000" y="1404000"/>
            <a:ext cx="6224348" cy="1512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5500"/>
              </a:lnSpc>
              <a:buNone/>
              <a:defRPr sz="57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9144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13716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1828800" indent="0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Poster Title</a:t>
            </a:r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AD832FD-3CC4-9B9F-BD6D-020C0B76C5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68313" y="3060000"/>
            <a:ext cx="6224035" cy="100101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2800"/>
              </a:lnSpc>
              <a:buNone/>
              <a:defRPr sz="23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>
                <a:solidFill>
                  <a:schemeClr val="accent5"/>
                </a:solidFill>
              </a:defRPr>
            </a:lvl2pPr>
            <a:lvl3pPr marL="914400" indent="0">
              <a:buNone/>
              <a:defRPr>
                <a:solidFill>
                  <a:schemeClr val="accent5"/>
                </a:solidFill>
              </a:defRPr>
            </a:lvl3pPr>
            <a:lvl4pPr marL="1371600" indent="0">
              <a:buNone/>
              <a:defRPr>
                <a:solidFill>
                  <a:schemeClr val="accent5"/>
                </a:solidFill>
              </a:defRPr>
            </a:lvl4pPr>
            <a:lvl5pPr marL="1828800" indent="0">
              <a:buNone/>
              <a:defRPr>
                <a:solidFill>
                  <a:schemeClr val="accent5"/>
                </a:solidFill>
              </a:defRPr>
            </a:lvl5pPr>
          </a:lstStyle>
          <a:p>
            <a:pPr lvl="0"/>
            <a:r>
              <a:rPr lang="en-GB" dirty="0"/>
              <a:t>Authors Names Here</a:t>
            </a:r>
            <a:endParaRPr lang="en-US" dirty="0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39ACCBCD-AD1D-D61A-7F41-7453ECBC459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35575" y="5004000"/>
            <a:ext cx="5544000" cy="47880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995AA2C-4D0C-3F58-4D00-493B013388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8313" y="5004000"/>
            <a:ext cx="11410950" cy="15946438"/>
          </a:xfrm>
          <a:prstGeom prst="rect">
            <a:avLst/>
          </a:prstGeom>
        </p:spPr>
        <p:txBody>
          <a:bodyPr lIns="90000" numCol="2" spcCol="180000"/>
          <a:lstStyle>
            <a:lvl1pPr marL="0" indent="0">
              <a:buNone/>
              <a:defRPr>
                <a:noFill/>
              </a:defRPr>
            </a:lvl1pPr>
            <a:lvl2pPr>
              <a:defRPr>
                <a:noFill/>
              </a:defRPr>
            </a:lvl2pPr>
            <a:lvl3pPr>
              <a:defRPr>
                <a:noFill/>
              </a:defRPr>
            </a:lvl3pPr>
            <a:lvl4pPr>
              <a:defRPr>
                <a:noFill/>
              </a:defRPr>
            </a:lvl4pPr>
            <a:lvl5pPr>
              <a:defRPr>
                <a:noFill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16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A35261A-2657-AF7F-EE3E-1FC43A7AC74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010" y="20974050"/>
            <a:ext cx="12351585" cy="27320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B2E8EBB-425F-6913-A85C-AFF38F3AEC4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347575" cy="42174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BD26F6-3838-A828-C584-61DD9943DA9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591175" y="293184"/>
            <a:ext cx="6756400" cy="39243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95433EB-6004-79B5-EEEF-C586867B4946}"/>
              </a:ext>
            </a:extLst>
          </p:cNvPr>
          <p:cNvSpPr txBox="1"/>
          <p:nvPr userDrawn="1"/>
        </p:nvSpPr>
        <p:spPr>
          <a:xfrm>
            <a:off x="468000" y="468000"/>
            <a:ext cx="4807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100" dirty="0">
                <a:solidFill>
                  <a:schemeClr val="accent5"/>
                </a:solidFill>
              </a:rPr>
              <a:t>National Drug Forum 2022</a:t>
            </a:r>
          </a:p>
          <a:p>
            <a:endParaRPr lang="en-US" sz="21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508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26" Type="http://schemas.openxmlformats.org/officeDocument/2006/relationships/image" Target="../media/image28.png"/><Relationship Id="rId39" Type="http://schemas.openxmlformats.org/officeDocument/2006/relationships/image" Target="../media/image41.svg"/><Relationship Id="rId21" Type="http://schemas.openxmlformats.org/officeDocument/2006/relationships/image" Target="../media/image23.png"/><Relationship Id="rId34" Type="http://schemas.openxmlformats.org/officeDocument/2006/relationships/image" Target="../media/image36.png"/><Relationship Id="rId42" Type="http://schemas.openxmlformats.org/officeDocument/2006/relationships/image" Target="../media/image44.png"/><Relationship Id="rId47" Type="http://schemas.openxmlformats.org/officeDocument/2006/relationships/image" Target="../media/image49.png"/><Relationship Id="rId50" Type="http://schemas.openxmlformats.org/officeDocument/2006/relationships/image" Target="../media/image52.png"/><Relationship Id="rId55" Type="http://schemas.openxmlformats.org/officeDocument/2006/relationships/image" Target="../media/image57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6" Type="http://schemas.openxmlformats.org/officeDocument/2006/relationships/image" Target="../media/image18.svg"/><Relationship Id="rId29" Type="http://schemas.openxmlformats.org/officeDocument/2006/relationships/image" Target="../media/image31.svg"/><Relationship Id="rId11" Type="http://schemas.openxmlformats.org/officeDocument/2006/relationships/image" Target="../media/image13.png"/><Relationship Id="rId24" Type="http://schemas.openxmlformats.org/officeDocument/2006/relationships/image" Target="../media/image26.png"/><Relationship Id="rId32" Type="http://schemas.openxmlformats.org/officeDocument/2006/relationships/image" Target="../media/image34.png"/><Relationship Id="rId37" Type="http://schemas.openxmlformats.org/officeDocument/2006/relationships/image" Target="../media/image39.svg"/><Relationship Id="rId40" Type="http://schemas.openxmlformats.org/officeDocument/2006/relationships/image" Target="../media/image42.png"/><Relationship Id="rId45" Type="http://schemas.openxmlformats.org/officeDocument/2006/relationships/image" Target="../media/image47.png"/><Relationship Id="rId53" Type="http://schemas.openxmlformats.org/officeDocument/2006/relationships/image" Target="../media/image55.svg"/><Relationship Id="rId58" Type="http://schemas.openxmlformats.org/officeDocument/2006/relationships/image" Target="../media/image60.png"/><Relationship Id="rId5" Type="http://schemas.openxmlformats.org/officeDocument/2006/relationships/image" Target="../media/image7.png"/><Relationship Id="rId19" Type="http://schemas.openxmlformats.org/officeDocument/2006/relationships/image" Target="../media/image21.pn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Relationship Id="rId22" Type="http://schemas.openxmlformats.org/officeDocument/2006/relationships/image" Target="../media/image24.png"/><Relationship Id="rId27" Type="http://schemas.openxmlformats.org/officeDocument/2006/relationships/image" Target="../media/image29.svg"/><Relationship Id="rId30" Type="http://schemas.openxmlformats.org/officeDocument/2006/relationships/image" Target="../media/image32.png"/><Relationship Id="rId35" Type="http://schemas.openxmlformats.org/officeDocument/2006/relationships/image" Target="../media/image37.svg"/><Relationship Id="rId43" Type="http://schemas.openxmlformats.org/officeDocument/2006/relationships/image" Target="../media/image45.svg"/><Relationship Id="rId48" Type="http://schemas.openxmlformats.org/officeDocument/2006/relationships/image" Target="../media/image50.png"/><Relationship Id="rId56" Type="http://schemas.openxmlformats.org/officeDocument/2006/relationships/image" Target="../media/image58.png"/><Relationship Id="rId8" Type="http://schemas.openxmlformats.org/officeDocument/2006/relationships/image" Target="../media/image10.svg"/><Relationship Id="rId51" Type="http://schemas.openxmlformats.org/officeDocument/2006/relationships/image" Target="../media/image53.png"/><Relationship Id="rId3" Type="http://schemas.openxmlformats.org/officeDocument/2006/relationships/image" Target="../media/image5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5" Type="http://schemas.openxmlformats.org/officeDocument/2006/relationships/image" Target="../media/image27.svg"/><Relationship Id="rId33" Type="http://schemas.openxmlformats.org/officeDocument/2006/relationships/image" Target="../media/image35.svg"/><Relationship Id="rId38" Type="http://schemas.openxmlformats.org/officeDocument/2006/relationships/image" Target="../media/image40.png"/><Relationship Id="rId46" Type="http://schemas.openxmlformats.org/officeDocument/2006/relationships/image" Target="../media/image48.png"/><Relationship Id="rId59" Type="http://schemas.openxmlformats.org/officeDocument/2006/relationships/image" Target="../media/image61.png"/><Relationship Id="rId20" Type="http://schemas.openxmlformats.org/officeDocument/2006/relationships/image" Target="../media/image22.svg"/><Relationship Id="rId41" Type="http://schemas.openxmlformats.org/officeDocument/2006/relationships/image" Target="../media/image43.svg"/><Relationship Id="rId54" Type="http://schemas.openxmlformats.org/officeDocument/2006/relationships/image" Target="../media/image5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15" Type="http://schemas.openxmlformats.org/officeDocument/2006/relationships/image" Target="../media/image17.png"/><Relationship Id="rId23" Type="http://schemas.openxmlformats.org/officeDocument/2006/relationships/image" Target="../media/image25.svg"/><Relationship Id="rId28" Type="http://schemas.openxmlformats.org/officeDocument/2006/relationships/image" Target="../media/image30.png"/><Relationship Id="rId36" Type="http://schemas.openxmlformats.org/officeDocument/2006/relationships/image" Target="../media/image38.png"/><Relationship Id="rId49" Type="http://schemas.openxmlformats.org/officeDocument/2006/relationships/image" Target="../media/image51.png"/><Relationship Id="rId57" Type="http://schemas.openxmlformats.org/officeDocument/2006/relationships/image" Target="../media/image59.png"/><Relationship Id="rId10" Type="http://schemas.openxmlformats.org/officeDocument/2006/relationships/image" Target="../media/image12.svg"/><Relationship Id="rId31" Type="http://schemas.openxmlformats.org/officeDocument/2006/relationships/image" Target="../media/image33.svg"/><Relationship Id="rId44" Type="http://schemas.openxmlformats.org/officeDocument/2006/relationships/image" Target="../media/image46.png"/><Relationship Id="rId52" Type="http://schemas.openxmlformats.org/officeDocument/2006/relationships/image" Target="../media/image5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D5C7F3-41A2-58E7-0E28-ADB616ED40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lnSpc>
                <a:spcPts val="2500"/>
              </a:lnSpc>
            </a:pPr>
            <a:r>
              <a:rPr lang="en-GB" sz="3200" dirty="0"/>
              <a:t>HPA Axis Function in Alcohol Use Disorder: A Systematic Review and Meta-Analysis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468F13-157C-5182-7FCD-6BD303DA8A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Mr. Neil Dunne &amp; Prof. Jo-Hanna </a:t>
            </a:r>
            <a:r>
              <a:rPr lang="en-US" sz="2000" dirty="0" err="1"/>
              <a:t>Ivers</a:t>
            </a:r>
            <a:r>
              <a:rPr lang="en-US" sz="2000" dirty="0"/>
              <a:t>.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B107568-64D0-617D-BD60-C95BC43093A0}"/>
              </a:ext>
            </a:extLst>
          </p:cNvPr>
          <p:cNvSpPr/>
          <p:nvPr/>
        </p:nvSpPr>
        <p:spPr>
          <a:xfrm>
            <a:off x="6803575" y="486664"/>
            <a:ext cx="5076000" cy="140000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Trinity College Dublin">
            <a:extLst>
              <a:ext uri="{FF2B5EF4-FFF2-40B4-BE49-F238E27FC236}">
                <a16:creationId xmlns:a16="http://schemas.microsoft.com/office/drawing/2014/main" id="{87CCC5F5-C2B8-5178-AEF1-F577CD5367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277" y="631151"/>
            <a:ext cx="4664596" cy="115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Graphic 30" descr="Beer with solid fill">
            <a:extLst>
              <a:ext uri="{FF2B5EF4-FFF2-40B4-BE49-F238E27FC236}">
                <a16:creationId xmlns:a16="http://schemas.microsoft.com/office/drawing/2014/main" id="{3799ECC4-9671-06B2-3EB9-3DFE2364B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67279" y="4905417"/>
            <a:ext cx="472933" cy="472933"/>
          </a:xfrm>
          <a:prstGeom prst="rect">
            <a:avLst/>
          </a:prstGeom>
        </p:spPr>
      </p:pic>
      <p:pic>
        <p:nvPicPr>
          <p:cNvPr id="32" name="Graphic 31" descr="Man carrying folder">
            <a:extLst>
              <a:ext uri="{FF2B5EF4-FFF2-40B4-BE49-F238E27FC236}">
                <a16:creationId xmlns:a16="http://schemas.microsoft.com/office/drawing/2014/main" id="{C99ED3A3-E648-469A-66D8-10B8A962F2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32808">
            <a:off x="3253928" y="6119397"/>
            <a:ext cx="1068926" cy="922498"/>
          </a:xfrm>
          <a:prstGeom prst="rect">
            <a:avLst/>
          </a:prstGeom>
        </p:spPr>
      </p:pic>
      <p:pic>
        <p:nvPicPr>
          <p:cNvPr id="33" name="Graphic 32" descr="Man with thick hair">
            <a:extLst>
              <a:ext uri="{FF2B5EF4-FFF2-40B4-BE49-F238E27FC236}">
                <a16:creationId xmlns:a16="http://schemas.microsoft.com/office/drawing/2014/main" id="{B0659E56-0F71-CF96-9928-EDB82568AFD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20593043">
            <a:off x="3466930" y="5609062"/>
            <a:ext cx="534463" cy="585712"/>
          </a:xfrm>
          <a:prstGeom prst="rect">
            <a:avLst/>
          </a:prstGeom>
        </p:spPr>
      </p:pic>
      <p:pic>
        <p:nvPicPr>
          <p:cNvPr id="34" name="Graphic 33" descr="Angry man face">
            <a:extLst>
              <a:ext uri="{FF2B5EF4-FFF2-40B4-BE49-F238E27FC236}">
                <a16:creationId xmlns:a16="http://schemas.microsoft.com/office/drawing/2014/main" id="{FBE6AE26-F9C8-61ED-EDB5-D7C55586948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0593043">
            <a:off x="3630617" y="5832005"/>
            <a:ext cx="292856" cy="292856"/>
          </a:xfrm>
          <a:prstGeom prst="rect">
            <a:avLst/>
          </a:prstGeom>
        </p:spPr>
      </p:pic>
      <p:pic>
        <p:nvPicPr>
          <p:cNvPr id="35" name="Graphic 34" descr="Woman sitting on her knees">
            <a:extLst>
              <a:ext uri="{FF2B5EF4-FFF2-40B4-BE49-F238E27FC236}">
                <a16:creationId xmlns:a16="http://schemas.microsoft.com/office/drawing/2014/main" id="{72B9BA96-30A8-82C5-1D61-6B0F894B314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4450836" y="6115059"/>
            <a:ext cx="1341117" cy="1571409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2283DF3-C1A4-E7F7-1174-8B92DCEC5B47}"/>
              </a:ext>
            </a:extLst>
          </p:cNvPr>
          <p:cNvCxnSpPr>
            <a:cxnSpLocks/>
          </p:cNvCxnSpPr>
          <p:nvPr/>
        </p:nvCxnSpPr>
        <p:spPr>
          <a:xfrm flipV="1">
            <a:off x="3986655" y="5884153"/>
            <a:ext cx="106106" cy="64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DB81109-23CF-45B1-67FD-771F7FDD0376}"/>
              </a:ext>
            </a:extLst>
          </p:cNvPr>
          <p:cNvCxnSpPr>
            <a:cxnSpLocks/>
          </p:cNvCxnSpPr>
          <p:nvPr/>
        </p:nvCxnSpPr>
        <p:spPr>
          <a:xfrm flipV="1">
            <a:off x="3980571" y="6005250"/>
            <a:ext cx="136541" cy="41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4EDA6EB-6FCC-98E7-FF01-758BE5A4CC9D}"/>
              </a:ext>
            </a:extLst>
          </p:cNvPr>
          <p:cNvCxnSpPr>
            <a:cxnSpLocks/>
          </p:cNvCxnSpPr>
          <p:nvPr/>
        </p:nvCxnSpPr>
        <p:spPr>
          <a:xfrm flipV="1">
            <a:off x="3916976" y="6168339"/>
            <a:ext cx="167205" cy="1686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hought Bubble: Cloud 38">
            <a:extLst>
              <a:ext uri="{FF2B5EF4-FFF2-40B4-BE49-F238E27FC236}">
                <a16:creationId xmlns:a16="http://schemas.microsoft.com/office/drawing/2014/main" id="{EBABD490-3ECB-5F31-8C94-2FD87812CEF2}"/>
              </a:ext>
            </a:extLst>
          </p:cNvPr>
          <p:cNvSpPr/>
          <p:nvPr/>
        </p:nvSpPr>
        <p:spPr>
          <a:xfrm>
            <a:off x="4996330" y="4853012"/>
            <a:ext cx="772763" cy="620700"/>
          </a:xfrm>
          <a:prstGeom prst="cloudCallou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 dirty="0"/>
          </a:p>
        </p:txBody>
      </p:sp>
      <p:pic>
        <p:nvPicPr>
          <p:cNvPr id="40" name="Graphic 39" descr="Boy with thick hair">
            <a:extLst>
              <a:ext uri="{FF2B5EF4-FFF2-40B4-BE49-F238E27FC236}">
                <a16:creationId xmlns:a16="http://schemas.microsoft.com/office/drawing/2014/main" id="{C6FC8A55-CA7E-34F7-AAE7-AA1C3432C10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793145" y="5571467"/>
            <a:ext cx="610601" cy="666841"/>
          </a:xfrm>
          <a:prstGeom prst="rect">
            <a:avLst/>
          </a:prstGeom>
        </p:spPr>
      </p:pic>
      <p:pic>
        <p:nvPicPr>
          <p:cNvPr id="41" name="Graphic 40" descr="Crying face with tears">
            <a:extLst>
              <a:ext uri="{FF2B5EF4-FFF2-40B4-BE49-F238E27FC236}">
                <a16:creationId xmlns:a16="http://schemas.microsoft.com/office/drawing/2014/main" id="{45E973F4-311F-376B-32B5-38A7605444C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941333" y="5835869"/>
            <a:ext cx="405900" cy="386571"/>
          </a:xfrm>
          <a:prstGeom prst="rect">
            <a:avLst/>
          </a:prstGeom>
        </p:spPr>
      </p:pic>
      <p:pic>
        <p:nvPicPr>
          <p:cNvPr id="45" name="Graphic 44" descr="Brain outline">
            <a:extLst>
              <a:ext uri="{FF2B5EF4-FFF2-40B4-BE49-F238E27FC236}">
                <a16:creationId xmlns:a16="http://schemas.microsoft.com/office/drawing/2014/main" id="{7E856B82-BB00-0313-970D-AD3DAA6E67C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2760655" y="9938410"/>
            <a:ext cx="588804" cy="588804"/>
          </a:xfrm>
          <a:prstGeom prst="rect">
            <a:avLst/>
          </a:prstGeom>
        </p:spPr>
      </p:pic>
      <p:pic>
        <p:nvPicPr>
          <p:cNvPr id="46" name="Graphic 45" descr="Clock outline">
            <a:extLst>
              <a:ext uri="{FF2B5EF4-FFF2-40B4-BE49-F238E27FC236}">
                <a16:creationId xmlns:a16="http://schemas.microsoft.com/office/drawing/2014/main" id="{83A5B248-F20F-B7DF-E792-F15A1F9D14AC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3701151" y="10015749"/>
            <a:ext cx="528324" cy="528324"/>
          </a:xfrm>
          <a:prstGeom prst="rect">
            <a:avLst/>
          </a:prstGeom>
        </p:spPr>
      </p:pic>
      <p:pic>
        <p:nvPicPr>
          <p:cNvPr id="47" name="Picture 46" descr="A picture containing linedrawing&#10;&#10;Description automatically generated">
            <a:extLst>
              <a:ext uri="{FF2B5EF4-FFF2-40B4-BE49-F238E27FC236}">
                <a16:creationId xmlns:a16="http://schemas.microsoft.com/office/drawing/2014/main" id="{00ABEF96-1E21-0FDF-1925-55E805896FF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452" y="9378162"/>
            <a:ext cx="1341117" cy="1198494"/>
          </a:xfrm>
          <a:prstGeom prst="rect">
            <a:avLst/>
          </a:prstGeom>
        </p:spPr>
      </p:pic>
      <p:pic>
        <p:nvPicPr>
          <p:cNvPr id="48" name="Graphic 47" descr="Boy with thick hair">
            <a:extLst>
              <a:ext uri="{FF2B5EF4-FFF2-40B4-BE49-F238E27FC236}">
                <a16:creationId xmlns:a16="http://schemas.microsoft.com/office/drawing/2014/main" id="{25516669-D55D-AF53-E384-8386A94975E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173291" y="8877576"/>
            <a:ext cx="644293" cy="703636"/>
          </a:xfrm>
          <a:prstGeom prst="rect">
            <a:avLst/>
          </a:prstGeom>
        </p:spPr>
      </p:pic>
      <p:pic>
        <p:nvPicPr>
          <p:cNvPr id="49" name="Graphic 48" descr="A face with closed eyes">
            <a:extLst>
              <a:ext uri="{FF2B5EF4-FFF2-40B4-BE49-F238E27FC236}">
                <a16:creationId xmlns:a16="http://schemas.microsoft.com/office/drawing/2014/main" id="{E299A1D1-9403-7ACF-C3F1-7BC0CFE569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380502" y="9182033"/>
            <a:ext cx="331504" cy="331504"/>
          </a:xfrm>
          <a:prstGeom prst="rect">
            <a:avLst/>
          </a:prstGeom>
        </p:spPr>
      </p:pic>
      <p:pic>
        <p:nvPicPr>
          <p:cNvPr id="50" name="Graphic 49" descr="Beer outline">
            <a:extLst>
              <a:ext uri="{FF2B5EF4-FFF2-40B4-BE49-F238E27FC236}">
                <a16:creationId xmlns:a16="http://schemas.microsoft.com/office/drawing/2014/main" id="{0F79A90F-FB31-3F53-F895-6F3EEADB221A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4040387" y="9627339"/>
            <a:ext cx="378176" cy="378176"/>
          </a:xfrm>
          <a:prstGeom prst="rect">
            <a:avLst/>
          </a:prstGeom>
        </p:spPr>
      </p:pic>
      <p:pic>
        <p:nvPicPr>
          <p:cNvPr id="51" name="Graphic 50" descr="Beer outline">
            <a:extLst>
              <a:ext uri="{FF2B5EF4-FFF2-40B4-BE49-F238E27FC236}">
                <a16:creationId xmlns:a16="http://schemas.microsoft.com/office/drawing/2014/main" id="{D1986092-BDE3-3727-99B2-E3BDD1A7FEBD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796679" y="9617105"/>
            <a:ext cx="378176" cy="378176"/>
          </a:xfrm>
          <a:prstGeom prst="rect">
            <a:avLst/>
          </a:prstGeom>
        </p:spPr>
      </p:pic>
      <p:pic>
        <p:nvPicPr>
          <p:cNvPr id="52" name="Graphic 51" descr="Beer outline">
            <a:extLst>
              <a:ext uri="{FF2B5EF4-FFF2-40B4-BE49-F238E27FC236}">
                <a16:creationId xmlns:a16="http://schemas.microsoft.com/office/drawing/2014/main" id="{61B1A2A1-3FF8-A61D-F8B3-B57FC459D71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3542823" y="9617105"/>
            <a:ext cx="378176" cy="378176"/>
          </a:xfrm>
          <a:prstGeom prst="rect">
            <a:avLst/>
          </a:prstGeom>
        </p:spPr>
      </p:pic>
      <p:pic>
        <p:nvPicPr>
          <p:cNvPr id="53" name="Graphic 52" descr="Chemicals with solid fill">
            <a:extLst>
              <a:ext uri="{FF2B5EF4-FFF2-40B4-BE49-F238E27FC236}">
                <a16:creationId xmlns:a16="http://schemas.microsoft.com/office/drawing/2014/main" id="{EF4605E4-97AD-70D9-3527-C11FE487DB9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2843118" y="9584906"/>
            <a:ext cx="423877" cy="423877"/>
          </a:xfrm>
          <a:prstGeom prst="rect">
            <a:avLst/>
          </a:prstGeom>
        </p:spPr>
      </p:pic>
      <p:sp>
        <p:nvSpPr>
          <p:cNvPr id="54" name="Arrow: Right 53">
            <a:extLst>
              <a:ext uri="{FF2B5EF4-FFF2-40B4-BE49-F238E27FC236}">
                <a16:creationId xmlns:a16="http://schemas.microsoft.com/office/drawing/2014/main" id="{1F221DD6-A410-D035-F5C6-529F998B7FEF}"/>
              </a:ext>
            </a:extLst>
          </p:cNvPr>
          <p:cNvSpPr/>
          <p:nvPr/>
        </p:nvSpPr>
        <p:spPr>
          <a:xfrm rot="16200000">
            <a:off x="3128911" y="9993522"/>
            <a:ext cx="477840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94E77444-DE47-38B6-050E-7D9F3697F988}"/>
              </a:ext>
            </a:extLst>
          </p:cNvPr>
          <p:cNvSpPr/>
          <p:nvPr/>
        </p:nvSpPr>
        <p:spPr>
          <a:xfrm>
            <a:off x="3520109" y="9999375"/>
            <a:ext cx="812535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sp>
        <p:nvSpPr>
          <p:cNvPr id="56" name="Equals 55">
            <a:extLst>
              <a:ext uri="{FF2B5EF4-FFF2-40B4-BE49-F238E27FC236}">
                <a16:creationId xmlns:a16="http://schemas.microsoft.com/office/drawing/2014/main" id="{A9ED905A-EE8D-767A-C557-0D1326D3CE25}"/>
              </a:ext>
            </a:extLst>
          </p:cNvPr>
          <p:cNvSpPr/>
          <p:nvPr/>
        </p:nvSpPr>
        <p:spPr>
          <a:xfrm>
            <a:off x="2001341" y="9846287"/>
            <a:ext cx="352456" cy="262244"/>
          </a:xfrm>
          <a:prstGeom prst="mathEqual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>
              <a:solidFill>
                <a:schemeClr val="tx1"/>
              </a:solidFill>
            </a:endParaRPr>
          </a:p>
        </p:txBody>
      </p:sp>
      <p:sp>
        <p:nvSpPr>
          <p:cNvPr id="57" name="Arrow: Right 56">
            <a:extLst>
              <a:ext uri="{FF2B5EF4-FFF2-40B4-BE49-F238E27FC236}">
                <a16:creationId xmlns:a16="http://schemas.microsoft.com/office/drawing/2014/main" id="{2CCC3E32-1391-0EB4-9905-7A88D5A216E9}"/>
              </a:ext>
            </a:extLst>
          </p:cNvPr>
          <p:cNvSpPr/>
          <p:nvPr/>
        </p:nvSpPr>
        <p:spPr>
          <a:xfrm rot="5400000">
            <a:off x="4230667" y="9974681"/>
            <a:ext cx="477840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pic>
        <p:nvPicPr>
          <p:cNvPr id="58" name="Graphic 57" descr="Brain outline">
            <a:extLst>
              <a:ext uri="{FF2B5EF4-FFF2-40B4-BE49-F238E27FC236}">
                <a16:creationId xmlns:a16="http://schemas.microsoft.com/office/drawing/2014/main" id="{8B18E3D1-416F-9672-A616-2073C09DA40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4492448" y="9905753"/>
            <a:ext cx="588804" cy="588804"/>
          </a:xfrm>
          <a:prstGeom prst="rect">
            <a:avLst/>
          </a:prstGeom>
        </p:spPr>
      </p:pic>
      <p:pic>
        <p:nvPicPr>
          <p:cNvPr id="59" name="Graphic 58" descr="Chemicals with solid fill">
            <a:extLst>
              <a:ext uri="{FF2B5EF4-FFF2-40B4-BE49-F238E27FC236}">
                <a16:creationId xmlns:a16="http://schemas.microsoft.com/office/drawing/2014/main" id="{F55AE6DD-9255-4C88-6198-68241A49A05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4574911" y="9552249"/>
            <a:ext cx="423877" cy="423877"/>
          </a:xfrm>
          <a:prstGeom prst="rect">
            <a:avLst/>
          </a:prstGeom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16CF4E73-3F4F-E98E-F4B7-3ED2F188AC59}"/>
              </a:ext>
            </a:extLst>
          </p:cNvPr>
          <p:cNvSpPr txBox="1"/>
          <p:nvPr/>
        </p:nvSpPr>
        <p:spPr>
          <a:xfrm>
            <a:off x="2737591" y="9230102"/>
            <a:ext cx="675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900" dirty="0">
                <a:latin typeface="Abadi" panose="020B0604020104020204" pitchFamily="34" charset="0"/>
              </a:rPr>
              <a:t>Rise in Cortisol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68E9A169-EBAF-8122-D7C3-8BABA32E0AFC}"/>
              </a:ext>
            </a:extLst>
          </p:cNvPr>
          <p:cNvSpPr txBox="1"/>
          <p:nvPr/>
        </p:nvSpPr>
        <p:spPr>
          <a:xfrm>
            <a:off x="83186" y="5150473"/>
            <a:ext cx="33150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Stress is a well known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trigger</a:t>
            </a:r>
            <a:r>
              <a:rPr lang="en-IE" sz="2000" dirty="0">
                <a:solidFill>
                  <a:srgbClr val="000000"/>
                </a:solidFill>
              </a:rPr>
              <a:t> for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relapse</a:t>
            </a:r>
            <a:r>
              <a:rPr lang="en-IE" sz="2000" dirty="0">
                <a:solidFill>
                  <a:srgbClr val="000000"/>
                </a:solidFill>
              </a:rPr>
              <a:t> in alcohol use disorder </a:t>
            </a:r>
            <a:r>
              <a:rPr lang="en-IE" sz="2000" dirty="0">
                <a:solidFill>
                  <a:schemeClr val="tx1">
                    <a:lumMod val="75000"/>
                  </a:schemeClr>
                </a:solidFill>
              </a:rPr>
              <a:t>(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AUD</a:t>
            </a:r>
            <a:r>
              <a:rPr lang="en-IE" sz="2000" dirty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40B54697-11EE-C8E5-275D-5598F2BDDEDC}"/>
              </a:ext>
            </a:extLst>
          </p:cNvPr>
          <p:cNvSpPr txBox="1"/>
          <p:nvPr/>
        </p:nvSpPr>
        <p:spPr>
          <a:xfrm>
            <a:off x="78148" y="6305189"/>
            <a:ext cx="311587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The stress response is governed by the hypothalamic-pituitary-adrenal axis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(HPA-Axis)</a:t>
            </a:r>
            <a:r>
              <a:rPr lang="en-IE" sz="2000" dirty="0">
                <a:solidFill>
                  <a:schemeClr val="tx1">
                    <a:lumMod val="75000"/>
                  </a:schemeClr>
                </a:solidFill>
              </a:rPr>
              <a:t>.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endParaRPr lang="en-IE" sz="2000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027" name="TextBox 1026">
            <a:extLst>
              <a:ext uri="{FF2B5EF4-FFF2-40B4-BE49-F238E27FC236}">
                <a16:creationId xmlns:a16="http://schemas.microsoft.com/office/drawing/2014/main" id="{F64013D6-762C-028D-C043-879FF45DE27B}"/>
              </a:ext>
            </a:extLst>
          </p:cNvPr>
          <p:cNvSpPr txBox="1"/>
          <p:nvPr/>
        </p:nvSpPr>
        <p:spPr>
          <a:xfrm>
            <a:off x="4298009" y="9230102"/>
            <a:ext cx="1053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900" dirty="0">
                <a:latin typeface="Abadi" panose="020B0604020104020204" pitchFamily="34" charset="0"/>
              </a:rPr>
              <a:t>Allostatic Adaption</a:t>
            </a:r>
          </a:p>
        </p:txBody>
      </p:sp>
      <p:sp>
        <p:nvSpPr>
          <p:cNvPr id="1029" name="TextBox 1028">
            <a:extLst>
              <a:ext uri="{FF2B5EF4-FFF2-40B4-BE49-F238E27FC236}">
                <a16:creationId xmlns:a16="http://schemas.microsoft.com/office/drawing/2014/main" id="{BBCF8CEE-D6B1-3A8C-5CE0-C7497DDF69EA}"/>
              </a:ext>
            </a:extLst>
          </p:cNvPr>
          <p:cNvSpPr txBox="1"/>
          <p:nvPr/>
        </p:nvSpPr>
        <p:spPr>
          <a:xfrm>
            <a:off x="72059" y="7921536"/>
            <a:ext cx="617509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Stress may be a major trigger due to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dysfunction</a:t>
            </a:r>
            <a:r>
              <a:rPr lang="en-IE" sz="2000" b="1" dirty="0">
                <a:solidFill>
                  <a:srgbClr val="000000"/>
                </a:solidFill>
              </a:rPr>
              <a:t> </a:t>
            </a:r>
            <a:r>
              <a:rPr lang="en-IE" sz="2000" dirty="0">
                <a:solidFill>
                  <a:srgbClr val="000000"/>
                </a:solidFill>
              </a:rPr>
              <a:t>in the HPA axis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response to stress.</a:t>
            </a: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20386425-1EC3-5DC8-D5AF-71EFA708D1BB}"/>
              </a:ext>
            </a:extLst>
          </p:cNvPr>
          <p:cNvSpPr txBox="1"/>
          <p:nvPr/>
        </p:nvSpPr>
        <p:spPr>
          <a:xfrm>
            <a:off x="192045" y="10652639"/>
            <a:ext cx="604090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Acute</a:t>
            </a:r>
            <a:r>
              <a:rPr lang="en-IE" sz="2000" dirty="0">
                <a:solidFill>
                  <a:srgbClr val="000000"/>
                </a:solidFill>
              </a:rPr>
              <a:t> alcohol consumption increases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cortisol</a:t>
            </a:r>
            <a:r>
              <a:rPr lang="en-IE" sz="2000" b="1" dirty="0">
                <a:solidFill>
                  <a:srgbClr val="000000"/>
                </a:solidFill>
              </a:rPr>
              <a:t>.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Chronic</a:t>
            </a:r>
            <a:r>
              <a:rPr lang="en-IE" sz="2000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en-IE" sz="2000" dirty="0">
                <a:solidFill>
                  <a:srgbClr val="000000"/>
                </a:solidFill>
              </a:rPr>
              <a:t>alcohol consumption leads to</a:t>
            </a:r>
            <a:r>
              <a:rPr lang="en-IE" sz="2000" b="1" dirty="0">
                <a:solidFill>
                  <a:srgbClr val="000000"/>
                </a:solidFill>
              </a:rPr>
              <a:t>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allostatic</a:t>
            </a:r>
            <a:r>
              <a:rPr lang="en-IE" sz="2000" b="1" dirty="0">
                <a:solidFill>
                  <a:srgbClr val="000000"/>
                </a:solidFill>
              </a:rPr>
              <a:t> </a:t>
            </a:r>
            <a:r>
              <a:rPr lang="en-IE" sz="2000" dirty="0">
                <a:solidFill>
                  <a:srgbClr val="000000"/>
                </a:solidFill>
              </a:rPr>
              <a:t>adaption, changing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HPA axis functioning.</a:t>
            </a:r>
          </a:p>
        </p:txBody>
      </p:sp>
      <p:pic>
        <p:nvPicPr>
          <p:cNvPr id="1032" name="Graphic 1031" descr="Brain in head with solid fill">
            <a:extLst>
              <a:ext uri="{FF2B5EF4-FFF2-40B4-BE49-F238E27FC236}">
                <a16:creationId xmlns:a16="http://schemas.microsoft.com/office/drawing/2014/main" id="{528C6190-04FA-7EFE-F0A8-A141598C6C4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558612" y="13693170"/>
            <a:ext cx="1022554" cy="1022554"/>
          </a:xfrm>
          <a:prstGeom prst="rect">
            <a:avLst/>
          </a:prstGeom>
        </p:spPr>
      </p:pic>
      <p:pic>
        <p:nvPicPr>
          <p:cNvPr id="1033" name="Graphic 1032" descr="Brain in head outline">
            <a:extLst>
              <a:ext uri="{FF2B5EF4-FFF2-40B4-BE49-F238E27FC236}">
                <a16:creationId xmlns:a16="http://schemas.microsoft.com/office/drawing/2014/main" id="{67840F29-F14E-4BFF-288B-E6A4398F4B57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3171361" y="13698823"/>
            <a:ext cx="1028936" cy="1028936"/>
          </a:xfrm>
          <a:prstGeom prst="rect">
            <a:avLst/>
          </a:prstGeom>
        </p:spPr>
      </p:pic>
      <p:pic>
        <p:nvPicPr>
          <p:cNvPr id="1034" name="Graphic 1033" descr="Chemicals outline">
            <a:extLst>
              <a:ext uri="{FF2B5EF4-FFF2-40B4-BE49-F238E27FC236}">
                <a16:creationId xmlns:a16="http://schemas.microsoft.com/office/drawing/2014/main" id="{9DEFBFEA-E606-5618-F814-6AEA616A7EA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86403" y="15803434"/>
            <a:ext cx="319837" cy="319837"/>
          </a:xfrm>
          <a:prstGeom prst="rect">
            <a:avLst/>
          </a:prstGeom>
        </p:spPr>
      </p:pic>
      <p:sp>
        <p:nvSpPr>
          <p:cNvPr id="1042" name="Arrow: Right 1041">
            <a:extLst>
              <a:ext uri="{FF2B5EF4-FFF2-40B4-BE49-F238E27FC236}">
                <a16:creationId xmlns:a16="http://schemas.microsoft.com/office/drawing/2014/main" id="{1F371210-97A9-0948-C887-1BA65482DADF}"/>
              </a:ext>
            </a:extLst>
          </p:cNvPr>
          <p:cNvSpPr/>
          <p:nvPr/>
        </p:nvSpPr>
        <p:spPr>
          <a:xfrm rot="5400000">
            <a:off x="4898266" y="14755442"/>
            <a:ext cx="195022" cy="1482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D8BD750A-615A-1DC5-3573-0F15CF577A3A}"/>
              </a:ext>
            </a:extLst>
          </p:cNvPr>
          <p:cNvSpPr txBox="1"/>
          <p:nvPr/>
        </p:nvSpPr>
        <p:spPr>
          <a:xfrm>
            <a:off x="3347374" y="13495389"/>
            <a:ext cx="6835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100" dirty="0">
                <a:latin typeface="Abadi" panose="020B0604020104020204" pitchFamily="34" charset="0"/>
              </a:rPr>
              <a:t>Control</a:t>
            </a:r>
          </a:p>
        </p:txBody>
      </p:sp>
      <p:sp>
        <p:nvSpPr>
          <p:cNvPr id="1044" name="Arrow: Right 1043">
            <a:extLst>
              <a:ext uri="{FF2B5EF4-FFF2-40B4-BE49-F238E27FC236}">
                <a16:creationId xmlns:a16="http://schemas.microsoft.com/office/drawing/2014/main" id="{A7EC707D-605E-833B-2E0F-D1D71A6413AF}"/>
              </a:ext>
            </a:extLst>
          </p:cNvPr>
          <p:cNvSpPr/>
          <p:nvPr/>
        </p:nvSpPr>
        <p:spPr>
          <a:xfrm rot="5400000">
            <a:off x="3534566" y="14738156"/>
            <a:ext cx="195022" cy="148224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pic>
        <p:nvPicPr>
          <p:cNvPr id="1045" name="Graphic 1044" descr="Boy holding a phone">
            <a:extLst>
              <a:ext uri="{FF2B5EF4-FFF2-40B4-BE49-F238E27FC236}">
                <a16:creationId xmlns:a16="http://schemas.microsoft.com/office/drawing/2014/main" id="{99AD7231-30A3-CC84-85FC-D7E994DE6D2A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809668" y="12482839"/>
            <a:ext cx="694867" cy="668940"/>
          </a:xfrm>
          <a:prstGeom prst="rect">
            <a:avLst/>
          </a:prstGeom>
        </p:spPr>
      </p:pic>
      <p:pic>
        <p:nvPicPr>
          <p:cNvPr id="1046" name="Graphic 1045" descr="Boy with thick hair">
            <a:extLst>
              <a:ext uri="{FF2B5EF4-FFF2-40B4-BE49-F238E27FC236}">
                <a16:creationId xmlns:a16="http://schemas.microsoft.com/office/drawing/2014/main" id="{B249301C-3F7B-87F0-2183-D2DCA9DBF33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988560" y="12028841"/>
            <a:ext cx="491355" cy="536611"/>
          </a:xfrm>
          <a:prstGeom prst="rect">
            <a:avLst/>
          </a:prstGeom>
        </p:spPr>
      </p:pic>
      <p:pic>
        <p:nvPicPr>
          <p:cNvPr id="1047" name="Graphic 1046" descr="A scared face">
            <a:extLst>
              <a:ext uri="{FF2B5EF4-FFF2-40B4-BE49-F238E27FC236}">
                <a16:creationId xmlns:a16="http://schemas.microsoft.com/office/drawing/2014/main" id="{12E75842-C3C9-45EB-9921-40F5AF025F80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4128954" y="12205020"/>
            <a:ext cx="304658" cy="341586"/>
          </a:xfrm>
          <a:prstGeom prst="rect">
            <a:avLst/>
          </a:prstGeom>
        </p:spPr>
      </p:pic>
      <p:sp>
        <p:nvSpPr>
          <p:cNvPr id="1048" name="TextBox 1047">
            <a:extLst>
              <a:ext uri="{FF2B5EF4-FFF2-40B4-BE49-F238E27FC236}">
                <a16:creationId xmlns:a16="http://schemas.microsoft.com/office/drawing/2014/main" id="{0056B4F9-BDF2-66C0-2E33-590C75AD0876}"/>
              </a:ext>
            </a:extLst>
          </p:cNvPr>
          <p:cNvSpPr txBox="1"/>
          <p:nvPr/>
        </p:nvSpPr>
        <p:spPr>
          <a:xfrm>
            <a:off x="3870737" y="13109543"/>
            <a:ext cx="1028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>
                <a:latin typeface="Abadi" panose="020B0604020104020204" pitchFamily="34" charset="0"/>
              </a:rPr>
              <a:t>Stress</a:t>
            </a:r>
          </a:p>
        </p:txBody>
      </p:sp>
      <p:sp>
        <p:nvSpPr>
          <p:cNvPr id="1049" name="Arrow: Right 1048">
            <a:extLst>
              <a:ext uri="{FF2B5EF4-FFF2-40B4-BE49-F238E27FC236}">
                <a16:creationId xmlns:a16="http://schemas.microsoft.com/office/drawing/2014/main" id="{DC51BB93-C324-6EA7-8571-6F4EAA997BD4}"/>
              </a:ext>
            </a:extLst>
          </p:cNvPr>
          <p:cNvSpPr/>
          <p:nvPr/>
        </p:nvSpPr>
        <p:spPr>
          <a:xfrm rot="8018823" flipV="1">
            <a:off x="3781652" y="13403366"/>
            <a:ext cx="169242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sp>
        <p:nvSpPr>
          <p:cNvPr id="1050" name="Arrow: Right 1049">
            <a:extLst>
              <a:ext uri="{FF2B5EF4-FFF2-40B4-BE49-F238E27FC236}">
                <a16:creationId xmlns:a16="http://schemas.microsoft.com/office/drawing/2014/main" id="{ACBB283E-9DF9-5D7A-A303-D8CA836F7CED}"/>
              </a:ext>
            </a:extLst>
          </p:cNvPr>
          <p:cNvSpPr/>
          <p:nvPr/>
        </p:nvSpPr>
        <p:spPr>
          <a:xfrm rot="3356011" flipV="1">
            <a:off x="4431244" y="13411815"/>
            <a:ext cx="169242" cy="4571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sp>
        <p:nvSpPr>
          <p:cNvPr id="1051" name="TextBox 1050">
            <a:extLst>
              <a:ext uri="{FF2B5EF4-FFF2-40B4-BE49-F238E27FC236}">
                <a16:creationId xmlns:a16="http://schemas.microsoft.com/office/drawing/2014/main" id="{E5847207-3110-EFCD-93F3-F5EC4A17F23E}"/>
              </a:ext>
            </a:extLst>
          </p:cNvPr>
          <p:cNvSpPr txBox="1"/>
          <p:nvPr/>
        </p:nvSpPr>
        <p:spPr>
          <a:xfrm>
            <a:off x="4536160" y="13489172"/>
            <a:ext cx="110025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dirty="0">
                <a:latin typeface="Abadi" panose="020B0604020104020204" pitchFamily="34" charset="0"/>
              </a:rPr>
              <a:t>Abstinent AUD</a:t>
            </a:r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F80FA8A9-DF2B-4ECA-664F-7D008825134D}"/>
              </a:ext>
            </a:extLst>
          </p:cNvPr>
          <p:cNvSpPr txBox="1"/>
          <p:nvPr/>
        </p:nvSpPr>
        <p:spPr>
          <a:xfrm>
            <a:off x="200173" y="11799605"/>
            <a:ext cx="291593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Systematic review of 72 studies and meta-analysis was performed.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Early-Abstinent (2-8 weeks) </a:t>
            </a:r>
            <a:r>
              <a:rPr lang="en-IE" sz="2000" dirty="0">
                <a:solidFill>
                  <a:srgbClr val="000000"/>
                </a:solidFill>
              </a:rPr>
              <a:t>AUD patients were found to have a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blunted</a:t>
            </a:r>
            <a:r>
              <a:rPr lang="en-IE" sz="2000" dirty="0">
                <a:solidFill>
                  <a:srgbClr val="000000"/>
                </a:solidFill>
              </a:rPr>
              <a:t> HPA axis response to stress</a:t>
            </a:r>
          </a:p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(reduced cortisol and ACTH)</a:t>
            </a:r>
          </a:p>
        </p:txBody>
      </p:sp>
      <p:pic>
        <p:nvPicPr>
          <p:cNvPr id="1069" name="Graphic 1068" descr="Chemicals outline">
            <a:extLst>
              <a:ext uri="{FF2B5EF4-FFF2-40B4-BE49-F238E27FC236}">
                <a16:creationId xmlns:a16="http://schemas.microsoft.com/office/drawing/2014/main" id="{D03587F9-ED19-89E9-DEF3-3C7C8DBD6B4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63691" y="18392752"/>
            <a:ext cx="339107" cy="339107"/>
          </a:xfrm>
          <a:prstGeom prst="rect">
            <a:avLst/>
          </a:prstGeom>
        </p:spPr>
      </p:pic>
      <p:pic>
        <p:nvPicPr>
          <p:cNvPr id="1070" name="Graphic 1069" descr="Chemicals outline">
            <a:extLst>
              <a:ext uri="{FF2B5EF4-FFF2-40B4-BE49-F238E27FC236}">
                <a16:creationId xmlns:a16="http://schemas.microsoft.com/office/drawing/2014/main" id="{4CE13B56-8866-FC51-ACCB-482310E3485E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65011" y="18399011"/>
            <a:ext cx="339107" cy="339107"/>
          </a:xfrm>
          <a:prstGeom prst="rect">
            <a:avLst/>
          </a:prstGeom>
        </p:spPr>
      </p:pic>
      <p:sp>
        <p:nvSpPr>
          <p:cNvPr id="1071" name="Arrow: Right 1070">
            <a:extLst>
              <a:ext uri="{FF2B5EF4-FFF2-40B4-BE49-F238E27FC236}">
                <a16:creationId xmlns:a16="http://schemas.microsoft.com/office/drawing/2014/main" id="{4303F05C-15DC-ECB5-93B4-118C40495630}"/>
              </a:ext>
            </a:extLst>
          </p:cNvPr>
          <p:cNvSpPr/>
          <p:nvPr/>
        </p:nvSpPr>
        <p:spPr>
          <a:xfrm>
            <a:off x="3729591" y="18744782"/>
            <a:ext cx="168816" cy="109035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sz="3200"/>
          </a:p>
        </p:txBody>
      </p:sp>
      <p:pic>
        <p:nvPicPr>
          <p:cNvPr id="1072" name="Graphic 1071" descr="Chemicals outline">
            <a:extLst>
              <a:ext uri="{FF2B5EF4-FFF2-40B4-BE49-F238E27FC236}">
                <a16:creationId xmlns:a16="http://schemas.microsoft.com/office/drawing/2014/main" id="{078EB44C-4142-0CA8-D1F4-27AACB892E7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970308" y="18805907"/>
            <a:ext cx="339107" cy="339107"/>
          </a:xfrm>
          <a:prstGeom prst="rect">
            <a:avLst/>
          </a:prstGeom>
        </p:spPr>
      </p:pic>
      <p:pic>
        <p:nvPicPr>
          <p:cNvPr id="1073" name="Graphic 1072" descr="Chemicals outline">
            <a:extLst>
              <a:ext uri="{FF2B5EF4-FFF2-40B4-BE49-F238E27FC236}">
                <a16:creationId xmlns:a16="http://schemas.microsoft.com/office/drawing/2014/main" id="{D7FA4A15-E75A-3D5A-CD91-885D2F86DD4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600076" y="18388497"/>
            <a:ext cx="339107" cy="339107"/>
          </a:xfrm>
          <a:prstGeom prst="rect">
            <a:avLst/>
          </a:prstGeom>
        </p:spPr>
      </p:pic>
      <p:pic>
        <p:nvPicPr>
          <p:cNvPr id="1074" name="Graphic 1073" descr="Chemicals outline">
            <a:extLst>
              <a:ext uri="{FF2B5EF4-FFF2-40B4-BE49-F238E27FC236}">
                <a16:creationId xmlns:a16="http://schemas.microsoft.com/office/drawing/2014/main" id="{1AABDAB0-E207-9266-DB02-37055EB20E5C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76027" y="18814849"/>
            <a:ext cx="339107" cy="339107"/>
          </a:xfrm>
          <a:prstGeom prst="rect">
            <a:avLst/>
          </a:prstGeom>
        </p:spPr>
      </p:pic>
      <p:pic>
        <p:nvPicPr>
          <p:cNvPr id="1075" name="Graphic 1074" descr="Chemicals outline">
            <a:extLst>
              <a:ext uri="{FF2B5EF4-FFF2-40B4-BE49-F238E27FC236}">
                <a16:creationId xmlns:a16="http://schemas.microsoft.com/office/drawing/2014/main" id="{B2B90760-21A0-373A-C39D-660B3B9B9AC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621082" y="18785110"/>
            <a:ext cx="339107" cy="339107"/>
          </a:xfrm>
          <a:prstGeom prst="rect">
            <a:avLst/>
          </a:prstGeom>
        </p:spPr>
      </p:pic>
      <p:pic>
        <p:nvPicPr>
          <p:cNvPr id="1076" name="Graphic 1075" descr="Medicine outline">
            <a:extLst>
              <a:ext uri="{FF2B5EF4-FFF2-40B4-BE49-F238E27FC236}">
                <a16:creationId xmlns:a16="http://schemas.microsoft.com/office/drawing/2014/main" id="{6CF9CDAC-4EEE-4CA7-A198-6F2FDD10C728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1875811" y="18482777"/>
            <a:ext cx="633048" cy="633048"/>
          </a:xfrm>
          <a:prstGeom prst="rect">
            <a:avLst/>
          </a:prstGeom>
        </p:spPr>
      </p:pic>
      <p:sp>
        <p:nvSpPr>
          <p:cNvPr id="1077" name="Plus Sign 1076">
            <a:extLst>
              <a:ext uri="{FF2B5EF4-FFF2-40B4-BE49-F238E27FC236}">
                <a16:creationId xmlns:a16="http://schemas.microsoft.com/office/drawing/2014/main" id="{97580499-3473-41E8-396F-D4B4754EC02F}"/>
              </a:ext>
            </a:extLst>
          </p:cNvPr>
          <p:cNvSpPr/>
          <p:nvPr/>
        </p:nvSpPr>
        <p:spPr>
          <a:xfrm>
            <a:off x="1638599" y="18580512"/>
            <a:ext cx="237212" cy="210552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78" name="TextBox 1077">
            <a:extLst>
              <a:ext uri="{FF2B5EF4-FFF2-40B4-BE49-F238E27FC236}">
                <a16:creationId xmlns:a16="http://schemas.microsoft.com/office/drawing/2014/main" id="{3DDF9FDB-2898-7EAF-22B7-B5ACB122D35C}"/>
              </a:ext>
            </a:extLst>
          </p:cNvPr>
          <p:cNvSpPr txBox="1"/>
          <p:nvPr/>
        </p:nvSpPr>
        <p:spPr>
          <a:xfrm>
            <a:off x="1908194" y="18033546"/>
            <a:ext cx="16290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50" dirty="0">
                <a:latin typeface="Abadi" panose="020B0604020104020204" pitchFamily="34" charset="0"/>
              </a:rPr>
              <a:t>Methods of Inducing HPA axis Sensitisation</a:t>
            </a:r>
          </a:p>
        </p:txBody>
      </p:sp>
      <p:pic>
        <p:nvPicPr>
          <p:cNvPr id="1079" name="Graphic 1078" descr="Brain in head with solid fill">
            <a:extLst>
              <a:ext uri="{FF2B5EF4-FFF2-40B4-BE49-F238E27FC236}">
                <a16:creationId xmlns:a16="http://schemas.microsoft.com/office/drawing/2014/main" id="{F6F6D780-11C0-B6A9-9634-3247560FEC67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26888" y="18316341"/>
            <a:ext cx="751493" cy="751493"/>
          </a:xfrm>
          <a:prstGeom prst="rect">
            <a:avLst/>
          </a:prstGeom>
        </p:spPr>
      </p:pic>
      <p:pic>
        <p:nvPicPr>
          <p:cNvPr id="1080" name="Graphic 1079" descr="Run with solid fill">
            <a:extLst>
              <a:ext uri="{FF2B5EF4-FFF2-40B4-BE49-F238E27FC236}">
                <a16:creationId xmlns:a16="http://schemas.microsoft.com/office/drawing/2014/main" id="{02C3448D-C0E9-4FC9-3699-33628F15D101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2382659" y="18494039"/>
            <a:ext cx="610523" cy="610523"/>
          </a:xfrm>
          <a:prstGeom prst="rect">
            <a:avLst/>
          </a:prstGeom>
        </p:spPr>
      </p:pic>
      <p:pic>
        <p:nvPicPr>
          <p:cNvPr id="1081" name="Graphic 1080" descr="Head with gears with solid fill">
            <a:extLst>
              <a:ext uri="{FF2B5EF4-FFF2-40B4-BE49-F238E27FC236}">
                <a16:creationId xmlns:a16="http://schemas.microsoft.com/office/drawing/2014/main" id="{7874DCDD-4BE4-800B-7FD9-11D3888200EB}"/>
              </a:ext>
            </a:extLst>
          </p:cNvPr>
          <p:cNvPicPr>
            <a:picLocks noChangeAspect="1"/>
          </p:cNvPicPr>
          <p:nvPr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2977823" y="18470495"/>
            <a:ext cx="633048" cy="633048"/>
          </a:xfrm>
          <a:prstGeom prst="rect">
            <a:avLst/>
          </a:prstGeom>
        </p:spPr>
      </p:pic>
      <p:sp>
        <p:nvSpPr>
          <p:cNvPr id="1082" name="TextBox 1081">
            <a:extLst>
              <a:ext uri="{FF2B5EF4-FFF2-40B4-BE49-F238E27FC236}">
                <a16:creationId xmlns:a16="http://schemas.microsoft.com/office/drawing/2014/main" id="{67717C03-BC89-CC47-878A-B39D3A0C3C00}"/>
              </a:ext>
            </a:extLst>
          </p:cNvPr>
          <p:cNvSpPr txBox="1"/>
          <p:nvPr/>
        </p:nvSpPr>
        <p:spPr>
          <a:xfrm>
            <a:off x="3667904" y="18064788"/>
            <a:ext cx="16290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1050" dirty="0">
                <a:latin typeface="Abadi" panose="020B0604020104020204" pitchFamily="34" charset="0"/>
              </a:rPr>
              <a:t>Normalisation</a:t>
            </a:r>
          </a:p>
        </p:txBody>
      </p:sp>
      <p:pic>
        <p:nvPicPr>
          <p:cNvPr id="1083" name="Graphic 1082" descr="Chemicals outline">
            <a:extLst>
              <a:ext uri="{FF2B5EF4-FFF2-40B4-BE49-F238E27FC236}">
                <a16:creationId xmlns:a16="http://schemas.microsoft.com/office/drawing/2014/main" id="{680CCD95-93EC-90A9-3172-796C499F810F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614201" y="15808549"/>
            <a:ext cx="319837" cy="319837"/>
          </a:xfrm>
          <a:prstGeom prst="rect">
            <a:avLst/>
          </a:prstGeom>
        </p:spPr>
      </p:pic>
      <p:pic>
        <p:nvPicPr>
          <p:cNvPr id="1084" name="Graphic 1083" descr="Chemicals outline">
            <a:extLst>
              <a:ext uri="{FF2B5EF4-FFF2-40B4-BE49-F238E27FC236}">
                <a16:creationId xmlns:a16="http://schemas.microsoft.com/office/drawing/2014/main" id="{FDBCE3C0-8F6F-2908-EE06-47F9FB86176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97503" y="15098413"/>
            <a:ext cx="319837" cy="319837"/>
          </a:xfrm>
          <a:prstGeom prst="rect">
            <a:avLst/>
          </a:prstGeom>
        </p:spPr>
      </p:pic>
      <p:pic>
        <p:nvPicPr>
          <p:cNvPr id="1085" name="Graphic 1084" descr="Chemicals outline">
            <a:extLst>
              <a:ext uri="{FF2B5EF4-FFF2-40B4-BE49-F238E27FC236}">
                <a16:creationId xmlns:a16="http://schemas.microsoft.com/office/drawing/2014/main" id="{B14BD601-C83E-BD18-AB46-E84549361354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579167" y="15109175"/>
            <a:ext cx="319837" cy="319837"/>
          </a:xfrm>
          <a:prstGeom prst="rect">
            <a:avLst/>
          </a:prstGeom>
        </p:spPr>
      </p:pic>
      <p:pic>
        <p:nvPicPr>
          <p:cNvPr id="1086" name="Graphic 1085" descr="Chemicals outline">
            <a:extLst>
              <a:ext uri="{FF2B5EF4-FFF2-40B4-BE49-F238E27FC236}">
                <a16:creationId xmlns:a16="http://schemas.microsoft.com/office/drawing/2014/main" id="{42A37848-7661-54B8-5BA9-C4CD0EF12479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297621" y="15445356"/>
            <a:ext cx="319837" cy="319837"/>
          </a:xfrm>
          <a:prstGeom prst="rect">
            <a:avLst/>
          </a:prstGeom>
        </p:spPr>
      </p:pic>
      <p:pic>
        <p:nvPicPr>
          <p:cNvPr id="1087" name="Graphic 1086" descr="Chemicals outline">
            <a:extLst>
              <a:ext uri="{FF2B5EF4-FFF2-40B4-BE49-F238E27FC236}">
                <a16:creationId xmlns:a16="http://schemas.microsoft.com/office/drawing/2014/main" id="{984702AB-C841-C284-2F92-81E026AA74DB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3591799" y="15423255"/>
            <a:ext cx="319837" cy="319837"/>
          </a:xfrm>
          <a:prstGeom prst="rect">
            <a:avLst/>
          </a:prstGeom>
        </p:spPr>
      </p:pic>
      <p:pic>
        <p:nvPicPr>
          <p:cNvPr id="1088" name="Graphic 1087" descr="Chemicals outline">
            <a:extLst>
              <a:ext uri="{FF2B5EF4-FFF2-40B4-BE49-F238E27FC236}">
                <a16:creationId xmlns:a16="http://schemas.microsoft.com/office/drawing/2014/main" id="{D1CFB488-4995-25E9-DA81-9518B7CCE2A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656956" y="15109175"/>
            <a:ext cx="319837" cy="319837"/>
          </a:xfrm>
          <a:prstGeom prst="rect">
            <a:avLst/>
          </a:prstGeom>
        </p:spPr>
      </p:pic>
      <p:pic>
        <p:nvPicPr>
          <p:cNvPr id="1089" name="Graphic 1088" descr="Chemicals outline">
            <a:extLst>
              <a:ext uri="{FF2B5EF4-FFF2-40B4-BE49-F238E27FC236}">
                <a16:creationId xmlns:a16="http://schemas.microsoft.com/office/drawing/2014/main" id="{08153506-CC65-72FD-B055-9342C0C484CC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921665" y="15125519"/>
            <a:ext cx="319837" cy="319837"/>
          </a:xfrm>
          <a:prstGeom prst="rect">
            <a:avLst/>
          </a:prstGeom>
        </p:spPr>
      </p:pic>
      <p:sp>
        <p:nvSpPr>
          <p:cNvPr id="1090" name="TextBox 1089">
            <a:extLst>
              <a:ext uri="{FF2B5EF4-FFF2-40B4-BE49-F238E27FC236}">
                <a16:creationId xmlns:a16="http://schemas.microsoft.com/office/drawing/2014/main" id="{9097F622-0344-742A-523A-F0CB0C2F2C89}"/>
              </a:ext>
            </a:extLst>
          </p:cNvPr>
          <p:cNvSpPr txBox="1"/>
          <p:nvPr/>
        </p:nvSpPr>
        <p:spPr>
          <a:xfrm>
            <a:off x="477256" y="18021431"/>
            <a:ext cx="20444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050" dirty="0">
                <a:latin typeface="Abadi" panose="020B0604020104020204" pitchFamily="34" charset="0"/>
              </a:rPr>
              <a:t>Abstinent AUD</a:t>
            </a:r>
          </a:p>
        </p:txBody>
      </p:sp>
      <p:sp>
        <p:nvSpPr>
          <p:cNvPr id="1092" name="TextBox 1091">
            <a:extLst>
              <a:ext uri="{FF2B5EF4-FFF2-40B4-BE49-F238E27FC236}">
                <a16:creationId xmlns:a16="http://schemas.microsoft.com/office/drawing/2014/main" id="{D5DDF42B-4A37-BF4A-6C8E-E935F96ABAE4}"/>
              </a:ext>
            </a:extLst>
          </p:cNvPr>
          <p:cNvSpPr txBox="1"/>
          <p:nvPr/>
        </p:nvSpPr>
        <p:spPr>
          <a:xfrm>
            <a:off x="131334" y="19323289"/>
            <a:ext cx="59796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Normalisation</a:t>
            </a:r>
            <a:r>
              <a:rPr lang="en-IE" sz="2000" dirty="0">
                <a:solidFill>
                  <a:srgbClr val="000000"/>
                </a:solidFill>
              </a:rPr>
              <a:t> of the HPA axis response to stress may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reduce</a:t>
            </a:r>
            <a:r>
              <a:rPr lang="en-IE" sz="2000" dirty="0">
                <a:solidFill>
                  <a:srgbClr val="000000"/>
                </a:solidFill>
              </a:rPr>
              <a:t> its ability to trigger a </a:t>
            </a:r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relapse in early abstinence</a:t>
            </a:r>
          </a:p>
        </p:txBody>
      </p:sp>
      <p:sp>
        <p:nvSpPr>
          <p:cNvPr id="1094" name="TextBox 1093">
            <a:extLst>
              <a:ext uri="{FF2B5EF4-FFF2-40B4-BE49-F238E27FC236}">
                <a16:creationId xmlns:a16="http://schemas.microsoft.com/office/drawing/2014/main" id="{59C5BCB8-2CBC-8450-6AD1-1663FD256C4E}"/>
              </a:ext>
            </a:extLst>
          </p:cNvPr>
          <p:cNvSpPr txBox="1"/>
          <p:nvPr/>
        </p:nvSpPr>
        <p:spPr>
          <a:xfrm>
            <a:off x="200092" y="14917382"/>
            <a:ext cx="291593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Overall, HPA axis </a:t>
            </a: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hypoactivity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 was associated with a </a:t>
            </a: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higher risk of relapse</a:t>
            </a:r>
            <a:r>
              <a:rPr lang="en-GB" sz="2000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1096" name="TextBox 1095">
            <a:extLst>
              <a:ext uri="{FF2B5EF4-FFF2-40B4-BE49-F238E27FC236}">
                <a16:creationId xmlns:a16="http://schemas.microsoft.com/office/drawing/2014/main" id="{63D4F1C4-2FD7-4760-00F4-1F703C6D5C90}"/>
              </a:ext>
            </a:extLst>
          </p:cNvPr>
          <p:cNvSpPr txBox="1"/>
          <p:nvPr/>
        </p:nvSpPr>
        <p:spPr>
          <a:xfrm>
            <a:off x="654751" y="16437923"/>
            <a:ext cx="4641401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Application and Purpose</a:t>
            </a:r>
            <a:endParaRPr lang="en-IE" dirty="0"/>
          </a:p>
        </p:txBody>
      </p:sp>
      <p:sp>
        <p:nvSpPr>
          <p:cNvPr id="1097" name="TextBox 1096">
            <a:extLst>
              <a:ext uri="{FF2B5EF4-FFF2-40B4-BE49-F238E27FC236}">
                <a16:creationId xmlns:a16="http://schemas.microsoft.com/office/drawing/2014/main" id="{01AA8551-089C-6521-E1DC-4945B8215AB6}"/>
              </a:ext>
            </a:extLst>
          </p:cNvPr>
          <p:cNvSpPr txBox="1"/>
          <p:nvPr/>
        </p:nvSpPr>
        <p:spPr>
          <a:xfrm>
            <a:off x="153130" y="17176968"/>
            <a:ext cx="58377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This study was performed to further investigate </a:t>
            </a:r>
            <a:r>
              <a:rPr lang="en-GB" sz="2000" b="1" dirty="0">
                <a:solidFill>
                  <a:schemeClr val="tx1">
                    <a:lumMod val="75000"/>
                  </a:schemeClr>
                </a:solidFill>
              </a:rPr>
              <a:t>novel ways</a:t>
            </a:r>
            <a:r>
              <a:rPr lang="en-GB" sz="2000" dirty="0">
                <a:solidFill>
                  <a:schemeClr val="bg2">
                    <a:lumMod val="10000"/>
                  </a:schemeClr>
                </a:solidFill>
              </a:rPr>
              <a:t> of treating AUD.</a:t>
            </a:r>
            <a:endParaRPr lang="en-IE" sz="2000" dirty="0"/>
          </a:p>
        </p:txBody>
      </p:sp>
      <p:pic>
        <p:nvPicPr>
          <p:cNvPr id="1116" name="Picture 21">
            <a:extLst>
              <a:ext uri="{FF2B5EF4-FFF2-40B4-BE49-F238E27FC236}">
                <a16:creationId xmlns:a16="http://schemas.microsoft.com/office/drawing/2014/main" id="{049F526B-BA0E-6290-1C67-BE99017F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98" y="21331267"/>
            <a:ext cx="9223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7" name="Picture 22" descr="Temporary Unrestricted Access to the Cochrane Library | Cochrane Sweden">
            <a:extLst>
              <a:ext uri="{FF2B5EF4-FFF2-40B4-BE49-F238E27FC236}">
                <a16:creationId xmlns:a16="http://schemas.microsoft.com/office/drawing/2014/main" id="{9D5CD403-8FBE-56B0-89F7-62B305238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23758" r="12306" b="23039"/>
          <a:stretch>
            <a:fillRect/>
          </a:stretch>
        </p:blipFill>
        <p:spPr bwMode="auto">
          <a:xfrm>
            <a:off x="1179906" y="21375717"/>
            <a:ext cx="100330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18" name="Picture 23" descr="News">
            <a:extLst>
              <a:ext uri="{FF2B5EF4-FFF2-40B4-BE49-F238E27FC236}">
                <a16:creationId xmlns:a16="http://schemas.microsoft.com/office/drawing/2014/main" id="{3AA93997-619D-2BFF-DACB-15640E5E28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4" y="21907850"/>
            <a:ext cx="1109663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9" name="Text Box 24">
            <a:extLst>
              <a:ext uri="{FF2B5EF4-FFF2-40B4-BE49-F238E27FC236}">
                <a16:creationId xmlns:a16="http://schemas.microsoft.com/office/drawing/2014/main" id="{BEE156BB-679F-6FA1-89DB-29C041D9BA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02" y="20695149"/>
            <a:ext cx="123031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2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Databases</a:t>
            </a:r>
            <a:endParaRPr kumimoji="0" lang="en-US" altLang="en-US" sz="18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121" name="AutoShape 26">
            <a:extLst>
              <a:ext uri="{FF2B5EF4-FFF2-40B4-BE49-F238E27FC236}">
                <a16:creationId xmlns:a16="http://schemas.microsoft.com/office/drawing/2014/main" id="{752111DD-830D-40B2-A076-BD89016AC23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336797" y="21112512"/>
            <a:ext cx="9525" cy="15906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122" name="Text Box 27">
            <a:extLst>
              <a:ext uri="{FF2B5EF4-FFF2-40B4-BE49-F238E27FC236}">
                <a16:creationId xmlns:a16="http://schemas.microsoft.com/office/drawing/2014/main" id="{F4CAC515-4A63-2836-772B-43F3289A9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9201" y="20663187"/>
            <a:ext cx="2074167" cy="53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2000" b="1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Search Strategy</a:t>
            </a:r>
            <a:endParaRPr kumimoji="0" lang="en-US" altLang="en-US" sz="1800" b="1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3" name="Text Box 28">
            <a:extLst>
              <a:ext uri="{FF2B5EF4-FFF2-40B4-BE49-F238E27FC236}">
                <a16:creationId xmlns:a16="http://schemas.microsoft.com/office/drawing/2014/main" id="{E4261F7B-31CD-DC0D-458D-ED27DF7A8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252" y="21427044"/>
            <a:ext cx="1361655" cy="1065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Building-Block Method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25" name="Picture 32" descr="Psychology &amp; Brain Science Collection - Psychological &amp; Brain Sciences -  LibGuides at University of Massachusetts Amherst">
            <a:extLst>
              <a:ext uri="{FF2B5EF4-FFF2-40B4-BE49-F238E27FC236}">
                <a16:creationId xmlns:a16="http://schemas.microsoft.com/office/drawing/2014/main" id="{C508D1F3-5B46-C6C1-5F98-9F596B5BF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326" y="21991667"/>
            <a:ext cx="918792" cy="308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" name="Rectangle: Top Corners Snipped 1126">
            <a:extLst>
              <a:ext uri="{FF2B5EF4-FFF2-40B4-BE49-F238E27FC236}">
                <a16:creationId xmlns:a16="http://schemas.microsoft.com/office/drawing/2014/main" id="{26C8F4D2-0E60-F938-EB15-54448C1414F6}"/>
              </a:ext>
            </a:extLst>
          </p:cNvPr>
          <p:cNvSpPr/>
          <p:nvPr/>
        </p:nvSpPr>
        <p:spPr>
          <a:xfrm rot="10800000">
            <a:off x="3621552" y="21164265"/>
            <a:ext cx="2194323" cy="562577"/>
          </a:xfrm>
          <a:prstGeom prst="snip2SameRect">
            <a:avLst/>
          </a:prstGeom>
          <a:solidFill>
            <a:schemeClr val="tx1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1128" name="Rectangle: Top Corners Snipped 1127">
            <a:extLst>
              <a:ext uri="{FF2B5EF4-FFF2-40B4-BE49-F238E27FC236}">
                <a16:creationId xmlns:a16="http://schemas.microsoft.com/office/drawing/2014/main" id="{FA2D81B5-2119-AA41-5084-6C07608AB33F}"/>
              </a:ext>
            </a:extLst>
          </p:cNvPr>
          <p:cNvSpPr/>
          <p:nvPr/>
        </p:nvSpPr>
        <p:spPr>
          <a:xfrm rot="10800000">
            <a:off x="3828004" y="21746223"/>
            <a:ext cx="1810497" cy="450698"/>
          </a:xfrm>
          <a:prstGeom prst="snip2SameRect">
            <a:avLst/>
          </a:prstGeom>
          <a:solidFill>
            <a:srgbClr val="0015B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29" name="Rectangle: Top Corners Snipped 1128">
            <a:extLst>
              <a:ext uri="{FF2B5EF4-FFF2-40B4-BE49-F238E27FC236}">
                <a16:creationId xmlns:a16="http://schemas.microsoft.com/office/drawing/2014/main" id="{8A6E395C-489B-D8AD-E280-FF51B96A84CC}"/>
              </a:ext>
            </a:extLst>
          </p:cNvPr>
          <p:cNvSpPr/>
          <p:nvPr/>
        </p:nvSpPr>
        <p:spPr>
          <a:xfrm rot="10800000">
            <a:off x="4008639" y="22216302"/>
            <a:ext cx="1390415" cy="377086"/>
          </a:xfrm>
          <a:prstGeom prst="snip2Same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CD606C45-E7B1-4517-2B99-1F4863286619}"/>
              </a:ext>
            </a:extLst>
          </p:cNvPr>
          <p:cNvSpPr txBox="1"/>
          <p:nvPr/>
        </p:nvSpPr>
        <p:spPr>
          <a:xfrm>
            <a:off x="3892359" y="21144884"/>
            <a:ext cx="160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2400" dirty="0">
                <a:solidFill>
                  <a:schemeClr val="bg1"/>
                </a:solidFill>
              </a:rPr>
              <a:t>AUD</a:t>
            </a:r>
            <a:endParaRPr lang="en-IE" sz="2200" dirty="0">
              <a:solidFill>
                <a:schemeClr val="bg1"/>
              </a:solidFill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8E2D8FDD-18AF-D058-4005-05464A403683}"/>
              </a:ext>
            </a:extLst>
          </p:cNvPr>
          <p:cNvSpPr txBox="1"/>
          <p:nvPr/>
        </p:nvSpPr>
        <p:spPr>
          <a:xfrm flipH="1">
            <a:off x="4088821" y="21865537"/>
            <a:ext cx="18171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200" dirty="0">
                <a:solidFill>
                  <a:schemeClr val="bg1"/>
                </a:solidFill>
              </a:rPr>
              <a:t>HPA AXIS</a:t>
            </a:r>
          </a:p>
        </p:txBody>
      </p:sp>
      <p:sp>
        <p:nvSpPr>
          <p:cNvPr id="1133" name="TextBox 1132">
            <a:extLst>
              <a:ext uri="{FF2B5EF4-FFF2-40B4-BE49-F238E27FC236}">
                <a16:creationId xmlns:a16="http://schemas.microsoft.com/office/drawing/2014/main" id="{47FF4772-22AC-A57F-A2A9-AAFEC6C2CC41}"/>
              </a:ext>
            </a:extLst>
          </p:cNvPr>
          <p:cNvSpPr txBox="1"/>
          <p:nvPr/>
        </p:nvSpPr>
        <p:spPr>
          <a:xfrm>
            <a:off x="3988810" y="22254833"/>
            <a:ext cx="1506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solidFill>
                  <a:schemeClr val="bg1"/>
                </a:solidFill>
              </a:rPr>
              <a:t>NOTS &amp; FILTERS</a:t>
            </a:r>
          </a:p>
        </p:txBody>
      </p:sp>
      <p:sp>
        <p:nvSpPr>
          <p:cNvPr id="1135" name="TextBox 1134">
            <a:extLst>
              <a:ext uri="{FF2B5EF4-FFF2-40B4-BE49-F238E27FC236}">
                <a16:creationId xmlns:a16="http://schemas.microsoft.com/office/drawing/2014/main" id="{781F534D-26C4-0888-ED84-A7F34D7D1EC5}"/>
              </a:ext>
            </a:extLst>
          </p:cNvPr>
          <p:cNvSpPr txBox="1"/>
          <p:nvPr/>
        </p:nvSpPr>
        <p:spPr>
          <a:xfrm>
            <a:off x="4437002" y="21555474"/>
            <a:ext cx="1011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 dirty="0">
                <a:solidFill>
                  <a:schemeClr val="bg1"/>
                </a:solidFill>
              </a:rPr>
              <a:t>AND</a:t>
            </a:r>
          </a:p>
        </p:txBody>
      </p:sp>
      <p:sp>
        <p:nvSpPr>
          <p:cNvPr id="1137" name="TextBox 1136">
            <a:extLst>
              <a:ext uri="{FF2B5EF4-FFF2-40B4-BE49-F238E27FC236}">
                <a16:creationId xmlns:a16="http://schemas.microsoft.com/office/drawing/2014/main" id="{43B772E3-E9DF-3A26-9E87-6DDCBD3890E7}"/>
              </a:ext>
            </a:extLst>
          </p:cNvPr>
          <p:cNvSpPr txBox="1"/>
          <p:nvPr/>
        </p:nvSpPr>
        <p:spPr>
          <a:xfrm>
            <a:off x="2098608" y="4248797"/>
            <a:ext cx="2381307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Synopsis</a:t>
            </a:r>
            <a:endParaRPr lang="en-IE" dirty="0"/>
          </a:p>
        </p:txBody>
      </p:sp>
      <p:sp>
        <p:nvSpPr>
          <p:cNvPr id="1139" name="TextBox 1138">
            <a:extLst>
              <a:ext uri="{FF2B5EF4-FFF2-40B4-BE49-F238E27FC236}">
                <a16:creationId xmlns:a16="http://schemas.microsoft.com/office/drawing/2014/main" id="{1D44C580-6D33-1984-9CAA-1268C05255F4}"/>
              </a:ext>
            </a:extLst>
          </p:cNvPr>
          <p:cNvSpPr txBox="1"/>
          <p:nvPr/>
        </p:nvSpPr>
        <p:spPr>
          <a:xfrm>
            <a:off x="1715620" y="20123976"/>
            <a:ext cx="2043942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Method</a:t>
            </a:r>
            <a:endParaRPr lang="en-IE" dirty="0"/>
          </a:p>
        </p:txBody>
      </p:sp>
      <p:sp>
        <p:nvSpPr>
          <p:cNvPr id="1141" name="TextBox 1140">
            <a:extLst>
              <a:ext uri="{FF2B5EF4-FFF2-40B4-BE49-F238E27FC236}">
                <a16:creationId xmlns:a16="http://schemas.microsoft.com/office/drawing/2014/main" id="{A22B13C6-1BE4-ED58-1A40-B78E69B52579}"/>
              </a:ext>
            </a:extLst>
          </p:cNvPr>
          <p:cNvSpPr txBox="1"/>
          <p:nvPr/>
        </p:nvSpPr>
        <p:spPr>
          <a:xfrm>
            <a:off x="8776514" y="4218697"/>
            <a:ext cx="2114177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Results</a:t>
            </a:r>
            <a:endParaRPr lang="en-IE" dirty="0"/>
          </a:p>
        </p:txBody>
      </p:sp>
      <p:sp>
        <p:nvSpPr>
          <p:cNvPr id="1143" name="TextBox 1142">
            <a:extLst>
              <a:ext uri="{FF2B5EF4-FFF2-40B4-BE49-F238E27FC236}">
                <a16:creationId xmlns:a16="http://schemas.microsoft.com/office/drawing/2014/main" id="{63CF41C7-D271-57F0-0DE9-F1E1B466B017}"/>
              </a:ext>
            </a:extLst>
          </p:cNvPr>
          <p:cNvSpPr txBox="1"/>
          <p:nvPr/>
        </p:nvSpPr>
        <p:spPr>
          <a:xfrm>
            <a:off x="8378421" y="15041223"/>
            <a:ext cx="2461455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Discussion</a:t>
            </a:r>
            <a:endParaRPr lang="en-IE" dirty="0"/>
          </a:p>
        </p:txBody>
      </p:sp>
      <p:sp>
        <p:nvSpPr>
          <p:cNvPr id="1145" name="TextBox 1144">
            <a:extLst>
              <a:ext uri="{FF2B5EF4-FFF2-40B4-BE49-F238E27FC236}">
                <a16:creationId xmlns:a16="http://schemas.microsoft.com/office/drawing/2014/main" id="{1A0C3632-6303-F3C2-D359-A12824609CEC}"/>
              </a:ext>
            </a:extLst>
          </p:cNvPr>
          <p:cNvSpPr txBox="1"/>
          <p:nvPr/>
        </p:nvSpPr>
        <p:spPr>
          <a:xfrm>
            <a:off x="8267563" y="18069144"/>
            <a:ext cx="2543648" cy="6166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E" b="1" dirty="0">
                <a:solidFill>
                  <a:schemeClr val="tx1"/>
                </a:solidFill>
              </a:rPr>
              <a:t>Conclusion</a:t>
            </a:r>
            <a:endParaRPr lang="en-IE" dirty="0"/>
          </a:p>
        </p:txBody>
      </p:sp>
      <p:pic>
        <p:nvPicPr>
          <p:cNvPr id="1150" name="Picture 1149" descr="Chart&#10;&#10;Description automatically generated">
            <a:extLst>
              <a:ext uri="{FF2B5EF4-FFF2-40B4-BE49-F238E27FC236}">
                <a16:creationId xmlns:a16="http://schemas.microsoft.com/office/drawing/2014/main" id="{205E4F3B-AF50-B2B2-64C9-819FD96A4430}"/>
              </a:ext>
            </a:extLst>
          </p:cNvPr>
          <p:cNvPicPr>
            <a:picLocks noChangeAspect="1"/>
          </p:cNvPicPr>
          <p:nvPr/>
        </p:nvPicPr>
        <p:blipFill rotWithShape="1">
          <a:blip r:embed="rId48"/>
          <a:srcRect l="2920" t="488"/>
          <a:stretch/>
        </p:blipFill>
        <p:spPr>
          <a:xfrm>
            <a:off x="9299543" y="4805568"/>
            <a:ext cx="3065969" cy="2798646"/>
          </a:xfrm>
          <a:prstGeom prst="rect">
            <a:avLst/>
          </a:prstGeom>
        </p:spPr>
      </p:pic>
      <p:pic>
        <p:nvPicPr>
          <p:cNvPr id="1152" name="Picture 1151" descr="Chart&#10;&#10;Description automatically generated">
            <a:extLst>
              <a:ext uri="{FF2B5EF4-FFF2-40B4-BE49-F238E27FC236}">
                <a16:creationId xmlns:a16="http://schemas.microsoft.com/office/drawing/2014/main" id="{1B5C44EA-8FD8-10D7-8BC2-9BB9CD69208E}"/>
              </a:ext>
            </a:extLst>
          </p:cNvPr>
          <p:cNvPicPr>
            <a:picLocks noChangeAspect="1"/>
          </p:cNvPicPr>
          <p:nvPr/>
        </p:nvPicPr>
        <p:blipFill rotWithShape="1">
          <a:blip r:embed="rId49"/>
          <a:srcRect t="2960"/>
          <a:stretch/>
        </p:blipFill>
        <p:spPr>
          <a:xfrm>
            <a:off x="9362350" y="7632485"/>
            <a:ext cx="2881527" cy="2855721"/>
          </a:xfrm>
          <a:prstGeom prst="rect">
            <a:avLst/>
          </a:prstGeom>
        </p:spPr>
      </p:pic>
      <p:sp>
        <p:nvSpPr>
          <p:cNvPr id="1155" name="TextBox 1154">
            <a:extLst>
              <a:ext uri="{FF2B5EF4-FFF2-40B4-BE49-F238E27FC236}">
                <a16:creationId xmlns:a16="http://schemas.microsoft.com/office/drawing/2014/main" id="{1B6F7011-E4F0-45DC-ECBB-8DA7B6FD5BA1}"/>
              </a:ext>
            </a:extLst>
          </p:cNvPr>
          <p:cNvSpPr txBox="1"/>
          <p:nvPr/>
        </p:nvSpPr>
        <p:spPr>
          <a:xfrm>
            <a:off x="6597935" y="5134117"/>
            <a:ext cx="281977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</a:schemeClr>
                </a:solidFill>
              </a:rPr>
              <a:t>Significantly less ACTH </a:t>
            </a:r>
            <a:r>
              <a:rPr lang="en-US" sz="2000" dirty="0">
                <a:solidFill>
                  <a:srgbClr val="000000"/>
                </a:solidFill>
              </a:rPr>
              <a:t>produced in response to stress in early abstinent AUD compared to controls.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(k=11, I</a:t>
            </a:r>
            <a:r>
              <a:rPr lang="en-IE" sz="2000" kern="14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E" sz="2000" kern="14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= </a:t>
            </a:r>
            <a:r>
              <a:rPr lang="en-US" sz="2000" dirty="0">
                <a:solidFill>
                  <a:srgbClr val="000000"/>
                </a:solidFill>
              </a:rPr>
              <a:t>35.68%)</a:t>
            </a:r>
            <a:endParaRPr lang="en-IE" sz="2000" dirty="0">
              <a:solidFill>
                <a:srgbClr val="000000"/>
              </a:solidFill>
            </a:endParaRPr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06E1BF48-729A-72D2-DD4F-986B9FDC9D0D}"/>
              </a:ext>
            </a:extLst>
          </p:cNvPr>
          <p:cNvSpPr txBox="1"/>
          <p:nvPr/>
        </p:nvSpPr>
        <p:spPr>
          <a:xfrm>
            <a:off x="6601046" y="7965378"/>
            <a:ext cx="260807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</a:schemeClr>
                </a:solidFill>
              </a:rPr>
              <a:t>Significantly less cortisol </a:t>
            </a:r>
            <a:r>
              <a:rPr lang="en-US" sz="2000" dirty="0">
                <a:solidFill>
                  <a:srgbClr val="000000"/>
                </a:solidFill>
              </a:rPr>
              <a:t>produced in response to stress in early abstinent AUD compared to controls.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(k=9, I</a:t>
            </a:r>
            <a:r>
              <a:rPr lang="en-IE" sz="2000" kern="1400" baseline="300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E" sz="2000" kern="1400" baseline="30000" dirty="0">
                <a:solidFill>
                  <a:srgbClr val="000000"/>
                </a:solidFill>
                <a:latin typeface="Calibri" panose="020F0502020204030204" pitchFamily="34" charset="0"/>
              </a:rPr>
              <a:t>= </a:t>
            </a:r>
            <a:r>
              <a:rPr lang="en-US" sz="2000" dirty="0">
                <a:solidFill>
                  <a:srgbClr val="000000"/>
                </a:solidFill>
              </a:rPr>
              <a:t>38.97%)</a:t>
            </a:r>
            <a:endParaRPr lang="en-IE" sz="2000" dirty="0">
              <a:solidFill>
                <a:srgbClr val="000000"/>
              </a:solidFill>
            </a:endParaRPr>
          </a:p>
        </p:txBody>
      </p:sp>
      <p:sp>
        <p:nvSpPr>
          <p:cNvPr id="1158" name="Text Box 34">
            <a:extLst>
              <a:ext uri="{FF2B5EF4-FFF2-40B4-BE49-F238E27FC236}">
                <a16:creationId xmlns:a16="http://schemas.microsoft.com/office/drawing/2014/main" id="{F147E80D-4F39-C983-48AF-D8F7EC1EE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734" y="11137802"/>
            <a:ext cx="2597698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Mixed Results (k= 8)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0" name="AutoShape 36">
            <a:extLst>
              <a:ext uri="{FF2B5EF4-FFF2-40B4-BE49-F238E27FC236}">
                <a16:creationId xmlns:a16="http://schemas.microsoft.com/office/drawing/2014/main" id="{3DA21A65-3E5A-FDA2-C0B5-9978384AA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9802" y="11625396"/>
            <a:ext cx="242469" cy="516899"/>
          </a:xfrm>
          <a:prstGeom prst="upArrow">
            <a:avLst>
              <a:gd name="adj1" fmla="val 50000"/>
              <a:gd name="adj2" fmla="val 65859"/>
            </a:avLst>
          </a:prstGeom>
          <a:solidFill>
            <a:schemeClr val="tx1">
              <a:lumMod val="60000"/>
              <a:lumOff val="40000"/>
            </a:schemeClr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161" name="AutoShape 37">
            <a:extLst>
              <a:ext uri="{FF2B5EF4-FFF2-40B4-BE49-F238E27FC236}">
                <a16:creationId xmlns:a16="http://schemas.microsoft.com/office/drawing/2014/main" id="{104F7FD9-08A8-A045-1170-390EAD30016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8290104" y="11619574"/>
            <a:ext cx="254476" cy="580508"/>
          </a:xfrm>
          <a:prstGeom prst="upArrow">
            <a:avLst>
              <a:gd name="adj1" fmla="val 50000"/>
              <a:gd name="adj2" fmla="val 61531"/>
            </a:avLst>
          </a:prstGeom>
          <a:solidFill>
            <a:schemeClr val="tx2">
              <a:lumMod val="75000"/>
            </a:schemeClr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162" name="Picture 38">
            <a:extLst>
              <a:ext uri="{FF2B5EF4-FFF2-40B4-BE49-F238E27FC236}">
                <a16:creationId xmlns:a16="http://schemas.microsoft.com/office/drawing/2014/main" id="{0D78FC2E-6704-9A47-6929-EF76711945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756" y="11455009"/>
            <a:ext cx="908050" cy="90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66" name="Text Box 42">
            <a:extLst>
              <a:ext uri="{FF2B5EF4-FFF2-40B4-BE49-F238E27FC236}">
                <a16:creationId xmlns:a16="http://schemas.microsoft.com/office/drawing/2014/main" id="{840478BD-F3EE-F91D-F177-D255A795D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4161" y="11144333"/>
            <a:ext cx="364777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Higher Cortisol (k=11)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8" name="AutoShape 36">
            <a:extLst>
              <a:ext uri="{FF2B5EF4-FFF2-40B4-BE49-F238E27FC236}">
                <a16:creationId xmlns:a16="http://schemas.microsoft.com/office/drawing/2014/main" id="{46489987-E76D-E21F-FD84-0E9ABC75C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0642" y="11704383"/>
            <a:ext cx="242469" cy="516899"/>
          </a:xfrm>
          <a:prstGeom prst="upArrow">
            <a:avLst>
              <a:gd name="adj1" fmla="val 50000"/>
              <a:gd name="adj2" fmla="val 65859"/>
            </a:avLst>
          </a:prstGeom>
          <a:solidFill>
            <a:schemeClr val="tx1">
              <a:lumMod val="60000"/>
              <a:lumOff val="40000"/>
            </a:schemeClr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169" name="Picture 38">
            <a:extLst>
              <a:ext uri="{FF2B5EF4-FFF2-40B4-BE49-F238E27FC236}">
                <a16:creationId xmlns:a16="http://schemas.microsoft.com/office/drawing/2014/main" id="{58715D0B-A12C-FB28-C16A-4E7CEBDCC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039" y="11498198"/>
            <a:ext cx="908050" cy="909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72" name="AutoShape 46">
            <a:extLst>
              <a:ext uri="{FF2B5EF4-FFF2-40B4-BE49-F238E27FC236}">
                <a16:creationId xmlns:a16="http://schemas.microsoft.com/office/drawing/2014/main" id="{32A49462-FD5C-57BB-39BC-AF9DA3C49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2541" y="13482716"/>
            <a:ext cx="534025" cy="263442"/>
          </a:xfrm>
          <a:prstGeom prst="rightArrow">
            <a:avLst>
              <a:gd name="adj1" fmla="val 50000"/>
              <a:gd name="adj2" fmla="val 64286"/>
            </a:avLst>
          </a:prstGeom>
          <a:solidFill>
            <a:schemeClr val="tx1">
              <a:lumMod val="20000"/>
              <a:lumOff val="80000"/>
            </a:schemeClr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1174" name="Text Box 48">
            <a:extLst>
              <a:ext uri="{FF2B5EF4-FFF2-40B4-BE49-F238E27FC236}">
                <a16:creationId xmlns:a16="http://schemas.microsoft.com/office/drawing/2014/main" id="{EEB4F165-B0FE-6746-70E5-645B33AF79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978" y="13069262"/>
            <a:ext cx="812800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76" name="Picture 50">
            <a:extLst>
              <a:ext uri="{FF2B5EF4-FFF2-40B4-BE49-F238E27FC236}">
                <a16:creationId xmlns:a16="http://schemas.microsoft.com/office/drawing/2014/main" id="{D26CA6FE-E167-CFF1-EA6A-FBF14163E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1054" y="28220328"/>
            <a:ext cx="552729" cy="5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79" name="Picture 38">
            <a:extLst>
              <a:ext uri="{FF2B5EF4-FFF2-40B4-BE49-F238E27FC236}">
                <a16:creationId xmlns:a16="http://schemas.microsoft.com/office/drawing/2014/main" id="{841ACBDA-29A6-A0C9-C11E-0D94FCD08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593" y="13201796"/>
            <a:ext cx="705319" cy="70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80" name="AutoShape 37">
            <a:extLst>
              <a:ext uri="{FF2B5EF4-FFF2-40B4-BE49-F238E27FC236}">
                <a16:creationId xmlns:a16="http://schemas.microsoft.com/office/drawing/2014/main" id="{0D3CC934-B8F3-6407-56B0-F41C1CF324CC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590607" y="13264818"/>
            <a:ext cx="260656" cy="580508"/>
          </a:xfrm>
          <a:prstGeom prst="upArrow">
            <a:avLst>
              <a:gd name="adj1" fmla="val 50000"/>
              <a:gd name="adj2" fmla="val 61531"/>
            </a:avLst>
          </a:prstGeom>
          <a:solidFill>
            <a:schemeClr val="tx2">
              <a:lumMod val="75000"/>
            </a:schemeClr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eaVert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182" name="Picture 38">
            <a:extLst>
              <a:ext uri="{FF2B5EF4-FFF2-40B4-BE49-F238E27FC236}">
                <a16:creationId xmlns:a16="http://schemas.microsoft.com/office/drawing/2014/main" id="{CD56D841-F1AD-AA30-EF64-CE08D4795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3422" y="13183984"/>
            <a:ext cx="705319" cy="706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86" name="Graphic 1185" descr="Badge Tick1 with solid fill">
            <a:extLst>
              <a:ext uri="{FF2B5EF4-FFF2-40B4-BE49-F238E27FC236}">
                <a16:creationId xmlns:a16="http://schemas.microsoft.com/office/drawing/2014/main" id="{6B8F0E0B-7DD1-458A-B0A5-5E9CDC47545A}"/>
              </a:ext>
            </a:extLst>
          </p:cNvPr>
          <p:cNvPicPr>
            <a:picLocks noChangeAspect="1"/>
          </p:cNvPicPr>
          <p:nvPr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8687967" y="13221967"/>
            <a:ext cx="593244" cy="668569"/>
          </a:xfrm>
          <a:prstGeom prst="rect">
            <a:avLst/>
          </a:prstGeom>
        </p:spPr>
      </p:pic>
      <p:pic>
        <p:nvPicPr>
          <p:cNvPr id="1187" name="Picture 52">
            <a:extLst>
              <a:ext uri="{FF2B5EF4-FFF2-40B4-BE49-F238E27FC236}">
                <a16:creationId xmlns:a16="http://schemas.microsoft.com/office/drawing/2014/main" id="{F4D72D62-0D45-21F0-C5AB-31CAF1606C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956" y="13093532"/>
            <a:ext cx="863279" cy="864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88" name="Picture 53">
            <a:extLst>
              <a:ext uri="{FF2B5EF4-FFF2-40B4-BE49-F238E27FC236}">
                <a16:creationId xmlns:a16="http://schemas.microsoft.com/office/drawing/2014/main" id="{2E9416CC-75FE-82F9-A07D-7E160C3DCA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18219" y="13069120"/>
            <a:ext cx="468140" cy="4681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89" name="Picture 54">
            <a:extLst>
              <a:ext uri="{FF2B5EF4-FFF2-40B4-BE49-F238E27FC236}">
                <a16:creationId xmlns:a16="http://schemas.microsoft.com/office/drawing/2014/main" id="{406E8840-5D3C-EAF3-7FA7-B15A6F813B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321" y="13574637"/>
            <a:ext cx="399772" cy="399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190" name="Picture 55">
            <a:extLst>
              <a:ext uri="{FF2B5EF4-FFF2-40B4-BE49-F238E27FC236}">
                <a16:creationId xmlns:a16="http://schemas.microsoft.com/office/drawing/2014/main" id="{AE164099-F445-59BF-0082-2E5D6FCC5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3291" y="13190419"/>
            <a:ext cx="418314" cy="41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91" name="AutoShape 56">
            <a:extLst>
              <a:ext uri="{FF2B5EF4-FFF2-40B4-BE49-F238E27FC236}">
                <a16:creationId xmlns:a16="http://schemas.microsoft.com/office/drawing/2014/main" id="{36C6EA6C-5C71-4D3F-5F01-A7F468239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01288" y="13441152"/>
            <a:ext cx="607330" cy="258404"/>
          </a:xfrm>
          <a:prstGeom prst="rightArrow">
            <a:avLst>
              <a:gd name="adj1" fmla="val 50000"/>
              <a:gd name="adj2" fmla="val 64574"/>
            </a:avLst>
          </a:prstGeom>
          <a:solidFill>
            <a:srgbClr val="04617B"/>
          </a:solidFill>
          <a:ln w="2540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pic>
        <p:nvPicPr>
          <p:cNvPr id="1193" name="Picture 58">
            <a:extLst>
              <a:ext uri="{FF2B5EF4-FFF2-40B4-BE49-F238E27FC236}">
                <a16:creationId xmlns:a16="http://schemas.microsoft.com/office/drawing/2014/main" id="{B57883C5-F07A-B5E0-89D7-709BCF5EF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794" y="13344578"/>
            <a:ext cx="727694" cy="727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194" name="TextBox 1193">
            <a:extLst>
              <a:ext uri="{FF2B5EF4-FFF2-40B4-BE49-F238E27FC236}">
                <a16:creationId xmlns:a16="http://schemas.microsoft.com/office/drawing/2014/main" id="{CBBD4F17-2BE6-279E-EE7A-6DBF7375F8B9}"/>
              </a:ext>
            </a:extLst>
          </p:cNvPr>
          <p:cNvSpPr txBox="1"/>
          <p:nvPr/>
        </p:nvSpPr>
        <p:spPr>
          <a:xfrm>
            <a:off x="7044053" y="10754133"/>
            <a:ext cx="1703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Current AUD</a:t>
            </a:r>
          </a:p>
        </p:txBody>
      </p:sp>
      <p:sp>
        <p:nvSpPr>
          <p:cNvPr id="1195" name="TextBox 1194">
            <a:extLst>
              <a:ext uri="{FF2B5EF4-FFF2-40B4-BE49-F238E27FC236}">
                <a16:creationId xmlns:a16="http://schemas.microsoft.com/office/drawing/2014/main" id="{0AC4013F-6E5E-8437-668C-7178D7C43A7D}"/>
              </a:ext>
            </a:extLst>
          </p:cNvPr>
          <p:cNvSpPr txBox="1"/>
          <p:nvPr/>
        </p:nvSpPr>
        <p:spPr>
          <a:xfrm>
            <a:off x="9707667" y="10732017"/>
            <a:ext cx="23143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During Withdrawal</a:t>
            </a:r>
          </a:p>
        </p:txBody>
      </p:sp>
      <p:sp>
        <p:nvSpPr>
          <p:cNvPr id="1196" name="TextBox 1195">
            <a:extLst>
              <a:ext uri="{FF2B5EF4-FFF2-40B4-BE49-F238E27FC236}">
                <a16:creationId xmlns:a16="http://schemas.microsoft.com/office/drawing/2014/main" id="{E7AC3C7F-8E2F-15C7-BF79-1403C34DCDCC}"/>
              </a:ext>
            </a:extLst>
          </p:cNvPr>
          <p:cNvSpPr txBox="1"/>
          <p:nvPr/>
        </p:nvSpPr>
        <p:spPr>
          <a:xfrm>
            <a:off x="6562886" y="12635319"/>
            <a:ext cx="3013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Abstinence (&gt;6 months)</a:t>
            </a: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4AD846CB-722D-98BC-7556-84456741F717}"/>
              </a:ext>
            </a:extLst>
          </p:cNvPr>
          <p:cNvSpPr txBox="1"/>
          <p:nvPr/>
        </p:nvSpPr>
        <p:spPr>
          <a:xfrm>
            <a:off x="9568510" y="12672696"/>
            <a:ext cx="3013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b="1" dirty="0">
                <a:solidFill>
                  <a:schemeClr val="tx1">
                    <a:lumMod val="75000"/>
                  </a:schemeClr>
                </a:solidFill>
              </a:rPr>
              <a:t>Family Relation to AUD</a:t>
            </a:r>
          </a:p>
        </p:txBody>
      </p:sp>
      <p:sp>
        <p:nvSpPr>
          <p:cNvPr id="1199" name="TextBox 1198">
            <a:extLst>
              <a:ext uri="{FF2B5EF4-FFF2-40B4-BE49-F238E27FC236}">
                <a16:creationId xmlns:a16="http://schemas.microsoft.com/office/drawing/2014/main" id="{B0B1AB92-172D-9206-7293-C6B62F1B2B3E}"/>
              </a:ext>
            </a:extLst>
          </p:cNvPr>
          <p:cNvSpPr txBox="1"/>
          <p:nvPr/>
        </p:nvSpPr>
        <p:spPr>
          <a:xfrm>
            <a:off x="6267038" y="14034823"/>
            <a:ext cx="3187090" cy="1322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HPA axis alterations are blunted in early abstinence and </a:t>
            </a:r>
            <a:r>
              <a:rPr lang="en-US" sz="1600" kern="140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stabilise</a:t>
            </a:r>
            <a:r>
              <a:rPr lang="en-US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over time (k= 8)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sp>
        <p:nvSpPr>
          <p:cNvPr id="1200" name="TextBox 1199">
            <a:extLst>
              <a:ext uri="{FF2B5EF4-FFF2-40B4-BE49-F238E27FC236}">
                <a16:creationId xmlns:a16="http://schemas.microsoft.com/office/drawing/2014/main" id="{A4407760-9A26-00F5-E09D-C20EA0C3F832}"/>
              </a:ext>
            </a:extLst>
          </p:cNvPr>
          <p:cNvSpPr txBox="1"/>
          <p:nvPr/>
        </p:nvSpPr>
        <p:spPr>
          <a:xfrm>
            <a:off x="9356879" y="14056893"/>
            <a:ext cx="3056248" cy="16580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Alterations in HPA axis functioning may be inherited from parental AUD (k= 10)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4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  <p:pic>
        <p:nvPicPr>
          <p:cNvPr id="1201" name="Picture 59">
            <a:extLst>
              <a:ext uri="{FF2B5EF4-FFF2-40B4-BE49-F238E27FC236}">
                <a16:creationId xmlns:a16="http://schemas.microsoft.com/office/drawing/2014/main" id="{D49E4DB8-3C2F-2415-312F-60280392F4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8690" y="16083259"/>
            <a:ext cx="2724245" cy="184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203" name="Picture 61">
            <a:extLst>
              <a:ext uri="{FF2B5EF4-FFF2-40B4-BE49-F238E27FC236}">
                <a16:creationId xmlns:a16="http://schemas.microsoft.com/office/drawing/2014/main" id="{8A3F5255-2CBB-F50A-5609-364452F608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1304" y="16254949"/>
            <a:ext cx="939940" cy="939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205" name="Text Box 63">
            <a:extLst>
              <a:ext uri="{FF2B5EF4-FFF2-40B4-BE49-F238E27FC236}">
                <a16:creationId xmlns:a16="http://schemas.microsoft.com/office/drawing/2014/main" id="{C61764AA-F620-EF06-0964-87D64192C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54295" y="16128842"/>
            <a:ext cx="174307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4617B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E" altLang="en-US" sz="14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Male Focused Studies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35" name="Picture 1234">
            <a:extLst>
              <a:ext uri="{FF2B5EF4-FFF2-40B4-BE49-F238E27FC236}">
                <a16:creationId xmlns:a16="http://schemas.microsoft.com/office/drawing/2014/main" id="{829E231C-0783-770E-30BA-92A11A5674BE}"/>
              </a:ext>
            </a:extLst>
          </p:cNvPr>
          <p:cNvPicPr>
            <a:picLocks noChangeAspect="1"/>
          </p:cNvPicPr>
          <p:nvPr/>
        </p:nvPicPr>
        <p:blipFill>
          <a:blip r:embed="rId59"/>
          <a:stretch>
            <a:fillRect/>
          </a:stretch>
        </p:blipFill>
        <p:spPr>
          <a:xfrm>
            <a:off x="6561734" y="16207927"/>
            <a:ext cx="2533691" cy="1638193"/>
          </a:xfrm>
          <a:prstGeom prst="rect">
            <a:avLst/>
          </a:prstGeom>
        </p:spPr>
      </p:pic>
      <p:cxnSp>
        <p:nvCxnSpPr>
          <p:cNvPr id="1236" name="AutoShape 26">
            <a:extLst>
              <a:ext uri="{FF2B5EF4-FFF2-40B4-BE49-F238E27FC236}">
                <a16:creationId xmlns:a16="http://schemas.microsoft.com/office/drawing/2014/main" id="{30286222-8939-01E9-6349-CB3A1657EFDF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9306643" y="16190082"/>
            <a:ext cx="9525" cy="1590675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1237" name="TextBox 1236">
            <a:extLst>
              <a:ext uri="{FF2B5EF4-FFF2-40B4-BE49-F238E27FC236}">
                <a16:creationId xmlns:a16="http://schemas.microsoft.com/office/drawing/2014/main" id="{C54D370A-F280-D8AF-DF0C-183DAD438A92}"/>
              </a:ext>
            </a:extLst>
          </p:cNvPr>
          <p:cNvSpPr txBox="1"/>
          <p:nvPr/>
        </p:nvSpPr>
        <p:spPr>
          <a:xfrm>
            <a:off x="7064068" y="15728732"/>
            <a:ext cx="17658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Heterogeneity</a:t>
            </a:r>
          </a:p>
        </p:txBody>
      </p:sp>
      <p:sp>
        <p:nvSpPr>
          <p:cNvPr id="1238" name="TextBox 1237">
            <a:extLst>
              <a:ext uri="{FF2B5EF4-FFF2-40B4-BE49-F238E27FC236}">
                <a16:creationId xmlns:a16="http://schemas.microsoft.com/office/drawing/2014/main" id="{156570F7-141C-B56C-6B5C-DFC3089348C5}"/>
              </a:ext>
            </a:extLst>
          </p:cNvPr>
          <p:cNvSpPr txBox="1"/>
          <p:nvPr/>
        </p:nvSpPr>
        <p:spPr>
          <a:xfrm>
            <a:off x="10149816" y="15705941"/>
            <a:ext cx="30138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000" dirty="0">
                <a:solidFill>
                  <a:srgbClr val="000000"/>
                </a:solidFill>
              </a:rPr>
              <a:t>Limitations</a:t>
            </a:r>
          </a:p>
        </p:txBody>
      </p:sp>
      <p:sp>
        <p:nvSpPr>
          <p:cNvPr id="1240" name="TextBox 1239">
            <a:extLst>
              <a:ext uri="{FF2B5EF4-FFF2-40B4-BE49-F238E27FC236}">
                <a16:creationId xmlns:a16="http://schemas.microsoft.com/office/drawing/2014/main" id="{B6C6F56F-EB3E-4BF1-527D-84FA2BB27CDA}"/>
              </a:ext>
            </a:extLst>
          </p:cNvPr>
          <p:cNvSpPr txBox="1"/>
          <p:nvPr/>
        </p:nvSpPr>
        <p:spPr>
          <a:xfrm>
            <a:off x="6712670" y="18560899"/>
            <a:ext cx="5717364" cy="3306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 </a:t>
            </a: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HPA axis function is altered in all stages of AUD.</a:t>
            </a: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 </a:t>
            </a: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stress response is blunted in early abstinence.</a:t>
            </a: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Normalizing a blunted response may reduce the ability of stress to trigger a relapse.</a:t>
            </a: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4. </a:t>
            </a: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Future researchers should examine all demographics, sustained abstinence and follow-up on participants. </a:t>
            </a:r>
          </a:p>
          <a:p>
            <a:pPr marL="0" marR="0" indent="0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41683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RB">
      <a:dk1>
        <a:srgbClr val="003E90"/>
      </a:dk1>
      <a:lt1>
        <a:srgbClr val="FFFFFF"/>
      </a:lt1>
      <a:dk2>
        <a:srgbClr val="003E90"/>
      </a:dk2>
      <a:lt2>
        <a:srgbClr val="E7E6E6"/>
      </a:lt2>
      <a:accent1>
        <a:srgbClr val="FFF200"/>
      </a:accent1>
      <a:accent2>
        <a:srgbClr val="00AEC0"/>
      </a:accent2>
      <a:accent3>
        <a:srgbClr val="C9E2E2"/>
      </a:accent3>
      <a:accent4>
        <a:srgbClr val="94CDD5"/>
      </a:accent4>
      <a:accent5>
        <a:srgbClr val="61564B"/>
      </a:accent5>
      <a:accent6>
        <a:srgbClr val="A9A49D"/>
      </a:accent6>
      <a:hlink>
        <a:srgbClr val="003E90"/>
      </a:hlink>
      <a:folHlink>
        <a:srgbClr val="003E9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382</Words>
  <Application>Microsoft Office PowerPoint</Application>
  <PresentationFormat>Custom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Abadi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Neasa White</dc:creator>
  <cp:lastModifiedBy>Mairea Nelson</cp:lastModifiedBy>
  <cp:revision>7</cp:revision>
  <dcterms:created xsi:type="dcterms:W3CDTF">2022-09-15T05:05:01Z</dcterms:created>
  <dcterms:modified xsi:type="dcterms:W3CDTF">2022-11-10T13:20:10Z</dcterms:modified>
</cp:coreProperties>
</file>