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8" r:id="rId2"/>
  </p:sldIdLst>
  <p:sldSz cx="12347575" cy="23706138"/>
  <p:notesSz cx="6858000" cy="9144000"/>
  <p:defaultTextStyle>
    <a:defPPr>
      <a:defRPr lang="en-US"/>
    </a:defPPr>
    <a:lvl1pPr marL="0" algn="l" defTabSz="1730502" rtl="0" eaLnBrk="1" latinLnBrk="0" hangingPunct="1">
      <a:defRPr sz="3407" kern="1200">
        <a:solidFill>
          <a:schemeClr val="tx1"/>
        </a:solidFill>
        <a:latin typeface="+mn-lt"/>
        <a:ea typeface="+mn-ea"/>
        <a:cs typeface="+mn-cs"/>
      </a:defRPr>
    </a:lvl1pPr>
    <a:lvl2pPr marL="865251" algn="l" defTabSz="1730502" rtl="0" eaLnBrk="1" latinLnBrk="0" hangingPunct="1">
      <a:defRPr sz="3407" kern="1200">
        <a:solidFill>
          <a:schemeClr val="tx1"/>
        </a:solidFill>
        <a:latin typeface="+mn-lt"/>
        <a:ea typeface="+mn-ea"/>
        <a:cs typeface="+mn-cs"/>
      </a:defRPr>
    </a:lvl2pPr>
    <a:lvl3pPr marL="1730502" algn="l" defTabSz="1730502" rtl="0" eaLnBrk="1" latinLnBrk="0" hangingPunct="1">
      <a:defRPr sz="3407" kern="1200">
        <a:solidFill>
          <a:schemeClr val="tx1"/>
        </a:solidFill>
        <a:latin typeface="+mn-lt"/>
        <a:ea typeface="+mn-ea"/>
        <a:cs typeface="+mn-cs"/>
      </a:defRPr>
    </a:lvl3pPr>
    <a:lvl4pPr marL="2595753" algn="l" defTabSz="1730502" rtl="0" eaLnBrk="1" latinLnBrk="0" hangingPunct="1">
      <a:defRPr sz="3407" kern="1200">
        <a:solidFill>
          <a:schemeClr val="tx1"/>
        </a:solidFill>
        <a:latin typeface="+mn-lt"/>
        <a:ea typeface="+mn-ea"/>
        <a:cs typeface="+mn-cs"/>
      </a:defRPr>
    </a:lvl4pPr>
    <a:lvl5pPr marL="3461004" algn="l" defTabSz="1730502" rtl="0" eaLnBrk="1" latinLnBrk="0" hangingPunct="1">
      <a:defRPr sz="3407" kern="1200">
        <a:solidFill>
          <a:schemeClr val="tx1"/>
        </a:solidFill>
        <a:latin typeface="+mn-lt"/>
        <a:ea typeface="+mn-ea"/>
        <a:cs typeface="+mn-cs"/>
      </a:defRPr>
    </a:lvl5pPr>
    <a:lvl6pPr marL="4326255" algn="l" defTabSz="1730502" rtl="0" eaLnBrk="1" latinLnBrk="0" hangingPunct="1">
      <a:defRPr sz="3407" kern="1200">
        <a:solidFill>
          <a:schemeClr val="tx1"/>
        </a:solidFill>
        <a:latin typeface="+mn-lt"/>
        <a:ea typeface="+mn-ea"/>
        <a:cs typeface="+mn-cs"/>
      </a:defRPr>
    </a:lvl6pPr>
    <a:lvl7pPr marL="5191506" algn="l" defTabSz="1730502" rtl="0" eaLnBrk="1" latinLnBrk="0" hangingPunct="1">
      <a:defRPr sz="3407" kern="1200">
        <a:solidFill>
          <a:schemeClr val="tx1"/>
        </a:solidFill>
        <a:latin typeface="+mn-lt"/>
        <a:ea typeface="+mn-ea"/>
        <a:cs typeface="+mn-cs"/>
      </a:defRPr>
    </a:lvl7pPr>
    <a:lvl8pPr marL="6056757" algn="l" defTabSz="1730502" rtl="0" eaLnBrk="1" latinLnBrk="0" hangingPunct="1">
      <a:defRPr sz="3407" kern="1200">
        <a:solidFill>
          <a:schemeClr val="tx1"/>
        </a:solidFill>
        <a:latin typeface="+mn-lt"/>
        <a:ea typeface="+mn-ea"/>
        <a:cs typeface="+mn-cs"/>
      </a:defRPr>
    </a:lvl8pPr>
    <a:lvl9pPr marL="6922008" algn="l" defTabSz="1730502" rtl="0" eaLnBrk="1" latinLnBrk="0" hangingPunct="1">
      <a:defRPr sz="340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466" userDrawn="1">
          <p15:clr>
            <a:srgbClr val="A4A3A4"/>
          </p15:clr>
        </p15:guide>
        <p15:guide id="2" pos="388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67C9"/>
    <a:srgbClr val="D5D5D4"/>
    <a:srgbClr val="AF185D"/>
    <a:srgbClr val="105EC6"/>
    <a:srgbClr val="4697C9"/>
    <a:srgbClr val="0C4794"/>
    <a:srgbClr val="D11D6E"/>
    <a:srgbClr val="213A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55"/>
    <p:restoredTop sz="96837" autoAdjust="0"/>
  </p:normalViewPr>
  <p:slideViewPr>
    <p:cSldViewPr snapToGrid="0">
      <p:cViewPr varScale="1">
        <p:scale>
          <a:sx n="25" d="100"/>
          <a:sy n="25" d="100"/>
        </p:scale>
        <p:origin x="3029" y="43"/>
      </p:cViewPr>
      <p:guideLst>
        <p:guide orient="horz" pos="7466"/>
        <p:guide pos="388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1D637F-37DF-BE4E-AB35-822784F66603}" type="datetimeFigureOut">
              <a:rPr lang="en-US" smtClean="0"/>
              <a:t>11/10/2022</a:t>
            </a:fld>
            <a:endParaRPr lang="en-US"/>
          </a:p>
        </p:txBody>
      </p:sp>
      <p:sp>
        <p:nvSpPr>
          <p:cNvPr id="4" name="Slide Image Placeholder 3"/>
          <p:cNvSpPr>
            <a:spLocks noGrp="1" noRot="1" noChangeAspect="1"/>
          </p:cNvSpPr>
          <p:nvPr>
            <p:ph type="sldImg" idx="2"/>
          </p:nvPr>
        </p:nvSpPr>
        <p:spPr>
          <a:xfrm>
            <a:off x="2625725" y="1143000"/>
            <a:ext cx="16065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E875DB-96EC-154A-922E-53491883F3CB}" type="slidenum">
              <a:rPr lang="en-US" smtClean="0"/>
              <a:t>‹#›</a:t>
            </a:fld>
            <a:endParaRPr lang="en-US"/>
          </a:p>
        </p:txBody>
      </p:sp>
    </p:spTree>
    <p:extLst>
      <p:ext uri="{BB962C8B-B14F-4D97-AF65-F5344CB8AC3E}">
        <p14:creationId xmlns:p14="http://schemas.microsoft.com/office/powerpoint/2010/main" val="2706248912"/>
      </p:ext>
    </p:extLst>
  </p:cSld>
  <p:clrMap bg1="lt1" tx1="dk1" bg2="lt2" tx2="dk2" accent1="accent1" accent2="accent2" accent3="accent3" accent4="accent4" accent5="accent5" accent6="accent6" hlink="hlink" folHlink="folHlink"/>
  <p:notesStyle>
    <a:lvl1pPr marL="0" algn="l" defTabSz="1730502" rtl="0" eaLnBrk="1" latinLnBrk="0" hangingPunct="1">
      <a:defRPr sz="2271" kern="1200">
        <a:solidFill>
          <a:schemeClr val="tx1"/>
        </a:solidFill>
        <a:latin typeface="+mn-lt"/>
        <a:ea typeface="+mn-ea"/>
        <a:cs typeface="+mn-cs"/>
      </a:defRPr>
    </a:lvl1pPr>
    <a:lvl2pPr marL="865251" algn="l" defTabSz="1730502" rtl="0" eaLnBrk="1" latinLnBrk="0" hangingPunct="1">
      <a:defRPr sz="2271" kern="1200">
        <a:solidFill>
          <a:schemeClr val="tx1"/>
        </a:solidFill>
        <a:latin typeface="+mn-lt"/>
        <a:ea typeface="+mn-ea"/>
        <a:cs typeface="+mn-cs"/>
      </a:defRPr>
    </a:lvl2pPr>
    <a:lvl3pPr marL="1730502" algn="l" defTabSz="1730502" rtl="0" eaLnBrk="1" latinLnBrk="0" hangingPunct="1">
      <a:defRPr sz="2271" kern="1200">
        <a:solidFill>
          <a:schemeClr val="tx1"/>
        </a:solidFill>
        <a:latin typeface="+mn-lt"/>
        <a:ea typeface="+mn-ea"/>
        <a:cs typeface="+mn-cs"/>
      </a:defRPr>
    </a:lvl3pPr>
    <a:lvl4pPr marL="2595753" algn="l" defTabSz="1730502" rtl="0" eaLnBrk="1" latinLnBrk="0" hangingPunct="1">
      <a:defRPr sz="2271" kern="1200">
        <a:solidFill>
          <a:schemeClr val="tx1"/>
        </a:solidFill>
        <a:latin typeface="+mn-lt"/>
        <a:ea typeface="+mn-ea"/>
        <a:cs typeface="+mn-cs"/>
      </a:defRPr>
    </a:lvl4pPr>
    <a:lvl5pPr marL="3461004" algn="l" defTabSz="1730502" rtl="0" eaLnBrk="1" latinLnBrk="0" hangingPunct="1">
      <a:defRPr sz="2271" kern="1200">
        <a:solidFill>
          <a:schemeClr val="tx1"/>
        </a:solidFill>
        <a:latin typeface="+mn-lt"/>
        <a:ea typeface="+mn-ea"/>
        <a:cs typeface="+mn-cs"/>
      </a:defRPr>
    </a:lvl5pPr>
    <a:lvl6pPr marL="4326255" algn="l" defTabSz="1730502" rtl="0" eaLnBrk="1" latinLnBrk="0" hangingPunct="1">
      <a:defRPr sz="2271" kern="1200">
        <a:solidFill>
          <a:schemeClr val="tx1"/>
        </a:solidFill>
        <a:latin typeface="+mn-lt"/>
        <a:ea typeface="+mn-ea"/>
        <a:cs typeface="+mn-cs"/>
      </a:defRPr>
    </a:lvl6pPr>
    <a:lvl7pPr marL="5191506" algn="l" defTabSz="1730502" rtl="0" eaLnBrk="1" latinLnBrk="0" hangingPunct="1">
      <a:defRPr sz="2271" kern="1200">
        <a:solidFill>
          <a:schemeClr val="tx1"/>
        </a:solidFill>
        <a:latin typeface="+mn-lt"/>
        <a:ea typeface="+mn-ea"/>
        <a:cs typeface="+mn-cs"/>
      </a:defRPr>
    </a:lvl7pPr>
    <a:lvl8pPr marL="6056757" algn="l" defTabSz="1730502" rtl="0" eaLnBrk="1" latinLnBrk="0" hangingPunct="1">
      <a:defRPr sz="2271" kern="1200">
        <a:solidFill>
          <a:schemeClr val="tx1"/>
        </a:solidFill>
        <a:latin typeface="+mn-lt"/>
        <a:ea typeface="+mn-ea"/>
        <a:cs typeface="+mn-cs"/>
      </a:defRPr>
    </a:lvl8pPr>
    <a:lvl9pPr marL="6922008" algn="l" defTabSz="1730502" rtl="0" eaLnBrk="1" latinLnBrk="0" hangingPunct="1">
      <a:defRPr sz="227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0AE875DB-96EC-154A-922E-53491883F3CB}" type="slidenum">
              <a:rPr lang="en-US" smtClean="0"/>
              <a:t>1</a:t>
            </a:fld>
            <a:endParaRPr lang="en-US"/>
          </a:p>
        </p:txBody>
      </p:sp>
    </p:spTree>
    <p:extLst>
      <p:ext uri="{BB962C8B-B14F-4D97-AF65-F5344CB8AC3E}">
        <p14:creationId xmlns:p14="http://schemas.microsoft.com/office/powerpoint/2010/main" val="2708202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2279E8F8-BF49-A0E3-6A0E-4EDFD35CE3B9}"/>
              </a:ext>
            </a:extLst>
          </p:cNvPr>
          <p:cNvSpPr>
            <a:spLocks noGrp="1"/>
          </p:cNvSpPr>
          <p:nvPr>
            <p:ph type="body" sz="quarter" idx="10" hasCustomPrompt="1"/>
          </p:nvPr>
        </p:nvSpPr>
        <p:spPr>
          <a:xfrm>
            <a:off x="468000" y="1404000"/>
            <a:ext cx="6224348" cy="1512000"/>
          </a:xfrm>
          <a:prstGeom prst="rect">
            <a:avLst/>
          </a:prstGeom>
        </p:spPr>
        <p:txBody>
          <a:bodyPr/>
          <a:lstStyle>
            <a:lvl1pPr marL="0" indent="0">
              <a:lnSpc>
                <a:spcPts val="5500"/>
              </a:lnSpc>
              <a:buNone/>
              <a:defRPr sz="5700" b="1" i="0">
                <a:latin typeface="Calibri" panose="020F0502020204030204" pitchFamily="34" charset="0"/>
                <a:cs typeface="Calibri" panose="020F0502020204030204" pitchFamily="34" charset="0"/>
              </a:defRPr>
            </a:lvl1pPr>
            <a:lvl2pPr marL="457200" indent="0">
              <a:buNone/>
              <a:defRPr b="1" i="0">
                <a:latin typeface="Calibri" panose="020F0502020204030204" pitchFamily="34" charset="0"/>
                <a:cs typeface="Calibri" panose="020F0502020204030204" pitchFamily="34" charset="0"/>
              </a:defRPr>
            </a:lvl2pPr>
            <a:lvl3pPr marL="914400" indent="0">
              <a:buNone/>
              <a:defRPr b="1" i="0">
                <a:latin typeface="Calibri" panose="020F0502020204030204" pitchFamily="34" charset="0"/>
                <a:cs typeface="Calibri" panose="020F0502020204030204" pitchFamily="34" charset="0"/>
              </a:defRPr>
            </a:lvl3pPr>
            <a:lvl4pPr marL="1371600" indent="0">
              <a:buNone/>
              <a:defRPr b="1" i="0">
                <a:latin typeface="Calibri" panose="020F0502020204030204" pitchFamily="34" charset="0"/>
                <a:cs typeface="Calibri" panose="020F0502020204030204" pitchFamily="34" charset="0"/>
              </a:defRPr>
            </a:lvl4pPr>
            <a:lvl5pPr marL="1828800" indent="0">
              <a:buNone/>
              <a:defRPr b="1" i="0">
                <a:latin typeface="Calibri" panose="020F0502020204030204" pitchFamily="34" charset="0"/>
                <a:cs typeface="Calibri" panose="020F0502020204030204" pitchFamily="34" charset="0"/>
              </a:defRPr>
            </a:lvl5pPr>
          </a:lstStyle>
          <a:p>
            <a:pPr lvl="0"/>
            <a:r>
              <a:rPr lang="en-GB" dirty="0"/>
              <a:t>Poster Title</a:t>
            </a:r>
            <a:endParaRPr lang="en-US" dirty="0"/>
          </a:p>
        </p:txBody>
      </p:sp>
      <p:sp>
        <p:nvSpPr>
          <p:cNvPr id="20" name="Text Placeholder 19">
            <a:extLst>
              <a:ext uri="{FF2B5EF4-FFF2-40B4-BE49-F238E27FC236}">
                <a16:creationId xmlns:a16="http://schemas.microsoft.com/office/drawing/2014/main" id="{2AD832FD-3CC4-9B9F-BD6D-020C0B76C5C6}"/>
              </a:ext>
            </a:extLst>
          </p:cNvPr>
          <p:cNvSpPr>
            <a:spLocks noGrp="1"/>
          </p:cNvSpPr>
          <p:nvPr>
            <p:ph type="body" sz="quarter" idx="11" hasCustomPrompt="1"/>
          </p:nvPr>
        </p:nvSpPr>
        <p:spPr>
          <a:xfrm>
            <a:off x="468313" y="3060000"/>
            <a:ext cx="6224035" cy="1001012"/>
          </a:xfrm>
          <a:prstGeom prst="rect">
            <a:avLst/>
          </a:prstGeom>
        </p:spPr>
        <p:txBody>
          <a:bodyPr/>
          <a:lstStyle>
            <a:lvl1pPr marL="0" indent="0">
              <a:lnSpc>
                <a:spcPts val="2800"/>
              </a:lnSpc>
              <a:buNone/>
              <a:defRPr sz="2300">
                <a:solidFill>
                  <a:schemeClr val="bg2">
                    <a:lumMod val="10000"/>
                  </a:schemeClr>
                </a:solidFill>
              </a:defRPr>
            </a:lvl1pPr>
            <a:lvl2pPr marL="457200" indent="0">
              <a:buNone/>
              <a:defRPr>
                <a:solidFill>
                  <a:schemeClr val="accent5"/>
                </a:solidFill>
              </a:defRPr>
            </a:lvl2pPr>
            <a:lvl3pPr marL="914400" indent="0">
              <a:buNone/>
              <a:defRPr>
                <a:solidFill>
                  <a:schemeClr val="accent5"/>
                </a:solidFill>
              </a:defRPr>
            </a:lvl3pPr>
            <a:lvl4pPr marL="1371600" indent="0">
              <a:buNone/>
              <a:defRPr>
                <a:solidFill>
                  <a:schemeClr val="accent5"/>
                </a:solidFill>
              </a:defRPr>
            </a:lvl4pPr>
            <a:lvl5pPr marL="1828800" indent="0">
              <a:buNone/>
              <a:defRPr>
                <a:solidFill>
                  <a:schemeClr val="accent5"/>
                </a:solidFill>
              </a:defRPr>
            </a:lvl5pPr>
          </a:lstStyle>
          <a:p>
            <a:pPr lvl="0"/>
            <a:r>
              <a:rPr lang="en-GB" dirty="0"/>
              <a:t>Authors Names Here</a:t>
            </a:r>
            <a:endParaRPr lang="en-US" dirty="0"/>
          </a:p>
        </p:txBody>
      </p:sp>
      <p:sp>
        <p:nvSpPr>
          <p:cNvPr id="22" name="Picture Placeholder 21">
            <a:extLst>
              <a:ext uri="{FF2B5EF4-FFF2-40B4-BE49-F238E27FC236}">
                <a16:creationId xmlns:a16="http://schemas.microsoft.com/office/drawing/2014/main" id="{39ACCBCD-AD1D-D61A-7F41-7453ECBC4596}"/>
              </a:ext>
            </a:extLst>
          </p:cNvPr>
          <p:cNvSpPr>
            <a:spLocks noGrp="1"/>
          </p:cNvSpPr>
          <p:nvPr>
            <p:ph type="pic" sz="quarter" idx="12"/>
          </p:nvPr>
        </p:nvSpPr>
        <p:spPr>
          <a:xfrm>
            <a:off x="6335575" y="5004000"/>
            <a:ext cx="5544000" cy="4788000"/>
          </a:xfrm>
          <a:prstGeom prst="rect">
            <a:avLst/>
          </a:prstGeom>
          <a:ln w="12700">
            <a:solidFill>
              <a:schemeClr val="tx1"/>
            </a:solidFill>
          </a:ln>
        </p:spPr>
        <p:txBody>
          <a:bodyPr/>
          <a:lstStyle/>
          <a:p>
            <a:endParaRPr lang="en-US"/>
          </a:p>
        </p:txBody>
      </p:sp>
      <p:sp>
        <p:nvSpPr>
          <p:cNvPr id="25" name="Text Placeholder 24">
            <a:extLst>
              <a:ext uri="{FF2B5EF4-FFF2-40B4-BE49-F238E27FC236}">
                <a16:creationId xmlns:a16="http://schemas.microsoft.com/office/drawing/2014/main" id="{4995AA2C-4D0C-3F58-4D00-493B01338823}"/>
              </a:ext>
            </a:extLst>
          </p:cNvPr>
          <p:cNvSpPr>
            <a:spLocks noGrp="1"/>
          </p:cNvSpPr>
          <p:nvPr>
            <p:ph type="body" sz="quarter" idx="13"/>
          </p:nvPr>
        </p:nvSpPr>
        <p:spPr>
          <a:xfrm>
            <a:off x="468313" y="5004000"/>
            <a:ext cx="11410950" cy="15946438"/>
          </a:xfrm>
          <a:prstGeom prst="rect">
            <a:avLst/>
          </a:prstGeom>
        </p:spPr>
        <p:txBody>
          <a:bodyPr lIns="90000" numCol="2" spcCol="180000"/>
          <a:lstStyle>
            <a:lvl1pPr marL="0" indent="0">
              <a:buNone/>
              <a:defRPr>
                <a:noFill/>
              </a:defRPr>
            </a:lvl1pPr>
            <a:lvl2pPr>
              <a:defRPr>
                <a:noFill/>
              </a:defRPr>
            </a:lvl2pPr>
            <a:lvl3pPr>
              <a:defRPr>
                <a:noFill/>
              </a:defRPr>
            </a:lvl3pPr>
            <a:lvl4pPr>
              <a:defRPr>
                <a:noFill/>
              </a:defRPr>
            </a:lvl4pPr>
            <a:lvl5pPr>
              <a:defRPr>
                <a:no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5521680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A35261A-2657-AF7F-EE3E-1FC43A7AC74F}"/>
              </a:ext>
            </a:extLst>
          </p:cNvPr>
          <p:cNvPicPr>
            <a:picLocks noChangeAspect="1"/>
          </p:cNvPicPr>
          <p:nvPr userDrawn="1"/>
        </p:nvPicPr>
        <p:blipFill>
          <a:blip r:embed="rId3"/>
          <a:stretch>
            <a:fillRect/>
          </a:stretch>
        </p:blipFill>
        <p:spPr>
          <a:xfrm>
            <a:off x="-4010" y="20974050"/>
            <a:ext cx="12351585" cy="2732088"/>
          </a:xfrm>
          <a:prstGeom prst="rect">
            <a:avLst/>
          </a:prstGeom>
        </p:spPr>
      </p:pic>
      <p:pic>
        <p:nvPicPr>
          <p:cNvPr id="8" name="Picture 7">
            <a:extLst>
              <a:ext uri="{FF2B5EF4-FFF2-40B4-BE49-F238E27FC236}">
                <a16:creationId xmlns:a16="http://schemas.microsoft.com/office/drawing/2014/main" id="{BB2E8EBB-425F-6913-A85C-AFF38F3AEC40}"/>
              </a:ext>
            </a:extLst>
          </p:cNvPr>
          <p:cNvPicPr>
            <a:picLocks noChangeAspect="1"/>
          </p:cNvPicPr>
          <p:nvPr userDrawn="1"/>
        </p:nvPicPr>
        <p:blipFill>
          <a:blip r:embed="rId4"/>
          <a:stretch>
            <a:fillRect/>
          </a:stretch>
        </p:blipFill>
        <p:spPr>
          <a:xfrm>
            <a:off x="0" y="0"/>
            <a:ext cx="12347575" cy="4217484"/>
          </a:xfrm>
          <a:prstGeom prst="rect">
            <a:avLst/>
          </a:prstGeom>
        </p:spPr>
      </p:pic>
      <p:pic>
        <p:nvPicPr>
          <p:cNvPr id="9" name="Picture 8">
            <a:extLst>
              <a:ext uri="{FF2B5EF4-FFF2-40B4-BE49-F238E27FC236}">
                <a16:creationId xmlns:a16="http://schemas.microsoft.com/office/drawing/2014/main" id="{91BD26F6-3838-A828-C584-61DD9943DA95}"/>
              </a:ext>
            </a:extLst>
          </p:cNvPr>
          <p:cNvPicPr>
            <a:picLocks noChangeAspect="1"/>
          </p:cNvPicPr>
          <p:nvPr userDrawn="1"/>
        </p:nvPicPr>
        <p:blipFill>
          <a:blip r:embed="rId5"/>
          <a:stretch>
            <a:fillRect/>
          </a:stretch>
        </p:blipFill>
        <p:spPr>
          <a:xfrm>
            <a:off x="5591175" y="293184"/>
            <a:ext cx="6756400" cy="3924300"/>
          </a:xfrm>
          <a:prstGeom prst="rect">
            <a:avLst/>
          </a:prstGeom>
        </p:spPr>
      </p:pic>
      <p:sp>
        <p:nvSpPr>
          <p:cNvPr id="10" name="TextBox 9">
            <a:extLst>
              <a:ext uri="{FF2B5EF4-FFF2-40B4-BE49-F238E27FC236}">
                <a16:creationId xmlns:a16="http://schemas.microsoft.com/office/drawing/2014/main" id="{895433EB-6004-79B5-EEEF-C586867B4946}"/>
              </a:ext>
            </a:extLst>
          </p:cNvPr>
          <p:cNvSpPr txBox="1"/>
          <p:nvPr userDrawn="1"/>
        </p:nvSpPr>
        <p:spPr>
          <a:xfrm>
            <a:off x="468000" y="468000"/>
            <a:ext cx="4807404" cy="738664"/>
          </a:xfrm>
          <a:prstGeom prst="rect">
            <a:avLst/>
          </a:prstGeom>
          <a:noFill/>
        </p:spPr>
        <p:txBody>
          <a:bodyPr wrap="square" rtlCol="0">
            <a:spAutoFit/>
          </a:bodyPr>
          <a:lstStyle/>
          <a:p>
            <a:r>
              <a:rPr lang="en-IE" sz="2100" dirty="0">
                <a:solidFill>
                  <a:schemeClr val="accent5"/>
                </a:solidFill>
              </a:rPr>
              <a:t>National Drug Forum 2022</a:t>
            </a:r>
          </a:p>
          <a:p>
            <a:endParaRPr lang="en-US" sz="2100" dirty="0">
              <a:solidFill>
                <a:schemeClr val="accent5"/>
              </a:solidFill>
            </a:endParaRPr>
          </a:p>
        </p:txBody>
      </p:sp>
    </p:spTree>
    <p:extLst>
      <p:ext uri="{BB962C8B-B14F-4D97-AF65-F5344CB8AC3E}">
        <p14:creationId xmlns:p14="http://schemas.microsoft.com/office/powerpoint/2010/main" val="1772508717"/>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D5C7F3-41A2-58E7-0E28-ADB616ED40EE}"/>
              </a:ext>
            </a:extLst>
          </p:cNvPr>
          <p:cNvSpPr>
            <a:spLocks noGrp="1"/>
          </p:cNvSpPr>
          <p:nvPr>
            <p:ph type="body" sz="quarter" idx="10"/>
          </p:nvPr>
        </p:nvSpPr>
        <p:spPr/>
        <p:txBody>
          <a:bodyPr>
            <a:normAutofit/>
          </a:bodyPr>
          <a:lstStyle/>
          <a:p>
            <a:pPr>
              <a:lnSpc>
                <a:spcPts val="3000"/>
              </a:lnSpc>
            </a:pPr>
            <a:r>
              <a:rPr lang="en-GB" sz="3200" dirty="0"/>
              <a:t>Exploring the impact of academic research on alcohol and drug policy in the Republic of Ireland</a:t>
            </a:r>
            <a:endParaRPr lang="en-US" sz="3200" dirty="0"/>
          </a:p>
        </p:txBody>
      </p:sp>
      <p:sp>
        <p:nvSpPr>
          <p:cNvPr id="3" name="Text Placeholder 2">
            <a:extLst>
              <a:ext uri="{FF2B5EF4-FFF2-40B4-BE49-F238E27FC236}">
                <a16:creationId xmlns:a16="http://schemas.microsoft.com/office/drawing/2014/main" id="{D5468F13-157C-5182-7FCD-6BD303DA8A46}"/>
              </a:ext>
            </a:extLst>
          </p:cNvPr>
          <p:cNvSpPr>
            <a:spLocks noGrp="1"/>
          </p:cNvSpPr>
          <p:nvPr>
            <p:ph type="body" sz="quarter" idx="11"/>
          </p:nvPr>
        </p:nvSpPr>
        <p:spPr/>
        <p:txBody>
          <a:bodyPr>
            <a:normAutofit/>
          </a:bodyPr>
          <a:lstStyle/>
          <a:p>
            <a:r>
              <a:rPr lang="en-US" sz="2000" dirty="0"/>
              <a:t>Helen </a:t>
            </a:r>
            <a:r>
              <a:rPr lang="en-US" sz="2000" dirty="0" err="1"/>
              <a:t>Grealish</a:t>
            </a:r>
            <a:r>
              <a:rPr lang="en-US" sz="2000" dirty="0"/>
              <a:t> PhD and Professor Saoirse Nic </a:t>
            </a:r>
            <a:r>
              <a:rPr lang="en-US" sz="2000" dirty="0" err="1"/>
              <a:t>Gabhainn</a:t>
            </a:r>
            <a:r>
              <a:rPr lang="en-US" sz="2000" dirty="0"/>
              <a:t> PhD</a:t>
            </a:r>
          </a:p>
        </p:txBody>
      </p:sp>
      <p:sp>
        <p:nvSpPr>
          <p:cNvPr id="6" name="Rounded Rectangle 5">
            <a:extLst>
              <a:ext uri="{FF2B5EF4-FFF2-40B4-BE49-F238E27FC236}">
                <a16:creationId xmlns:a16="http://schemas.microsoft.com/office/drawing/2014/main" id="{6B107568-64D0-617D-BD60-C95BC43093A0}"/>
              </a:ext>
            </a:extLst>
          </p:cNvPr>
          <p:cNvSpPr/>
          <p:nvPr/>
        </p:nvSpPr>
        <p:spPr>
          <a:xfrm>
            <a:off x="6803575" y="486664"/>
            <a:ext cx="5076000" cy="144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71CF5254-C054-2336-66CB-68BC2E17BCDC}"/>
              </a:ext>
            </a:extLst>
          </p:cNvPr>
          <p:cNvSpPr txBox="1"/>
          <p:nvPr/>
        </p:nvSpPr>
        <p:spPr>
          <a:xfrm>
            <a:off x="8013871" y="953986"/>
            <a:ext cx="242374" cy="369332"/>
          </a:xfrm>
          <a:prstGeom prst="rect">
            <a:avLst/>
          </a:prstGeom>
          <a:noFill/>
        </p:spPr>
        <p:txBody>
          <a:bodyPr wrap="none" rtlCol="0">
            <a:spAutoFit/>
          </a:bodyPr>
          <a:lstStyle/>
          <a:p>
            <a:r>
              <a:rPr lang="en-US" sz="1800" dirty="0"/>
              <a:t>.</a:t>
            </a:r>
          </a:p>
        </p:txBody>
      </p:sp>
      <p:sp>
        <p:nvSpPr>
          <p:cNvPr id="11" name="Rectangle 10"/>
          <p:cNvSpPr/>
          <p:nvPr/>
        </p:nvSpPr>
        <p:spPr>
          <a:xfrm>
            <a:off x="434177" y="4788986"/>
            <a:ext cx="11352027" cy="2940036"/>
          </a:xfrm>
          <a:prstGeom prst="rect">
            <a:avLst/>
          </a:prstGeom>
        </p:spPr>
        <p:txBody>
          <a:bodyPr wrap="square">
            <a:spAutoFit/>
          </a:bodyPr>
          <a:lstStyle/>
          <a:p>
            <a:pPr algn="just">
              <a:lnSpc>
                <a:spcPct val="120000"/>
              </a:lnSpc>
              <a:spcAft>
                <a:spcPts val="500"/>
              </a:spcAft>
            </a:pPr>
            <a:r>
              <a:rPr lang="en-GB" sz="1900" dirty="0">
                <a:solidFill>
                  <a:schemeClr val="accent5"/>
                </a:solidFill>
              </a:rPr>
              <a:t>Research evidence underpinning public health policy has been a topic of discourse in the published literature over the last number of decades. </a:t>
            </a:r>
            <a:r>
              <a:rPr lang="en-IE" sz="1900" dirty="0">
                <a:solidFill>
                  <a:schemeClr val="accent5"/>
                </a:solidFill>
              </a:rPr>
              <a:t>What has emerged from the many writings on this topic is that policymaking is a complex endeavour with a multitude of factors impacting on and competing for the attention of policymakers. Policymakers require a policymaking process that is strong and robust in developing policy solutions to address many of society’s ills. The use of research evidence in this process, it is argued, is the way to achieve more effective and transparent policy-decisions (</a:t>
            </a:r>
            <a:r>
              <a:rPr lang="en-IE" sz="1900" dirty="0" err="1">
                <a:solidFill>
                  <a:schemeClr val="accent5"/>
                </a:solidFill>
              </a:rPr>
              <a:t>Ruane</a:t>
            </a:r>
            <a:r>
              <a:rPr lang="en-IE" sz="1900" dirty="0">
                <a:solidFill>
                  <a:schemeClr val="accent5"/>
                </a:solidFill>
              </a:rPr>
              <a:t>, 2012).</a:t>
            </a:r>
            <a:r>
              <a:rPr lang="en-GB" sz="1900" dirty="0">
                <a:solidFill>
                  <a:schemeClr val="accent5"/>
                </a:solidFill>
              </a:rPr>
              <a:t> </a:t>
            </a:r>
          </a:p>
          <a:p>
            <a:pPr algn="just">
              <a:lnSpc>
                <a:spcPct val="120000"/>
              </a:lnSpc>
              <a:spcAft>
                <a:spcPts val="500"/>
              </a:spcAft>
            </a:pPr>
            <a:r>
              <a:rPr lang="en-IE" sz="1900" dirty="0">
                <a:solidFill>
                  <a:schemeClr val="accent5"/>
                </a:solidFill>
              </a:rPr>
              <a:t>This study explored the extent to which academic research influenced policy development  in alcohol and drug misuse in the Republic of Ireland. </a:t>
            </a:r>
          </a:p>
        </p:txBody>
      </p:sp>
      <p:sp>
        <p:nvSpPr>
          <p:cNvPr id="12" name="Rounded Rectangle 11"/>
          <p:cNvSpPr/>
          <p:nvPr/>
        </p:nvSpPr>
        <p:spPr>
          <a:xfrm>
            <a:off x="468000" y="4327082"/>
            <a:ext cx="11318204" cy="461904"/>
          </a:xfrm>
          <a:prstGeom prst="roundRect">
            <a:avLst>
              <a:gd name="adj" fmla="val 38769"/>
            </a:avLst>
          </a:prstGeom>
          <a:solidFill>
            <a:srgbClr val="1E67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solidFill>
                  <a:schemeClr val="accent5">
                    <a:lumMod val="50000"/>
                  </a:schemeClr>
                </a:solidFill>
              </a:rPr>
              <a:t>Introduction </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6409" y="486664"/>
            <a:ext cx="4675991" cy="1470627"/>
          </a:xfrm>
          <a:prstGeom prst="rect">
            <a:avLst/>
          </a:prstGeom>
        </p:spPr>
      </p:pic>
      <p:pic>
        <p:nvPicPr>
          <p:cNvPr id="14" name="Picture 10" descr="http://www.nuigalway.ie/health-promotion/images/hprc.logo.1.jpeg"/>
          <p:cNvPicPr>
            <a:picLocks noChangeAspect="1" noChangeArrowheads="1"/>
          </p:cNvPicPr>
          <p:nvPr/>
        </p:nvPicPr>
        <p:blipFill>
          <a:blip r:embed="rId4"/>
          <a:srcRect/>
          <a:stretch>
            <a:fillRect/>
          </a:stretch>
        </p:blipFill>
        <p:spPr bwMode="auto">
          <a:xfrm>
            <a:off x="611173" y="23035019"/>
            <a:ext cx="1579577" cy="540619"/>
          </a:xfrm>
          <a:prstGeom prst="rect">
            <a:avLst/>
          </a:prstGeom>
          <a:noFill/>
          <a:ln w="9525">
            <a:noFill/>
            <a:miter lim="800000"/>
            <a:headEnd/>
            <a:tailEnd/>
          </a:ln>
        </p:spPr>
      </p:pic>
      <p:sp>
        <p:nvSpPr>
          <p:cNvPr id="16" name="Rounded Rectangle 15"/>
          <p:cNvSpPr/>
          <p:nvPr/>
        </p:nvSpPr>
        <p:spPr>
          <a:xfrm>
            <a:off x="434179" y="7729023"/>
            <a:ext cx="5409891" cy="541494"/>
          </a:xfrm>
          <a:prstGeom prst="roundRect">
            <a:avLst>
              <a:gd name="adj" fmla="val 46427"/>
            </a:avLst>
          </a:prstGeom>
          <a:solidFill>
            <a:srgbClr val="1E67C9">
              <a:alpha val="9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solidFill>
                  <a:schemeClr val="accent5">
                    <a:lumMod val="50000"/>
                  </a:schemeClr>
                </a:solidFill>
              </a:rPr>
              <a:t>Aim </a:t>
            </a:r>
          </a:p>
        </p:txBody>
      </p:sp>
      <p:sp>
        <p:nvSpPr>
          <p:cNvPr id="17" name="TextBox 16"/>
          <p:cNvSpPr txBox="1"/>
          <p:nvPr/>
        </p:nvSpPr>
        <p:spPr>
          <a:xfrm>
            <a:off x="468000" y="8503390"/>
            <a:ext cx="5376070" cy="2431435"/>
          </a:xfrm>
          <a:prstGeom prst="rect">
            <a:avLst/>
          </a:prstGeom>
          <a:noFill/>
        </p:spPr>
        <p:txBody>
          <a:bodyPr wrap="square" rtlCol="0">
            <a:spAutoFit/>
          </a:bodyPr>
          <a:lstStyle/>
          <a:p>
            <a:r>
              <a:rPr lang="en-IE" sz="1900" dirty="0">
                <a:solidFill>
                  <a:schemeClr val="accent5">
                    <a:lumMod val="50000"/>
                  </a:schemeClr>
                </a:solidFill>
              </a:rPr>
              <a:t>The aim of this study was to identify :</a:t>
            </a:r>
          </a:p>
          <a:p>
            <a:pPr marL="342900" indent="-342900">
              <a:buFont typeface="Arial" panose="020B0604020202020204" pitchFamily="34" charset="0"/>
              <a:buChar char="•"/>
            </a:pPr>
            <a:r>
              <a:rPr lang="en-IE" sz="1900" dirty="0">
                <a:solidFill>
                  <a:schemeClr val="accent5">
                    <a:lumMod val="50000"/>
                  </a:schemeClr>
                </a:solidFill>
              </a:rPr>
              <a:t>In what context research was successful in making an impact</a:t>
            </a:r>
          </a:p>
          <a:p>
            <a:pPr marL="342900" indent="-342900">
              <a:buFont typeface="Arial" panose="020B0604020202020204" pitchFamily="34" charset="0"/>
              <a:buChar char="•"/>
            </a:pPr>
            <a:r>
              <a:rPr lang="en-IE" sz="1900" dirty="0">
                <a:solidFill>
                  <a:schemeClr val="accent5">
                    <a:lumMod val="50000"/>
                  </a:schemeClr>
                </a:solidFill>
              </a:rPr>
              <a:t>The pathways/linkages and exchange models that best describe how research impacts on this area of policy</a:t>
            </a:r>
          </a:p>
          <a:p>
            <a:pPr marL="342900" indent="-342900">
              <a:buFont typeface="Arial" panose="020B0604020202020204" pitchFamily="34" charset="0"/>
              <a:buChar char="•"/>
            </a:pPr>
            <a:r>
              <a:rPr lang="en-IE" sz="1900" dirty="0">
                <a:solidFill>
                  <a:schemeClr val="accent5">
                    <a:lumMod val="50000"/>
                  </a:schemeClr>
                </a:solidFill>
              </a:rPr>
              <a:t> To determine the facilitators and barriers to the use of research. </a:t>
            </a:r>
          </a:p>
        </p:txBody>
      </p:sp>
      <p:sp>
        <p:nvSpPr>
          <p:cNvPr id="19" name="Rounded Rectangle 18"/>
          <p:cNvSpPr/>
          <p:nvPr/>
        </p:nvSpPr>
        <p:spPr>
          <a:xfrm>
            <a:off x="6055081" y="7729022"/>
            <a:ext cx="5595451" cy="541494"/>
          </a:xfrm>
          <a:prstGeom prst="roundRect">
            <a:avLst>
              <a:gd name="adj" fmla="val 50000"/>
            </a:avLst>
          </a:prstGeom>
          <a:solidFill>
            <a:srgbClr val="1E67C9">
              <a:alpha val="9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solidFill>
                  <a:schemeClr val="accent5">
                    <a:lumMod val="50000"/>
                  </a:schemeClr>
                </a:solidFill>
              </a:rPr>
              <a:t>Methods </a:t>
            </a:r>
          </a:p>
        </p:txBody>
      </p:sp>
      <p:sp>
        <p:nvSpPr>
          <p:cNvPr id="21" name="TextBox 20"/>
          <p:cNvSpPr txBox="1"/>
          <p:nvPr/>
        </p:nvSpPr>
        <p:spPr>
          <a:xfrm>
            <a:off x="6173788" y="8503390"/>
            <a:ext cx="5408612" cy="2208167"/>
          </a:xfrm>
          <a:prstGeom prst="rect">
            <a:avLst/>
          </a:prstGeom>
          <a:noFill/>
        </p:spPr>
        <p:txBody>
          <a:bodyPr wrap="square" rtlCol="0">
            <a:spAutoFit/>
          </a:bodyPr>
          <a:lstStyle/>
          <a:p>
            <a:pPr algn="just"/>
            <a:r>
              <a:rPr lang="en-IE" sz="1900" dirty="0">
                <a:solidFill>
                  <a:schemeClr val="accent5">
                    <a:lumMod val="50000"/>
                  </a:schemeClr>
                </a:solidFill>
              </a:rPr>
              <a:t>This was a retrospective case study that included;</a:t>
            </a:r>
          </a:p>
          <a:p>
            <a:pPr marL="342900" indent="-342900" algn="just">
              <a:buFont typeface="Arial" panose="020B0604020202020204" pitchFamily="34" charset="0"/>
              <a:buChar char="•"/>
            </a:pPr>
            <a:r>
              <a:rPr lang="en-IE" sz="1900" dirty="0">
                <a:solidFill>
                  <a:schemeClr val="accent5">
                    <a:lumMod val="50000"/>
                  </a:schemeClr>
                </a:solidFill>
              </a:rPr>
              <a:t>A document analyses of publically available policy documents on drugs and alcohol policy  between 2001 and 2012 and </a:t>
            </a:r>
          </a:p>
          <a:p>
            <a:pPr marL="342900" indent="-342900" algn="just">
              <a:buFont typeface="Arial" panose="020B0604020202020204" pitchFamily="34" charset="0"/>
              <a:buChar char="•"/>
            </a:pPr>
            <a:r>
              <a:rPr lang="en-IE" sz="1900" dirty="0">
                <a:solidFill>
                  <a:schemeClr val="accent5">
                    <a:lumMod val="50000"/>
                  </a:schemeClr>
                </a:solidFill>
              </a:rPr>
              <a:t>Sixteen semi-structured, in-depth interviews with senior level policymakers and senior researchers from public health and health promotion.</a:t>
            </a:r>
          </a:p>
        </p:txBody>
      </p:sp>
      <p:sp>
        <p:nvSpPr>
          <p:cNvPr id="22" name="Rounded Rectangle 21"/>
          <p:cNvSpPr/>
          <p:nvPr/>
        </p:nvSpPr>
        <p:spPr>
          <a:xfrm>
            <a:off x="611173" y="10844653"/>
            <a:ext cx="11038199" cy="532989"/>
          </a:xfrm>
          <a:prstGeom prst="roundRect">
            <a:avLst>
              <a:gd name="adj" fmla="val 38769"/>
            </a:avLst>
          </a:prstGeom>
          <a:solidFill>
            <a:srgbClr val="105EC6">
              <a:alpha val="9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solidFill>
                  <a:schemeClr val="accent5">
                    <a:lumMod val="50000"/>
                  </a:schemeClr>
                </a:solidFill>
              </a:rPr>
              <a:t>Results </a:t>
            </a:r>
          </a:p>
        </p:txBody>
      </p:sp>
      <p:sp>
        <p:nvSpPr>
          <p:cNvPr id="28" name="TextBox 27"/>
          <p:cNvSpPr txBox="1"/>
          <p:nvPr/>
        </p:nvSpPr>
        <p:spPr>
          <a:xfrm>
            <a:off x="971550" y="21526500"/>
            <a:ext cx="184731" cy="616644"/>
          </a:xfrm>
          <a:prstGeom prst="rect">
            <a:avLst/>
          </a:prstGeom>
          <a:noFill/>
        </p:spPr>
        <p:txBody>
          <a:bodyPr wrap="none" rtlCol="0">
            <a:spAutoFit/>
          </a:bodyPr>
          <a:lstStyle/>
          <a:p>
            <a:endParaRPr lang="en-IE" dirty="0"/>
          </a:p>
        </p:txBody>
      </p:sp>
      <p:sp>
        <p:nvSpPr>
          <p:cNvPr id="29" name="Rounded Rectangle 28"/>
          <p:cNvSpPr/>
          <p:nvPr/>
        </p:nvSpPr>
        <p:spPr>
          <a:xfrm>
            <a:off x="468000" y="20111819"/>
            <a:ext cx="4162057" cy="633057"/>
          </a:xfrm>
          <a:prstGeom prst="roundRect">
            <a:avLst>
              <a:gd name="adj" fmla="val 46427"/>
            </a:avLst>
          </a:prstGeom>
          <a:solidFill>
            <a:srgbClr val="105EC6">
              <a:alpha val="9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solidFill>
                  <a:schemeClr val="accent5">
                    <a:lumMod val="50000"/>
                  </a:schemeClr>
                </a:solidFill>
              </a:rPr>
              <a:t>Discussion and Conclusion </a:t>
            </a:r>
          </a:p>
        </p:txBody>
      </p:sp>
      <p:pic>
        <p:nvPicPr>
          <p:cNvPr id="33" name="Picture 32"/>
          <p:cNvPicPr>
            <a:picLocks noChangeAspect="1"/>
          </p:cNvPicPr>
          <p:nvPr/>
        </p:nvPicPr>
        <p:blipFill rotWithShape="1">
          <a:blip r:embed="rId5">
            <a:extLst>
              <a:ext uri="{28A0092B-C50C-407E-A947-70E740481C1C}">
                <a14:useLocalDpi xmlns:a14="http://schemas.microsoft.com/office/drawing/2010/main" val="0"/>
              </a:ext>
            </a:extLst>
          </a:blip>
          <a:srcRect l="2152" r="11854"/>
          <a:stretch/>
        </p:blipFill>
        <p:spPr>
          <a:xfrm>
            <a:off x="5016935" y="15639360"/>
            <a:ext cx="2788846" cy="2664015"/>
          </a:xfrm>
          <a:prstGeom prst="rect">
            <a:avLst/>
          </a:prstGeom>
        </p:spPr>
      </p:pic>
      <p:sp>
        <p:nvSpPr>
          <p:cNvPr id="36" name="Rounded Rectangular Callout 35"/>
          <p:cNvSpPr/>
          <p:nvPr/>
        </p:nvSpPr>
        <p:spPr>
          <a:xfrm rot="10800000" flipV="1">
            <a:off x="7910279" y="11653075"/>
            <a:ext cx="3739083" cy="2445265"/>
          </a:xfrm>
          <a:prstGeom prst="wedgeRoundRectCallout">
            <a:avLst>
              <a:gd name="adj1" fmla="val 78429"/>
              <a:gd name="adj2" fmla="val 87223"/>
              <a:gd name="adj3" fmla="val 16667"/>
            </a:avLst>
          </a:prstGeom>
          <a:solidFill>
            <a:srgbClr val="D5D5D4"/>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i="1" dirty="0">
                <a:solidFill>
                  <a:schemeClr val="tx1"/>
                </a:solidFill>
                <a:latin typeface="+mj-lt"/>
                <a:cs typeface="Calibri"/>
              </a:rPr>
              <a:t>” </a:t>
            </a:r>
            <a:r>
              <a:rPr lang="en-US" sz="1600" i="1" dirty="0">
                <a:solidFill>
                  <a:schemeClr val="accent5">
                    <a:lumMod val="50000"/>
                  </a:schemeClr>
                </a:solidFill>
                <a:latin typeface="+mj-lt"/>
                <a:cs typeface="Calibri"/>
              </a:rPr>
              <a:t>….  well I mean you never get a situation where, you would have a piece of research that gets accepted and gets implemented, … what actually gets done in the political world sort of depends on what else is happening, whether it is a priority, … can you get the money for it,  </a:t>
            </a:r>
            <a:r>
              <a:rPr lang="en-US" sz="1400" i="1" dirty="0">
                <a:solidFill>
                  <a:schemeClr val="accent5">
                    <a:lumMod val="50000"/>
                  </a:schemeClr>
                </a:solidFill>
                <a:latin typeface="+mj-lt"/>
                <a:cs typeface="Calibri"/>
              </a:rPr>
              <a:t>Senior civil servant </a:t>
            </a:r>
            <a:endParaRPr lang="en-IE" sz="1400" i="1" dirty="0">
              <a:solidFill>
                <a:schemeClr val="accent5">
                  <a:lumMod val="50000"/>
                </a:schemeClr>
              </a:solidFill>
              <a:latin typeface="Calibri"/>
              <a:cs typeface="Calibri"/>
            </a:endParaRPr>
          </a:p>
        </p:txBody>
      </p:sp>
      <p:sp>
        <p:nvSpPr>
          <p:cNvPr id="37" name="Rounded Rectangular Callout 36"/>
          <p:cNvSpPr/>
          <p:nvPr/>
        </p:nvSpPr>
        <p:spPr>
          <a:xfrm flipH="1">
            <a:off x="468000" y="11869811"/>
            <a:ext cx="4284954" cy="1779067"/>
          </a:xfrm>
          <a:prstGeom prst="wedgeRoundRectCallout">
            <a:avLst>
              <a:gd name="adj1" fmla="val -66692"/>
              <a:gd name="adj2" fmla="val 127774"/>
              <a:gd name="adj3" fmla="val 16667"/>
            </a:avLst>
          </a:prstGeom>
          <a:solidFill>
            <a:srgbClr val="D5D5D4"/>
          </a:solidFill>
          <a:ln w="254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18872" indent="0">
              <a:buNone/>
            </a:pPr>
            <a:r>
              <a:rPr lang="en-US" sz="1600" i="1" dirty="0">
                <a:solidFill>
                  <a:schemeClr val="accent5">
                    <a:lumMod val="50000"/>
                  </a:schemeClr>
                </a:solidFill>
                <a:latin typeface="+mj-lt"/>
                <a:cs typeface="Calibri"/>
              </a:rPr>
              <a:t>“.. policy you know has to be easy to implement, doesn’t upset important people, and get some good out of it … what you can maneuver through in a given set of circumstances …” Senior civil servant</a:t>
            </a:r>
          </a:p>
        </p:txBody>
      </p:sp>
      <p:sp>
        <p:nvSpPr>
          <p:cNvPr id="38" name="Rounded Rectangular Callout 37"/>
          <p:cNvSpPr/>
          <p:nvPr/>
        </p:nvSpPr>
        <p:spPr bwMode="auto">
          <a:xfrm>
            <a:off x="468001" y="14098340"/>
            <a:ext cx="3761100" cy="2324197"/>
          </a:xfrm>
          <a:prstGeom prst="wedgeRoundRectCallout">
            <a:avLst>
              <a:gd name="adj1" fmla="val 79901"/>
              <a:gd name="adj2" fmla="val 29752"/>
              <a:gd name="adj3" fmla="val 16667"/>
            </a:avLst>
          </a:prstGeom>
          <a:solidFill>
            <a:srgbClr val="D5D5D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r>
              <a:rPr lang="en-US" sz="1600" i="1" dirty="0">
                <a:solidFill>
                  <a:schemeClr val="accent5">
                    <a:lumMod val="50000"/>
                  </a:schemeClr>
                </a:solidFill>
                <a:ea typeface="ＭＳ Ｐゴシック" pitchFamily="40" charset="-128"/>
                <a:cs typeface="Calibri"/>
              </a:rPr>
              <a:t>Alcohol “ but the alcohol evidence was never really  positioned in a in a strong way, .… there was always a tension and remains to this day between the strength of the alcohol industry and the health issues in alcohol, or rather the health agenda around alcohol …</a:t>
            </a:r>
            <a:r>
              <a:rPr lang="en-US" sz="1800" i="1" dirty="0">
                <a:solidFill>
                  <a:schemeClr val="accent5">
                    <a:lumMod val="50000"/>
                  </a:schemeClr>
                </a:solidFill>
                <a:latin typeface="+mj-lt"/>
                <a:ea typeface="ＭＳ Ｐゴシック" pitchFamily="40" charset="-128"/>
                <a:cs typeface="Calibri"/>
              </a:rPr>
              <a:t> </a:t>
            </a:r>
            <a:r>
              <a:rPr lang="en-US" sz="1400" i="1" dirty="0">
                <a:solidFill>
                  <a:schemeClr val="accent5">
                    <a:lumMod val="50000"/>
                  </a:schemeClr>
                </a:solidFill>
                <a:latin typeface="+mj-lt"/>
                <a:ea typeface="ＭＳ Ｐゴシック" pitchFamily="40" charset="-128"/>
                <a:cs typeface="Calibri"/>
              </a:rPr>
              <a:t>Deputy Senior civil servant.</a:t>
            </a:r>
          </a:p>
          <a:p>
            <a:pPr defTabSz="914400" fontAlgn="base">
              <a:spcBef>
                <a:spcPct val="0"/>
              </a:spcBef>
              <a:spcAft>
                <a:spcPct val="0"/>
              </a:spcAft>
            </a:pPr>
            <a:endParaRPr lang="en-US" sz="1400" i="1" dirty="0">
              <a:solidFill>
                <a:srgbClr val="000000"/>
              </a:solidFill>
              <a:latin typeface="+mj-lt"/>
              <a:ea typeface="ＭＳ Ｐゴシック" pitchFamily="40" charset="-128"/>
              <a:cs typeface="Calibri"/>
            </a:endParaRPr>
          </a:p>
        </p:txBody>
      </p:sp>
      <p:sp>
        <p:nvSpPr>
          <p:cNvPr id="39" name="Rounded Rectangular Callout 38"/>
          <p:cNvSpPr/>
          <p:nvPr/>
        </p:nvSpPr>
        <p:spPr bwMode="auto">
          <a:xfrm>
            <a:off x="5016935" y="19377988"/>
            <a:ext cx="6565465" cy="1374261"/>
          </a:xfrm>
          <a:prstGeom prst="wedgeRoundRectCallout">
            <a:avLst>
              <a:gd name="adj1" fmla="val -28321"/>
              <a:gd name="adj2" fmla="val -130691"/>
              <a:gd name="adj3" fmla="val 16667"/>
            </a:avLst>
          </a:prstGeom>
          <a:solidFill>
            <a:srgbClr val="D5D5D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r>
              <a:rPr lang="en-US" sz="1600" i="1" dirty="0">
                <a:solidFill>
                  <a:schemeClr val="accent5">
                    <a:lumMod val="50000"/>
                  </a:schemeClr>
                </a:solidFill>
                <a:ea typeface="ＭＳ Ｐゴシック" pitchFamily="40" charset="-128"/>
                <a:cs typeface="Calibri"/>
              </a:rPr>
              <a:t>Alcohol“</a:t>
            </a:r>
            <a:r>
              <a:rPr lang="en-IE" sz="1600" i="1" dirty="0">
                <a:solidFill>
                  <a:schemeClr val="accent5">
                    <a:lumMod val="50000"/>
                  </a:schemeClr>
                </a:solidFill>
                <a:ea typeface="ＭＳ Ｐゴシック" pitchFamily="40" charset="-128"/>
                <a:cs typeface="Calibri"/>
              </a:rPr>
              <a:t>….</a:t>
            </a:r>
            <a:r>
              <a:rPr lang="en-US" sz="1600" i="1" dirty="0">
                <a:solidFill>
                  <a:schemeClr val="accent5">
                    <a:lumMod val="50000"/>
                  </a:schemeClr>
                </a:solidFill>
                <a:ea typeface="ＭＳ Ｐゴシック" pitchFamily="40" charset="-128"/>
                <a:cs typeface="Calibri"/>
              </a:rPr>
              <a:t>it was a highly contested space, and no matter what evidence was put forward in this area, it seems to me it was always trumped by the alcohol industry, with a whole other set of issues, so unlike some of the other agendas that I worked on, significant agendas,  …, it just never got up ahead of steam </a:t>
            </a:r>
            <a:r>
              <a:rPr lang="en-US" sz="1600" i="1" dirty="0">
                <a:solidFill>
                  <a:schemeClr val="accent5">
                    <a:lumMod val="50000"/>
                  </a:schemeClr>
                </a:solidFill>
                <a:latin typeface="Arial"/>
                <a:ea typeface="ＭＳ Ｐゴシック" pitchFamily="40" charset="-128"/>
                <a:cs typeface="Calibri"/>
              </a:rPr>
              <a:t>…</a:t>
            </a:r>
            <a:r>
              <a:rPr lang="en-US" sz="1200" i="1" dirty="0">
                <a:solidFill>
                  <a:schemeClr val="accent5">
                    <a:lumMod val="50000"/>
                  </a:schemeClr>
                </a:solidFill>
                <a:latin typeface="Arial"/>
                <a:ea typeface="ＭＳ Ｐゴシック" pitchFamily="40" charset="-128"/>
                <a:cs typeface="Calibri"/>
              </a:rPr>
              <a:t> senior civil servant.</a:t>
            </a:r>
          </a:p>
          <a:p>
            <a:pPr defTabSz="914400" fontAlgn="base">
              <a:spcBef>
                <a:spcPct val="0"/>
              </a:spcBef>
              <a:spcAft>
                <a:spcPct val="0"/>
              </a:spcAft>
            </a:pPr>
            <a:endParaRPr lang="en-US" sz="2000" i="1" dirty="0">
              <a:latin typeface="Arial"/>
              <a:ea typeface="ＭＳ Ｐゴシック" pitchFamily="40" charset="-128"/>
              <a:cs typeface="Calibri"/>
            </a:endParaRPr>
          </a:p>
        </p:txBody>
      </p:sp>
      <p:sp>
        <p:nvSpPr>
          <p:cNvPr id="40" name="Rounded Rectangular Callout 39"/>
          <p:cNvSpPr/>
          <p:nvPr/>
        </p:nvSpPr>
        <p:spPr bwMode="auto">
          <a:xfrm>
            <a:off x="8162874" y="14373775"/>
            <a:ext cx="3623330" cy="4878490"/>
          </a:xfrm>
          <a:prstGeom prst="wedgeRoundRectCallout">
            <a:avLst>
              <a:gd name="adj1" fmla="val -73906"/>
              <a:gd name="adj2" fmla="val -17283"/>
              <a:gd name="adj3" fmla="val 16667"/>
            </a:avLst>
          </a:prstGeom>
          <a:solidFill>
            <a:srgbClr val="D5D5D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20750" fontAlgn="base">
              <a:spcBef>
                <a:spcPct val="0"/>
              </a:spcBef>
              <a:spcAft>
                <a:spcPct val="0"/>
              </a:spcAft>
            </a:pPr>
            <a:r>
              <a:rPr lang="en-US" sz="1600" i="1" dirty="0">
                <a:solidFill>
                  <a:schemeClr val="accent5">
                    <a:lumMod val="50000"/>
                  </a:schemeClr>
                </a:solidFill>
                <a:ea typeface="ＭＳ Ｐゴシック" pitchFamily="40" charset="-128"/>
                <a:cs typeface="Calibri"/>
              </a:rPr>
              <a:t>Drugs“. I suppose as the main coordinators of the drugs strategy, we were trying to pull together, the strategy in the early 2000s….it  was very new in the sense that it was the first time that all the agencies were kind of pulled together into a coherent strategy with actions assigned to them</a:t>
            </a:r>
            <a:r>
              <a:rPr lang="en-IE" sz="1600" i="1" dirty="0">
                <a:solidFill>
                  <a:schemeClr val="accent5">
                    <a:lumMod val="50000"/>
                  </a:schemeClr>
                </a:solidFill>
                <a:ea typeface="ＭＳ Ｐゴシック" pitchFamily="40" charset="-128"/>
                <a:cs typeface="Calibri"/>
              </a:rPr>
              <a:t> … </a:t>
            </a:r>
            <a:r>
              <a:rPr lang="en-US" sz="1600" i="1" dirty="0">
                <a:solidFill>
                  <a:schemeClr val="accent5">
                    <a:lumMod val="50000"/>
                  </a:schemeClr>
                </a:solidFill>
                <a:ea typeface="ＭＳ Ｐゴシック" pitchFamily="40" charset="-128"/>
                <a:cs typeface="Calibri"/>
              </a:rPr>
              <a:t>I would have been involved in setting up what was called the National Advisory Committee on drugs the NACD,</a:t>
            </a:r>
            <a:r>
              <a:rPr lang="en-US" sz="1600" dirty="0">
                <a:solidFill>
                  <a:schemeClr val="accent5">
                    <a:lumMod val="50000"/>
                  </a:schemeClr>
                </a:solidFill>
                <a:ea typeface="ＭＳ Ｐゴシック" pitchFamily="40" charset="-128"/>
                <a:cs typeface="Calibri"/>
              </a:rPr>
              <a:t>….</a:t>
            </a:r>
            <a:r>
              <a:rPr lang="en-US" sz="1600" i="1" dirty="0">
                <a:solidFill>
                  <a:schemeClr val="accent5">
                    <a:lumMod val="50000"/>
                  </a:schemeClr>
                </a:solidFill>
                <a:ea typeface="ＭＳ Ｐゴシック" pitchFamily="40" charset="-128"/>
                <a:cs typeface="Calibri"/>
              </a:rPr>
              <a:t> the number or the amount of research that would have been done into the whole drug problem in Ireland, would have been very little, really in any kind of significant sense.”  Senior-level civil servant </a:t>
            </a:r>
            <a:r>
              <a:rPr lang="en-US" sz="1600" i="1" dirty="0">
                <a:ea typeface="ＭＳ Ｐゴシック" pitchFamily="40" charset="-128"/>
                <a:cs typeface="Calibri"/>
              </a:rPr>
              <a:t>.</a:t>
            </a:r>
            <a:endParaRPr lang="en-US" sz="1600" dirty="0">
              <a:ea typeface="ＭＳ Ｐゴシック" pitchFamily="40" charset="-128"/>
            </a:endParaRPr>
          </a:p>
        </p:txBody>
      </p:sp>
      <p:sp>
        <p:nvSpPr>
          <p:cNvPr id="41" name="Rounded Rectangular Callout 40"/>
          <p:cNvSpPr/>
          <p:nvPr/>
        </p:nvSpPr>
        <p:spPr bwMode="auto">
          <a:xfrm>
            <a:off x="421945" y="16472878"/>
            <a:ext cx="4466403" cy="3463577"/>
          </a:xfrm>
          <a:prstGeom prst="wedgeRoundRectCallout">
            <a:avLst>
              <a:gd name="adj1" fmla="val 71195"/>
              <a:gd name="adj2" fmla="val -29159"/>
              <a:gd name="adj3" fmla="val 16667"/>
            </a:avLst>
          </a:prstGeom>
          <a:solidFill>
            <a:srgbClr val="D5D5D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20750" fontAlgn="base">
              <a:spcBef>
                <a:spcPct val="0"/>
              </a:spcBef>
              <a:spcAft>
                <a:spcPct val="0"/>
              </a:spcAft>
            </a:pPr>
            <a:r>
              <a:rPr lang="en-US" sz="1600" i="1" dirty="0">
                <a:solidFill>
                  <a:schemeClr val="accent5">
                    <a:lumMod val="50000"/>
                  </a:schemeClr>
                </a:solidFill>
                <a:ea typeface="ＭＳ Ｐゴシック" pitchFamily="40" charset="-128"/>
              </a:rPr>
              <a:t>Drugs “</a:t>
            </a:r>
            <a:r>
              <a:rPr lang="en-US" sz="1600" i="1" dirty="0">
                <a:solidFill>
                  <a:schemeClr val="accent5">
                    <a:lumMod val="50000"/>
                  </a:schemeClr>
                </a:solidFill>
                <a:ea typeface="ＭＳ Ｐゴシック" pitchFamily="40" charset="-128"/>
                <a:cs typeface="Calibri" panose="020F0502020204030204" pitchFamily="34" charset="0"/>
              </a:rPr>
              <a:t>There were systems in place to drive implementation, and people were actually asked and expected to be accountable for the resources that went into the </a:t>
            </a:r>
            <a:r>
              <a:rPr lang="en-US" sz="1600" i="1" dirty="0" err="1">
                <a:solidFill>
                  <a:schemeClr val="accent5">
                    <a:lumMod val="50000"/>
                  </a:schemeClr>
                </a:solidFill>
                <a:ea typeface="ＭＳ Ｐゴシック" pitchFamily="40" charset="-128"/>
                <a:cs typeface="Calibri" panose="020F0502020204030204" pitchFamily="34" charset="0"/>
              </a:rPr>
              <a:t>programme</a:t>
            </a:r>
            <a:r>
              <a:rPr lang="en-US" sz="1600" i="1" dirty="0">
                <a:solidFill>
                  <a:schemeClr val="accent5">
                    <a:lumMod val="50000"/>
                  </a:schemeClr>
                </a:solidFill>
                <a:ea typeface="ＭＳ Ｐゴシック" pitchFamily="40" charset="-128"/>
                <a:cs typeface="Calibri" panose="020F0502020204030204" pitchFamily="34" charset="0"/>
              </a:rPr>
              <a:t> … [you]</a:t>
            </a:r>
            <a:r>
              <a:rPr lang="en-IE" sz="1600" i="1" dirty="0">
                <a:solidFill>
                  <a:schemeClr val="accent5">
                    <a:lumMod val="50000"/>
                  </a:schemeClr>
                </a:solidFill>
                <a:ea typeface="ＭＳ Ｐゴシック" pitchFamily="40" charset="-128"/>
                <a:cs typeface="Calibri" panose="020F0502020204030204" pitchFamily="34" charset="0"/>
              </a:rPr>
              <a:t>work as a team  on an ongoing  basis. You also had to, as a government person sit on a certain number of the local and regional drug task forces as a rep. , so you had that experience of not just being in a policy post but actually grappling with the issues that local and regional task force groups were grappling with … so you are bringing that experience …” </a:t>
            </a:r>
            <a:r>
              <a:rPr lang="en-IE" sz="1400" i="1" dirty="0">
                <a:solidFill>
                  <a:schemeClr val="accent5">
                    <a:lumMod val="50000"/>
                  </a:schemeClr>
                </a:solidFill>
                <a:ea typeface="ＭＳ Ｐゴシック" pitchFamily="40" charset="-128"/>
                <a:cs typeface="Calibri" panose="020F0502020204030204" pitchFamily="34" charset="0"/>
              </a:rPr>
              <a:t>Mid- level civil servant</a:t>
            </a:r>
            <a:endParaRPr lang="en-US" sz="1400" i="1" dirty="0">
              <a:solidFill>
                <a:schemeClr val="accent5">
                  <a:lumMod val="50000"/>
                </a:schemeClr>
              </a:solidFill>
              <a:ea typeface="ＭＳ Ｐゴシック" pitchFamily="40" charset="-128"/>
              <a:cs typeface="Calibri" panose="020F0502020204030204" pitchFamily="34" charset="0"/>
            </a:endParaRPr>
          </a:p>
        </p:txBody>
      </p:sp>
      <p:sp>
        <p:nvSpPr>
          <p:cNvPr id="42" name="TextBox 41"/>
          <p:cNvSpPr txBox="1"/>
          <p:nvPr/>
        </p:nvSpPr>
        <p:spPr>
          <a:xfrm>
            <a:off x="468000" y="11426994"/>
            <a:ext cx="9514200" cy="400110"/>
          </a:xfrm>
          <a:prstGeom prst="rect">
            <a:avLst/>
          </a:prstGeom>
          <a:noFill/>
        </p:spPr>
        <p:txBody>
          <a:bodyPr wrap="square" rtlCol="0">
            <a:spAutoFit/>
          </a:bodyPr>
          <a:lstStyle/>
          <a:p>
            <a:r>
              <a:rPr lang="en-IE" sz="2000" dirty="0">
                <a:solidFill>
                  <a:schemeClr val="accent5">
                    <a:lumMod val="50000"/>
                  </a:schemeClr>
                </a:solidFill>
              </a:rPr>
              <a:t>The results of the interviews with the policymakers are presented here;</a:t>
            </a:r>
          </a:p>
        </p:txBody>
      </p:sp>
      <p:sp>
        <p:nvSpPr>
          <p:cNvPr id="43" name="Rounded Rectangular Callout 42"/>
          <p:cNvSpPr/>
          <p:nvPr/>
        </p:nvSpPr>
        <p:spPr>
          <a:xfrm flipH="1">
            <a:off x="4934398" y="11821012"/>
            <a:ext cx="2873829" cy="2743735"/>
          </a:xfrm>
          <a:prstGeom prst="wedgeRoundRectCallout">
            <a:avLst>
              <a:gd name="adj1" fmla="val 3000"/>
              <a:gd name="adj2" fmla="val 89288"/>
              <a:gd name="adj3" fmla="val 16667"/>
            </a:avLst>
          </a:prstGeom>
          <a:solidFill>
            <a:srgbClr val="D5D5D4"/>
          </a:solidFill>
          <a:ln w="254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18872" indent="0">
              <a:buNone/>
            </a:pPr>
            <a:r>
              <a:rPr lang="en-US" sz="1600" i="1" dirty="0">
                <a:solidFill>
                  <a:schemeClr val="accent5">
                    <a:lumMod val="50000"/>
                  </a:schemeClr>
                </a:solidFill>
                <a:latin typeface="+mj-lt"/>
                <a:cs typeface="Calibri"/>
              </a:rPr>
              <a:t>” … so the first stage is always to look around at what … the problem is … getting research or statistics  that is already out there … to establish the position that you are in , and the goal you set</a:t>
            </a:r>
            <a:r>
              <a:rPr lang="en-US" sz="1800" i="1" dirty="0">
                <a:solidFill>
                  <a:schemeClr val="accent5">
                    <a:lumMod val="50000"/>
                  </a:schemeClr>
                </a:solidFill>
                <a:latin typeface="+mj-lt"/>
                <a:cs typeface="Calibri"/>
              </a:rPr>
              <a:t>,  ” </a:t>
            </a:r>
            <a:r>
              <a:rPr lang="en-US" sz="1400" i="1" dirty="0">
                <a:solidFill>
                  <a:schemeClr val="accent5">
                    <a:lumMod val="50000"/>
                  </a:schemeClr>
                </a:solidFill>
                <a:latin typeface="+mj-lt"/>
                <a:cs typeface="Calibri"/>
              </a:rPr>
              <a:t>Specialist civil servant</a:t>
            </a:r>
          </a:p>
        </p:txBody>
      </p:sp>
      <p:sp>
        <p:nvSpPr>
          <p:cNvPr id="44" name="TextBox 43"/>
          <p:cNvSpPr txBox="1"/>
          <p:nvPr/>
        </p:nvSpPr>
        <p:spPr>
          <a:xfrm>
            <a:off x="311972" y="20877972"/>
            <a:ext cx="11567603" cy="2031325"/>
          </a:xfrm>
          <a:prstGeom prst="rect">
            <a:avLst/>
          </a:prstGeom>
          <a:noFill/>
        </p:spPr>
        <p:txBody>
          <a:bodyPr wrap="square" rtlCol="0">
            <a:spAutoFit/>
          </a:bodyPr>
          <a:lstStyle/>
          <a:p>
            <a:r>
              <a:rPr lang="en-IE" sz="1800" dirty="0">
                <a:solidFill>
                  <a:schemeClr val="accent5">
                    <a:lumMod val="50000"/>
                  </a:schemeClr>
                </a:solidFill>
              </a:rPr>
              <a:t>In exploring the use of research in alcohol and drug policy making, research was most frequently used in the early stages of policymaking. Many other factors influenced the strategy as it moved through the different stages of the policy process; if the research evidence was not compatible with the political ideologies of the elected representatives they would not be considered. Similarly, economic factors had a significant Influence. It was </a:t>
            </a:r>
          </a:p>
          <a:p>
            <a:r>
              <a:rPr lang="en-IE" sz="1800" dirty="0">
                <a:solidFill>
                  <a:schemeClr val="accent5">
                    <a:lumMod val="50000"/>
                  </a:schemeClr>
                </a:solidFill>
              </a:rPr>
              <a:t>suggested that researchers increasing their understanding of the policy</a:t>
            </a:r>
          </a:p>
          <a:p>
            <a:r>
              <a:rPr lang="en-IE" sz="1800" dirty="0">
                <a:solidFill>
                  <a:schemeClr val="accent5">
                    <a:lumMod val="50000"/>
                  </a:schemeClr>
                </a:solidFill>
              </a:rPr>
              <a:t>-making environment could increase the uptake of research by </a:t>
            </a:r>
          </a:p>
          <a:p>
            <a:r>
              <a:rPr lang="en-IE" sz="1800" dirty="0">
                <a:solidFill>
                  <a:schemeClr val="accent5">
                    <a:lumMod val="50000"/>
                  </a:schemeClr>
                </a:solidFill>
              </a:rPr>
              <a:t>                                                                                                          policymakers. </a:t>
            </a:r>
          </a:p>
        </p:txBody>
      </p:sp>
    </p:spTree>
    <p:extLst>
      <p:ext uri="{BB962C8B-B14F-4D97-AF65-F5344CB8AC3E}">
        <p14:creationId xmlns:p14="http://schemas.microsoft.com/office/powerpoint/2010/main" val="1141683467"/>
      </p:ext>
    </p:extLst>
  </p:cSld>
  <p:clrMapOvr>
    <a:masterClrMapping/>
  </p:clrMapOvr>
</p:sld>
</file>

<file path=ppt/theme/theme1.xml><?xml version="1.0" encoding="utf-8"?>
<a:theme xmlns:a="http://schemas.openxmlformats.org/drawingml/2006/main" name="Office Theme">
  <a:themeElements>
    <a:clrScheme name="HRB">
      <a:dk1>
        <a:srgbClr val="003E90"/>
      </a:dk1>
      <a:lt1>
        <a:srgbClr val="FFFFFF"/>
      </a:lt1>
      <a:dk2>
        <a:srgbClr val="003E90"/>
      </a:dk2>
      <a:lt2>
        <a:srgbClr val="E7E6E6"/>
      </a:lt2>
      <a:accent1>
        <a:srgbClr val="FFF200"/>
      </a:accent1>
      <a:accent2>
        <a:srgbClr val="00AEC0"/>
      </a:accent2>
      <a:accent3>
        <a:srgbClr val="C9E2E2"/>
      </a:accent3>
      <a:accent4>
        <a:srgbClr val="94CDD5"/>
      </a:accent4>
      <a:accent5>
        <a:srgbClr val="61564B"/>
      </a:accent5>
      <a:accent6>
        <a:srgbClr val="A9A49D"/>
      </a:accent6>
      <a:hlink>
        <a:srgbClr val="003E90"/>
      </a:hlink>
      <a:folHlink>
        <a:srgbClr val="003E9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1335</TotalTime>
  <Words>868</Words>
  <Application>Microsoft Office PowerPoint</Application>
  <PresentationFormat>Custom</PresentationFormat>
  <Paragraphs>30</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Neasa White</dc:creator>
  <cp:lastModifiedBy>Mairea Nelson</cp:lastModifiedBy>
  <cp:revision>54</cp:revision>
  <dcterms:created xsi:type="dcterms:W3CDTF">2022-09-15T05:05:01Z</dcterms:created>
  <dcterms:modified xsi:type="dcterms:W3CDTF">2022-11-10T13:17:35Z</dcterms:modified>
</cp:coreProperties>
</file>