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8" r:id="rId5"/>
  </p:sldIdLst>
  <p:sldSz cx="12347575" cy="23706138"/>
  <p:notesSz cx="6858000" cy="9144000"/>
  <p:defaultTextStyle>
    <a:defPPr>
      <a:defRPr lang="en-US"/>
    </a:defPPr>
    <a:lvl1pPr marL="0" algn="l" defTabSz="1730502" rtl="0" eaLnBrk="1" latinLnBrk="0" hangingPunct="1">
      <a:defRPr sz="3407" kern="1200">
        <a:solidFill>
          <a:schemeClr val="tx1"/>
        </a:solidFill>
        <a:latin typeface="+mn-lt"/>
        <a:ea typeface="+mn-ea"/>
        <a:cs typeface="+mn-cs"/>
      </a:defRPr>
    </a:lvl1pPr>
    <a:lvl2pPr marL="865251" algn="l" defTabSz="1730502" rtl="0" eaLnBrk="1" latinLnBrk="0" hangingPunct="1">
      <a:defRPr sz="3407" kern="1200">
        <a:solidFill>
          <a:schemeClr val="tx1"/>
        </a:solidFill>
        <a:latin typeface="+mn-lt"/>
        <a:ea typeface="+mn-ea"/>
        <a:cs typeface="+mn-cs"/>
      </a:defRPr>
    </a:lvl2pPr>
    <a:lvl3pPr marL="1730502" algn="l" defTabSz="1730502" rtl="0" eaLnBrk="1" latinLnBrk="0" hangingPunct="1">
      <a:defRPr sz="3407" kern="1200">
        <a:solidFill>
          <a:schemeClr val="tx1"/>
        </a:solidFill>
        <a:latin typeface="+mn-lt"/>
        <a:ea typeface="+mn-ea"/>
        <a:cs typeface="+mn-cs"/>
      </a:defRPr>
    </a:lvl3pPr>
    <a:lvl4pPr marL="2595753" algn="l" defTabSz="1730502" rtl="0" eaLnBrk="1" latinLnBrk="0" hangingPunct="1">
      <a:defRPr sz="3407" kern="1200">
        <a:solidFill>
          <a:schemeClr val="tx1"/>
        </a:solidFill>
        <a:latin typeface="+mn-lt"/>
        <a:ea typeface="+mn-ea"/>
        <a:cs typeface="+mn-cs"/>
      </a:defRPr>
    </a:lvl4pPr>
    <a:lvl5pPr marL="3461004" algn="l" defTabSz="1730502" rtl="0" eaLnBrk="1" latinLnBrk="0" hangingPunct="1">
      <a:defRPr sz="3407" kern="1200">
        <a:solidFill>
          <a:schemeClr val="tx1"/>
        </a:solidFill>
        <a:latin typeface="+mn-lt"/>
        <a:ea typeface="+mn-ea"/>
        <a:cs typeface="+mn-cs"/>
      </a:defRPr>
    </a:lvl5pPr>
    <a:lvl6pPr marL="4326255" algn="l" defTabSz="1730502" rtl="0" eaLnBrk="1" latinLnBrk="0" hangingPunct="1">
      <a:defRPr sz="3407" kern="1200">
        <a:solidFill>
          <a:schemeClr val="tx1"/>
        </a:solidFill>
        <a:latin typeface="+mn-lt"/>
        <a:ea typeface="+mn-ea"/>
        <a:cs typeface="+mn-cs"/>
      </a:defRPr>
    </a:lvl6pPr>
    <a:lvl7pPr marL="5191506" algn="l" defTabSz="1730502" rtl="0" eaLnBrk="1" latinLnBrk="0" hangingPunct="1">
      <a:defRPr sz="3407" kern="1200">
        <a:solidFill>
          <a:schemeClr val="tx1"/>
        </a:solidFill>
        <a:latin typeface="+mn-lt"/>
        <a:ea typeface="+mn-ea"/>
        <a:cs typeface="+mn-cs"/>
      </a:defRPr>
    </a:lvl7pPr>
    <a:lvl8pPr marL="6056757" algn="l" defTabSz="1730502" rtl="0" eaLnBrk="1" latinLnBrk="0" hangingPunct="1">
      <a:defRPr sz="3407" kern="1200">
        <a:solidFill>
          <a:schemeClr val="tx1"/>
        </a:solidFill>
        <a:latin typeface="+mn-lt"/>
        <a:ea typeface="+mn-ea"/>
        <a:cs typeface="+mn-cs"/>
      </a:defRPr>
    </a:lvl8pPr>
    <a:lvl9pPr marL="6922008" algn="l" defTabSz="1730502" rtl="0" eaLnBrk="1" latinLnBrk="0" hangingPunct="1">
      <a:defRPr sz="34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p:restoredTop sz="94711"/>
  </p:normalViewPr>
  <p:slideViewPr>
    <p:cSldViewPr snapToGrid="0">
      <p:cViewPr varScale="1">
        <p:scale>
          <a:sx n="24" d="100"/>
          <a:sy n="24" d="100"/>
        </p:scale>
        <p:origin x="30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D637F-37DF-BE4E-AB35-822784F66603}" type="datetimeFigureOut">
              <a:rPr lang="en-US" smtClean="0"/>
              <a:t>11/10/2022</a:t>
            </a:fld>
            <a:endParaRPr lang="en-US"/>
          </a:p>
        </p:txBody>
      </p:sp>
      <p:sp>
        <p:nvSpPr>
          <p:cNvPr id="4" name="Slide Image Placeholder 3"/>
          <p:cNvSpPr>
            <a:spLocks noGrp="1" noRot="1" noChangeAspect="1"/>
          </p:cNvSpPr>
          <p:nvPr>
            <p:ph type="sldImg" idx="2"/>
          </p:nvPr>
        </p:nvSpPr>
        <p:spPr>
          <a:xfrm>
            <a:off x="2625725" y="1143000"/>
            <a:ext cx="1606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875DB-96EC-154A-922E-53491883F3CB}" type="slidenum">
              <a:rPr lang="en-US" smtClean="0"/>
              <a:t>‹#›</a:t>
            </a:fld>
            <a:endParaRPr lang="en-US"/>
          </a:p>
        </p:txBody>
      </p:sp>
    </p:spTree>
    <p:extLst>
      <p:ext uri="{BB962C8B-B14F-4D97-AF65-F5344CB8AC3E}">
        <p14:creationId xmlns:p14="http://schemas.microsoft.com/office/powerpoint/2010/main" val="2706248912"/>
      </p:ext>
    </p:extLst>
  </p:cSld>
  <p:clrMap bg1="lt1" tx1="dk1" bg2="lt2" tx2="dk2" accent1="accent1" accent2="accent2" accent3="accent3" accent4="accent4" accent5="accent5" accent6="accent6" hlink="hlink" folHlink="folHlink"/>
  <p:notesStyle>
    <a:lvl1pPr marL="0" algn="l" defTabSz="1730502" rtl="0" eaLnBrk="1" latinLnBrk="0" hangingPunct="1">
      <a:defRPr sz="2271" kern="1200">
        <a:solidFill>
          <a:schemeClr val="tx1"/>
        </a:solidFill>
        <a:latin typeface="+mn-lt"/>
        <a:ea typeface="+mn-ea"/>
        <a:cs typeface="+mn-cs"/>
      </a:defRPr>
    </a:lvl1pPr>
    <a:lvl2pPr marL="865251" algn="l" defTabSz="1730502" rtl="0" eaLnBrk="1" latinLnBrk="0" hangingPunct="1">
      <a:defRPr sz="2271" kern="1200">
        <a:solidFill>
          <a:schemeClr val="tx1"/>
        </a:solidFill>
        <a:latin typeface="+mn-lt"/>
        <a:ea typeface="+mn-ea"/>
        <a:cs typeface="+mn-cs"/>
      </a:defRPr>
    </a:lvl2pPr>
    <a:lvl3pPr marL="1730502" algn="l" defTabSz="1730502" rtl="0" eaLnBrk="1" latinLnBrk="0" hangingPunct="1">
      <a:defRPr sz="2271" kern="1200">
        <a:solidFill>
          <a:schemeClr val="tx1"/>
        </a:solidFill>
        <a:latin typeface="+mn-lt"/>
        <a:ea typeface="+mn-ea"/>
        <a:cs typeface="+mn-cs"/>
      </a:defRPr>
    </a:lvl3pPr>
    <a:lvl4pPr marL="2595753" algn="l" defTabSz="1730502" rtl="0" eaLnBrk="1" latinLnBrk="0" hangingPunct="1">
      <a:defRPr sz="2271" kern="1200">
        <a:solidFill>
          <a:schemeClr val="tx1"/>
        </a:solidFill>
        <a:latin typeface="+mn-lt"/>
        <a:ea typeface="+mn-ea"/>
        <a:cs typeface="+mn-cs"/>
      </a:defRPr>
    </a:lvl4pPr>
    <a:lvl5pPr marL="3461004" algn="l" defTabSz="1730502" rtl="0" eaLnBrk="1" latinLnBrk="0" hangingPunct="1">
      <a:defRPr sz="2271" kern="1200">
        <a:solidFill>
          <a:schemeClr val="tx1"/>
        </a:solidFill>
        <a:latin typeface="+mn-lt"/>
        <a:ea typeface="+mn-ea"/>
        <a:cs typeface="+mn-cs"/>
      </a:defRPr>
    </a:lvl5pPr>
    <a:lvl6pPr marL="4326255" algn="l" defTabSz="1730502" rtl="0" eaLnBrk="1" latinLnBrk="0" hangingPunct="1">
      <a:defRPr sz="2271" kern="1200">
        <a:solidFill>
          <a:schemeClr val="tx1"/>
        </a:solidFill>
        <a:latin typeface="+mn-lt"/>
        <a:ea typeface="+mn-ea"/>
        <a:cs typeface="+mn-cs"/>
      </a:defRPr>
    </a:lvl6pPr>
    <a:lvl7pPr marL="5191506" algn="l" defTabSz="1730502" rtl="0" eaLnBrk="1" latinLnBrk="0" hangingPunct="1">
      <a:defRPr sz="2271" kern="1200">
        <a:solidFill>
          <a:schemeClr val="tx1"/>
        </a:solidFill>
        <a:latin typeface="+mn-lt"/>
        <a:ea typeface="+mn-ea"/>
        <a:cs typeface="+mn-cs"/>
      </a:defRPr>
    </a:lvl7pPr>
    <a:lvl8pPr marL="6056757" algn="l" defTabSz="1730502" rtl="0" eaLnBrk="1" latinLnBrk="0" hangingPunct="1">
      <a:defRPr sz="2271" kern="1200">
        <a:solidFill>
          <a:schemeClr val="tx1"/>
        </a:solidFill>
        <a:latin typeface="+mn-lt"/>
        <a:ea typeface="+mn-ea"/>
        <a:cs typeface="+mn-cs"/>
      </a:defRPr>
    </a:lvl8pPr>
    <a:lvl9pPr marL="6922008" algn="l" defTabSz="1730502" rtl="0" eaLnBrk="1" latinLnBrk="0" hangingPunct="1">
      <a:defRPr sz="22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279E8F8-BF49-A0E3-6A0E-4EDFD35CE3B9}"/>
              </a:ext>
            </a:extLst>
          </p:cNvPr>
          <p:cNvSpPr>
            <a:spLocks noGrp="1"/>
          </p:cNvSpPr>
          <p:nvPr>
            <p:ph type="body" sz="quarter" idx="10" hasCustomPrompt="1"/>
          </p:nvPr>
        </p:nvSpPr>
        <p:spPr>
          <a:xfrm>
            <a:off x="468000" y="1404000"/>
            <a:ext cx="6224348" cy="1512000"/>
          </a:xfrm>
          <a:prstGeom prst="rect">
            <a:avLst/>
          </a:prstGeom>
        </p:spPr>
        <p:txBody>
          <a:bodyPr/>
          <a:lstStyle>
            <a:lvl1pPr marL="0" indent="0">
              <a:lnSpc>
                <a:spcPts val="5500"/>
              </a:lnSpc>
              <a:buNone/>
              <a:defRPr sz="5700" b="1" i="0">
                <a:latin typeface="Calibri" panose="020F0502020204030204" pitchFamily="34" charset="0"/>
                <a:cs typeface="Calibri" panose="020F0502020204030204" pitchFamily="34" charset="0"/>
              </a:defRPr>
            </a:lvl1pPr>
            <a:lvl2pPr marL="457200" indent="0">
              <a:buNone/>
              <a:defRPr b="1" i="0">
                <a:latin typeface="Calibri" panose="020F0502020204030204" pitchFamily="34" charset="0"/>
                <a:cs typeface="Calibri" panose="020F0502020204030204" pitchFamily="34" charset="0"/>
              </a:defRPr>
            </a:lvl2pPr>
            <a:lvl3pPr marL="914400" indent="0">
              <a:buNone/>
              <a:defRPr b="1" i="0">
                <a:latin typeface="Calibri" panose="020F0502020204030204" pitchFamily="34" charset="0"/>
                <a:cs typeface="Calibri" panose="020F0502020204030204" pitchFamily="34" charset="0"/>
              </a:defRPr>
            </a:lvl3pPr>
            <a:lvl4pPr marL="1371600" indent="0">
              <a:buNone/>
              <a:defRPr b="1" i="0">
                <a:latin typeface="Calibri" panose="020F0502020204030204" pitchFamily="34" charset="0"/>
                <a:cs typeface="Calibri" panose="020F0502020204030204" pitchFamily="34" charset="0"/>
              </a:defRPr>
            </a:lvl4pPr>
            <a:lvl5pPr marL="1828800" indent="0">
              <a:buNone/>
              <a:defRPr b="1" i="0">
                <a:latin typeface="Calibri" panose="020F0502020204030204" pitchFamily="34" charset="0"/>
                <a:cs typeface="Calibri" panose="020F0502020204030204" pitchFamily="34" charset="0"/>
              </a:defRPr>
            </a:lvl5pPr>
          </a:lstStyle>
          <a:p>
            <a:pPr lvl="0"/>
            <a:r>
              <a:rPr lang="en-GB" dirty="0"/>
              <a:t>Poster Title</a:t>
            </a:r>
            <a:endParaRPr lang="en-US" dirty="0"/>
          </a:p>
        </p:txBody>
      </p:sp>
      <p:sp>
        <p:nvSpPr>
          <p:cNvPr id="20" name="Text Placeholder 19">
            <a:extLst>
              <a:ext uri="{FF2B5EF4-FFF2-40B4-BE49-F238E27FC236}">
                <a16:creationId xmlns:a16="http://schemas.microsoft.com/office/drawing/2014/main" id="{2AD832FD-3CC4-9B9F-BD6D-020C0B76C5C6}"/>
              </a:ext>
            </a:extLst>
          </p:cNvPr>
          <p:cNvSpPr>
            <a:spLocks noGrp="1"/>
          </p:cNvSpPr>
          <p:nvPr>
            <p:ph type="body" sz="quarter" idx="11" hasCustomPrompt="1"/>
          </p:nvPr>
        </p:nvSpPr>
        <p:spPr>
          <a:xfrm>
            <a:off x="468313" y="3060000"/>
            <a:ext cx="6224035" cy="1001012"/>
          </a:xfrm>
          <a:prstGeom prst="rect">
            <a:avLst/>
          </a:prstGeom>
        </p:spPr>
        <p:txBody>
          <a:bodyPr/>
          <a:lstStyle>
            <a:lvl1pPr marL="0" indent="0">
              <a:lnSpc>
                <a:spcPts val="2800"/>
              </a:lnSpc>
              <a:buNone/>
              <a:defRPr sz="2300">
                <a:solidFill>
                  <a:schemeClr val="bg2">
                    <a:lumMod val="10000"/>
                  </a:schemeClr>
                </a:solidFill>
              </a:defRPr>
            </a:lvl1pPr>
            <a:lvl2pPr marL="457200" indent="0">
              <a:buNone/>
              <a:defRPr>
                <a:solidFill>
                  <a:schemeClr val="accent5"/>
                </a:solidFill>
              </a:defRPr>
            </a:lvl2pPr>
            <a:lvl3pPr marL="914400" indent="0">
              <a:buNone/>
              <a:defRPr>
                <a:solidFill>
                  <a:schemeClr val="accent5"/>
                </a:solidFill>
              </a:defRPr>
            </a:lvl3pPr>
            <a:lvl4pPr marL="1371600" indent="0">
              <a:buNone/>
              <a:defRPr>
                <a:solidFill>
                  <a:schemeClr val="accent5"/>
                </a:solidFill>
              </a:defRPr>
            </a:lvl4pPr>
            <a:lvl5pPr marL="1828800" indent="0">
              <a:buNone/>
              <a:defRPr>
                <a:solidFill>
                  <a:schemeClr val="accent5"/>
                </a:solidFill>
              </a:defRPr>
            </a:lvl5pPr>
          </a:lstStyle>
          <a:p>
            <a:pPr lvl="0"/>
            <a:r>
              <a:rPr lang="en-GB" dirty="0"/>
              <a:t>Authors Names Here</a:t>
            </a:r>
            <a:endParaRPr lang="en-US" dirty="0"/>
          </a:p>
        </p:txBody>
      </p:sp>
      <p:sp>
        <p:nvSpPr>
          <p:cNvPr id="22" name="Picture Placeholder 21">
            <a:extLst>
              <a:ext uri="{FF2B5EF4-FFF2-40B4-BE49-F238E27FC236}">
                <a16:creationId xmlns:a16="http://schemas.microsoft.com/office/drawing/2014/main" id="{39ACCBCD-AD1D-D61A-7F41-7453ECBC4596}"/>
              </a:ext>
            </a:extLst>
          </p:cNvPr>
          <p:cNvSpPr>
            <a:spLocks noGrp="1"/>
          </p:cNvSpPr>
          <p:nvPr>
            <p:ph type="pic" sz="quarter" idx="12"/>
          </p:nvPr>
        </p:nvSpPr>
        <p:spPr>
          <a:xfrm>
            <a:off x="6335575" y="5004000"/>
            <a:ext cx="5544000" cy="4788000"/>
          </a:xfrm>
          <a:prstGeom prst="rect">
            <a:avLst/>
          </a:prstGeom>
          <a:ln w="12700">
            <a:solidFill>
              <a:schemeClr val="tx1"/>
            </a:solidFill>
          </a:ln>
        </p:spPr>
        <p:txBody>
          <a:bodyPr/>
          <a:lstStyle/>
          <a:p>
            <a:endParaRPr lang="en-US"/>
          </a:p>
        </p:txBody>
      </p:sp>
      <p:sp>
        <p:nvSpPr>
          <p:cNvPr id="25" name="Text Placeholder 24">
            <a:extLst>
              <a:ext uri="{FF2B5EF4-FFF2-40B4-BE49-F238E27FC236}">
                <a16:creationId xmlns:a16="http://schemas.microsoft.com/office/drawing/2014/main" id="{4995AA2C-4D0C-3F58-4D00-493B01338823}"/>
              </a:ext>
            </a:extLst>
          </p:cNvPr>
          <p:cNvSpPr>
            <a:spLocks noGrp="1"/>
          </p:cNvSpPr>
          <p:nvPr>
            <p:ph type="body" sz="quarter" idx="13"/>
          </p:nvPr>
        </p:nvSpPr>
        <p:spPr>
          <a:xfrm>
            <a:off x="468313" y="5004000"/>
            <a:ext cx="11410950" cy="15946438"/>
          </a:xfrm>
          <a:prstGeom prst="rect">
            <a:avLst/>
          </a:prstGeom>
        </p:spPr>
        <p:txBody>
          <a:bodyPr lIns="90000" numCol="2" spcCol="180000"/>
          <a:lstStyle>
            <a:lvl1pPr marL="0" indent="0">
              <a:buNone/>
              <a:defRPr>
                <a:noFill/>
              </a:defRPr>
            </a:lvl1pPr>
            <a:lvl2pPr>
              <a:defRPr>
                <a:noFill/>
              </a:defRPr>
            </a:lvl2pPr>
            <a:lvl3pPr>
              <a:defRPr>
                <a:noFill/>
              </a:defRPr>
            </a:lvl3pPr>
            <a:lvl4pPr>
              <a:defRPr>
                <a:noFill/>
              </a:defRPr>
            </a:lvl4pPr>
            <a:lvl5pPr>
              <a:defRPr>
                <a:no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52168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35261A-2657-AF7F-EE3E-1FC43A7AC74F}"/>
              </a:ext>
            </a:extLst>
          </p:cNvPr>
          <p:cNvPicPr>
            <a:picLocks noChangeAspect="1"/>
          </p:cNvPicPr>
          <p:nvPr userDrawn="1"/>
        </p:nvPicPr>
        <p:blipFill>
          <a:blip r:embed="rId3"/>
          <a:stretch>
            <a:fillRect/>
          </a:stretch>
        </p:blipFill>
        <p:spPr>
          <a:xfrm>
            <a:off x="-4010" y="20974050"/>
            <a:ext cx="12351585" cy="2732088"/>
          </a:xfrm>
          <a:prstGeom prst="rect">
            <a:avLst/>
          </a:prstGeom>
        </p:spPr>
      </p:pic>
      <p:pic>
        <p:nvPicPr>
          <p:cNvPr id="8" name="Picture 7">
            <a:extLst>
              <a:ext uri="{FF2B5EF4-FFF2-40B4-BE49-F238E27FC236}">
                <a16:creationId xmlns:a16="http://schemas.microsoft.com/office/drawing/2014/main" id="{BB2E8EBB-425F-6913-A85C-AFF38F3AEC40}"/>
              </a:ext>
            </a:extLst>
          </p:cNvPr>
          <p:cNvPicPr>
            <a:picLocks noChangeAspect="1"/>
          </p:cNvPicPr>
          <p:nvPr userDrawn="1"/>
        </p:nvPicPr>
        <p:blipFill>
          <a:blip r:embed="rId4"/>
          <a:stretch>
            <a:fillRect/>
          </a:stretch>
        </p:blipFill>
        <p:spPr>
          <a:xfrm>
            <a:off x="0" y="0"/>
            <a:ext cx="12347575" cy="4217484"/>
          </a:xfrm>
          <a:prstGeom prst="rect">
            <a:avLst/>
          </a:prstGeom>
        </p:spPr>
      </p:pic>
      <p:pic>
        <p:nvPicPr>
          <p:cNvPr id="9" name="Picture 8">
            <a:extLst>
              <a:ext uri="{FF2B5EF4-FFF2-40B4-BE49-F238E27FC236}">
                <a16:creationId xmlns:a16="http://schemas.microsoft.com/office/drawing/2014/main" id="{91BD26F6-3838-A828-C584-61DD9943DA95}"/>
              </a:ext>
            </a:extLst>
          </p:cNvPr>
          <p:cNvPicPr>
            <a:picLocks noChangeAspect="1"/>
          </p:cNvPicPr>
          <p:nvPr userDrawn="1"/>
        </p:nvPicPr>
        <p:blipFill>
          <a:blip r:embed="rId5"/>
          <a:stretch>
            <a:fillRect/>
          </a:stretch>
        </p:blipFill>
        <p:spPr>
          <a:xfrm>
            <a:off x="5591175" y="293184"/>
            <a:ext cx="6756400" cy="3924300"/>
          </a:xfrm>
          <a:prstGeom prst="rect">
            <a:avLst/>
          </a:prstGeom>
        </p:spPr>
      </p:pic>
      <p:sp>
        <p:nvSpPr>
          <p:cNvPr id="10" name="TextBox 9">
            <a:extLst>
              <a:ext uri="{FF2B5EF4-FFF2-40B4-BE49-F238E27FC236}">
                <a16:creationId xmlns:a16="http://schemas.microsoft.com/office/drawing/2014/main" id="{895433EB-6004-79B5-EEEF-C586867B4946}"/>
              </a:ext>
            </a:extLst>
          </p:cNvPr>
          <p:cNvSpPr txBox="1"/>
          <p:nvPr userDrawn="1"/>
        </p:nvSpPr>
        <p:spPr>
          <a:xfrm>
            <a:off x="468000" y="468000"/>
            <a:ext cx="4807404" cy="738664"/>
          </a:xfrm>
          <a:prstGeom prst="rect">
            <a:avLst/>
          </a:prstGeom>
          <a:noFill/>
        </p:spPr>
        <p:txBody>
          <a:bodyPr wrap="square" rtlCol="0">
            <a:spAutoFit/>
          </a:bodyPr>
          <a:lstStyle/>
          <a:p>
            <a:r>
              <a:rPr lang="en-IE" sz="2100" dirty="0">
                <a:solidFill>
                  <a:schemeClr val="accent5"/>
                </a:solidFill>
              </a:rPr>
              <a:t>National Drug Forum 2022</a:t>
            </a:r>
          </a:p>
          <a:p>
            <a:endParaRPr lang="en-US" sz="2100" dirty="0">
              <a:solidFill>
                <a:schemeClr val="accent5"/>
              </a:solidFill>
            </a:endParaRPr>
          </a:p>
        </p:txBody>
      </p:sp>
    </p:spTree>
    <p:extLst>
      <p:ext uri="{BB962C8B-B14F-4D97-AF65-F5344CB8AC3E}">
        <p14:creationId xmlns:p14="http://schemas.microsoft.com/office/powerpoint/2010/main" val="177250871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D5C7F3-41A2-58E7-0E28-ADB616ED40EE}"/>
              </a:ext>
            </a:extLst>
          </p:cNvPr>
          <p:cNvSpPr>
            <a:spLocks noGrp="1"/>
          </p:cNvSpPr>
          <p:nvPr>
            <p:ph type="body" sz="quarter" idx="10"/>
          </p:nvPr>
        </p:nvSpPr>
        <p:spPr/>
        <p:txBody>
          <a:bodyPr>
            <a:noAutofit/>
          </a:bodyPr>
          <a:lstStyle/>
          <a:p>
            <a:pPr>
              <a:lnSpc>
                <a:spcPts val="2500"/>
              </a:lnSpc>
            </a:pPr>
            <a:r>
              <a:rPr lang="en-GB" sz="2000" dirty="0"/>
              <a:t>Consensus recommendations for opioid agonist treatment following the introduction of emergency clinical guidelines in Ireland during the COVID-19 pandemic</a:t>
            </a:r>
            <a:endParaRPr lang="en-US" sz="2000" dirty="0"/>
          </a:p>
        </p:txBody>
      </p:sp>
      <p:sp>
        <p:nvSpPr>
          <p:cNvPr id="3" name="Text Placeholder 2">
            <a:extLst>
              <a:ext uri="{FF2B5EF4-FFF2-40B4-BE49-F238E27FC236}">
                <a16:creationId xmlns:a16="http://schemas.microsoft.com/office/drawing/2014/main" id="{D5468F13-157C-5182-7FCD-6BD303DA8A46}"/>
              </a:ext>
            </a:extLst>
          </p:cNvPr>
          <p:cNvSpPr>
            <a:spLocks noGrp="1"/>
          </p:cNvSpPr>
          <p:nvPr>
            <p:ph type="body" sz="quarter" idx="11"/>
          </p:nvPr>
        </p:nvSpPr>
        <p:spPr/>
        <p:txBody>
          <a:bodyPr>
            <a:noAutofit/>
          </a:bodyPr>
          <a:lstStyle/>
          <a:p>
            <a:pPr>
              <a:lnSpc>
                <a:spcPts val="2400"/>
              </a:lnSpc>
            </a:pPr>
            <a:r>
              <a:rPr lang="en-US" sz="1400" b="1" dirty="0"/>
              <a:t>Gráinne Cousins</a:t>
            </a:r>
            <a:r>
              <a:rPr lang="en-US" sz="1400" dirty="0"/>
              <a:t>, Louise Durand, Fiona Boland, Norma </a:t>
            </a:r>
            <a:r>
              <a:rPr lang="en-US" sz="1400" dirty="0" err="1"/>
              <a:t>Harnedy</a:t>
            </a:r>
            <a:r>
              <a:rPr lang="en-US" sz="1400" dirty="0"/>
              <a:t>, </a:t>
            </a:r>
            <a:r>
              <a:rPr lang="en-US" sz="1400" dirty="0" err="1"/>
              <a:t>Íde</a:t>
            </a:r>
            <a:r>
              <a:rPr lang="en-US" sz="1400" dirty="0"/>
              <a:t> </a:t>
            </a:r>
            <a:r>
              <a:rPr lang="en-US" sz="1400" dirty="0" err="1"/>
              <a:t>Delargy</a:t>
            </a:r>
            <a:r>
              <a:rPr lang="en-US" sz="1400" dirty="0"/>
              <a:t>, Mike Scully, Paula </a:t>
            </a:r>
            <a:r>
              <a:rPr lang="en-US" sz="1400" dirty="0" err="1"/>
              <a:t>Mayock</a:t>
            </a:r>
            <a:r>
              <a:rPr lang="en-US" sz="1400" dirty="0"/>
              <a:t>, William Ebbitt, María Otero Vázquez, Nicola Corrigan, Nicki Killeen, Muriel Pate, Paula Byrne, </a:t>
            </a:r>
            <a:r>
              <a:rPr lang="en-US" sz="1400" dirty="0" err="1"/>
              <a:t>Eamon</a:t>
            </a:r>
            <a:r>
              <a:rPr lang="en-US" sz="1400" dirty="0"/>
              <a:t> Keenan</a:t>
            </a:r>
          </a:p>
        </p:txBody>
      </p:sp>
      <p:sp>
        <p:nvSpPr>
          <p:cNvPr id="5" name="Text Placeholder 4">
            <a:extLst>
              <a:ext uri="{FF2B5EF4-FFF2-40B4-BE49-F238E27FC236}">
                <a16:creationId xmlns:a16="http://schemas.microsoft.com/office/drawing/2014/main" id="{5F8AC79E-21FE-93E1-CEF4-49805DCEDB0C}"/>
              </a:ext>
            </a:extLst>
          </p:cNvPr>
          <p:cNvSpPr>
            <a:spLocks noGrp="1"/>
          </p:cNvSpPr>
          <p:nvPr>
            <p:ph type="body" sz="quarter" idx="13"/>
          </p:nvPr>
        </p:nvSpPr>
        <p:spPr/>
        <p:txBody>
          <a:bodyPr>
            <a:normAutofit fontScale="55000" lnSpcReduction="20000"/>
          </a:bodyPr>
          <a:lstStyle/>
          <a:p>
            <a:pPr>
              <a:spcAft>
                <a:spcPts val="500"/>
              </a:spcAft>
            </a:pPr>
            <a:r>
              <a:rPr lang="en-IE" b="1" dirty="0">
                <a:solidFill>
                  <a:schemeClr val="tx1"/>
                </a:solidFill>
              </a:rPr>
              <a:t>Synopsis</a:t>
            </a:r>
            <a:endParaRPr lang="en-IE" dirty="0">
              <a:solidFill>
                <a:schemeClr val="tx1"/>
              </a:solidFill>
            </a:endParaRPr>
          </a:p>
          <a:p>
            <a:pPr>
              <a:lnSpc>
                <a:spcPts val="2400"/>
              </a:lnSpc>
            </a:pPr>
            <a:r>
              <a:rPr lang="en-GB" dirty="0">
                <a:solidFill>
                  <a:schemeClr val="bg2">
                    <a:lumMod val="10000"/>
                  </a:schemeClr>
                </a:solidFill>
              </a:rPr>
              <a:t>Emergency contingency guidelines for opioid agonist treatment (OAT) were introduced in Ireland in March 2020, to ensure rapid and uninterrupted access to treatment, while mitigating COVID-19 risk. In this study, a wide range of stakeholders involved in the delivery and receipt of OAT reached consensus on which of the new recommendations introduced in the emergency guidelines should be retained. The panel of 48 stakeholders agreed on 16 clinical guidance statements for inclusion in OAT clinical guidelines as we move beyond the pandemic, rather than reverting to pre-pandemic guidelines; 9 relating to assessment, 3 to OAT drug choice and dosing, 1 to take-away doses, 2 to overdose prevention and 1 to the continuation of e-prescriptions. This has important implications for Policy development in the area of Drug Treatment and highlights the requirement for ongoing research in this area.</a:t>
            </a:r>
            <a:br>
              <a:rPr lang="en-IE" dirty="0"/>
            </a:br>
            <a:endParaRPr lang="en-IE" dirty="0"/>
          </a:p>
          <a:p>
            <a:pPr>
              <a:spcAft>
                <a:spcPts val="500"/>
              </a:spcAft>
            </a:pPr>
            <a:r>
              <a:rPr lang="en-IE" b="1" dirty="0">
                <a:solidFill>
                  <a:schemeClr val="tx1"/>
                </a:solidFill>
              </a:rPr>
              <a:t>Application</a:t>
            </a:r>
            <a:endParaRPr lang="en-IE" dirty="0">
              <a:solidFill>
                <a:schemeClr val="tx1"/>
              </a:solidFill>
            </a:endParaRPr>
          </a:p>
          <a:p>
            <a:pPr>
              <a:lnSpc>
                <a:spcPts val="2400"/>
              </a:lnSpc>
            </a:pPr>
            <a:r>
              <a:rPr lang="en-GB" dirty="0">
                <a:solidFill>
                  <a:schemeClr val="bg2">
                    <a:lumMod val="10000"/>
                  </a:schemeClr>
                </a:solidFill>
              </a:rPr>
              <a:t>People with an opioid use disorder; health-care professionals working in the area of opioid agonist treatment; policy; OAT guidelines.</a:t>
            </a:r>
            <a:endParaRPr lang="en-IE" dirty="0"/>
          </a:p>
          <a:p>
            <a:pPr>
              <a:lnSpc>
                <a:spcPts val="2660"/>
              </a:lnSpc>
              <a:spcAft>
                <a:spcPts val="500"/>
              </a:spcAft>
            </a:pPr>
            <a:r>
              <a:rPr lang="en-IE" b="1" dirty="0">
                <a:solidFill>
                  <a:schemeClr val="tx1"/>
                </a:solidFill>
              </a:rPr>
              <a:t>Purpose</a:t>
            </a:r>
            <a:endParaRPr lang="en-IE" dirty="0">
              <a:solidFill>
                <a:schemeClr val="tx1"/>
              </a:solidFill>
            </a:endParaRPr>
          </a:p>
          <a:p>
            <a:pPr>
              <a:lnSpc>
                <a:spcPts val="2400"/>
              </a:lnSpc>
            </a:pPr>
            <a:r>
              <a:rPr lang="en-GB" dirty="0">
                <a:solidFill>
                  <a:schemeClr val="bg2">
                    <a:lumMod val="10000"/>
                  </a:schemeClr>
                </a:solidFill>
              </a:rPr>
              <a:t>Emergency contingency guidelines for opioid agonist treatment (OAT) were introduced in Ireland in March 2020, to ensure rapid and uninterrupted access to treatment while mitigating COVID-19 risk. The contingency guidelines deviated, across multiple clinical domains, from pre-pandemic clinical guidelines published in 2016. The objectives of this study are to (1) identify changes introduced to OAT clinical guidelines in Ireland during the pandemic; and (2) develop consensus on whether the new recommendations should be retained beyond the pandemic, using a national Delphi consensus methodology.</a:t>
            </a:r>
            <a:br>
              <a:rPr lang="en-IE" dirty="0"/>
            </a:br>
            <a:endParaRPr lang="en-IE" dirty="0"/>
          </a:p>
          <a:p>
            <a:pPr>
              <a:spcAft>
                <a:spcPts val="500"/>
              </a:spcAft>
            </a:pPr>
            <a:r>
              <a:rPr lang="en-IE" b="1" dirty="0">
                <a:solidFill>
                  <a:schemeClr val="tx1"/>
                </a:solidFill>
              </a:rPr>
              <a:t>Method</a:t>
            </a:r>
            <a:r>
              <a:rPr lang="en-GB" dirty="0">
                <a:solidFill>
                  <a:schemeClr val="bg2">
                    <a:lumMod val="10000"/>
                  </a:schemeClr>
                </a:solidFill>
              </a:rPr>
              <a:t>	</a:t>
            </a:r>
          </a:p>
          <a:p>
            <a:pPr>
              <a:lnSpc>
                <a:spcPts val="2400"/>
              </a:lnSpc>
            </a:pPr>
            <a:r>
              <a:rPr lang="en-GB" dirty="0">
                <a:solidFill>
                  <a:schemeClr val="bg2">
                    <a:lumMod val="10000"/>
                  </a:schemeClr>
                </a:solidFill>
              </a:rPr>
              <a:t>Clinical guidance recommendations (‘statements’) were generated by comparing the newly established contingency guidelines with the national 2016 Clinical Guidelines for OAT. Over two rounds of on-line Delphi testing, a panel of experts (people currently accessing OAT, psychiatrists, general practitioners, community pharmacists, a nurse, a psychologist and support/key workers) independently rated their agreement with each statement and provided comments. Statements with a median score of 4 or 5 and a lower quartile of ≥4 were classified as having reached consensus.</a:t>
            </a:r>
            <a:br>
              <a:rPr lang="en-IE" dirty="0"/>
            </a:br>
            <a:endParaRPr lang="en-IE" dirty="0"/>
          </a:p>
          <a:p>
            <a:pPr>
              <a:spcAft>
                <a:spcPts val="500"/>
              </a:spcAft>
            </a:pPr>
            <a:r>
              <a:rPr lang="en-IE" b="1" dirty="0">
                <a:solidFill>
                  <a:schemeClr val="tx1"/>
                </a:solidFill>
              </a:rPr>
              <a:t>Results</a:t>
            </a:r>
            <a:endParaRPr lang="en-IE" dirty="0">
              <a:solidFill>
                <a:schemeClr val="tx1"/>
              </a:solidFill>
            </a:endParaRPr>
          </a:p>
          <a:p>
            <a:pPr>
              <a:lnSpc>
                <a:spcPts val="2400"/>
              </a:lnSpc>
            </a:pPr>
            <a:r>
              <a:rPr lang="en-GB" dirty="0">
                <a:solidFill>
                  <a:schemeClr val="bg2">
                    <a:lumMod val="10000"/>
                  </a:schemeClr>
                </a:solidFill>
              </a:rPr>
              <a:t>The expert panel agreed on 16 clinical guidance statements for inclusion in OAT clinical guidelines as we move beyond the pandemic. Consensus was not achieved for OAT drug dosing and frequency of urine testing. This lack of consensus did not appear to reflect disagreements based on a provider-patient power dynamic, as there were mixed opinions within both groups.</a:t>
            </a:r>
          </a:p>
          <a:p>
            <a:pPr>
              <a:lnSpc>
                <a:spcPts val="2400"/>
              </a:lnSpc>
            </a:pPr>
            <a:r>
              <a:rPr lang="en-GB" b="1" dirty="0">
                <a:solidFill>
                  <a:schemeClr val="tx1"/>
                </a:solidFill>
              </a:rPr>
              <a:t>Policy recommendations</a:t>
            </a:r>
          </a:p>
          <a:p>
            <a:pPr>
              <a:lnSpc>
                <a:spcPts val="2400"/>
              </a:lnSpc>
            </a:pPr>
            <a:r>
              <a:rPr lang="en-GB" dirty="0">
                <a:solidFill>
                  <a:schemeClr val="bg2">
                    <a:lumMod val="10000"/>
                  </a:schemeClr>
                </a:solidFill>
              </a:rPr>
              <a:t>1.	Waiting lists to access OAT should be avoided or minimised 	to the shortest time possible (less than one month)</a:t>
            </a:r>
          </a:p>
          <a:p>
            <a:pPr>
              <a:lnSpc>
                <a:spcPts val="2400"/>
              </a:lnSpc>
            </a:pPr>
            <a:r>
              <a:rPr lang="en-GB" dirty="0">
                <a:solidFill>
                  <a:schemeClr val="bg2">
                    <a:lumMod val="10000"/>
                  </a:schemeClr>
                </a:solidFill>
              </a:rPr>
              <a:t>2.	The cap on Level 2 GPs should be increased to reduce 	waiting times</a:t>
            </a:r>
          </a:p>
          <a:p>
            <a:pPr>
              <a:lnSpc>
                <a:spcPts val="2400"/>
              </a:lnSpc>
            </a:pPr>
            <a:r>
              <a:rPr lang="en-GB" dirty="0">
                <a:solidFill>
                  <a:schemeClr val="bg2">
                    <a:lumMod val="10000"/>
                  </a:schemeClr>
                </a:solidFill>
              </a:rPr>
              <a:t>3.	Greater access to rapid assessment with the possibility of 	some remote care should be considered</a:t>
            </a:r>
          </a:p>
          <a:p>
            <a:pPr>
              <a:lnSpc>
                <a:spcPts val="2400"/>
              </a:lnSpc>
            </a:pPr>
            <a:r>
              <a:rPr lang="en-GB" dirty="0">
                <a:solidFill>
                  <a:schemeClr val="bg2">
                    <a:lumMod val="10000"/>
                  </a:schemeClr>
                </a:solidFill>
              </a:rPr>
              <a:t>4.	People seeking OAT should be supported in making a fully 	informed choice between methadone and buprenorphine 	(if both drugs are considered to be clinically suitable for the 	person)</a:t>
            </a:r>
          </a:p>
          <a:p>
            <a:pPr>
              <a:lnSpc>
                <a:spcPts val="2400"/>
              </a:lnSpc>
            </a:pPr>
            <a:r>
              <a:rPr lang="en-GB" dirty="0">
                <a:solidFill>
                  <a:schemeClr val="bg2">
                    <a:lumMod val="10000"/>
                  </a:schemeClr>
                </a:solidFill>
              </a:rPr>
              <a:t>5.	All people on OAT should be prescribed and encouraged to 	take a supply of Naloxone, particularly during high-risk 	periods (on waiting list; treatment initiation)</a:t>
            </a:r>
          </a:p>
          <a:p>
            <a:pPr>
              <a:lnSpc>
                <a:spcPts val="2400"/>
              </a:lnSpc>
            </a:pPr>
            <a:r>
              <a:rPr lang="en-GB" dirty="0">
                <a:solidFill>
                  <a:schemeClr val="bg2">
                    <a:lumMod val="10000"/>
                  </a:schemeClr>
                </a:solidFill>
              </a:rPr>
              <a:t>6.	All people on OAT should be offered information and 	training on how to use Naloxone</a:t>
            </a:r>
          </a:p>
          <a:p>
            <a:pPr>
              <a:lnSpc>
                <a:spcPts val="2400"/>
              </a:lnSpc>
            </a:pPr>
            <a:r>
              <a:rPr lang="en-GB" dirty="0">
                <a:solidFill>
                  <a:schemeClr val="bg2">
                    <a:lumMod val="10000"/>
                  </a:schemeClr>
                </a:solidFill>
              </a:rPr>
              <a:t>7.	Doctors prescribing OAT should continue with electronic-	prescriptions directly to the person's pharmacy using the 	national electronic prescription transfer system (Health-		mail)</a:t>
            </a:r>
            <a:br>
              <a:rPr lang="en-IE" dirty="0"/>
            </a:br>
            <a:endParaRPr lang="en-IE" dirty="0"/>
          </a:p>
          <a:p>
            <a:pPr>
              <a:spcAft>
                <a:spcPts val="500"/>
              </a:spcAft>
            </a:pPr>
            <a:r>
              <a:rPr lang="en-IE" b="1" dirty="0">
                <a:solidFill>
                  <a:schemeClr val="tx1"/>
                </a:solidFill>
              </a:rPr>
              <a:t>Conclusion</a:t>
            </a:r>
            <a:endParaRPr lang="en-IE" dirty="0">
              <a:solidFill>
                <a:schemeClr val="tx1"/>
              </a:solidFill>
            </a:endParaRPr>
          </a:p>
          <a:p>
            <a:pPr>
              <a:lnSpc>
                <a:spcPts val="2400"/>
              </a:lnSpc>
            </a:pPr>
            <a:r>
              <a:rPr lang="en-GB" dirty="0">
                <a:solidFill>
                  <a:schemeClr val="bg2">
                    <a:lumMod val="10000"/>
                  </a:schemeClr>
                </a:solidFill>
              </a:rPr>
              <a:t>While the recommended therapeutic daily dose for methadone and buprenorphine should remain consistent with the current best evidence, efforts are clearly needed to understand what is driving the discrepancy between optimal drug dosing and current prescribing practices (Durand et al., 2020; </a:t>
            </a:r>
            <a:r>
              <a:rPr lang="en-GB" dirty="0" err="1">
                <a:solidFill>
                  <a:schemeClr val="bg2">
                    <a:lumMod val="10000"/>
                  </a:schemeClr>
                </a:solidFill>
              </a:rPr>
              <a:t>Jin</a:t>
            </a:r>
            <a:r>
              <a:rPr lang="en-GB" dirty="0">
                <a:solidFill>
                  <a:schemeClr val="bg2">
                    <a:lumMod val="10000"/>
                  </a:schemeClr>
                </a:solidFill>
              </a:rPr>
              <a:t> et al., 2020), acknowledging prescriber and patient concerns as identified in this study.</a:t>
            </a:r>
          </a:p>
          <a:p>
            <a:pPr>
              <a:lnSpc>
                <a:spcPts val="2400"/>
              </a:lnSpc>
            </a:pPr>
            <a:r>
              <a:rPr lang="en-GB" dirty="0">
                <a:solidFill>
                  <a:schemeClr val="bg2">
                    <a:lumMod val="10000"/>
                  </a:schemeClr>
                </a:solidFill>
              </a:rPr>
              <a:t>Given the insufficient evidence base regarding the use of urine drug testing, and the lack of consensus in this study, further studies are warranted to assess the impact of drug testing on patient outcomes.</a:t>
            </a:r>
          </a:p>
          <a:p>
            <a:endParaRPr lang="en-IE" dirty="0"/>
          </a:p>
          <a:p>
            <a:pPr>
              <a:spcAft>
                <a:spcPts val="500"/>
              </a:spcAft>
            </a:pPr>
            <a:r>
              <a:rPr lang="en-IE" b="1" dirty="0">
                <a:solidFill>
                  <a:schemeClr val="tx1"/>
                </a:solidFill>
              </a:rPr>
              <a:t>Funding</a:t>
            </a:r>
            <a:endParaRPr lang="en-IE" dirty="0">
              <a:solidFill>
                <a:schemeClr val="tx1"/>
              </a:solidFill>
            </a:endParaRPr>
          </a:p>
          <a:p>
            <a:pPr>
              <a:lnSpc>
                <a:spcPts val="1900"/>
              </a:lnSpc>
              <a:spcAft>
                <a:spcPts val="500"/>
              </a:spcAft>
            </a:pPr>
            <a:r>
              <a:rPr lang="en-GB" sz="2400" dirty="0">
                <a:solidFill>
                  <a:schemeClr val="bg2">
                    <a:lumMod val="10000"/>
                  </a:schemeClr>
                </a:solidFill>
              </a:rPr>
              <a:t>This research was funded by the Health Research Board under the Research Collaborative in Quality and Patient Safety (RCQPS), a collaborative initiative between the Health Research Board, the Health Service Executive, National Quality Improvement Team and the Royal College of Physicians of Ireland [RCQPS-2020-016].</a:t>
            </a:r>
          </a:p>
          <a:p>
            <a:pPr>
              <a:spcAft>
                <a:spcPts val="500"/>
              </a:spcAft>
            </a:pPr>
            <a:r>
              <a:rPr lang="en-GB" sz="2700" b="1" dirty="0">
                <a:solidFill>
                  <a:schemeClr val="tx1"/>
                </a:solidFill>
              </a:rPr>
              <a:t>Read full paper</a:t>
            </a:r>
          </a:p>
          <a:p>
            <a:pPr>
              <a:lnSpc>
                <a:spcPts val="1900"/>
              </a:lnSpc>
              <a:spcAft>
                <a:spcPts val="500"/>
              </a:spcAft>
            </a:pPr>
            <a:r>
              <a:rPr lang="en-US" sz="2400" dirty="0">
                <a:solidFill>
                  <a:schemeClr val="bg2">
                    <a:lumMod val="10000"/>
                  </a:schemeClr>
                </a:solidFill>
              </a:rPr>
              <a:t>Durand, L., Keenan, E., Boland, F., </a:t>
            </a:r>
            <a:r>
              <a:rPr lang="en-US" sz="2400" dirty="0" err="1">
                <a:solidFill>
                  <a:schemeClr val="bg2">
                    <a:lumMod val="10000"/>
                  </a:schemeClr>
                </a:solidFill>
              </a:rPr>
              <a:t>Harnedy</a:t>
            </a:r>
            <a:r>
              <a:rPr lang="en-US" sz="2400" dirty="0">
                <a:solidFill>
                  <a:schemeClr val="bg2">
                    <a:lumMod val="10000"/>
                  </a:schemeClr>
                </a:solidFill>
              </a:rPr>
              <a:t>, N., </a:t>
            </a:r>
            <a:r>
              <a:rPr lang="en-US" sz="2400" dirty="0" err="1">
                <a:solidFill>
                  <a:schemeClr val="bg2">
                    <a:lumMod val="10000"/>
                  </a:schemeClr>
                </a:solidFill>
              </a:rPr>
              <a:t>Delargy</a:t>
            </a:r>
            <a:r>
              <a:rPr lang="en-US" sz="2400" dirty="0">
                <a:solidFill>
                  <a:schemeClr val="bg2">
                    <a:lumMod val="10000"/>
                  </a:schemeClr>
                </a:solidFill>
              </a:rPr>
              <a:t>, Í., Scully, M., . . . Cousins, G. (2022). Consensus recommendations for opioid agonist treatment following the introduction of emergency clinical guidelines in Ireland during the COVID-19 pandemic: A national Delphi study. International J Drug Policy, 106, 103768. doi:10.1016/j.drugpo.2022.103768</a:t>
            </a:r>
            <a:endParaRPr lang="en-IE" sz="2400" dirty="0">
              <a:solidFill>
                <a:schemeClr val="bg2">
                  <a:lumMod val="10000"/>
                </a:schemeClr>
              </a:solidFill>
            </a:endParaRPr>
          </a:p>
          <a:p>
            <a:pPr>
              <a:spcAft>
                <a:spcPts val="500"/>
              </a:spcAft>
            </a:pPr>
            <a:endParaRPr lang="en-GB" sz="2700" b="1" dirty="0">
              <a:solidFill>
                <a:schemeClr val="tx1"/>
              </a:solidFill>
            </a:endParaRPr>
          </a:p>
        </p:txBody>
      </p:sp>
      <p:sp>
        <p:nvSpPr>
          <p:cNvPr id="6" name="Rounded Rectangle 5">
            <a:extLst>
              <a:ext uri="{FF2B5EF4-FFF2-40B4-BE49-F238E27FC236}">
                <a16:creationId xmlns:a16="http://schemas.microsoft.com/office/drawing/2014/main" id="{6B107568-64D0-617D-BD60-C95BC43093A0}"/>
              </a:ext>
            </a:extLst>
          </p:cNvPr>
          <p:cNvSpPr/>
          <p:nvPr/>
        </p:nvSpPr>
        <p:spPr>
          <a:xfrm>
            <a:off x="6803575" y="486664"/>
            <a:ext cx="5076000"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a:extLst>
              <a:ext uri="{FF2B5EF4-FFF2-40B4-BE49-F238E27FC236}">
                <a16:creationId xmlns:a16="http://schemas.microsoft.com/office/drawing/2014/main" id="{3084125F-EA19-838F-193B-ACBF0F0699FD}"/>
              </a:ext>
            </a:extLst>
          </p:cNvPr>
          <p:cNvSpPr/>
          <p:nvPr/>
        </p:nvSpPr>
        <p:spPr>
          <a:xfrm>
            <a:off x="468000" y="20844000"/>
            <a:ext cx="5076000"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2"/>
          <a:stretch>
            <a:fillRect/>
          </a:stretch>
        </p:blipFill>
        <p:spPr>
          <a:xfrm>
            <a:off x="5842557" y="21191157"/>
            <a:ext cx="1476000" cy="1476000"/>
          </a:xfrm>
          <a:prstGeom prst="rect">
            <a:avLst/>
          </a:prstGeom>
        </p:spPr>
      </p:pic>
      <p:pic>
        <p:nvPicPr>
          <p:cNvPr id="10" name="Picture 9"/>
          <p:cNvPicPr>
            <a:picLocks noChangeAspect="1"/>
          </p:cNvPicPr>
          <p:nvPr/>
        </p:nvPicPr>
        <p:blipFill>
          <a:blip r:embed="rId3"/>
          <a:stretch>
            <a:fillRect/>
          </a:stretch>
        </p:blipFill>
        <p:spPr>
          <a:xfrm>
            <a:off x="4670366" y="20942901"/>
            <a:ext cx="1194920" cy="1853345"/>
          </a:xfrm>
          <a:prstGeom prst="rect">
            <a:avLst/>
          </a:prstGeom>
        </p:spPr>
      </p:pic>
      <p:pic>
        <p:nvPicPr>
          <p:cNvPr id="11" name="Picture 10"/>
          <p:cNvPicPr>
            <a:picLocks noChangeAspect="1"/>
          </p:cNvPicPr>
          <p:nvPr/>
        </p:nvPicPr>
        <p:blipFill>
          <a:blip r:embed="rId4"/>
          <a:stretch>
            <a:fillRect/>
          </a:stretch>
        </p:blipFill>
        <p:spPr>
          <a:xfrm>
            <a:off x="183063" y="21426701"/>
            <a:ext cx="1714500" cy="933450"/>
          </a:xfrm>
          <a:prstGeom prst="rect">
            <a:avLst/>
          </a:prstGeom>
        </p:spPr>
      </p:pic>
      <p:grpSp>
        <p:nvGrpSpPr>
          <p:cNvPr id="12" name="Group 11"/>
          <p:cNvGrpSpPr/>
          <p:nvPr/>
        </p:nvGrpSpPr>
        <p:grpSpPr>
          <a:xfrm>
            <a:off x="2111100" y="21287012"/>
            <a:ext cx="2520000" cy="1404000"/>
            <a:chOff x="765175" y="15483841"/>
            <a:chExt cx="4442460" cy="2341821"/>
          </a:xfrm>
        </p:grpSpPr>
        <p:pic>
          <p:nvPicPr>
            <p:cNvPr id="13" name="Picture 12"/>
            <p:cNvPicPr>
              <a:picLocks noChangeAspect="1"/>
            </p:cNvPicPr>
            <p:nvPr/>
          </p:nvPicPr>
          <p:blipFill rotWithShape="1">
            <a:blip r:embed="rId5"/>
            <a:srcRect r="73718" b="7914"/>
            <a:stretch/>
          </p:blipFill>
          <p:spPr>
            <a:xfrm>
              <a:off x="1036320" y="15483841"/>
              <a:ext cx="3474720" cy="1219200"/>
            </a:xfrm>
            <a:prstGeom prst="rect">
              <a:avLst/>
            </a:prstGeom>
          </p:spPr>
        </p:pic>
        <p:pic>
          <p:nvPicPr>
            <p:cNvPr id="14" name="Picture 13"/>
            <p:cNvPicPr>
              <a:picLocks noChangeAspect="1"/>
            </p:cNvPicPr>
            <p:nvPr/>
          </p:nvPicPr>
          <p:blipFill rotWithShape="1">
            <a:blip r:embed="rId5"/>
            <a:srcRect l="66398" t="15208"/>
            <a:stretch/>
          </p:blipFill>
          <p:spPr>
            <a:xfrm>
              <a:off x="765175" y="16703041"/>
              <a:ext cx="4442460" cy="1122621"/>
            </a:xfrm>
            <a:prstGeom prst="rect">
              <a:avLst/>
            </a:prstGeom>
          </p:spPr>
        </p:pic>
      </p:grpSp>
      <p:pic>
        <p:nvPicPr>
          <p:cNvPr id="15" name="Picture 14"/>
          <p:cNvPicPr>
            <a:picLocks noChangeAspect="1"/>
          </p:cNvPicPr>
          <p:nvPr/>
        </p:nvPicPr>
        <p:blipFill>
          <a:blip r:embed="rId6"/>
          <a:stretch>
            <a:fillRect/>
          </a:stretch>
        </p:blipFill>
        <p:spPr>
          <a:xfrm>
            <a:off x="7613575" y="512032"/>
            <a:ext cx="3456000" cy="1414632"/>
          </a:xfrm>
          <a:prstGeom prst="rect">
            <a:avLst/>
          </a:prstGeom>
        </p:spPr>
      </p:pic>
    </p:spTree>
    <p:extLst>
      <p:ext uri="{BB962C8B-B14F-4D97-AF65-F5344CB8AC3E}">
        <p14:creationId xmlns:p14="http://schemas.microsoft.com/office/powerpoint/2010/main" val="1141683467"/>
      </p:ext>
    </p:extLst>
  </p:cSld>
  <p:clrMapOvr>
    <a:masterClrMapping/>
  </p:clrMapOvr>
</p:sld>
</file>

<file path=ppt/theme/theme1.xml><?xml version="1.0" encoding="utf-8"?>
<a:theme xmlns:a="http://schemas.openxmlformats.org/drawingml/2006/main" name="Office Theme">
  <a:themeElements>
    <a:clrScheme name="HRB">
      <a:dk1>
        <a:srgbClr val="003E90"/>
      </a:dk1>
      <a:lt1>
        <a:srgbClr val="FFFFFF"/>
      </a:lt1>
      <a:dk2>
        <a:srgbClr val="003E90"/>
      </a:dk2>
      <a:lt2>
        <a:srgbClr val="E7E6E6"/>
      </a:lt2>
      <a:accent1>
        <a:srgbClr val="FFF200"/>
      </a:accent1>
      <a:accent2>
        <a:srgbClr val="00AEC0"/>
      </a:accent2>
      <a:accent3>
        <a:srgbClr val="C9E2E2"/>
      </a:accent3>
      <a:accent4>
        <a:srgbClr val="94CDD5"/>
      </a:accent4>
      <a:accent5>
        <a:srgbClr val="61564B"/>
      </a:accent5>
      <a:accent6>
        <a:srgbClr val="A9A49D"/>
      </a:accent6>
      <a:hlink>
        <a:srgbClr val="003E90"/>
      </a:hlink>
      <a:folHlink>
        <a:srgbClr val="003E9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1F85B95B925C4F8F7B43EF405E40F4" ma:contentTypeVersion="13" ma:contentTypeDescription="Create a new document." ma:contentTypeScope="" ma:versionID="aff3e11f55635a5e92885bc247380643">
  <xsd:schema xmlns:xsd="http://www.w3.org/2001/XMLSchema" xmlns:xs="http://www.w3.org/2001/XMLSchema" xmlns:p="http://schemas.microsoft.com/office/2006/metadata/properties" xmlns:ns3="217f4a03-2b88-4f51-b12e-b88ce4a0680b" xmlns:ns4="95262083-3a89-4688-9593-91e26857651e" targetNamespace="http://schemas.microsoft.com/office/2006/metadata/properties" ma:root="true" ma:fieldsID="d2347f2af01185f73d8a7ae16bca99d6" ns3:_="" ns4:_="">
    <xsd:import namespace="217f4a03-2b88-4f51-b12e-b88ce4a0680b"/>
    <xsd:import namespace="95262083-3a89-4688-9593-91e26857651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f4a03-2b88-4f51-b12e-b88ce4a068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262083-3a89-4688-9593-91e26857651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3A06BE-2FA9-4E95-8D90-A7503BDAD208}">
  <ds:schemaRefs>
    <ds:schemaRef ds:uri="http://schemas.microsoft.com/office/2006/metadata/properties"/>
    <ds:schemaRef ds:uri="95262083-3a89-4688-9593-91e26857651e"/>
    <ds:schemaRef ds:uri="http://www.w3.org/XML/1998/namespace"/>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217f4a03-2b88-4f51-b12e-b88ce4a0680b"/>
    <ds:schemaRef ds:uri="http://purl.org/dc/terms/"/>
    <ds:schemaRef ds:uri="http://purl.org/dc/elements/1.1/"/>
  </ds:schemaRefs>
</ds:datastoreItem>
</file>

<file path=customXml/itemProps2.xml><?xml version="1.0" encoding="utf-8"?>
<ds:datastoreItem xmlns:ds="http://schemas.openxmlformats.org/officeDocument/2006/customXml" ds:itemID="{A33BE933-FCE7-44D7-91C6-D1EC679E43AE}">
  <ds:schemaRefs>
    <ds:schemaRef ds:uri="http://schemas.microsoft.com/sharepoint/v3/contenttype/forms"/>
  </ds:schemaRefs>
</ds:datastoreItem>
</file>

<file path=customXml/itemProps3.xml><?xml version="1.0" encoding="utf-8"?>
<ds:datastoreItem xmlns:ds="http://schemas.openxmlformats.org/officeDocument/2006/customXml" ds:itemID="{4D0C53A0-FE61-4408-B9BE-5323B647CB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f4a03-2b88-4f51-b12e-b88ce4a0680b"/>
    <ds:schemaRef ds:uri="95262083-3a89-4688-9593-91e2685765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123</TotalTime>
  <Words>912</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Neasa White</dc:creator>
  <cp:lastModifiedBy>Mairea Nelson</cp:lastModifiedBy>
  <cp:revision>12</cp:revision>
  <dcterms:created xsi:type="dcterms:W3CDTF">2022-09-15T05:05:01Z</dcterms:created>
  <dcterms:modified xsi:type="dcterms:W3CDTF">2022-11-10T13:16:08Z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0x010100421F85B95B925C4F8F7B43EF405E40F4</vt:lpwstr>
  </property>
</Properties>
</file>