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3"/>
  </p:notesMasterIdLst>
  <p:sldIdLst>
    <p:sldId id="258" r:id="rId2"/>
  </p:sldIdLst>
  <p:sldSz cx="12347575" cy="23706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Broderick" initials="JB" lastIdx="1" clrIdx="0">
    <p:extLst>
      <p:ext uri="{19B8F6BF-5375-455C-9EA6-DF929625EA0E}">
        <p15:presenceInfo xmlns:p15="http://schemas.microsoft.com/office/powerpoint/2012/main" userId="S-1-5-21-3781580678-689260438-1208428872-1524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ED0"/>
    <a:srgbClr val="82A1D8"/>
    <a:srgbClr val="0045A2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D6F498-1AAB-4C33-B988-E9FC88F7BD34}" v="19" dt="2022-10-22T18:19:06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/>
    <p:restoredTop sz="94711"/>
  </p:normalViewPr>
  <p:slideViewPr>
    <p:cSldViewPr snapToGrid="0">
      <p:cViewPr varScale="1">
        <p:scale>
          <a:sx n="24" d="100"/>
          <a:sy n="24" d="100"/>
        </p:scale>
        <p:origin x="30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D637F-37DF-BE4E-AB35-822784F66603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25725" y="1143000"/>
            <a:ext cx="1606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875DB-96EC-154A-922E-53491883F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4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1pPr>
    <a:lvl2pPr marL="865251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2pPr>
    <a:lvl3pPr marL="1730502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3pPr>
    <a:lvl4pPr marL="2595753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4pPr>
    <a:lvl5pPr marL="3461004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5pPr>
    <a:lvl6pPr marL="4326255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6pPr>
    <a:lvl7pPr marL="5191506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7pPr>
    <a:lvl8pPr marL="6056757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8pPr>
    <a:lvl9pPr marL="6922008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6068" y="3879687"/>
            <a:ext cx="10495439" cy="8253248"/>
          </a:xfrm>
        </p:spPr>
        <p:txBody>
          <a:bodyPr anchor="b"/>
          <a:lstStyle>
            <a:lvl1pPr algn="ctr">
              <a:defRPr sz="81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447" y="12451212"/>
            <a:ext cx="9260681" cy="5723494"/>
          </a:xfrm>
        </p:spPr>
        <p:txBody>
          <a:bodyPr/>
          <a:lstStyle>
            <a:lvl1pPr marL="0" indent="0" algn="ctr">
              <a:buNone/>
              <a:defRPr sz="3241"/>
            </a:lvl1pPr>
            <a:lvl2pPr marL="617357" indent="0" algn="ctr">
              <a:buNone/>
              <a:defRPr sz="2701"/>
            </a:lvl2pPr>
            <a:lvl3pPr marL="1234714" indent="0" algn="ctr">
              <a:buNone/>
              <a:defRPr sz="2431"/>
            </a:lvl3pPr>
            <a:lvl4pPr marL="1852071" indent="0" algn="ctr">
              <a:buNone/>
              <a:defRPr sz="2160"/>
            </a:lvl4pPr>
            <a:lvl5pPr marL="2469429" indent="0" algn="ctr">
              <a:buNone/>
              <a:defRPr sz="2160"/>
            </a:lvl5pPr>
            <a:lvl6pPr marL="3086786" indent="0" algn="ctr">
              <a:buNone/>
              <a:defRPr sz="2160"/>
            </a:lvl6pPr>
            <a:lvl7pPr marL="3704143" indent="0" algn="ctr">
              <a:buNone/>
              <a:defRPr sz="2160"/>
            </a:lvl7pPr>
            <a:lvl8pPr marL="4321500" indent="0" algn="ctr">
              <a:buNone/>
              <a:defRPr sz="2160"/>
            </a:lvl8pPr>
            <a:lvl9pPr marL="4938857" indent="0" algn="ctr">
              <a:buNone/>
              <a:defRPr sz="21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9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8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234" y="1262132"/>
            <a:ext cx="2662446" cy="200898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896" y="1262132"/>
            <a:ext cx="7832993" cy="200898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4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279E8F8-BF49-A0E3-6A0E-4EDFD35CE3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404000"/>
            <a:ext cx="6224348" cy="151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500"/>
              </a:lnSpc>
              <a:buNone/>
              <a:defRPr sz="57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Poster Title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AD832FD-3CC4-9B9F-BD6D-020C0B76C5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060000"/>
            <a:ext cx="6224035" cy="10010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800"/>
              </a:lnSpc>
              <a:buNone/>
              <a:defRPr sz="23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 dirty="0"/>
              <a:t>Authors Names Here</a:t>
            </a:r>
            <a:endParaRPr lang="en-US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39ACCBCD-AD1D-D61A-7F41-7453ECBC459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35575" y="5004000"/>
            <a:ext cx="5544000" cy="47880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995AA2C-4D0C-3F58-4D00-493B013388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3" y="5004000"/>
            <a:ext cx="11410950" cy="15946438"/>
          </a:xfrm>
          <a:prstGeom prst="rect">
            <a:avLst/>
          </a:prstGeom>
        </p:spPr>
        <p:txBody>
          <a:bodyPr lIns="90000" numCol="2" spcCol="180000"/>
          <a:lstStyle>
            <a:lvl1pPr marL="0" indent="0">
              <a:buNone/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2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1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466" y="5910079"/>
            <a:ext cx="10649783" cy="9861093"/>
          </a:xfrm>
        </p:spPr>
        <p:txBody>
          <a:bodyPr anchor="b"/>
          <a:lstStyle>
            <a:lvl1pPr>
              <a:defRPr sz="81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466" y="15864462"/>
            <a:ext cx="10649783" cy="5185716"/>
          </a:xfrm>
        </p:spPr>
        <p:txBody>
          <a:bodyPr/>
          <a:lstStyle>
            <a:lvl1pPr marL="0" indent="0">
              <a:buNone/>
              <a:defRPr sz="3241">
                <a:solidFill>
                  <a:schemeClr val="tx1"/>
                </a:solidFill>
              </a:defRPr>
            </a:lvl1pPr>
            <a:lvl2pPr marL="617357" indent="0">
              <a:buNone/>
              <a:defRPr sz="2701">
                <a:solidFill>
                  <a:schemeClr val="tx1">
                    <a:tint val="75000"/>
                  </a:schemeClr>
                </a:solidFill>
              </a:defRPr>
            </a:lvl2pPr>
            <a:lvl3pPr marL="1234714" indent="0">
              <a:buNone/>
              <a:defRPr sz="2431">
                <a:solidFill>
                  <a:schemeClr val="tx1">
                    <a:tint val="75000"/>
                  </a:schemeClr>
                </a:solidFill>
              </a:defRPr>
            </a:lvl3pPr>
            <a:lvl4pPr marL="1852071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4pPr>
            <a:lvl5pPr marL="2469429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5pPr>
            <a:lvl6pPr marL="3086786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6pPr>
            <a:lvl7pPr marL="3704143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7pPr>
            <a:lvl8pPr marL="432150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8pPr>
            <a:lvl9pPr marL="4938857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1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8896" y="6310662"/>
            <a:ext cx="5247719" cy="15041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0960" y="6310662"/>
            <a:ext cx="5247719" cy="15041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04" y="1262137"/>
            <a:ext cx="10649783" cy="4582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505" y="5811298"/>
            <a:ext cx="5223602" cy="2848027"/>
          </a:xfrm>
        </p:spPr>
        <p:txBody>
          <a:bodyPr anchor="b"/>
          <a:lstStyle>
            <a:lvl1pPr marL="0" indent="0">
              <a:buNone/>
              <a:defRPr sz="3241" b="1"/>
            </a:lvl1pPr>
            <a:lvl2pPr marL="617357" indent="0">
              <a:buNone/>
              <a:defRPr sz="2701" b="1"/>
            </a:lvl2pPr>
            <a:lvl3pPr marL="1234714" indent="0">
              <a:buNone/>
              <a:defRPr sz="2431" b="1"/>
            </a:lvl3pPr>
            <a:lvl4pPr marL="1852071" indent="0">
              <a:buNone/>
              <a:defRPr sz="2160" b="1"/>
            </a:lvl4pPr>
            <a:lvl5pPr marL="2469429" indent="0">
              <a:buNone/>
              <a:defRPr sz="2160" b="1"/>
            </a:lvl5pPr>
            <a:lvl6pPr marL="3086786" indent="0">
              <a:buNone/>
              <a:defRPr sz="2160" b="1"/>
            </a:lvl6pPr>
            <a:lvl7pPr marL="3704143" indent="0">
              <a:buNone/>
              <a:defRPr sz="2160" b="1"/>
            </a:lvl7pPr>
            <a:lvl8pPr marL="4321500" indent="0">
              <a:buNone/>
              <a:defRPr sz="2160" b="1"/>
            </a:lvl8pPr>
            <a:lvl9pPr marL="4938857" indent="0">
              <a:buNone/>
              <a:defRPr sz="2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505" y="8659326"/>
            <a:ext cx="5223602" cy="12736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0960" y="5811298"/>
            <a:ext cx="5249328" cy="2848027"/>
          </a:xfrm>
        </p:spPr>
        <p:txBody>
          <a:bodyPr anchor="b"/>
          <a:lstStyle>
            <a:lvl1pPr marL="0" indent="0">
              <a:buNone/>
              <a:defRPr sz="3241" b="1"/>
            </a:lvl1pPr>
            <a:lvl2pPr marL="617357" indent="0">
              <a:buNone/>
              <a:defRPr sz="2701" b="1"/>
            </a:lvl2pPr>
            <a:lvl3pPr marL="1234714" indent="0">
              <a:buNone/>
              <a:defRPr sz="2431" b="1"/>
            </a:lvl3pPr>
            <a:lvl4pPr marL="1852071" indent="0">
              <a:buNone/>
              <a:defRPr sz="2160" b="1"/>
            </a:lvl4pPr>
            <a:lvl5pPr marL="2469429" indent="0">
              <a:buNone/>
              <a:defRPr sz="2160" b="1"/>
            </a:lvl5pPr>
            <a:lvl6pPr marL="3086786" indent="0">
              <a:buNone/>
              <a:defRPr sz="2160" b="1"/>
            </a:lvl6pPr>
            <a:lvl7pPr marL="3704143" indent="0">
              <a:buNone/>
              <a:defRPr sz="2160" b="1"/>
            </a:lvl7pPr>
            <a:lvl8pPr marL="4321500" indent="0">
              <a:buNone/>
              <a:defRPr sz="2160" b="1"/>
            </a:lvl8pPr>
            <a:lvl9pPr marL="4938857" indent="0">
              <a:buNone/>
              <a:defRPr sz="2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0960" y="8659326"/>
            <a:ext cx="5249328" cy="12736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9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04" y="1580409"/>
            <a:ext cx="3982414" cy="5531432"/>
          </a:xfrm>
        </p:spPr>
        <p:txBody>
          <a:bodyPr anchor="b"/>
          <a:lstStyle>
            <a:lvl1pPr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28" y="3413250"/>
            <a:ext cx="6250960" cy="16846723"/>
          </a:xfrm>
        </p:spPr>
        <p:txBody>
          <a:bodyPr/>
          <a:lstStyle>
            <a:lvl1pPr>
              <a:defRPr sz="4321"/>
            </a:lvl1pPr>
            <a:lvl2pPr>
              <a:defRPr sz="3781"/>
            </a:lvl2pPr>
            <a:lvl3pPr>
              <a:defRPr sz="3241"/>
            </a:lvl3pPr>
            <a:lvl4pPr>
              <a:defRPr sz="2701"/>
            </a:lvl4pPr>
            <a:lvl5pPr>
              <a:defRPr sz="2701"/>
            </a:lvl5pPr>
            <a:lvl6pPr>
              <a:defRPr sz="2701"/>
            </a:lvl6pPr>
            <a:lvl7pPr>
              <a:defRPr sz="2701"/>
            </a:lvl7pPr>
            <a:lvl8pPr>
              <a:defRPr sz="2701"/>
            </a:lvl8pPr>
            <a:lvl9pPr>
              <a:defRPr sz="27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504" y="7111841"/>
            <a:ext cx="3982414" cy="13175566"/>
          </a:xfrm>
        </p:spPr>
        <p:txBody>
          <a:bodyPr/>
          <a:lstStyle>
            <a:lvl1pPr marL="0" indent="0">
              <a:buNone/>
              <a:defRPr sz="2160"/>
            </a:lvl1pPr>
            <a:lvl2pPr marL="617357" indent="0">
              <a:buNone/>
              <a:defRPr sz="1890"/>
            </a:lvl2pPr>
            <a:lvl3pPr marL="1234714" indent="0">
              <a:buNone/>
              <a:defRPr sz="1620"/>
            </a:lvl3pPr>
            <a:lvl4pPr marL="1852071" indent="0">
              <a:buNone/>
              <a:defRPr sz="1350"/>
            </a:lvl4pPr>
            <a:lvl5pPr marL="2469429" indent="0">
              <a:buNone/>
              <a:defRPr sz="1350"/>
            </a:lvl5pPr>
            <a:lvl6pPr marL="3086786" indent="0">
              <a:buNone/>
              <a:defRPr sz="1350"/>
            </a:lvl6pPr>
            <a:lvl7pPr marL="3704143" indent="0">
              <a:buNone/>
              <a:defRPr sz="1350"/>
            </a:lvl7pPr>
            <a:lvl8pPr marL="4321500" indent="0">
              <a:buNone/>
              <a:defRPr sz="1350"/>
            </a:lvl8pPr>
            <a:lvl9pPr marL="4938857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6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04" y="1580409"/>
            <a:ext cx="3982414" cy="5531432"/>
          </a:xfrm>
        </p:spPr>
        <p:txBody>
          <a:bodyPr anchor="b"/>
          <a:lstStyle>
            <a:lvl1pPr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328" y="3413250"/>
            <a:ext cx="6250960" cy="16846723"/>
          </a:xfrm>
        </p:spPr>
        <p:txBody>
          <a:bodyPr anchor="t"/>
          <a:lstStyle>
            <a:lvl1pPr marL="0" indent="0">
              <a:buNone/>
              <a:defRPr sz="4321"/>
            </a:lvl1pPr>
            <a:lvl2pPr marL="617357" indent="0">
              <a:buNone/>
              <a:defRPr sz="3781"/>
            </a:lvl2pPr>
            <a:lvl3pPr marL="1234714" indent="0">
              <a:buNone/>
              <a:defRPr sz="3241"/>
            </a:lvl3pPr>
            <a:lvl4pPr marL="1852071" indent="0">
              <a:buNone/>
              <a:defRPr sz="2701"/>
            </a:lvl4pPr>
            <a:lvl5pPr marL="2469429" indent="0">
              <a:buNone/>
              <a:defRPr sz="2701"/>
            </a:lvl5pPr>
            <a:lvl6pPr marL="3086786" indent="0">
              <a:buNone/>
              <a:defRPr sz="2701"/>
            </a:lvl6pPr>
            <a:lvl7pPr marL="3704143" indent="0">
              <a:buNone/>
              <a:defRPr sz="2701"/>
            </a:lvl7pPr>
            <a:lvl8pPr marL="4321500" indent="0">
              <a:buNone/>
              <a:defRPr sz="2701"/>
            </a:lvl8pPr>
            <a:lvl9pPr marL="4938857" indent="0">
              <a:buNone/>
              <a:defRPr sz="270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504" y="7111841"/>
            <a:ext cx="3982414" cy="13175566"/>
          </a:xfrm>
        </p:spPr>
        <p:txBody>
          <a:bodyPr/>
          <a:lstStyle>
            <a:lvl1pPr marL="0" indent="0">
              <a:buNone/>
              <a:defRPr sz="2160"/>
            </a:lvl1pPr>
            <a:lvl2pPr marL="617357" indent="0">
              <a:buNone/>
              <a:defRPr sz="1890"/>
            </a:lvl2pPr>
            <a:lvl3pPr marL="1234714" indent="0">
              <a:buNone/>
              <a:defRPr sz="1620"/>
            </a:lvl3pPr>
            <a:lvl4pPr marL="1852071" indent="0">
              <a:buNone/>
              <a:defRPr sz="1350"/>
            </a:lvl4pPr>
            <a:lvl5pPr marL="2469429" indent="0">
              <a:buNone/>
              <a:defRPr sz="1350"/>
            </a:lvl5pPr>
            <a:lvl6pPr marL="3086786" indent="0">
              <a:buNone/>
              <a:defRPr sz="1350"/>
            </a:lvl6pPr>
            <a:lvl7pPr marL="3704143" indent="0">
              <a:buNone/>
              <a:defRPr sz="1350"/>
            </a:lvl7pPr>
            <a:lvl8pPr marL="4321500" indent="0">
              <a:buNone/>
              <a:defRPr sz="1350"/>
            </a:lvl8pPr>
            <a:lvl9pPr marL="4938857" indent="0">
              <a:buNone/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8896" y="1262137"/>
            <a:ext cx="10649783" cy="4582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896" y="6310662"/>
            <a:ext cx="10649783" cy="15041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896" y="21972083"/>
            <a:ext cx="2778204" cy="1262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90134" y="21972083"/>
            <a:ext cx="4167307" cy="1262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0475" y="21972083"/>
            <a:ext cx="2778204" cy="1262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0C7F1F-B9CC-4E34-8616-A930E7F4C82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4010" y="20974050"/>
            <a:ext cx="12351585" cy="27320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A86CBD-4F84-4D25-B173-948015B048E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12347575" cy="42174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640934-9173-4AA1-9212-E19ADDC3870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591175" y="293184"/>
            <a:ext cx="6756400" cy="3924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C7352C-EEF1-4928-AFE8-7BB9B1DC8162}"/>
              </a:ext>
            </a:extLst>
          </p:cNvPr>
          <p:cNvSpPr txBox="1"/>
          <p:nvPr userDrawn="1"/>
        </p:nvSpPr>
        <p:spPr>
          <a:xfrm>
            <a:off x="468000" y="468000"/>
            <a:ext cx="4807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100" dirty="0">
                <a:solidFill>
                  <a:schemeClr val="accent5"/>
                </a:solidFill>
              </a:rPr>
              <a:t>National Drug Forum 2022</a:t>
            </a:r>
          </a:p>
          <a:p>
            <a:endParaRPr lang="en-US" sz="21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0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1234714" rtl="0" eaLnBrk="1" latinLnBrk="0" hangingPunct="1">
        <a:lnSpc>
          <a:spcPct val="90000"/>
        </a:lnSpc>
        <a:spcBef>
          <a:spcPct val="0"/>
        </a:spcBef>
        <a:buNone/>
        <a:defRPr sz="59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679" indent="-308679" algn="l" defTabSz="1234714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3781" kern="1200">
          <a:solidFill>
            <a:schemeClr val="tx1"/>
          </a:solidFill>
          <a:latin typeface="+mn-lt"/>
          <a:ea typeface="+mn-ea"/>
          <a:cs typeface="+mn-cs"/>
        </a:defRPr>
      </a:lvl1pPr>
      <a:lvl2pPr marL="926036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3241" kern="1200">
          <a:solidFill>
            <a:schemeClr val="tx1"/>
          </a:solidFill>
          <a:latin typeface="+mn-lt"/>
          <a:ea typeface="+mn-ea"/>
          <a:cs typeface="+mn-cs"/>
        </a:defRPr>
      </a:lvl2pPr>
      <a:lvl3pPr marL="1543393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701" kern="1200">
          <a:solidFill>
            <a:schemeClr val="tx1"/>
          </a:solidFill>
          <a:latin typeface="+mn-lt"/>
          <a:ea typeface="+mn-ea"/>
          <a:cs typeface="+mn-cs"/>
        </a:defRPr>
      </a:lvl3pPr>
      <a:lvl4pPr marL="2160750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4pPr>
      <a:lvl5pPr marL="2778107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5pPr>
      <a:lvl6pPr marL="3395464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6pPr>
      <a:lvl7pPr marL="4012822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7pPr>
      <a:lvl8pPr marL="4630179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8pPr>
      <a:lvl9pPr marL="5247536" indent="-308679" algn="l" defTabSz="1234714" rtl="0" eaLnBrk="1" latinLnBrk="0" hangingPunct="1">
        <a:lnSpc>
          <a:spcPct val="90000"/>
        </a:lnSpc>
        <a:spcBef>
          <a:spcPts val="675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1pPr>
      <a:lvl2pPr marL="617357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2pPr>
      <a:lvl3pPr marL="1234714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3pPr>
      <a:lvl4pPr marL="1852071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4pPr>
      <a:lvl5pPr marL="2469429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5pPr>
      <a:lvl6pPr marL="3086786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6pPr>
      <a:lvl7pPr marL="3704143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7pPr>
      <a:lvl8pPr marL="4321500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8pPr>
      <a:lvl9pPr marL="4938857" algn="l" defTabSz="1234714" rtl="0" eaLnBrk="1" latinLnBrk="0" hangingPunct="1">
        <a:defRPr sz="24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54B184A-6C74-40B3-A573-ABD500071415}"/>
              </a:ext>
            </a:extLst>
          </p:cNvPr>
          <p:cNvSpPr/>
          <p:nvPr/>
        </p:nvSpPr>
        <p:spPr>
          <a:xfrm>
            <a:off x="6309869" y="4456516"/>
            <a:ext cx="5705787" cy="936543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5EAE11-2CD8-40BE-9C7D-2CC2A0643E0B}"/>
              </a:ext>
            </a:extLst>
          </p:cNvPr>
          <p:cNvSpPr/>
          <p:nvPr/>
        </p:nvSpPr>
        <p:spPr>
          <a:xfrm>
            <a:off x="320733" y="13821950"/>
            <a:ext cx="5989136" cy="848018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AC79E-21FE-93E1-CEF4-49805DCEDB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3420" y="4694083"/>
            <a:ext cx="11410950" cy="17608056"/>
          </a:xfrm>
        </p:spPr>
        <p:txBody>
          <a:bodyPr>
            <a:normAutofit/>
          </a:bodyPr>
          <a:lstStyle/>
          <a:p>
            <a:pPr>
              <a:spcAft>
                <a:spcPts val="500"/>
              </a:spcAft>
            </a:pPr>
            <a:r>
              <a:rPr lang="en-IE" sz="2800" b="1" dirty="0">
                <a:solidFill>
                  <a:schemeClr val="tx1"/>
                </a:solidFill>
              </a:rPr>
              <a:t>Synopsis</a:t>
            </a:r>
            <a:endParaRPr lang="en-IE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experiencing homelessness (PEH) &amp; who have addiction issues are more likely to experience poor health &amp; age acceleration earlier</a:t>
            </a:r>
            <a:r>
              <a:rPr lang="en-GB" sz="2800" baseline="30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Exercise &amp; nutritional supplementation can delay or even reverse frailty</a:t>
            </a:r>
            <a:r>
              <a:rPr lang="en-GB" sz="2800" baseline="30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IE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2660"/>
              </a:lnSpc>
              <a:spcAft>
                <a:spcPts val="500"/>
              </a:spcAft>
            </a:pPr>
            <a:r>
              <a:rPr lang="en-IE" sz="2800" b="1" dirty="0">
                <a:solidFill>
                  <a:schemeClr val="tx1"/>
                </a:solidFill>
              </a:rPr>
              <a:t>Purpose</a:t>
            </a:r>
            <a:endParaRPr lang="en-IE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test the feasibility &amp; preliminary effectiveness of a physical rehabilitation programme with dietary supplementation to target frailty</a:t>
            </a: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r>
              <a:rPr lang="en-IE" sz="2800" b="1" dirty="0">
                <a:solidFill>
                  <a:schemeClr val="tx1"/>
                </a:solidFill>
              </a:rPr>
              <a:t>Application</a:t>
            </a:r>
            <a:endParaRPr lang="en-IE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study applies to people accessing Ballyfermot Advance Project, a centre providing support to people with problematic drug and alcohol use, many of whom are homeless.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immediate impact may be an improvement in physical health, which can be a conduit for the emergence of other positive behaviours &amp; recovery.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study will provide preliminary data to inform the design of a randomised controlled trial.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can have local impact, by enabling community workers &amp; clinicians to encourage  healthy lifestyle behaviours in clients.</a:t>
            </a:r>
            <a:br>
              <a:rPr lang="en-IE" sz="2800" dirty="0">
                <a:solidFill>
                  <a:schemeClr val="tx1"/>
                </a:solidFill>
              </a:rPr>
            </a:br>
            <a:endParaRPr lang="en-IE" sz="2800" dirty="0">
              <a:solidFill>
                <a:schemeClr val="tx1"/>
              </a:solidFill>
            </a:endParaRPr>
          </a:p>
          <a:p>
            <a:pPr>
              <a:lnSpc>
                <a:spcPts val="2400"/>
              </a:lnSpc>
            </a:pPr>
            <a:r>
              <a:rPr lang="en-IE" sz="2800" b="1" dirty="0">
                <a:solidFill>
                  <a:schemeClr val="tx1"/>
                </a:solidFill>
              </a:rPr>
              <a:t>Method</a:t>
            </a:r>
            <a:endParaRPr lang="en-IE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will be a single arm feasibility cohort study.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12- week programme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October 2022 – March 2023</a:t>
            </a:r>
          </a:p>
          <a:p>
            <a:pPr marL="1143000" lvl="1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twice weekly exercise and nutritional intervention</a:t>
            </a:r>
          </a:p>
          <a:p>
            <a:pPr marL="1143000" lvl="1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plus, once weekly supervised ‘Park Walk’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promote post-exercise muscle protein synthesis, a high protein nutritional supplement will be offered to participants immediately post exercise.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Feasibility outcomes will be numbers recruited, retention &amp; adherence.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Adverse events will be recorded.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Effectiveness will be measured by evaluating results of physical functioning and performance tests, nutritional,  frailty tests &amp; self-rated pain.</a:t>
            </a: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endParaRPr lang="en-IE" sz="2800" b="1" dirty="0">
              <a:solidFill>
                <a:schemeClr val="tx1"/>
              </a:solidFill>
            </a:endParaRPr>
          </a:p>
          <a:p>
            <a:pPr>
              <a:spcAft>
                <a:spcPts val="500"/>
              </a:spcAft>
            </a:pPr>
            <a:r>
              <a:rPr lang="en-IE" sz="2800" b="1" dirty="0">
                <a:solidFill>
                  <a:schemeClr val="tx1"/>
                </a:solidFill>
              </a:rPr>
              <a:t>Conclusion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is novel &amp; pragmatic and aims to address the known poor physical health condition of people who are experiencing addiction challenges &amp; homelessness. </a:t>
            </a:r>
          </a:p>
          <a:p>
            <a:pPr marL="457200" indent="-457200">
              <a:lnSpc>
                <a:spcPts val="2400"/>
              </a:lnSpc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hoped that this study will provide preliminary data to shape future physical rehabilitation &amp; inform the design of a definitive randomised controlled trial.</a:t>
            </a:r>
            <a:br>
              <a:rPr lang="en-IE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D5C7F3-41A2-58E7-0E28-ADB616ED40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000" y="1403999"/>
            <a:ext cx="11753836" cy="1411389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Protocol of an Intervention to Evaluate the Effects of an Optimised Exercise Programme with Protein Supplementation to Target Physical Functioning Deficits and Frailty in people Experiencing Addiction Issues and Homelessness. 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68F13-157C-5182-7FCD-6BD303DA8A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000" y="2346157"/>
            <a:ext cx="11306345" cy="1744579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000" b="1" dirty="0">
                <a:solidFill>
                  <a:schemeClr val="tx1"/>
                </a:solidFill>
              </a:rPr>
              <a:t>Kennedy F</a:t>
            </a:r>
            <a:r>
              <a:rPr lang="en-US" sz="2000" b="1" baseline="30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, Ní Cheallaigh C</a:t>
            </a:r>
            <a:r>
              <a:rPr lang="en-US" sz="2000" b="1" baseline="30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tx1"/>
                </a:solidFill>
              </a:rPr>
              <a:t>, Romero-Ortuno R</a:t>
            </a:r>
            <a:r>
              <a:rPr lang="en-US" sz="2000" b="1" baseline="30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tx1"/>
                </a:solidFill>
              </a:rPr>
              <a:t>, Doyle S</a:t>
            </a:r>
            <a:r>
              <a:rPr lang="en-US" sz="2000" b="1" baseline="30000" dirty="0">
                <a:solidFill>
                  <a:schemeClr val="tx1"/>
                </a:solidFill>
              </a:rPr>
              <a:t>3</a:t>
            </a:r>
            <a:r>
              <a:rPr lang="en-US" sz="2000" b="1" dirty="0">
                <a:solidFill>
                  <a:schemeClr val="tx1"/>
                </a:solidFill>
              </a:rPr>
              <a:t>, Broderick J</a:t>
            </a:r>
            <a:r>
              <a:rPr lang="en-US" sz="2000" b="1" baseline="30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,                                                         </a:t>
            </a:r>
            <a:r>
              <a:rPr lang="en-IE" sz="1600" baseline="30000" dirty="0">
                <a:solidFill>
                  <a:schemeClr val="tx1"/>
                </a:solidFill>
                <a:latin typeface="Calisto MT" panose="02040603050505030304" pitchFamily="18" charset="0"/>
              </a:rPr>
              <a:t>-1,2</a:t>
            </a:r>
            <a:r>
              <a:rPr lang="en-IE" sz="1600" dirty="0">
                <a:solidFill>
                  <a:schemeClr val="tx1"/>
                </a:solidFill>
                <a:latin typeface="Calisto MT" panose="02040603050505030304" pitchFamily="18" charset="0"/>
              </a:rPr>
              <a:t>School of Medicine, Trinity College Dublin, The University of Dublin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                                                           </a:t>
            </a:r>
            <a:r>
              <a:rPr lang="en-IE" sz="16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IE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School of Biological and Health Sciences, Technical University of Dublin</a:t>
            </a:r>
          </a:p>
          <a:p>
            <a:endParaRPr lang="en-US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211" y="102298"/>
            <a:ext cx="3313621" cy="10170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8350" y="3100037"/>
            <a:ext cx="3431300" cy="9112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2F4949-77C1-4286-98A6-B14ACC8782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332" y="11293463"/>
            <a:ext cx="1602087" cy="16001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9595BD-7F8B-4A0F-B10B-483C9A8633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8211" y="11162717"/>
            <a:ext cx="2415789" cy="1861640"/>
          </a:xfrm>
          <a:prstGeom prst="rect">
            <a:avLst/>
          </a:prstGeom>
        </p:spPr>
      </p:pic>
      <p:sp>
        <p:nvSpPr>
          <p:cNvPr id="13" name="AutoShape 2" descr="Free Magnifying Glass Art, Download Free Magnifying Glass Art png images,  Free ClipArts on Clipart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3647" y="14059517"/>
            <a:ext cx="1750353" cy="15847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72556" y="20155859"/>
            <a:ext cx="6073775" cy="1395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References                                                                                                                                                                                       1. Kiernan S, C NC, Murphy N, Dowds J, Broderick J. Markedly poor physical functioning status of people experiencing homelessness admitted to an acute hospital setting. </a:t>
            </a:r>
            <a:r>
              <a:rPr lang="en-US" sz="1000" i="1" dirty="0">
                <a:latin typeface="Calibri" panose="020F0502020204030204" pitchFamily="34" charset="0"/>
                <a:ea typeface="Calibri" panose="020F0502020204030204" pitchFamily="34" charset="0"/>
              </a:rPr>
              <a:t>Sci Rep.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2021;11(1):9911.                               2.Liao CD, Lee PH, Hsiao DJ, Huang SW, </a:t>
            </a:r>
            <a:r>
              <a:rPr lang="en-US" sz="1000" dirty="0" err="1">
                <a:latin typeface="Calibri" panose="020F0502020204030204" pitchFamily="34" charset="0"/>
                <a:ea typeface="Calibri" panose="020F0502020204030204" pitchFamily="34" charset="0"/>
              </a:rPr>
              <a:t>Tsauo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 JY, Chen HC, et al. Effects of Protein Supplementation Combined with Exercise Intervention on Frailty Indices, Body Composition, and Physical Function in Frail Older Adults</a:t>
            </a:r>
            <a:r>
              <a:rPr lang="en-US" sz="1000" i="1" dirty="0">
                <a:latin typeface="Calibri" panose="020F0502020204030204" pitchFamily="34" charset="0"/>
                <a:ea typeface="Calibri" panose="020F0502020204030204" pitchFamily="34" charset="0"/>
              </a:rPr>
              <a:t>. Nutrients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</a:rPr>
              <a:t>. 2018;10(12).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168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458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Calisto MT</vt:lpstr>
      <vt:lpstr>Tahoma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Neasa White</dc:creator>
  <cp:lastModifiedBy>Mairea Nelson</cp:lastModifiedBy>
  <cp:revision>21</cp:revision>
  <cp:lastPrinted>2022-10-22T18:30:52Z</cp:lastPrinted>
  <dcterms:created xsi:type="dcterms:W3CDTF">2022-09-15T05:05:01Z</dcterms:created>
  <dcterms:modified xsi:type="dcterms:W3CDTF">2022-11-10T13:14:05Z</dcterms:modified>
</cp:coreProperties>
</file>