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347575" cy="23706138"/>
  <p:notesSz cx="6858000" cy="9144000"/>
  <p:defaultTextStyle>
    <a:defPPr>
      <a:defRPr lang="en-US"/>
    </a:defPPr>
    <a:lvl1pPr marL="0" algn="l" defTabSz="1730502" rtl="0" eaLnBrk="1" latinLnBrk="0" hangingPunct="1">
      <a:defRPr sz="3407" kern="1200">
        <a:solidFill>
          <a:schemeClr val="tx1"/>
        </a:solidFill>
        <a:latin typeface="+mn-lt"/>
        <a:ea typeface="+mn-ea"/>
        <a:cs typeface="+mn-cs"/>
      </a:defRPr>
    </a:lvl1pPr>
    <a:lvl2pPr marL="865251" algn="l" defTabSz="1730502" rtl="0" eaLnBrk="1" latinLnBrk="0" hangingPunct="1">
      <a:defRPr sz="3407" kern="1200">
        <a:solidFill>
          <a:schemeClr val="tx1"/>
        </a:solidFill>
        <a:latin typeface="+mn-lt"/>
        <a:ea typeface="+mn-ea"/>
        <a:cs typeface="+mn-cs"/>
      </a:defRPr>
    </a:lvl2pPr>
    <a:lvl3pPr marL="1730502" algn="l" defTabSz="1730502" rtl="0" eaLnBrk="1" latinLnBrk="0" hangingPunct="1">
      <a:defRPr sz="3407" kern="1200">
        <a:solidFill>
          <a:schemeClr val="tx1"/>
        </a:solidFill>
        <a:latin typeface="+mn-lt"/>
        <a:ea typeface="+mn-ea"/>
        <a:cs typeface="+mn-cs"/>
      </a:defRPr>
    </a:lvl3pPr>
    <a:lvl4pPr marL="2595753" algn="l" defTabSz="1730502" rtl="0" eaLnBrk="1" latinLnBrk="0" hangingPunct="1">
      <a:defRPr sz="3407" kern="1200">
        <a:solidFill>
          <a:schemeClr val="tx1"/>
        </a:solidFill>
        <a:latin typeface="+mn-lt"/>
        <a:ea typeface="+mn-ea"/>
        <a:cs typeface="+mn-cs"/>
      </a:defRPr>
    </a:lvl4pPr>
    <a:lvl5pPr marL="3461004" algn="l" defTabSz="1730502" rtl="0" eaLnBrk="1" latinLnBrk="0" hangingPunct="1">
      <a:defRPr sz="3407" kern="1200">
        <a:solidFill>
          <a:schemeClr val="tx1"/>
        </a:solidFill>
        <a:latin typeface="+mn-lt"/>
        <a:ea typeface="+mn-ea"/>
        <a:cs typeface="+mn-cs"/>
      </a:defRPr>
    </a:lvl5pPr>
    <a:lvl6pPr marL="4326255" algn="l" defTabSz="1730502" rtl="0" eaLnBrk="1" latinLnBrk="0" hangingPunct="1">
      <a:defRPr sz="3407" kern="1200">
        <a:solidFill>
          <a:schemeClr val="tx1"/>
        </a:solidFill>
        <a:latin typeface="+mn-lt"/>
        <a:ea typeface="+mn-ea"/>
        <a:cs typeface="+mn-cs"/>
      </a:defRPr>
    </a:lvl6pPr>
    <a:lvl7pPr marL="5191506" algn="l" defTabSz="1730502" rtl="0" eaLnBrk="1" latinLnBrk="0" hangingPunct="1">
      <a:defRPr sz="3407" kern="1200">
        <a:solidFill>
          <a:schemeClr val="tx1"/>
        </a:solidFill>
        <a:latin typeface="+mn-lt"/>
        <a:ea typeface="+mn-ea"/>
        <a:cs typeface="+mn-cs"/>
      </a:defRPr>
    </a:lvl7pPr>
    <a:lvl8pPr marL="6056757" algn="l" defTabSz="1730502" rtl="0" eaLnBrk="1" latinLnBrk="0" hangingPunct="1">
      <a:defRPr sz="3407" kern="1200">
        <a:solidFill>
          <a:schemeClr val="tx1"/>
        </a:solidFill>
        <a:latin typeface="+mn-lt"/>
        <a:ea typeface="+mn-ea"/>
        <a:cs typeface="+mn-cs"/>
      </a:defRPr>
    </a:lvl8pPr>
    <a:lvl9pPr marL="6922008" algn="l" defTabSz="1730502" rtl="0" eaLnBrk="1" latinLnBrk="0" hangingPunct="1">
      <a:defRPr sz="34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p:restoredTop sz="94711"/>
  </p:normalViewPr>
  <p:slideViewPr>
    <p:cSldViewPr snapToGrid="0">
      <p:cViewPr varScale="1">
        <p:scale>
          <a:sx n="24" d="100"/>
          <a:sy n="24" d="100"/>
        </p:scale>
        <p:origin x="30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D637F-37DF-BE4E-AB35-822784F66603}" type="datetimeFigureOut">
              <a:rPr lang="en-US" smtClean="0"/>
              <a:t>11/10/2022</a:t>
            </a:fld>
            <a:endParaRPr lang="en-US"/>
          </a:p>
        </p:txBody>
      </p:sp>
      <p:sp>
        <p:nvSpPr>
          <p:cNvPr id="4" name="Slide Image Placeholder 3"/>
          <p:cNvSpPr>
            <a:spLocks noGrp="1" noRot="1" noChangeAspect="1"/>
          </p:cNvSpPr>
          <p:nvPr>
            <p:ph type="sldImg" idx="2"/>
          </p:nvPr>
        </p:nvSpPr>
        <p:spPr>
          <a:xfrm>
            <a:off x="2625725" y="1143000"/>
            <a:ext cx="1606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875DB-96EC-154A-922E-53491883F3CB}" type="slidenum">
              <a:rPr lang="en-US" smtClean="0"/>
              <a:t>‹#›</a:t>
            </a:fld>
            <a:endParaRPr lang="en-US"/>
          </a:p>
        </p:txBody>
      </p:sp>
    </p:spTree>
    <p:extLst>
      <p:ext uri="{BB962C8B-B14F-4D97-AF65-F5344CB8AC3E}">
        <p14:creationId xmlns:p14="http://schemas.microsoft.com/office/powerpoint/2010/main" val="2706248912"/>
      </p:ext>
    </p:extLst>
  </p:cSld>
  <p:clrMap bg1="lt1" tx1="dk1" bg2="lt2" tx2="dk2" accent1="accent1" accent2="accent2" accent3="accent3" accent4="accent4" accent5="accent5" accent6="accent6" hlink="hlink" folHlink="folHlink"/>
  <p:notesStyle>
    <a:lvl1pPr marL="0" algn="l" defTabSz="1730502" rtl="0" eaLnBrk="1" latinLnBrk="0" hangingPunct="1">
      <a:defRPr sz="2271" kern="1200">
        <a:solidFill>
          <a:schemeClr val="tx1"/>
        </a:solidFill>
        <a:latin typeface="+mn-lt"/>
        <a:ea typeface="+mn-ea"/>
        <a:cs typeface="+mn-cs"/>
      </a:defRPr>
    </a:lvl1pPr>
    <a:lvl2pPr marL="865251" algn="l" defTabSz="1730502" rtl="0" eaLnBrk="1" latinLnBrk="0" hangingPunct="1">
      <a:defRPr sz="2271" kern="1200">
        <a:solidFill>
          <a:schemeClr val="tx1"/>
        </a:solidFill>
        <a:latin typeface="+mn-lt"/>
        <a:ea typeface="+mn-ea"/>
        <a:cs typeface="+mn-cs"/>
      </a:defRPr>
    </a:lvl2pPr>
    <a:lvl3pPr marL="1730502" algn="l" defTabSz="1730502" rtl="0" eaLnBrk="1" latinLnBrk="0" hangingPunct="1">
      <a:defRPr sz="2271" kern="1200">
        <a:solidFill>
          <a:schemeClr val="tx1"/>
        </a:solidFill>
        <a:latin typeface="+mn-lt"/>
        <a:ea typeface="+mn-ea"/>
        <a:cs typeface="+mn-cs"/>
      </a:defRPr>
    </a:lvl3pPr>
    <a:lvl4pPr marL="2595753" algn="l" defTabSz="1730502" rtl="0" eaLnBrk="1" latinLnBrk="0" hangingPunct="1">
      <a:defRPr sz="2271" kern="1200">
        <a:solidFill>
          <a:schemeClr val="tx1"/>
        </a:solidFill>
        <a:latin typeface="+mn-lt"/>
        <a:ea typeface="+mn-ea"/>
        <a:cs typeface="+mn-cs"/>
      </a:defRPr>
    </a:lvl4pPr>
    <a:lvl5pPr marL="3461004" algn="l" defTabSz="1730502" rtl="0" eaLnBrk="1" latinLnBrk="0" hangingPunct="1">
      <a:defRPr sz="2271" kern="1200">
        <a:solidFill>
          <a:schemeClr val="tx1"/>
        </a:solidFill>
        <a:latin typeface="+mn-lt"/>
        <a:ea typeface="+mn-ea"/>
        <a:cs typeface="+mn-cs"/>
      </a:defRPr>
    </a:lvl5pPr>
    <a:lvl6pPr marL="4326255" algn="l" defTabSz="1730502" rtl="0" eaLnBrk="1" latinLnBrk="0" hangingPunct="1">
      <a:defRPr sz="2271" kern="1200">
        <a:solidFill>
          <a:schemeClr val="tx1"/>
        </a:solidFill>
        <a:latin typeface="+mn-lt"/>
        <a:ea typeface="+mn-ea"/>
        <a:cs typeface="+mn-cs"/>
      </a:defRPr>
    </a:lvl6pPr>
    <a:lvl7pPr marL="5191506" algn="l" defTabSz="1730502" rtl="0" eaLnBrk="1" latinLnBrk="0" hangingPunct="1">
      <a:defRPr sz="2271" kern="1200">
        <a:solidFill>
          <a:schemeClr val="tx1"/>
        </a:solidFill>
        <a:latin typeface="+mn-lt"/>
        <a:ea typeface="+mn-ea"/>
        <a:cs typeface="+mn-cs"/>
      </a:defRPr>
    </a:lvl7pPr>
    <a:lvl8pPr marL="6056757" algn="l" defTabSz="1730502" rtl="0" eaLnBrk="1" latinLnBrk="0" hangingPunct="1">
      <a:defRPr sz="2271" kern="1200">
        <a:solidFill>
          <a:schemeClr val="tx1"/>
        </a:solidFill>
        <a:latin typeface="+mn-lt"/>
        <a:ea typeface="+mn-ea"/>
        <a:cs typeface="+mn-cs"/>
      </a:defRPr>
    </a:lvl8pPr>
    <a:lvl9pPr marL="6922008" algn="l" defTabSz="1730502" rtl="0" eaLnBrk="1" latinLnBrk="0" hangingPunct="1">
      <a:defRPr sz="22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279E8F8-BF49-A0E3-6A0E-4EDFD35CE3B9}"/>
              </a:ext>
            </a:extLst>
          </p:cNvPr>
          <p:cNvSpPr>
            <a:spLocks noGrp="1"/>
          </p:cNvSpPr>
          <p:nvPr>
            <p:ph type="body" sz="quarter" idx="10" hasCustomPrompt="1"/>
          </p:nvPr>
        </p:nvSpPr>
        <p:spPr>
          <a:xfrm>
            <a:off x="468000" y="1404000"/>
            <a:ext cx="6224348" cy="1512000"/>
          </a:xfrm>
          <a:prstGeom prst="rect">
            <a:avLst/>
          </a:prstGeom>
        </p:spPr>
        <p:txBody>
          <a:bodyPr/>
          <a:lstStyle>
            <a:lvl1pPr marL="0" indent="0">
              <a:lnSpc>
                <a:spcPts val="5500"/>
              </a:lnSpc>
              <a:buNone/>
              <a:defRPr sz="5700" b="1" i="0">
                <a:latin typeface="Calibri" panose="020F0502020204030204" pitchFamily="34" charset="0"/>
                <a:cs typeface="Calibri" panose="020F0502020204030204" pitchFamily="34" charset="0"/>
              </a:defRPr>
            </a:lvl1pPr>
            <a:lvl2pPr marL="457200" indent="0">
              <a:buNone/>
              <a:defRPr b="1" i="0">
                <a:latin typeface="Calibri" panose="020F0502020204030204" pitchFamily="34" charset="0"/>
                <a:cs typeface="Calibri" panose="020F0502020204030204" pitchFamily="34" charset="0"/>
              </a:defRPr>
            </a:lvl2pPr>
            <a:lvl3pPr marL="914400" indent="0">
              <a:buNone/>
              <a:defRPr b="1" i="0">
                <a:latin typeface="Calibri" panose="020F0502020204030204" pitchFamily="34" charset="0"/>
                <a:cs typeface="Calibri" panose="020F0502020204030204" pitchFamily="34" charset="0"/>
              </a:defRPr>
            </a:lvl3pPr>
            <a:lvl4pPr marL="1371600" indent="0">
              <a:buNone/>
              <a:defRPr b="1" i="0">
                <a:latin typeface="Calibri" panose="020F0502020204030204" pitchFamily="34" charset="0"/>
                <a:cs typeface="Calibri" panose="020F0502020204030204" pitchFamily="34" charset="0"/>
              </a:defRPr>
            </a:lvl4pPr>
            <a:lvl5pPr marL="1828800" indent="0">
              <a:buNone/>
              <a:defRPr b="1" i="0">
                <a:latin typeface="Calibri" panose="020F0502020204030204" pitchFamily="34" charset="0"/>
                <a:cs typeface="Calibri" panose="020F0502020204030204" pitchFamily="34" charset="0"/>
              </a:defRPr>
            </a:lvl5pPr>
          </a:lstStyle>
          <a:p>
            <a:pPr lvl="0"/>
            <a:r>
              <a:rPr lang="en-GB" dirty="0"/>
              <a:t>Poster Title</a:t>
            </a:r>
            <a:endParaRPr lang="en-US" dirty="0"/>
          </a:p>
        </p:txBody>
      </p:sp>
      <p:sp>
        <p:nvSpPr>
          <p:cNvPr id="20" name="Text Placeholder 19">
            <a:extLst>
              <a:ext uri="{FF2B5EF4-FFF2-40B4-BE49-F238E27FC236}">
                <a16:creationId xmlns:a16="http://schemas.microsoft.com/office/drawing/2014/main" id="{2AD832FD-3CC4-9B9F-BD6D-020C0B76C5C6}"/>
              </a:ext>
            </a:extLst>
          </p:cNvPr>
          <p:cNvSpPr>
            <a:spLocks noGrp="1"/>
          </p:cNvSpPr>
          <p:nvPr>
            <p:ph type="body" sz="quarter" idx="11" hasCustomPrompt="1"/>
          </p:nvPr>
        </p:nvSpPr>
        <p:spPr>
          <a:xfrm>
            <a:off x="468313" y="3060000"/>
            <a:ext cx="6224035" cy="1001012"/>
          </a:xfrm>
          <a:prstGeom prst="rect">
            <a:avLst/>
          </a:prstGeom>
        </p:spPr>
        <p:txBody>
          <a:bodyPr/>
          <a:lstStyle>
            <a:lvl1pPr marL="0" indent="0">
              <a:lnSpc>
                <a:spcPts val="2800"/>
              </a:lnSpc>
              <a:buNone/>
              <a:defRPr sz="2300">
                <a:solidFill>
                  <a:schemeClr val="bg2">
                    <a:lumMod val="10000"/>
                  </a:schemeClr>
                </a:solidFill>
              </a:defRPr>
            </a:lvl1pPr>
            <a:lvl2pPr marL="457200" indent="0">
              <a:buNone/>
              <a:defRPr>
                <a:solidFill>
                  <a:schemeClr val="accent5"/>
                </a:solidFill>
              </a:defRPr>
            </a:lvl2pPr>
            <a:lvl3pPr marL="914400" indent="0">
              <a:buNone/>
              <a:defRPr>
                <a:solidFill>
                  <a:schemeClr val="accent5"/>
                </a:solidFill>
              </a:defRPr>
            </a:lvl3pPr>
            <a:lvl4pPr marL="1371600" indent="0">
              <a:buNone/>
              <a:defRPr>
                <a:solidFill>
                  <a:schemeClr val="accent5"/>
                </a:solidFill>
              </a:defRPr>
            </a:lvl4pPr>
            <a:lvl5pPr marL="1828800" indent="0">
              <a:buNone/>
              <a:defRPr>
                <a:solidFill>
                  <a:schemeClr val="accent5"/>
                </a:solidFill>
              </a:defRPr>
            </a:lvl5pPr>
          </a:lstStyle>
          <a:p>
            <a:pPr lvl="0"/>
            <a:r>
              <a:rPr lang="en-GB" dirty="0"/>
              <a:t>Authors Names Here</a:t>
            </a:r>
            <a:endParaRPr lang="en-US" dirty="0"/>
          </a:p>
        </p:txBody>
      </p:sp>
      <p:sp>
        <p:nvSpPr>
          <p:cNvPr id="22" name="Picture Placeholder 21">
            <a:extLst>
              <a:ext uri="{FF2B5EF4-FFF2-40B4-BE49-F238E27FC236}">
                <a16:creationId xmlns:a16="http://schemas.microsoft.com/office/drawing/2014/main" id="{39ACCBCD-AD1D-D61A-7F41-7453ECBC4596}"/>
              </a:ext>
            </a:extLst>
          </p:cNvPr>
          <p:cNvSpPr>
            <a:spLocks noGrp="1"/>
          </p:cNvSpPr>
          <p:nvPr>
            <p:ph type="pic" sz="quarter" idx="12"/>
          </p:nvPr>
        </p:nvSpPr>
        <p:spPr>
          <a:xfrm>
            <a:off x="6335575" y="5004000"/>
            <a:ext cx="5544000" cy="4788000"/>
          </a:xfrm>
          <a:prstGeom prst="rect">
            <a:avLst/>
          </a:prstGeom>
          <a:ln w="12700">
            <a:solidFill>
              <a:schemeClr val="tx1"/>
            </a:solidFill>
          </a:ln>
        </p:spPr>
        <p:txBody>
          <a:bodyPr/>
          <a:lstStyle/>
          <a:p>
            <a:endParaRPr lang="en-US"/>
          </a:p>
        </p:txBody>
      </p:sp>
      <p:sp>
        <p:nvSpPr>
          <p:cNvPr id="25" name="Text Placeholder 24">
            <a:extLst>
              <a:ext uri="{FF2B5EF4-FFF2-40B4-BE49-F238E27FC236}">
                <a16:creationId xmlns:a16="http://schemas.microsoft.com/office/drawing/2014/main" id="{4995AA2C-4D0C-3F58-4D00-493B01338823}"/>
              </a:ext>
            </a:extLst>
          </p:cNvPr>
          <p:cNvSpPr>
            <a:spLocks noGrp="1"/>
          </p:cNvSpPr>
          <p:nvPr>
            <p:ph type="body" sz="quarter" idx="13"/>
          </p:nvPr>
        </p:nvSpPr>
        <p:spPr>
          <a:xfrm>
            <a:off x="468313" y="5004000"/>
            <a:ext cx="11410950" cy="15946438"/>
          </a:xfrm>
          <a:prstGeom prst="rect">
            <a:avLst/>
          </a:prstGeom>
        </p:spPr>
        <p:txBody>
          <a:bodyPr lIns="90000" numCol="2" spcCol="180000"/>
          <a:lstStyle>
            <a:lvl1pPr marL="0" indent="0">
              <a:buNone/>
              <a:defRPr>
                <a:noFill/>
              </a:defRPr>
            </a:lvl1pPr>
            <a:lvl2pPr>
              <a:defRPr>
                <a:noFill/>
              </a:defRPr>
            </a:lvl2pPr>
            <a:lvl3pPr>
              <a:defRPr>
                <a:noFill/>
              </a:defRPr>
            </a:lvl3pPr>
            <a:lvl4pPr>
              <a:defRPr>
                <a:noFill/>
              </a:defRPr>
            </a:lvl4pPr>
            <a:lvl5pPr>
              <a:defRPr>
                <a:no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52168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35261A-2657-AF7F-EE3E-1FC43A7AC74F}"/>
              </a:ext>
            </a:extLst>
          </p:cNvPr>
          <p:cNvPicPr>
            <a:picLocks noChangeAspect="1"/>
          </p:cNvPicPr>
          <p:nvPr userDrawn="1"/>
        </p:nvPicPr>
        <p:blipFill>
          <a:blip r:embed="rId3"/>
          <a:stretch>
            <a:fillRect/>
          </a:stretch>
        </p:blipFill>
        <p:spPr>
          <a:xfrm>
            <a:off x="-4010" y="20974050"/>
            <a:ext cx="12351585" cy="2732088"/>
          </a:xfrm>
          <a:prstGeom prst="rect">
            <a:avLst/>
          </a:prstGeom>
        </p:spPr>
      </p:pic>
      <p:pic>
        <p:nvPicPr>
          <p:cNvPr id="8" name="Picture 7">
            <a:extLst>
              <a:ext uri="{FF2B5EF4-FFF2-40B4-BE49-F238E27FC236}">
                <a16:creationId xmlns:a16="http://schemas.microsoft.com/office/drawing/2014/main" id="{BB2E8EBB-425F-6913-A85C-AFF38F3AEC40}"/>
              </a:ext>
            </a:extLst>
          </p:cNvPr>
          <p:cNvPicPr>
            <a:picLocks noChangeAspect="1"/>
          </p:cNvPicPr>
          <p:nvPr userDrawn="1"/>
        </p:nvPicPr>
        <p:blipFill>
          <a:blip r:embed="rId4"/>
          <a:stretch>
            <a:fillRect/>
          </a:stretch>
        </p:blipFill>
        <p:spPr>
          <a:xfrm>
            <a:off x="0" y="0"/>
            <a:ext cx="12347575" cy="4217484"/>
          </a:xfrm>
          <a:prstGeom prst="rect">
            <a:avLst/>
          </a:prstGeom>
        </p:spPr>
      </p:pic>
      <p:pic>
        <p:nvPicPr>
          <p:cNvPr id="9" name="Picture 8">
            <a:extLst>
              <a:ext uri="{FF2B5EF4-FFF2-40B4-BE49-F238E27FC236}">
                <a16:creationId xmlns:a16="http://schemas.microsoft.com/office/drawing/2014/main" id="{91BD26F6-3838-A828-C584-61DD9943DA95}"/>
              </a:ext>
            </a:extLst>
          </p:cNvPr>
          <p:cNvPicPr>
            <a:picLocks noChangeAspect="1"/>
          </p:cNvPicPr>
          <p:nvPr userDrawn="1"/>
        </p:nvPicPr>
        <p:blipFill>
          <a:blip r:embed="rId5"/>
          <a:stretch>
            <a:fillRect/>
          </a:stretch>
        </p:blipFill>
        <p:spPr>
          <a:xfrm>
            <a:off x="5591175" y="293184"/>
            <a:ext cx="6756400" cy="3924300"/>
          </a:xfrm>
          <a:prstGeom prst="rect">
            <a:avLst/>
          </a:prstGeom>
        </p:spPr>
      </p:pic>
      <p:sp>
        <p:nvSpPr>
          <p:cNvPr id="10" name="TextBox 9">
            <a:extLst>
              <a:ext uri="{FF2B5EF4-FFF2-40B4-BE49-F238E27FC236}">
                <a16:creationId xmlns:a16="http://schemas.microsoft.com/office/drawing/2014/main" id="{895433EB-6004-79B5-EEEF-C586867B4946}"/>
              </a:ext>
            </a:extLst>
          </p:cNvPr>
          <p:cNvSpPr txBox="1"/>
          <p:nvPr userDrawn="1"/>
        </p:nvSpPr>
        <p:spPr>
          <a:xfrm>
            <a:off x="468000" y="468000"/>
            <a:ext cx="4807404" cy="738664"/>
          </a:xfrm>
          <a:prstGeom prst="rect">
            <a:avLst/>
          </a:prstGeom>
          <a:noFill/>
        </p:spPr>
        <p:txBody>
          <a:bodyPr wrap="square" rtlCol="0">
            <a:spAutoFit/>
          </a:bodyPr>
          <a:lstStyle/>
          <a:p>
            <a:r>
              <a:rPr lang="en-IE" sz="2100" dirty="0">
                <a:solidFill>
                  <a:schemeClr val="accent5"/>
                </a:solidFill>
              </a:rPr>
              <a:t>National Drug Forum 2022</a:t>
            </a:r>
          </a:p>
          <a:p>
            <a:endParaRPr lang="en-US" sz="2100" dirty="0">
              <a:solidFill>
                <a:schemeClr val="accent5"/>
              </a:solidFill>
            </a:endParaRPr>
          </a:p>
        </p:txBody>
      </p:sp>
    </p:spTree>
    <p:extLst>
      <p:ext uri="{BB962C8B-B14F-4D97-AF65-F5344CB8AC3E}">
        <p14:creationId xmlns:p14="http://schemas.microsoft.com/office/powerpoint/2010/main" val="177250871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D5C7F3-41A2-58E7-0E28-ADB616ED40EE}"/>
              </a:ext>
            </a:extLst>
          </p:cNvPr>
          <p:cNvSpPr>
            <a:spLocks noGrp="1"/>
          </p:cNvSpPr>
          <p:nvPr>
            <p:ph type="body" sz="quarter" idx="10"/>
          </p:nvPr>
        </p:nvSpPr>
        <p:spPr/>
        <p:txBody>
          <a:bodyPr>
            <a:normAutofit/>
          </a:bodyPr>
          <a:lstStyle/>
          <a:p>
            <a:pPr>
              <a:lnSpc>
                <a:spcPts val="2500"/>
              </a:lnSpc>
            </a:pPr>
            <a:r>
              <a:rPr lang="en-GB" sz="3200" dirty="0"/>
              <a:t>Building capacity with &amp; in two urban communities to respond to Dual Diagnosis</a:t>
            </a:r>
            <a:endParaRPr lang="en-US" sz="3200" dirty="0"/>
          </a:p>
        </p:txBody>
      </p:sp>
      <p:sp>
        <p:nvSpPr>
          <p:cNvPr id="3" name="Text Placeholder 2">
            <a:extLst>
              <a:ext uri="{FF2B5EF4-FFF2-40B4-BE49-F238E27FC236}">
                <a16:creationId xmlns:a16="http://schemas.microsoft.com/office/drawing/2014/main" id="{D5468F13-157C-5182-7FCD-6BD303DA8A46}"/>
              </a:ext>
            </a:extLst>
          </p:cNvPr>
          <p:cNvSpPr>
            <a:spLocks noGrp="1"/>
          </p:cNvSpPr>
          <p:nvPr>
            <p:ph type="body" sz="quarter" idx="11"/>
          </p:nvPr>
        </p:nvSpPr>
        <p:spPr/>
        <p:txBody>
          <a:bodyPr>
            <a:normAutofit/>
          </a:bodyPr>
          <a:lstStyle/>
          <a:p>
            <a:r>
              <a:rPr lang="en-GB" sz="2000" dirty="0"/>
              <a:t>Amy Roche, CEO, Finglas Addiction Support Team &amp; Dr Denise Proudfoot, DCU. </a:t>
            </a:r>
            <a:endParaRPr lang="en-US" sz="2000" dirty="0"/>
          </a:p>
        </p:txBody>
      </p:sp>
      <p:sp>
        <p:nvSpPr>
          <p:cNvPr id="5" name="Text Placeholder 4">
            <a:extLst>
              <a:ext uri="{FF2B5EF4-FFF2-40B4-BE49-F238E27FC236}">
                <a16:creationId xmlns:a16="http://schemas.microsoft.com/office/drawing/2014/main" id="{5F8AC79E-21FE-93E1-CEF4-49805DCEDB0C}"/>
              </a:ext>
            </a:extLst>
          </p:cNvPr>
          <p:cNvSpPr>
            <a:spLocks noGrp="1"/>
          </p:cNvSpPr>
          <p:nvPr>
            <p:ph type="body" sz="quarter" idx="13"/>
          </p:nvPr>
        </p:nvSpPr>
        <p:spPr/>
        <p:txBody>
          <a:bodyPr>
            <a:normAutofit fontScale="55000" lnSpcReduction="20000"/>
          </a:bodyPr>
          <a:lstStyle/>
          <a:p>
            <a:pPr>
              <a:spcAft>
                <a:spcPts val="500"/>
              </a:spcAft>
            </a:pPr>
            <a:r>
              <a:rPr lang="en-IE" b="1" dirty="0">
                <a:solidFill>
                  <a:schemeClr val="tx1"/>
                </a:solidFill>
              </a:rPr>
              <a:t>Synopsis</a:t>
            </a:r>
            <a:endParaRPr lang="en-IE" dirty="0">
              <a:solidFill>
                <a:schemeClr val="tx1"/>
              </a:solidFill>
            </a:endParaRPr>
          </a:p>
          <a:p>
            <a:pPr>
              <a:lnSpc>
                <a:spcPts val="2400"/>
              </a:lnSpc>
            </a:pPr>
            <a:r>
              <a:rPr lang="en-GB" dirty="0">
                <a:solidFill>
                  <a:schemeClr val="bg2">
                    <a:lumMod val="10000"/>
                  </a:schemeClr>
                </a:solidFill>
              </a:rPr>
              <a:t>This HSE funded study reports on participatory research project which offers insight into the community effect of Dual Diagnosis and ways to address it. The study focused on a community dialogue considering this issue in two Dublin city areas and identified actions to address the unmet needs of those who experience Dual Diagnosis. It was a joint endeavour between Finglas Addiction Support Team (FAST) a community based drug and alcohol service and academic researchers. At FAST, there has been a growing presentation of people with a co-</a:t>
            </a:r>
            <a:r>
              <a:rPr lang="en-GB" dirty="0" err="1">
                <a:solidFill>
                  <a:schemeClr val="bg2">
                    <a:lumMod val="10000"/>
                  </a:schemeClr>
                </a:solidFill>
              </a:rPr>
              <a:t>occuring</a:t>
            </a:r>
            <a:r>
              <a:rPr lang="en-GB" dirty="0">
                <a:solidFill>
                  <a:schemeClr val="bg2">
                    <a:lumMod val="10000"/>
                  </a:schemeClr>
                </a:solidFill>
              </a:rPr>
              <a:t> mental health and substance use problem “dual diagnosis” over the last number of years with a clear gap in service provision and responsive treatment approaches.  This research identified recommendations at community level that included the mobilisation of the two communities to develop a dual diagnosis response, potential responses of local organisations and the role governmental and policy changes to support the development of dual diagnosis services. The poster will address the community responses arising from the study only.</a:t>
            </a:r>
            <a:br>
              <a:rPr lang="en-IE" dirty="0">
                <a:solidFill>
                  <a:schemeClr val="bg2">
                    <a:lumMod val="10000"/>
                  </a:schemeClr>
                </a:solidFill>
              </a:rPr>
            </a:br>
            <a:endParaRPr lang="en-IE" dirty="0"/>
          </a:p>
          <a:p>
            <a:pPr>
              <a:spcAft>
                <a:spcPts val="500"/>
              </a:spcAft>
            </a:pPr>
            <a:r>
              <a:rPr lang="en-IE" b="1" dirty="0">
                <a:solidFill>
                  <a:schemeClr val="tx1"/>
                </a:solidFill>
              </a:rPr>
              <a:t>Application</a:t>
            </a:r>
            <a:endParaRPr lang="en-IE" dirty="0">
              <a:solidFill>
                <a:schemeClr val="tx1"/>
              </a:solidFill>
            </a:endParaRPr>
          </a:p>
          <a:p>
            <a:pPr>
              <a:lnSpc>
                <a:spcPts val="2400"/>
              </a:lnSpc>
            </a:pPr>
            <a:r>
              <a:rPr lang="en-GB" dirty="0">
                <a:solidFill>
                  <a:schemeClr val="bg2">
                    <a:lumMod val="10000"/>
                  </a:schemeClr>
                </a:solidFill>
              </a:rPr>
              <a:t> As service user needs get more complex, it often appears that a co-occurring mental issue is more likely. In 2019, for example FAST outreach service worked with 39 women resident in a women’s only homeless accommodation in Finglas, of those worked with 26 presented with a Dual Diagnosis. In 2020 42 women worked with in the same residential facility, 27 presented with a Dual diagnosis and in 2021 of the 36 women worked with all had presented with a co-occurring mental health diagnosis and problematic drug and or alcohol use. During 2021, 30 people engaged with a newly established day programme, which commenced in July of that year and many of these individuals were also seeking to engage with dual diagnosis supports. As the individuals accessing FAST are from the local area and part of this community, their needs due to Dual Diagnosis will affect their families, work and social networks. </a:t>
            </a:r>
            <a:br>
              <a:rPr lang="en-IE" dirty="0"/>
            </a:br>
            <a:endParaRPr lang="en-IE" dirty="0"/>
          </a:p>
          <a:p>
            <a:pPr>
              <a:lnSpc>
                <a:spcPts val="2660"/>
              </a:lnSpc>
              <a:spcAft>
                <a:spcPts val="500"/>
              </a:spcAft>
            </a:pPr>
            <a:r>
              <a:rPr lang="en-IE" b="1" dirty="0">
                <a:solidFill>
                  <a:schemeClr val="tx1"/>
                </a:solidFill>
              </a:rPr>
              <a:t>Purpose</a:t>
            </a:r>
            <a:endParaRPr lang="en-IE" dirty="0">
              <a:solidFill>
                <a:schemeClr val="tx1"/>
              </a:solidFill>
            </a:endParaRPr>
          </a:p>
          <a:p>
            <a:pPr>
              <a:lnSpc>
                <a:spcPts val="2400"/>
              </a:lnSpc>
            </a:pPr>
            <a:r>
              <a:rPr lang="en-GB" dirty="0">
                <a:solidFill>
                  <a:schemeClr val="bg2">
                    <a:lumMod val="10000"/>
                  </a:schemeClr>
                </a:solidFill>
              </a:rPr>
              <a:t>The study conducted a community stakeholder needs analysis to map its impact and identify what service responses could help to people with dual diagnosis. The use of a Community Participatory Action methodology (PAR) meant the research was context bound within the two communities and these stakeholders own the study findings so share in the development of the responses locally to dual diagnosis.  This collective voice needs acknowledgment as it is grounded in the shared desire to address the needs of those with Dual Diagnosis from a community and local organisational level while signposting both policy and operational changes to drive and facilitate this. </a:t>
            </a:r>
            <a:br>
              <a:rPr lang="en-IE" dirty="0"/>
            </a:br>
            <a:endParaRPr lang="en-IE" dirty="0"/>
          </a:p>
          <a:p>
            <a:pPr>
              <a:spcAft>
                <a:spcPts val="500"/>
              </a:spcAft>
            </a:pPr>
            <a:endParaRPr lang="en-IE" b="1" dirty="0">
              <a:solidFill>
                <a:schemeClr val="tx1"/>
              </a:solidFill>
            </a:endParaRPr>
          </a:p>
          <a:p>
            <a:pPr>
              <a:spcAft>
                <a:spcPts val="500"/>
              </a:spcAft>
            </a:pPr>
            <a:endParaRPr lang="en-IE" b="1" dirty="0">
              <a:solidFill>
                <a:schemeClr val="tx1"/>
              </a:solidFill>
            </a:endParaRPr>
          </a:p>
          <a:p>
            <a:pPr>
              <a:spcAft>
                <a:spcPts val="500"/>
              </a:spcAft>
            </a:pPr>
            <a:r>
              <a:rPr lang="en-IE" b="1" dirty="0">
                <a:solidFill>
                  <a:schemeClr val="tx1"/>
                </a:solidFill>
              </a:rPr>
              <a:t>Method</a:t>
            </a:r>
            <a:endParaRPr lang="en-IE" dirty="0">
              <a:solidFill>
                <a:schemeClr val="tx1"/>
              </a:solidFill>
            </a:endParaRPr>
          </a:p>
          <a:p>
            <a:pPr>
              <a:lnSpc>
                <a:spcPts val="2400"/>
              </a:lnSpc>
            </a:pPr>
            <a:r>
              <a:rPr lang="en-GB" dirty="0">
                <a:solidFill>
                  <a:schemeClr val="bg2">
                    <a:lumMod val="10000"/>
                  </a:schemeClr>
                </a:solidFill>
              </a:rPr>
              <a:t>Central to all activities in this study was the establishment of a mutual community conversation about dual diagnosis. This was a two phase study and the first part involved open dialogue event and focus groups with community stakeholders to allow for more in-depth conversations and exploration of the research questions pertaining to the experiences of and impact of dual diagnosis. During phase two there was a second dialogue event which explored how to address and manage dual diagnosis within the communities, local organisations responses and possible governmental and policy changes to address dual diagnosis.</a:t>
            </a:r>
            <a:br>
              <a:rPr lang="en-GB" dirty="0">
                <a:solidFill>
                  <a:schemeClr val="bg2">
                    <a:lumMod val="10000"/>
                  </a:schemeClr>
                </a:solidFill>
              </a:rPr>
            </a:br>
            <a:endParaRPr lang="en-IE" dirty="0"/>
          </a:p>
          <a:p>
            <a:pPr>
              <a:spcAft>
                <a:spcPts val="500"/>
              </a:spcAft>
            </a:pPr>
            <a:r>
              <a:rPr lang="en-IE" b="1" dirty="0">
                <a:solidFill>
                  <a:schemeClr val="tx1"/>
                </a:solidFill>
              </a:rPr>
              <a:t>Results</a:t>
            </a:r>
            <a:endParaRPr lang="en-IE" dirty="0">
              <a:solidFill>
                <a:schemeClr val="tx1"/>
              </a:solidFill>
            </a:endParaRPr>
          </a:p>
          <a:p>
            <a:pPr>
              <a:lnSpc>
                <a:spcPts val="2400"/>
              </a:lnSpc>
            </a:pPr>
            <a:r>
              <a:rPr lang="en-GB" dirty="0">
                <a:solidFill>
                  <a:schemeClr val="bg2">
                    <a:lumMod val="10000"/>
                  </a:schemeClr>
                </a:solidFill>
              </a:rPr>
              <a:t>This study demonstrated ways that the two communities could respond to their local dual diagnosis needs. This included exploring more interagency collaboration to support those with dual diagnosis and their families/carers. It was identified that there is scope for mental health and addiction service providers to work together to develop a joint dual diagnosis response/services. Action to respond to the support needs of those with dual diagnosis and their families/carers locally was identified a variety of mediums. </a:t>
            </a:r>
          </a:p>
          <a:p>
            <a:pPr>
              <a:lnSpc>
                <a:spcPts val="2400"/>
              </a:lnSpc>
            </a:pPr>
            <a:r>
              <a:rPr lang="en-GB" dirty="0">
                <a:solidFill>
                  <a:schemeClr val="bg2">
                    <a:lumMod val="10000"/>
                  </a:schemeClr>
                </a:solidFill>
              </a:rPr>
              <a:t>•	A need for improved dissemination of information between 	services was highlighted.</a:t>
            </a:r>
          </a:p>
          <a:p>
            <a:pPr>
              <a:lnSpc>
                <a:spcPts val="2400"/>
              </a:lnSpc>
            </a:pPr>
            <a:r>
              <a:rPr lang="en-GB" dirty="0">
                <a:solidFill>
                  <a:schemeClr val="bg2">
                    <a:lumMod val="10000"/>
                  </a:schemeClr>
                </a:solidFill>
              </a:rPr>
              <a:t>•	Clarity of referral pathways needs to be developed.</a:t>
            </a:r>
          </a:p>
          <a:p>
            <a:pPr>
              <a:lnSpc>
                <a:spcPts val="2400"/>
              </a:lnSpc>
            </a:pPr>
            <a:r>
              <a:rPr lang="en-GB" dirty="0">
                <a:solidFill>
                  <a:schemeClr val="bg2">
                    <a:lumMod val="10000"/>
                  </a:schemeClr>
                </a:solidFill>
              </a:rPr>
              <a:t>•	Development of education and information for service 	users, families and the general public is essential, in order 	to facilitate understanding of what the concepts and 	nuances concerning dual diagnosis. </a:t>
            </a:r>
          </a:p>
          <a:p>
            <a:pPr>
              <a:lnSpc>
                <a:spcPts val="2400"/>
              </a:lnSpc>
            </a:pPr>
            <a:r>
              <a:rPr lang="en-GB" dirty="0">
                <a:solidFill>
                  <a:schemeClr val="bg2">
                    <a:lumMod val="10000"/>
                  </a:schemeClr>
                </a:solidFill>
              </a:rPr>
              <a:t>•	Create additional community supports to cater for the 	needs of those with dual diagnosis.</a:t>
            </a:r>
          </a:p>
          <a:p>
            <a:br>
              <a:rPr lang="en-IE" dirty="0"/>
            </a:br>
            <a:endParaRPr lang="en-IE" dirty="0"/>
          </a:p>
          <a:p>
            <a:pPr>
              <a:spcAft>
                <a:spcPts val="500"/>
              </a:spcAft>
            </a:pPr>
            <a:r>
              <a:rPr lang="en-IE" b="1" dirty="0">
                <a:solidFill>
                  <a:schemeClr val="tx1"/>
                </a:solidFill>
              </a:rPr>
              <a:t>Conclusion</a:t>
            </a:r>
            <a:endParaRPr lang="en-IE" dirty="0">
              <a:solidFill>
                <a:schemeClr val="tx1"/>
              </a:solidFill>
            </a:endParaRPr>
          </a:p>
          <a:p>
            <a:pPr>
              <a:lnSpc>
                <a:spcPts val="2400"/>
              </a:lnSpc>
            </a:pPr>
            <a:r>
              <a:rPr lang="en-GB" dirty="0">
                <a:solidFill>
                  <a:schemeClr val="bg2">
                    <a:lumMod val="10000"/>
                  </a:schemeClr>
                </a:solidFill>
              </a:rPr>
              <a:t>This research demonstrates that the community experience of Dual Diagnosis is multifaceted and impactful influenced by systemic issues. Data from this study has contributed to the national conversation about the needs of those experiencing Dual Diagnosis Uniquely, in this community embedded study the shared voices of service users, their families and those they seek help from about the impact of Dual Diagnosis was documented. This study underscores the community weight of dual diagnosis and provides some solutions/ways forward to tackle this multifactorial issue at community level from the communities in tandem with national structural and policy improvements.</a:t>
            </a:r>
            <a:br>
              <a:rPr lang="en-IE" dirty="0"/>
            </a:br>
            <a:endParaRPr lang="en-US" dirty="0"/>
          </a:p>
        </p:txBody>
      </p:sp>
      <p:sp>
        <p:nvSpPr>
          <p:cNvPr id="8" name="Rounded Rectangle 7">
            <a:extLst>
              <a:ext uri="{FF2B5EF4-FFF2-40B4-BE49-F238E27FC236}">
                <a16:creationId xmlns:a16="http://schemas.microsoft.com/office/drawing/2014/main" id="{3084125F-EA19-838F-193B-ACBF0F0699FD}"/>
              </a:ext>
            </a:extLst>
          </p:cNvPr>
          <p:cNvSpPr/>
          <p:nvPr/>
        </p:nvSpPr>
        <p:spPr>
          <a:xfrm>
            <a:off x="468000" y="20844000"/>
            <a:ext cx="2088933" cy="88564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62586"/>
            <a:ext cx="2783419" cy="3794828"/>
          </a:xfrm>
          <a:prstGeom prst="rect">
            <a:avLst/>
          </a:prstGeom>
        </p:spPr>
      </p:pic>
      <p:pic>
        <p:nvPicPr>
          <p:cNvPr id="12" name="Picture 11"/>
          <p:cNvPicPr>
            <a:picLocks noChangeAspect="1"/>
          </p:cNvPicPr>
          <p:nvPr/>
        </p:nvPicPr>
        <p:blipFill>
          <a:blip r:embed="rId3"/>
          <a:stretch>
            <a:fillRect/>
          </a:stretch>
        </p:blipFill>
        <p:spPr>
          <a:xfrm>
            <a:off x="2326047" y="21192702"/>
            <a:ext cx="1847768" cy="700724"/>
          </a:xfrm>
          <a:prstGeom prst="rect">
            <a:avLst/>
          </a:prstGeom>
        </p:spPr>
      </p:pic>
      <p:pic>
        <p:nvPicPr>
          <p:cNvPr id="14" name="Picture 13"/>
          <p:cNvPicPr>
            <a:picLocks noChangeAspect="1"/>
          </p:cNvPicPr>
          <p:nvPr/>
        </p:nvPicPr>
        <p:blipFill>
          <a:blip r:embed="rId4"/>
          <a:stretch>
            <a:fillRect/>
          </a:stretch>
        </p:blipFill>
        <p:spPr>
          <a:xfrm>
            <a:off x="570044" y="20620868"/>
            <a:ext cx="1884843" cy="1331909"/>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67608" y="21336569"/>
            <a:ext cx="2246312" cy="520604"/>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0783" y="20475693"/>
            <a:ext cx="1266825" cy="1285875"/>
          </a:xfrm>
          <a:prstGeom prst="rect">
            <a:avLst/>
          </a:prstGeom>
        </p:spPr>
      </p:pic>
    </p:spTree>
    <p:extLst>
      <p:ext uri="{BB962C8B-B14F-4D97-AF65-F5344CB8AC3E}">
        <p14:creationId xmlns:p14="http://schemas.microsoft.com/office/powerpoint/2010/main" val="1141683467"/>
      </p:ext>
    </p:extLst>
  </p:cSld>
  <p:clrMapOvr>
    <a:masterClrMapping/>
  </p:clrMapOvr>
</p:sld>
</file>

<file path=ppt/theme/theme1.xml><?xml version="1.0" encoding="utf-8"?>
<a:theme xmlns:a="http://schemas.openxmlformats.org/drawingml/2006/main" name="Office Theme">
  <a:themeElements>
    <a:clrScheme name="HRB">
      <a:dk1>
        <a:srgbClr val="003E90"/>
      </a:dk1>
      <a:lt1>
        <a:srgbClr val="FFFFFF"/>
      </a:lt1>
      <a:dk2>
        <a:srgbClr val="003E90"/>
      </a:dk2>
      <a:lt2>
        <a:srgbClr val="E7E6E6"/>
      </a:lt2>
      <a:accent1>
        <a:srgbClr val="FFF200"/>
      </a:accent1>
      <a:accent2>
        <a:srgbClr val="00AEC0"/>
      </a:accent2>
      <a:accent3>
        <a:srgbClr val="C9E2E2"/>
      </a:accent3>
      <a:accent4>
        <a:srgbClr val="94CDD5"/>
      </a:accent4>
      <a:accent5>
        <a:srgbClr val="61564B"/>
      </a:accent5>
      <a:accent6>
        <a:srgbClr val="A9A49D"/>
      </a:accent6>
      <a:hlink>
        <a:srgbClr val="003E90"/>
      </a:hlink>
      <a:folHlink>
        <a:srgbClr val="003E9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861</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Neasa White</dc:creator>
  <cp:lastModifiedBy>Mairea Nelson</cp:lastModifiedBy>
  <cp:revision>5</cp:revision>
  <dcterms:created xsi:type="dcterms:W3CDTF">2022-09-15T05:05:01Z</dcterms:created>
  <dcterms:modified xsi:type="dcterms:W3CDTF">2022-11-10T13:10:59Z</dcterms:modified>
</cp:coreProperties>
</file>