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58" r:id="rId5"/>
  </p:sldIdLst>
  <p:sldSz cx="12347575" cy="23706138"/>
  <p:notesSz cx="6858000" cy="9144000"/>
  <p:defaultTextStyle>
    <a:defPPr>
      <a:defRPr lang="en-US"/>
    </a:defPPr>
    <a:lvl1pPr marL="0" algn="l" defTabSz="1730502" rtl="0" eaLnBrk="1" latinLnBrk="0" hangingPunct="1">
      <a:defRPr sz="3407" kern="1200">
        <a:solidFill>
          <a:schemeClr val="tx1"/>
        </a:solidFill>
        <a:latin typeface="+mn-lt"/>
        <a:ea typeface="+mn-ea"/>
        <a:cs typeface="+mn-cs"/>
      </a:defRPr>
    </a:lvl1pPr>
    <a:lvl2pPr marL="865251" algn="l" defTabSz="1730502" rtl="0" eaLnBrk="1" latinLnBrk="0" hangingPunct="1">
      <a:defRPr sz="3407" kern="1200">
        <a:solidFill>
          <a:schemeClr val="tx1"/>
        </a:solidFill>
        <a:latin typeface="+mn-lt"/>
        <a:ea typeface="+mn-ea"/>
        <a:cs typeface="+mn-cs"/>
      </a:defRPr>
    </a:lvl2pPr>
    <a:lvl3pPr marL="1730502" algn="l" defTabSz="1730502" rtl="0" eaLnBrk="1" latinLnBrk="0" hangingPunct="1">
      <a:defRPr sz="3407" kern="1200">
        <a:solidFill>
          <a:schemeClr val="tx1"/>
        </a:solidFill>
        <a:latin typeface="+mn-lt"/>
        <a:ea typeface="+mn-ea"/>
        <a:cs typeface="+mn-cs"/>
      </a:defRPr>
    </a:lvl3pPr>
    <a:lvl4pPr marL="2595753" algn="l" defTabSz="1730502" rtl="0" eaLnBrk="1" latinLnBrk="0" hangingPunct="1">
      <a:defRPr sz="3407" kern="1200">
        <a:solidFill>
          <a:schemeClr val="tx1"/>
        </a:solidFill>
        <a:latin typeface="+mn-lt"/>
        <a:ea typeface="+mn-ea"/>
        <a:cs typeface="+mn-cs"/>
      </a:defRPr>
    </a:lvl4pPr>
    <a:lvl5pPr marL="3461004" algn="l" defTabSz="1730502" rtl="0" eaLnBrk="1" latinLnBrk="0" hangingPunct="1">
      <a:defRPr sz="3407" kern="1200">
        <a:solidFill>
          <a:schemeClr val="tx1"/>
        </a:solidFill>
        <a:latin typeface="+mn-lt"/>
        <a:ea typeface="+mn-ea"/>
        <a:cs typeface="+mn-cs"/>
      </a:defRPr>
    </a:lvl5pPr>
    <a:lvl6pPr marL="4326255" algn="l" defTabSz="1730502" rtl="0" eaLnBrk="1" latinLnBrk="0" hangingPunct="1">
      <a:defRPr sz="3407" kern="1200">
        <a:solidFill>
          <a:schemeClr val="tx1"/>
        </a:solidFill>
        <a:latin typeface="+mn-lt"/>
        <a:ea typeface="+mn-ea"/>
        <a:cs typeface="+mn-cs"/>
      </a:defRPr>
    </a:lvl6pPr>
    <a:lvl7pPr marL="5191506" algn="l" defTabSz="1730502" rtl="0" eaLnBrk="1" latinLnBrk="0" hangingPunct="1">
      <a:defRPr sz="3407" kern="1200">
        <a:solidFill>
          <a:schemeClr val="tx1"/>
        </a:solidFill>
        <a:latin typeface="+mn-lt"/>
        <a:ea typeface="+mn-ea"/>
        <a:cs typeface="+mn-cs"/>
      </a:defRPr>
    </a:lvl7pPr>
    <a:lvl8pPr marL="6056757" algn="l" defTabSz="1730502" rtl="0" eaLnBrk="1" latinLnBrk="0" hangingPunct="1">
      <a:defRPr sz="3407" kern="1200">
        <a:solidFill>
          <a:schemeClr val="tx1"/>
        </a:solidFill>
        <a:latin typeface="+mn-lt"/>
        <a:ea typeface="+mn-ea"/>
        <a:cs typeface="+mn-cs"/>
      </a:defRPr>
    </a:lvl8pPr>
    <a:lvl9pPr marL="6922008" algn="l" defTabSz="1730502" rtl="0" eaLnBrk="1" latinLnBrk="0" hangingPunct="1">
      <a:defRPr sz="340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55"/>
    <p:restoredTop sz="94711"/>
  </p:normalViewPr>
  <p:slideViewPr>
    <p:cSldViewPr snapToGrid="0">
      <p:cViewPr varScale="1">
        <p:scale>
          <a:sx n="24" d="100"/>
          <a:sy n="24" d="100"/>
        </p:scale>
        <p:origin x="309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D637F-37DF-BE4E-AB35-822784F66603}" type="datetimeFigureOut">
              <a:rPr lang="en-US" smtClean="0"/>
              <a:t>11/10/2022</a:t>
            </a:fld>
            <a:endParaRPr lang="en-US"/>
          </a:p>
        </p:txBody>
      </p:sp>
      <p:sp>
        <p:nvSpPr>
          <p:cNvPr id="4" name="Slide Image Placeholder 3"/>
          <p:cNvSpPr>
            <a:spLocks noGrp="1" noRot="1" noChangeAspect="1"/>
          </p:cNvSpPr>
          <p:nvPr>
            <p:ph type="sldImg" idx="2"/>
          </p:nvPr>
        </p:nvSpPr>
        <p:spPr>
          <a:xfrm>
            <a:off x="2625725" y="1143000"/>
            <a:ext cx="16065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E875DB-96EC-154A-922E-53491883F3CB}" type="slidenum">
              <a:rPr lang="en-US" smtClean="0"/>
              <a:t>‹#›</a:t>
            </a:fld>
            <a:endParaRPr lang="en-US"/>
          </a:p>
        </p:txBody>
      </p:sp>
    </p:spTree>
    <p:extLst>
      <p:ext uri="{BB962C8B-B14F-4D97-AF65-F5344CB8AC3E}">
        <p14:creationId xmlns:p14="http://schemas.microsoft.com/office/powerpoint/2010/main" val="2706248912"/>
      </p:ext>
    </p:extLst>
  </p:cSld>
  <p:clrMap bg1="lt1" tx1="dk1" bg2="lt2" tx2="dk2" accent1="accent1" accent2="accent2" accent3="accent3" accent4="accent4" accent5="accent5" accent6="accent6" hlink="hlink" folHlink="folHlink"/>
  <p:notesStyle>
    <a:lvl1pPr marL="0" algn="l" defTabSz="1730502" rtl="0" eaLnBrk="1" latinLnBrk="0" hangingPunct="1">
      <a:defRPr sz="2271" kern="1200">
        <a:solidFill>
          <a:schemeClr val="tx1"/>
        </a:solidFill>
        <a:latin typeface="+mn-lt"/>
        <a:ea typeface="+mn-ea"/>
        <a:cs typeface="+mn-cs"/>
      </a:defRPr>
    </a:lvl1pPr>
    <a:lvl2pPr marL="865251" algn="l" defTabSz="1730502" rtl="0" eaLnBrk="1" latinLnBrk="0" hangingPunct="1">
      <a:defRPr sz="2271" kern="1200">
        <a:solidFill>
          <a:schemeClr val="tx1"/>
        </a:solidFill>
        <a:latin typeface="+mn-lt"/>
        <a:ea typeface="+mn-ea"/>
        <a:cs typeface="+mn-cs"/>
      </a:defRPr>
    </a:lvl2pPr>
    <a:lvl3pPr marL="1730502" algn="l" defTabSz="1730502" rtl="0" eaLnBrk="1" latinLnBrk="0" hangingPunct="1">
      <a:defRPr sz="2271" kern="1200">
        <a:solidFill>
          <a:schemeClr val="tx1"/>
        </a:solidFill>
        <a:latin typeface="+mn-lt"/>
        <a:ea typeface="+mn-ea"/>
        <a:cs typeface="+mn-cs"/>
      </a:defRPr>
    </a:lvl3pPr>
    <a:lvl4pPr marL="2595753" algn="l" defTabSz="1730502" rtl="0" eaLnBrk="1" latinLnBrk="0" hangingPunct="1">
      <a:defRPr sz="2271" kern="1200">
        <a:solidFill>
          <a:schemeClr val="tx1"/>
        </a:solidFill>
        <a:latin typeface="+mn-lt"/>
        <a:ea typeface="+mn-ea"/>
        <a:cs typeface="+mn-cs"/>
      </a:defRPr>
    </a:lvl4pPr>
    <a:lvl5pPr marL="3461004" algn="l" defTabSz="1730502" rtl="0" eaLnBrk="1" latinLnBrk="0" hangingPunct="1">
      <a:defRPr sz="2271" kern="1200">
        <a:solidFill>
          <a:schemeClr val="tx1"/>
        </a:solidFill>
        <a:latin typeface="+mn-lt"/>
        <a:ea typeface="+mn-ea"/>
        <a:cs typeface="+mn-cs"/>
      </a:defRPr>
    </a:lvl5pPr>
    <a:lvl6pPr marL="4326255" algn="l" defTabSz="1730502" rtl="0" eaLnBrk="1" latinLnBrk="0" hangingPunct="1">
      <a:defRPr sz="2271" kern="1200">
        <a:solidFill>
          <a:schemeClr val="tx1"/>
        </a:solidFill>
        <a:latin typeface="+mn-lt"/>
        <a:ea typeface="+mn-ea"/>
        <a:cs typeface="+mn-cs"/>
      </a:defRPr>
    </a:lvl6pPr>
    <a:lvl7pPr marL="5191506" algn="l" defTabSz="1730502" rtl="0" eaLnBrk="1" latinLnBrk="0" hangingPunct="1">
      <a:defRPr sz="2271" kern="1200">
        <a:solidFill>
          <a:schemeClr val="tx1"/>
        </a:solidFill>
        <a:latin typeface="+mn-lt"/>
        <a:ea typeface="+mn-ea"/>
        <a:cs typeface="+mn-cs"/>
      </a:defRPr>
    </a:lvl7pPr>
    <a:lvl8pPr marL="6056757" algn="l" defTabSz="1730502" rtl="0" eaLnBrk="1" latinLnBrk="0" hangingPunct="1">
      <a:defRPr sz="2271" kern="1200">
        <a:solidFill>
          <a:schemeClr val="tx1"/>
        </a:solidFill>
        <a:latin typeface="+mn-lt"/>
        <a:ea typeface="+mn-ea"/>
        <a:cs typeface="+mn-cs"/>
      </a:defRPr>
    </a:lvl8pPr>
    <a:lvl9pPr marL="6922008" algn="l" defTabSz="1730502" rtl="0" eaLnBrk="1" latinLnBrk="0" hangingPunct="1">
      <a:defRPr sz="227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2279E8F8-BF49-A0E3-6A0E-4EDFD35CE3B9}"/>
              </a:ext>
            </a:extLst>
          </p:cNvPr>
          <p:cNvSpPr>
            <a:spLocks noGrp="1"/>
          </p:cNvSpPr>
          <p:nvPr>
            <p:ph type="body" sz="quarter" idx="10" hasCustomPrompt="1"/>
          </p:nvPr>
        </p:nvSpPr>
        <p:spPr>
          <a:xfrm>
            <a:off x="468000" y="1404000"/>
            <a:ext cx="6224348" cy="1512000"/>
          </a:xfrm>
          <a:prstGeom prst="rect">
            <a:avLst/>
          </a:prstGeom>
        </p:spPr>
        <p:txBody>
          <a:bodyPr/>
          <a:lstStyle>
            <a:lvl1pPr marL="0" indent="0">
              <a:lnSpc>
                <a:spcPts val="5500"/>
              </a:lnSpc>
              <a:buNone/>
              <a:defRPr sz="5700" b="1" i="0">
                <a:latin typeface="Calibri" panose="020F0502020204030204" pitchFamily="34" charset="0"/>
                <a:cs typeface="Calibri" panose="020F0502020204030204" pitchFamily="34" charset="0"/>
              </a:defRPr>
            </a:lvl1pPr>
            <a:lvl2pPr marL="457200" indent="0">
              <a:buNone/>
              <a:defRPr b="1" i="0">
                <a:latin typeface="Calibri" panose="020F0502020204030204" pitchFamily="34" charset="0"/>
                <a:cs typeface="Calibri" panose="020F0502020204030204" pitchFamily="34" charset="0"/>
              </a:defRPr>
            </a:lvl2pPr>
            <a:lvl3pPr marL="914400" indent="0">
              <a:buNone/>
              <a:defRPr b="1" i="0">
                <a:latin typeface="Calibri" panose="020F0502020204030204" pitchFamily="34" charset="0"/>
                <a:cs typeface="Calibri" panose="020F0502020204030204" pitchFamily="34" charset="0"/>
              </a:defRPr>
            </a:lvl3pPr>
            <a:lvl4pPr marL="1371600" indent="0">
              <a:buNone/>
              <a:defRPr b="1" i="0">
                <a:latin typeface="Calibri" panose="020F0502020204030204" pitchFamily="34" charset="0"/>
                <a:cs typeface="Calibri" panose="020F0502020204030204" pitchFamily="34" charset="0"/>
              </a:defRPr>
            </a:lvl4pPr>
            <a:lvl5pPr marL="1828800" indent="0">
              <a:buNone/>
              <a:defRPr b="1" i="0">
                <a:latin typeface="Calibri" panose="020F0502020204030204" pitchFamily="34" charset="0"/>
                <a:cs typeface="Calibri" panose="020F0502020204030204" pitchFamily="34" charset="0"/>
              </a:defRPr>
            </a:lvl5pPr>
          </a:lstStyle>
          <a:p>
            <a:pPr lvl="0"/>
            <a:r>
              <a:rPr lang="en-GB" dirty="0"/>
              <a:t>Poster Title</a:t>
            </a:r>
            <a:endParaRPr lang="en-US" dirty="0"/>
          </a:p>
        </p:txBody>
      </p:sp>
      <p:sp>
        <p:nvSpPr>
          <p:cNvPr id="20" name="Text Placeholder 19">
            <a:extLst>
              <a:ext uri="{FF2B5EF4-FFF2-40B4-BE49-F238E27FC236}">
                <a16:creationId xmlns:a16="http://schemas.microsoft.com/office/drawing/2014/main" id="{2AD832FD-3CC4-9B9F-BD6D-020C0B76C5C6}"/>
              </a:ext>
            </a:extLst>
          </p:cNvPr>
          <p:cNvSpPr>
            <a:spLocks noGrp="1"/>
          </p:cNvSpPr>
          <p:nvPr>
            <p:ph type="body" sz="quarter" idx="11" hasCustomPrompt="1"/>
          </p:nvPr>
        </p:nvSpPr>
        <p:spPr>
          <a:xfrm>
            <a:off x="468313" y="3060000"/>
            <a:ext cx="6224035" cy="1001012"/>
          </a:xfrm>
          <a:prstGeom prst="rect">
            <a:avLst/>
          </a:prstGeom>
        </p:spPr>
        <p:txBody>
          <a:bodyPr/>
          <a:lstStyle>
            <a:lvl1pPr marL="0" indent="0">
              <a:lnSpc>
                <a:spcPts val="2800"/>
              </a:lnSpc>
              <a:buNone/>
              <a:defRPr sz="2300">
                <a:solidFill>
                  <a:schemeClr val="bg2">
                    <a:lumMod val="10000"/>
                  </a:schemeClr>
                </a:solidFill>
              </a:defRPr>
            </a:lvl1pPr>
            <a:lvl2pPr marL="457200" indent="0">
              <a:buNone/>
              <a:defRPr>
                <a:solidFill>
                  <a:schemeClr val="accent5"/>
                </a:solidFill>
              </a:defRPr>
            </a:lvl2pPr>
            <a:lvl3pPr marL="914400" indent="0">
              <a:buNone/>
              <a:defRPr>
                <a:solidFill>
                  <a:schemeClr val="accent5"/>
                </a:solidFill>
              </a:defRPr>
            </a:lvl3pPr>
            <a:lvl4pPr marL="1371600" indent="0">
              <a:buNone/>
              <a:defRPr>
                <a:solidFill>
                  <a:schemeClr val="accent5"/>
                </a:solidFill>
              </a:defRPr>
            </a:lvl4pPr>
            <a:lvl5pPr marL="1828800" indent="0">
              <a:buNone/>
              <a:defRPr>
                <a:solidFill>
                  <a:schemeClr val="accent5"/>
                </a:solidFill>
              </a:defRPr>
            </a:lvl5pPr>
          </a:lstStyle>
          <a:p>
            <a:pPr lvl="0"/>
            <a:r>
              <a:rPr lang="en-GB" dirty="0"/>
              <a:t>Authors Names Here</a:t>
            </a:r>
            <a:endParaRPr lang="en-US" dirty="0"/>
          </a:p>
        </p:txBody>
      </p:sp>
      <p:sp>
        <p:nvSpPr>
          <p:cNvPr id="22" name="Picture Placeholder 21">
            <a:extLst>
              <a:ext uri="{FF2B5EF4-FFF2-40B4-BE49-F238E27FC236}">
                <a16:creationId xmlns:a16="http://schemas.microsoft.com/office/drawing/2014/main" id="{39ACCBCD-AD1D-D61A-7F41-7453ECBC4596}"/>
              </a:ext>
            </a:extLst>
          </p:cNvPr>
          <p:cNvSpPr>
            <a:spLocks noGrp="1"/>
          </p:cNvSpPr>
          <p:nvPr>
            <p:ph type="pic" sz="quarter" idx="12"/>
          </p:nvPr>
        </p:nvSpPr>
        <p:spPr>
          <a:xfrm>
            <a:off x="6335575" y="5004000"/>
            <a:ext cx="5544000" cy="4788000"/>
          </a:xfrm>
          <a:prstGeom prst="rect">
            <a:avLst/>
          </a:prstGeom>
          <a:ln w="12700">
            <a:solidFill>
              <a:schemeClr val="tx1"/>
            </a:solidFill>
          </a:ln>
        </p:spPr>
        <p:txBody>
          <a:bodyPr/>
          <a:lstStyle/>
          <a:p>
            <a:endParaRPr lang="en-US"/>
          </a:p>
        </p:txBody>
      </p:sp>
      <p:sp>
        <p:nvSpPr>
          <p:cNvPr id="25" name="Text Placeholder 24">
            <a:extLst>
              <a:ext uri="{FF2B5EF4-FFF2-40B4-BE49-F238E27FC236}">
                <a16:creationId xmlns:a16="http://schemas.microsoft.com/office/drawing/2014/main" id="{4995AA2C-4D0C-3F58-4D00-493B01338823}"/>
              </a:ext>
            </a:extLst>
          </p:cNvPr>
          <p:cNvSpPr>
            <a:spLocks noGrp="1"/>
          </p:cNvSpPr>
          <p:nvPr>
            <p:ph type="body" sz="quarter" idx="13"/>
          </p:nvPr>
        </p:nvSpPr>
        <p:spPr>
          <a:xfrm>
            <a:off x="468313" y="5004000"/>
            <a:ext cx="11410950" cy="15946438"/>
          </a:xfrm>
          <a:prstGeom prst="rect">
            <a:avLst/>
          </a:prstGeom>
        </p:spPr>
        <p:txBody>
          <a:bodyPr lIns="90000" numCol="2" spcCol="180000"/>
          <a:lstStyle>
            <a:lvl1pPr marL="0" indent="0">
              <a:buNone/>
              <a:defRPr>
                <a:noFill/>
              </a:defRPr>
            </a:lvl1pPr>
            <a:lvl2pPr>
              <a:defRPr>
                <a:noFill/>
              </a:defRPr>
            </a:lvl2pPr>
            <a:lvl3pPr>
              <a:defRPr>
                <a:noFill/>
              </a:defRPr>
            </a:lvl3pPr>
            <a:lvl4pPr>
              <a:defRPr>
                <a:noFill/>
              </a:defRPr>
            </a:lvl4pPr>
            <a:lvl5pPr>
              <a:defRPr>
                <a:no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5521680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A35261A-2657-AF7F-EE3E-1FC43A7AC74F}"/>
              </a:ext>
            </a:extLst>
          </p:cNvPr>
          <p:cNvPicPr>
            <a:picLocks noChangeAspect="1"/>
          </p:cNvPicPr>
          <p:nvPr userDrawn="1"/>
        </p:nvPicPr>
        <p:blipFill>
          <a:blip r:embed="rId3"/>
          <a:stretch>
            <a:fillRect/>
          </a:stretch>
        </p:blipFill>
        <p:spPr>
          <a:xfrm>
            <a:off x="-4010" y="20974050"/>
            <a:ext cx="12351585" cy="2732088"/>
          </a:xfrm>
          <a:prstGeom prst="rect">
            <a:avLst/>
          </a:prstGeom>
        </p:spPr>
      </p:pic>
      <p:pic>
        <p:nvPicPr>
          <p:cNvPr id="8" name="Picture 7">
            <a:extLst>
              <a:ext uri="{FF2B5EF4-FFF2-40B4-BE49-F238E27FC236}">
                <a16:creationId xmlns:a16="http://schemas.microsoft.com/office/drawing/2014/main" id="{BB2E8EBB-425F-6913-A85C-AFF38F3AEC40}"/>
              </a:ext>
            </a:extLst>
          </p:cNvPr>
          <p:cNvPicPr>
            <a:picLocks noChangeAspect="1"/>
          </p:cNvPicPr>
          <p:nvPr userDrawn="1"/>
        </p:nvPicPr>
        <p:blipFill>
          <a:blip r:embed="rId4"/>
          <a:stretch>
            <a:fillRect/>
          </a:stretch>
        </p:blipFill>
        <p:spPr>
          <a:xfrm>
            <a:off x="0" y="0"/>
            <a:ext cx="12347575" cy="4217484"/>
          </a:xfrm>
          <a:prstGeom prst="rect">
            <a:avLst/>
          </a:prstGeom>
        </p:spPr>
      </p:pic>
      <p:pic>
        <p:nvPicPr>
          <p:cNvPr id="9" name="Picture 8">
            <a:extLst>
              <a:ext uri="{FF2B5EF4-FFF2-40B4-BE49-F238E27FC236}">
                <a16:creationId xmlns:a16="http://schemas.microsoft.com/office/drawing/2014/main" id="{91BD26F6-3838-A828-C584-61DD9943DA95}"/>
              </a:ext>
            </a:extLst>
          </p:cNvPr>
          <p:cNvPicPr>
            <a:picLocks noChangeAspect="1"/>
          </p:cNvPicPr>
          <p:nvPr userDrawn="1"/>
        </p:nvPicPr>
        <p:blipFill>
          <a:blip r:embed="rId5"/>
          <a:stretch>
            <a:fillRect/>
          </a:stretch>
        </p:blipFill>
        <p:spPr>
          <a:xfrm>
            <a:off x="5591175" y="293184"/>
            <a:ext cx="6756400" cy="3924300"/>
          </a:xfrm>
          <a:prstGeom prst="rect">
            <a:avLst/>
          </a:prstGeom>
        </p:spPr>
      </p:pic>
      <p:sp>
        <p:nvSpPr>
          <p:cNvPr id="10" name="TextBox 9">
            <a:extLst>
              <a:ext uri="{FF2B5EF4-FFF2-40B4-BE49-F238E27FC236}">
                <a16:creationId xmlns:a16="http://schemas.microsoft.com/office/drawing/2014/main" id="{895433EB-6004-79B5-EEEF-C586867B4946}"/>
              </a:ext>
            </a:extLst>
          </p:cNvPr>
          <p:cNvSpPr txBox="1"/>
          <p:nvPr userDrawn="1"/>
        </p:nvSpPr>
        <p:spPr>
          <a:xfrm>
            <a:off x="468000" y="468000"/>
            <a:ext cx="4807404" cy="738664"/>
          </a:xfrm>
          <a:prstGeom prst="rect">
            <a:avLst/>
          </a:prstGeom>
          <a:noFill/>
        </p:spPr>
        <p:txBody>
          <a:bodyPr wrap="square" rtlCol="0">
            <a:spAutoFit/>
          </a:bodyPr>
          <a:lstStyle/>
          <a:p>
            <a:r>
              <a:rPr lang="en-IE" sz="2100" dirty="0">
                <a:solidFill>
                  <a:schemeClr val="accent5"/>
                </a:solidFill>
              </a:rPr>
              <a:t>National Drug Forum 2022</a:t>
            </a:r>
          </a:p>
          <a:p>
            <a:endParaRPr lang="en-US" sz="2100" dirty="0">
              <a:solidFill>
                <a:schemeClr val="accent5"/>
              </a:solidFill>
            </a:endParaRPr>
          </a:p>
        </p:txBody>
      </p:sp>
    </p:spTree>
    <p:extLst>
      <p:ext uri="{BB962C8B-B14F-4D97-AF65-F5344CB8AC3E}">
        <p14:creationId xmlns:p14="http://schemas.microsoft.com/office/powerpoint/2010/main" val="1772508717"/>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D5C7F3-41A2-58E7-0E28-ADB616ED40EE}"/>
              </a:ext>
            </a:extLst>
          </p:cNvPr>
          <p:cNvSpPr>
            <a:spLocks noGrp="1"/>
          </p:cNvSpPr>
          <p:nvPr>
            <p:ph type="body" sz="quarter" idx="10"/>
          </p:nvPr>
        </p:nvSpPr>
        <p:spPr/>
        <p:txBody>
          <a:bodyPr>
            <a:normAutofit/>
          </a:bodyPr>
          <a:lstStyle/>
          <a:p>
            <a:pPr>
              <a:lnSpc>
                <a:spcPts val="2500"/>
              </a:lnSpc>
            </a:pPr>
            <a:r>
              <a:rPr lang="en-GB" sz="2800" dirty="0"/>
              <a:t>Analysis of urine drug test results from the National Drug Treatment Centre between 2010 and 2020</a:t>
            </a:r>
            <a:endParaRPr lang="en-US" sz="2800" dirty="0"/>
          </a:p>
        </p:txBody>
      </p:sp>
      <p:sp>
        <p:nvSpPr>
          <p:cNvPr id="3" name="Text Placeholder 2">
            <a:extLst>
              <a:ext uri="{FF2B5EF4-FFF2-40B4-BE49-F238E27FC236}">
                <a16:creationId xmlns:a16="http://schemas.microsoft.com/office/drawing/2014/main" id="{D5468F13-157C-5182-7FCD-6BD303DA8A46}"/>
              </a:ext>
            </a:extLst>
          </p:cNvPr>
          <p:cNvSpPr>
            <a:spLocks noGrp="1"/>
          </p:cNvSpPr>
          <p:nvPr>
            <p:ph type="body" sz="quarter" idx="11"/>
          </p:nvPr>
        </p:nvSpPr>
        <p:spPr/>
        <p:txBody>
          <a:bodyPr>
            <a:normAutofit/>
          </a:bodyPr>
          <a:lstStyle/>
          <a:p>
            <a:r>
              <a:rPr lang="en-US" sz="1800" dirty="0"/>
              <a:t>Aoife O’Kane, Louise Durand, Siobhan Stokes, Eamon Keenan, Gráinne Cousins</a:t>
            </a:r>
          </a:p>
        </p:txBody>
      </p:sp>
      <p:sp>
        <p:nvSpPr>
          <p:cNvPr id="5" name="Text Placeholder 4">
            <a:extLst>
              <a:ext uri="{FF2B5EF4-FFF2-40B4-BE49-F238E27FC236}">
                <a16:creationId xmlns:a16="http://schemas.microsoft.com/office/drawing/2014/main" id="{5F8AC79E-21FE-93E1-CEF4-49805DCEDB0C}"/>
              </a:ext>
            </a:extLst>
          </p:cNvPr>
          <p:cNvSpPr>
            <a:spLocks noGrp="1"/>
          </p:cNvSpPr>
          <p:nvPr>
            <p:ph type="body" sz="quarter" idx="13"/>
          </p:nvPr>
        </p:nvSpPr>
        <p:spPr>
          <a:xfrm>
            <a:off x="468000" y="4546800"/>
            <a:ext cx="11410950" cy="17760750"/>
          </a:xfrm>
        </p:spPr>
        <p:txBody>
          <a:bodyPr>
            <a:normAutofit/>
          </a:bodyPr>
          <a:lstStyle/>
          <a:p>
            <a:pPr>
              <a:spcAft>
                <a:spcPts val="500"/>
              </a:spcAft>
            </a:pPr>
            <a:r>
              <a:rPr lang="en-IE" sz="2000" b="1" dirty="0">
                <a:solidFill>
                  <a:schemeClr val="tx1"/>
                </a:solidFill>
              </a:rPr>
              <a:t>Synopsis</a:t>
            </a:r>
            <a:endParaRPr lang="en-IE" sz="2000" dirty="0">
              <a:solidFill>
                <a:schemeClr val="tx1"/>
              </a:solidFill>
            </a:endParaRPr>
          </a:p>
          <a:p>
            <a:pPr>
              <a:lnSpc>
                <a:spcPts val="2400"/>
              </a:lnSpc>
            </a:pPr>
            <a:r>
              <a:rPr lang="en-GB" sz="2000" dirty="0">
                <a:solidFill>
                  <a:schemeClr val="bg2">
                    <a:lumMod val="10000"/>
                  </a:schemeClr>
                </a:solidFill>
              </a:rPr>
              <a:t>The European Commission has stressed the importance of being better prepared for future drug trends, to inform proactive drug policy and strengthen national monitoring and intervention capacity. Urine drug testing represents a potentially useful means of surveillance, allowing for the detection of drug use trends over time. In this study, we examined trends in detection rates for prescription drugs with potential for misuse (opioids, benzodiazepines), and cocaine among people attending the National Drug Treatment Centre between 2010 and 2020. Preliminary age adjusted models indicated significant time changes in the detection of benzodiazepines, opioids and cocaine. A yearly decrease was observed for alcohol. Further analysis will consider detection rates for concurrent drug use over time.</a:t>
            </a:r>
            <a:br>
              <a:rPr lang="en-IE" sz="2000" dirty="0"/>
            </a:br>
            <a:endParaRPr lang="en-IE" sz="2000" dirty="0"/>
          </a:p>
          <a:p>
            <a:pPr>
              <a:spcAft>
                <a:spcPts val="500"/>
              </a:spcAft>
            </a:pPr>
            <a:r>
              <a:rPr lang="en-IE" sz="2000" b="1" dirty="0">
                <a:solidFill>
                  <a:schemeClr val="tx1"/>
                </a:solidFill>
              </a:rPr>
              <a:t>Application</a:t>
            </a:r>
            <a:endParaRPr lang="en-IE" sz="2000" dirty="0">
              <a:solidFill>
                <a:schemeClr val="tx1"/>
              </a:solidFill>
            </a:endParaRPr>
          </a:p>
          <a:p>
            <a:pPr>
              <a:lnSpc>
                <a:spcPts val="2400"/>
              </a:lnSpc>
            </a:pPr>
            <a:r>
              <a:rPr lang="en-GB" sz="2000" dirty="0">
                <a:solidFill>
                  <a:schemeClr val="bg2">
                    <a:lumMod val="10000"/>
                  </a:schemeClr>
                </a:solidFill>
              </a:rPr>
              <a:t>People with an opioid use disorder; health-care professionals working in the area of opioid agonist treatment; drug policy units; department of health.</a:t>
            </a:r>
            <a:br>
              <a:rPr lang="en-IE" sz="2000" dirty="0"/>
            </a:br>
            <a:endParaRPr lang="en-IE" sz="2000" dirty="0"/>
          </a:p>
          <a:p>
            <a:pPr>
              <a:lnSpc>
                <a:spcPts val="2660"/>
              </a:lnSpc>
              <a:spcAft>
                <a:spcPts val="500"/>
              </a:spcAft>
            </a:pPr>
            <a:r>
              <a:rPr lang="en-IE" sz="2000" b="1" dirty="0">
                <a:solidFill>
                  <a:schemeClr val="tx1"/>
                </a:solidFill>
              </a:rPr>
              <a:t>Purpose</a:t>
            </a:r>
            <a:endParaRPr lang="en-IE" sz="2000" dirty="0">
              <a:solidFill>
                <a:schemeClr val="tx1"/>
              </a:solidFill>
            </a:endParaRPr>
          </a:p>
          <a:p>
            <a:pPr>
              <a:lnSpc>
                <a:spcPts val="2400"/>
              </a:lnSpc>
            </a:pPr>
            <a:r>
              <a:rPr lang="en-GB" sz="2000" dirty="0">
                <a:solidFill>
                  <a:schemeClr val="bg2">
                    <a:lumMod val="10000"/>
                  </a:schemeClr>
                </a:solidFill>
              </a:rPr>
              <a:t>Urine drug testing represents a potentially useful means of surveillance, allowing for the detection of drug use trends over time. In this study, we examined trends in detection rates for prescription drugs with potential for misuse (opioids, benzodiazepines), and cocaine among people attending the National Drug Treatment Centre between 2010 and 2020.</a:t>
            </a:r>
            <a:br>
              <a:rPr lang="en-IE" sz="2000" dirty="0"/>
            </a:br>
            <a:endParaRPr lang="en-IE" sz="2000" dirty="0"/>
          </a:p>
          <a:p>
            <a:pPr>
              <a:spcAft>
                <a:spcPts val="500"/>
              </a:spcAft>
            </a:pPr>
            <a:r>
              <a:rPr lang="en-IE" sz="2000" b="1" dirty="0">
                <a:solidFill>
                  <a:schemeClr val="tx1"/>
                </a:solidFill>
              </a:rPr>
              <a:t>Method</a:t>
            </a:r>
            <a:endParaRPr lang="en-IE" sz="2000" dirty="0">
              <a:solidFill>
                <a:schemeClr val="tx1"/>
              </a:solidFill>
            </a:endParaRPr>
          </a:p>
          <a:p>
            <a:pPr>
              <a:lnSpc>
                <a:spcPts val="2400"/>
              </a:lnSpc>
            </a:pPr>
            <a:r>
              <a:rPr lang="en-IE" sz="2000" dirty="0">
                <a:solidFill>
                  <a:schemeClr val="bg2">
                    <a:lumMod val="10000"/>
                  </a:schemeClr>
                </a:solidFill>
              </a:rPr>
              <a:t>The HSE National Drug Treatment Centre (NDTC) laboratory is the largest specialist provider of urine drug screening for drug treatment services in Ireland. The NDTC laboratory uses immunoassay screening methods. Most people attend the NDTC for opioid agonist treatment (OAT). Clinical guidelines for OAT recommend at least one random drug test per month. Anonymised individual-level drug screening data, for people attending the NDTC between 2010 and 2019, was used to evaluate trends in the detection rates for opioids, benzodiazepines, and cocaine. Time trends were assessed using mixed logistic regressions, accounting for the correlation within subjects. Age-adjusted odds ratios (AOR) and 95% Confidence Intervals are reported.</a:t>
            </a:r>
            <a:endParaRPr lang="en-GB" sz="2000" dirty="0">
              <a:solidFill>
                <a:schemeClr val="bg2">
                  <a:lumMod val="10000"/>
                </a:schemeClr>
              </a:solidFill>
            </a:endParaRPr>
          </a:p>
          <a:p>
            <a:pPr>
              <a:lnSpc>
                <a:spcPts val="2400"/>
              </a:lnSpc>
            </a:pPr>
            <a:endParaRPr lang="en-IE" sz="2000" dirty="0"/>
          </a:p>
          <a:p>
            <a:pPr>
              <a:spcAft>
                <a:spcPts val="500"/>
              </a:spcAft>
            </a:pPr>
            <a:r>
              <a:rPr lang="en-IE" sz="2000" b="1" dirty="0">
                <a:solidFill>
                  <a:schemeClr val="tx1"/>
                </a:solidFill>
              </a:rPr>
              <a:t>Results</a:t>
            </a:r>
            <a:endParaRPr lang="en-IE" sz="2000" dirty="0">
              <a:solidFill>
                <a:schemeClr val="tx1"/>
              </a:solidFill>
            </a:endParaRPr>
          </a:p>
          <a:p>
            <a:pPr>
              <a:lnSpc>
                <a:spcPts val="2400"/>
              </a:lnSpc>
            </a:pPr>
            <a:r>
              <a:rPr lang="en-GB" sz="2000" dirty="0">
                <a:solidFill>
                  <a:srgbClr val="000000"/>
                </a:solidFill>
              </a:rPr>
              <a:t>A total of 2,537 people attended the NDTC between 2010 and 2020. The median </a:t>
            </a:r>
            <a:r>
              <a:rPr lang="en-GB" sz="2000" dirty="0">
                <a:solidFill>
                  <a:schemeClr val="bg2">
                    <a:lumMod val="10000"/>
                  </a:schemeClr>
                </a:solidFill>
              </a:rPr>
              <a:t>age increased from 31 years </a:t>
            </a:r>
            <a:r>
              <a:rPr lang="en-GB" sz="2000" dirty="0">
                <a:solidFill>
                  <a:srgbClr val="000000"/>
                </a:solidFill>
              </a:rPr>
              <a:t>in 2010, to 39 years in 2020. People attended the NDTC for a median of 2 years (IQR, 1-4), with a median of 37 (IQR, 7 – 120) drug tests during that period. Ninety four percent of samples are positive for methadone, therefore these trends represent concurrent use with methadone in most cases. Age adjusted models indicated </a:t>
            </a:r>
            <a:r>
              <a:rPr lang="en-IE" sz="2000" dirty="0">
                <a:solidFill>
                  <a:srgbClr val="000000"/>
                </a:solidFill>
              </a:rPr>
              <a:t>non linear trend patterns with an increase in cocaine detection since 2015.  Trends for benzodiazepine detections also appear to be increasing in recent years (fig A). By </a:t>
            </a:r>
            <a:r>
              <a:rPr lang="en-IE" sz="2000" dirty="0">
                <a:solidFill>
                  <a:schemeClr val="bg2">
                    <a:lumMod val="10000"/>
                  </a:schemeClr>
                </a:solidFill>
              </a:rPr>
              <a:t>contrast, opioids show a marked and constant decline over the second half of the study period (fig B).</a:t>
            </a:r>
            <a:br>
              <a:rPr lang="en-IE" sz="2000" dirty="0">
                <a:solidFill>
                  <a:schemeClr val="bg2">
                    <a:lumMod val="10000"/>
                  </a:schemeClr>
                </a:solidFill>
              </a:rPr>
            </a:br>
            <a:endParaRPr lang="en-IE" sz="2000" dirty="0">
              <a:solidFill>
                <a:schemeClr val="bg2">
                  <a:lumMod val="10000"/>
                </a:schemeClr>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endParaRPr lang="en-IE" sz="2000" b="1" dirty="0">
              <a:solidFill>
                <a:schemeClr val="tx1"/>
              </a:solidFill>
            </a:endParaRPr>
          </a:p>
          <a:p>
            <a:pPr>
              <a:spcAft>
                <a:spcPts val="500"/>
              </a:spcAft>
            </a:pPr>
            <a:r>
              <a:rPr lang="en-IE" sz="2000" b="1" dirty="0">
                <a:solidFill>
                  <a:schemeClr val="tx1"/>
                </a:solidFill>
              </a:rPr>
              <a:t>Conclusion</a:t>
            </a:r>
            <a:endParaRPr lang="en-IE" sz="2000" dirty="0">
              <a:solidFill>
                <a:schemeClr val="tx1"/>
              </a:solidFill>
            </a:endParaRPr>
          </a:p>
          <a:p>
            <a:pPr>
              <a:lnSpc>
                <a:spcPts val="2400"/>
              </a:lnSpc>
            </a:pPr>
            <a:r>
              <a:rPr lang="en-GB" sz="2000" dirty="0">
                <a:solidFill>
                  <a:schemeClr val="bg2">
                    <a:lumMod val="10000"/>
                  </a:schemeClr>
                </a:solidFill>
              </a:rPr>
              <a:t>Urine drug testing represents a potentially useful means of surveillance for drug use among people who use opioids. Immunoassay data is important for identifying presence of individual drug classes, such as benzodiazepines, but it does not allow for an examination of individual drugs within the class. Routine analysis of samples using LC-MS-MS would provide detailed information on individual drugs, and on New Psychoactive Substances. </a:t>
            </a:r>
          </a:p>
          <a:p>
            <a:pPr>
              <a:lnSpc>
                <a:spcPts val="2400"/>
              </a:lnSpc>
            </a:pPr>
            <a:br>
              <a:rPr lang="en-IE" sz="2000" dirty="0"/>
            </a:br>
            <a:r>
              <a:rPr lang="en-IE" sz="2000" b="1" dirty="0">
                <a:solidFill>
                  <a:schemeClr val="tx1"/>
                </a:solidFill>
              </a:rPr>
              <a:t>References </a:t>
            </a:r>
            <a:endParaRPr lang="en-IE" sz="2000" dirty="0">
              <a:solidFill>
                <a:schemeClr val="tx1"/>
              </a:solidFill>
            </a:endParaRPr>
          </a:p>
          <a:p>
            <a:pPr>
              <a:lnSpc>
                <a:spcPts val="1900"/>
              </a:lnSpc>
              <a:spcAft>
                <a:spcPts val="500"/>
              </a:spcAft>
            </a:pPr>
            <a:r>
              <a:rPr lang="en-GB" sz="1800" dirty="0">
                <a:solidFill>
                  <a:schemeClr val="bg2">
                    <a:lumMod val="10000"/>
                  </a:schemeClr>
                </a:solidFill>
              </a:rPr>
              <a:t>This research was funded by the Health Research Board under the Secondary Data Analysis Projects SDAP-2021-009</a:t>
            </a:r>
            <a:endParaRPr lang="en-US" sz="2000" dirty="0"/>
          </a:p>
          <a:p>
            <a:endParaRPr lang="en-US" sz="2000" dirty="0"/>
          </a:p>
        </p:txBody>
      </p:sp>
      <p:pic>
        <p:nvPicPr>
          <p:cNvPr id="1026" name="Picture 2" descr="The SGPlot Procedure"/>
          <p:cNvPicPr>
            <a:picLocks noChangeAspect="1" noChangeArrowheads="1"/>
          </p:cNvPicPr>
          <p:nvPr/>
        </p:nvPicPr>
        <p:blipFill rotWithShape="1">
          <a:blip r:embed="rId2">
            <a:extLst>
              <a:ext uri="{28A0092B-C50C-407E-A947-70E740481C1C}">
                <a14:useLocalDpi xmlns:a14="http://schemas.microsoft.com/office/drawing/2010/main" val="0"/>
              </a:ext>
            </a:extLst>
          </a:blip>
          <a:srcRect b="7847"/>
          <a:stretch/>
        </p:blipFill>
        <p:spPr bwMode="auto">
          <a:xfrm>
            <a:off x="6875301" y="8571585"/>
            <a:ext cx="4322469" cy="298745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p:cNvSpPr>
            <a:spLocks noChangeArrowheads="1"/>
          </p:cNvSpPr>
          <p:nvPr/>
        </p:nvSpPr>
        <p:spPr bwMode="auto">
          <a:xfrm>
            <a:off x="0" y="0"/>
            <a:ext cx="12347575" cy="0"/>
          </a:xfrm>
          <a:prstGeom prst="rect">
            <a:avLst/>
          </a:prstGeom>
          <a:solidFill>
            <a:srgbClr val="FAFB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rgbClr val="000000"/>
                </a:solidFill>
                <a:effectLst/>
                <a:latin typeface="Arial" panose="020B0604020202020204" pitchFamily="34" charset="0"/>
                <a:cs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1" name="Picture 7" descr="img8.png"/>
          <p:cNvPicPr>
            <a:picLocks noChangeAspect="1" noChangeArrowheads="1"/>
          </p:cNvPicPr>
          <p:nvPr/>
        </p:nvPicPr>
        <p:blipFill rotWithShape="1">
          <a:blip r:embed="rId3">
            <a:extLst>
              <a:ext uri="{28A0092B-C50C-407E-A947-70E740481C1C}">
                <a14:useLocalDpi xmlns:a14="http://schemas.microsoft.com/office/drawing/2010/main" val="0"/>
              </a:ext>
            </a:extLst>
          </a:blip>
          <a:srcRect b="7290"/>
          <a:stretch/>
        </p:blipFill>
        <p:spPr bwMode="auto">
          <a:xfrm>
            <a:off x="6875302" y="11671376"/>
            <a:ext cx="4322469" cy="319439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6241143" y="14978108"/>
            <a:ext cx="5637807" cy="1200329"/>
          </a:xfrm>
          <a:prstGeom prst="rect">
            <a:avLst/>
          </a:prstGeom>
          <a:noFill/>
        </p:spPr>
        <p:txBody>
          <a:bodyPr wrap="square" rtlCol="0">
            <a:spAutoFit/>
          </a:bodyPr>
          <a:lstStyle/>
          <a:p>
            <a:r>
              <a:rPr lang="en-IE" sz="1800" dirty="0"/>
              <a:t>Adjusted odds ratios and 95% CI for Benzodiazepines (A) and Prescription Opioids (B) positive screening, by year (reference year: 2010)</a:t>
            </a:r>
          </a:p>
          <a:p>
            <a:endParaRPr lang="en-US" sz="1800" dirty="0"/>
          </a:p>
        </p:txBody>
      </p:sp>
      <p:sp>
        <p:nvSpPr>
          <p:cNvPr id="9" name="TextBox 8"/>
          <p:cNvSpPr txBox="1"/>
          <p:nvPr/>
        </p:nvSpPr>
        <p:spPr>
          <a:xfrm>
            <a:off x="7493615" y="8705479"/>
            <a:ext cx="2279598" cy="400110"/>
          </a:xfrm>
          <a:prstGeom prst="rect">
            <a:avLst/>
          </a:prstGeom>
          <a:noFill/>
        </p:spPr>
        <p:txBody>
          <a:bodyPr wrap="none" rtlCol="0">
            <a:spAutoFit/>
          </a:bodyPr>
          <a:lstStyle/>
          <a:p>
            <a:r>
              <a:rPr lang="en-IE" sz="2000" dirty="0"/>
              <a:t>(A) Benzodiazepines</a:t>
            </a:r>
            <a:endParaRPr lang="en-US" sz="2000" dirty="0"/>
          </a:p>
        </p:txBody>
      </p:sp>
      <p:sp>
        <p:nvSpPr>
          <p:cNvPr id="14" name="TextBox 13"/>
          <p:cNvSpPr txBox="1"/>
          <p:nvPr/>
        </p:nvSpPr>
        <p:spPr>
          <a:xfrm>
            <a:off x="9656075" y="11844774"/>
            <a:ext cx="1332416" cy="400110"/>
          </a:xfrm>
          <a:prstGeom prst="rect">
            <a:avLst/>
          </a:prstGeom>
          <a:noFill/>
        </p:spPr>
        <p:txBody>
          <a:bodyPr wrap="none" rtlCol="0">
            <a:spAutoFit/>
          </a:bodyPr>
          <a:lstStyle/>
          <a:p>
            <a:r>
              <a:rPr lang="en-IE" sz="2000" dirty="0"/>
              <a:t>(B) Opioids</a:t>
            </a:r>
            <a:endParaRPr lang="en-US" sz="2000" dirty="0"/>
          </a:p>
        </p:txBody>
      </p:sp>
      <p:sp>
        <p:nvSpPr>
          <p:cNvPr id="15" name="Rounded Rectangle 14">
            <a:extLst>
              <a:ext uri="{FF2B5EF4-FFF2-40B4-BE49-F238E27FC236}">
                <a16:creationId xmlns:a16="http://schemas.microsoft.com/office/drawing/2014/main" id="{6B107568-64D0-617D-BD60-C95BC43093A0}"/>
              </a:ext>
            </a:extLst>
          </p:cNvPr>
          <p:cNvSpPr/>
          <p:nvPr/>
        </p:nvSpPr>
        <p:spPr>
          <a:xfrm>
            <a:off x="7353299" y="486664"/>
            <a:ext cx="4038601" cy="144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03202" y="486664"/>
            <a:ext cx="3276746" cy="1400634"/>
          </a:xfrm>
          <a:prstGeom prst="rect">
            <a:avLst/>
          </a:prstGeom>
        </p:spPr>
      </p:pic>
      <p:sp>
        <p:nvSpPr>
          <p:cNvPr id="13" name="Rounded Rectangle 12">
            <a:extLst>
              <a:ext uri="{FF2B5EF4-FFF2-40B4-BE49-F238E27FC236}">
                <a16:creationId xmlns:a16="http://schemas.microsoft.com/office/drawing/2014/main" id="{6B107568-64D0-617D-BD60-C95BC43093A0}"/>
              </a:ext>
            </a:extLst>
          </p:cNvPr>
          <p:cNvSpPr/>
          <p:nvPr/>
        </p:nvSpPr>
        <p:spPr>
          <a:xfrm>
            <a:off x="7296149" y="486664"/>
            <a:ext cx="4583114" cy="1440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13617" y="499364"/>
            <a:ext cx="3276746" cy="1400634"/>
          </a:xfrm>
          <a:prstGeom prst="rect">
            <a:avLst/>
          </a:prstGeom>
        </p:spPr>
      </p:pic>
      <p:pic>
        <p:nvPicPr>
          <p:cNvPr id="18" name="Picture 2" descr="HSE Social Inclusion (@HSE_SI) / Twitt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83317" y="676364"/>
            <a:ext cx="1181100" cy="1181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1683467"/>
      </p:ext>
    </p:extLst>
  </p:cSld>
  <p:clrMapOvr>
    <a:masterClrMapping/>
  </p:clrMapOvr>
</p:sld>
</file>

<file path=ppt/theme/theme1.xml><?xml version="1.0" encoding="utf-8"?>
<a:theme xmlns:a="http://schemas.openxmlformats.org/drawingml/2006/main" name="Office Theme">
  <a:themeElements>
    <a:clrScheme name="HRB">
      <a:dk1>
        <a:srgbClr val="003E90"/>
      </a:dk1>
      <a:lt1>
        <a:srgbClr val="FFFFFF"/>
      </a:lt1>
      <a:dk2>
        <a:srgbClr val="003E90"/>
      </a:dk2>
      <a:lt2>
        <a:srgbClr val="E7E6E6"/>
      </a:lt2>
      <a:accent1>
        <a:srgbClr val="FFF200"/>
      </a:accent1>
      <a:accent2>
        <a:srgbClr val="00AEC0"/>
      </a:accent2>
      <a:accent3>
        <a:srgbClr val="C9E2E2"/>
      </a:accent3>
      <a:accent4>
        <a:srgbClr val="94CDD5"/>
      </a:accent4>
      <a:accent5>
        <a:srgbClr val="61564B"/>
      </a:accent5>
      <a:accent6>
        <a:srgbClr val="A9A49D"/>
      </a:accent6>
      <a:hlink>
        <a:srgbClr val="003E90"/>
      </a:hlink>
      <a:folHlink>
        <a:srgbClr val="003E9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32B6B33D6FE4459A1E072072E78A19" ma:contentTypeVersion="12" ma:contentTypeDescription="Create a new document." ma:contentTypeScope="" ma:versionID="33540b7df673fc7f3e39a4e6b985268c">
  <xsd:schema xmlns:xsd="http://www.w3.org/2001/XMLSchema" xmlns:xs="http://www.w3.org/2001/XMLSchema" xmlns:p="http://schemas.microsoft.com/office/2006/metadata/properties" xmlns:ns3="27c8a5dd-1c54-44f8-b110-3ed7bd052aa1" xmlns:ns4="005beb58-9085-4c7b-8e34-0af5c8b9efb8" targetNamespace="http://schemas.microsoft.com/office/2006/metadata/properties" ma:root="true" ma:fieldsID="91e98ee4ad536cb1051128bd49393396" ns3:_="" ns4:_="">
    <xsd:import namespace="27c8a5dd-1c54-44f8-b110-3ed7bd052aa1"/>
    <xsd:import namespace="005beb58-9085-4c7b-8e34-0af5c8b9efb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c8a5dd-1c54-44f8-b110-3ed7bd052a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5beb58-9085-4c7b-8e34-0af5c8b9efb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E8FF0D-971A-43EA-959C-C1433616B0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c8a5dd-1c54-44f8-b110-3ed7bd052aa1"/>
    <ds:schemaRef ds:uri="005beb58-9085-4c7b-8e34-0af5c8b9ef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BF5F9B4-D519-4328-B3B0-95F78F24E7B5}">
  <ds:schemaRefs>
    <ds:schemaRef ds:uri="http://schemas.microsoft.com/sharepoint/v3/contenttype/forms"/>
  </ds:schemaRefs>
</ds:datastoreItem>
</file>

<file path=customXml/itemProps3.xml><?xml version="1.0" encoding="utf-8"?>
<ds:datastoreItem xmlns:ds="http://schemas.openxmlformats.org/officeDocument/2006/customXml" ds:itemID="{29E12622-DEE0-4DDB-9EAB-94EDA55DD44F}">
  <ds:schemaRefs>
    <ds:schemaRef ds:uri="005beb58-9085-4c7b-8e34-0af5c8b9efb8"/>
    <ds:schemaRef ds:uri="http://schemas.microsoft.com/office/2006/documentManagement/types"/>
    <ds:schemaRef ds:uri="http://purl.org/dc/terms/"/>
    <ds:schemaRef ds:uri="http://purl.org/dc/elements/1.1/"/>
    <ds:schemaRef ds:uri="27c8a5dd-1c54-44f8-b110-3ed7bd052aa1"/>
    <ds:schemaRef ds:uri="http://purl.org/dc/dcmitype/"/>
    <ds:schemaRef ds:uri="http://schemas.microsoft.com/office/infopath/2007/PartnerControls"/>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1405</TotalTime>
  <Words>640</Words>
  <Application>Microsoft Office PowerPoint</Application>
  <PresentationFormat>Custom</PresentationFormat>
  <Paragraphs>37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Neasa White</dc:creator>
  <cp:lastModifiedBy>Mairea Nelson</cp:lastModifiedBy>
  <cp:revision>21</cp:revision>
  <dcterms:created xsi:type="dcterms:W3CDTF">2022-09-15T05:05:01Z</dcterms:created>
  <dcterms:modified xsi:type="dcterms:W3CDTF">2022-11-10T13:09:17Z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0x0101000C32B6B33D6FE4459A1E072072E78A19</vt:lpwstr>
  </property>
</Properties>
</file>