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347575" cy="23706138"/>
  <p:notesSz cx="6858000" cy="9144000"/>
  <p:defaultTextStyle>
    <a:defPPr>
      <a:defRPr lang="en-US"/>
    </a:defPPr>
    <a:lvl1pPr marL="0" algn="l" defTabSz="1730502" rtl="0" eaLnBrk="1" latinLnBrk="0" hangingPunct="1">
      <a:defRPr sz="3407" kern="1200">
        <a:solidFill>
          <a:schemeClr val="tx1"/>
        </a:solidFill>
        <a:latin typeface="+mn-lt"/>
        <a:ea typeface="+mn-ea"/>
        <a:cs typeface="+mn-cs"/>
      </a:defRPr>
    </a:lvl1pPr>
    <a:lvl2pPr marL="865251" algn="l" defTabSz="1730502" rtl="0" eaLnBrk="1" latinLnBrk="0" hangingPunct="1">
      <a:defRPr sz="3407" kern="1200">
        <a:solidFill>
          <a:schemeClr val="tx1"/>
        </a:solidFill>
        <a:latin typeface="+mn-lt"/>
        <a:ea typeface="+mn-ea"/>
        <a:cs typeface="+mn-cs"/>
      </a:defRPr>
    </a:lvl2pPr>
    <a:lvl3pPr marL="1730502" algn="l" defTabSz="1730502" rtl="0" eaLnBrk="1" latinLnBrk="0" hangingPunct="1">
      <a:defRPr sz="3407" kern="1200">
        <a:solidFill>
          <a:schemeClr val="tx1"/>
        </a:solidFill>
        <a:latin typeface="+mn-lt"/>
        <a:ea typeface="+mn-ea"/>
        <a:cs typeface="+mn-cs"/>
      </a:defRPr>
    </a:lvl3pPr>
    <a:lvl4pPr marL="2595753" algn="l" defTabSz="1730502" rtl="0" eaLnBrk="1" latinLnBrk="0" hangingPunct="1">
      <a:defRPr sz="3407" kern="1200">
        <a:solidFill>
          <a:schemeClr val="tx1"/>
        </a:solidFill>
        <a:latin typeface="+mn-lt"/>
        <a:ea typeface="+mn-ea"/>
        <a:cs typeface="+mn-cs"/>
      </a:defRPr>
    </a:lvl4pPr>
    <a:lvl5pPr marL="3461004" algn="l" defTabSz="1730502" rtl="0" eaLnBrk="1" latinLnBrk="0" hangingPunct="1">
      <a:defRPr sz="3407" kern="1200">
        <a:solidFill>
          <a:schemeClr val="tx1"/>
        </a:solidFill>
        <a:latin typeface="+mn-lt"/>
        <a:ea typeface="+mn-ea"/>
        <a:cs typeface="+mn-cs"/>
      </a:defRPr>
    </a:lvl5pPr>
    <a:lvl6pPr marL="4326255" algn="l" defTabSz="1730502" rtl="0" eaLnBrk="1" latinLnBrk="0" hangingPunct="1">
      <a:defRPr sz="3407" kern="1200">
        <a:solidFill>
          <a:schemeClr val="tx1"/>
        </a:solidFill>
        <a:latin typeface="+mn-lt"/>
        <a:ea typeface="+mn-ea"/>
        <a:cs typeface="+mn-cs"/>
      </a:defRPr>
    </a:lvl6pPr>
    <a:lvl7pPr marL="5191506" algn="l" defTabSz="1730502" rtl="0" eaLnBrk="1" latinLnBrk="0" hangingPunct="1">
      <a:defRPr sz="3407" kern="1200">
        <a:solidFill>
          <a:schemeClr val="tx1"/>
        </a:solidFill>
        <a:latin typeface="+mn-lt"/>
        <a:ea typeface="+mn-ea"/>
        <a:cs typeface="+mn-cs"/>
      </a:defRPr>
    </a:lvl7pPr>
    <a:lvl8pPr marL="6056757" algn="l" defTabSz="1730502" rtl="0" eaLnBrk="1" latinLnBrk="0" hangingPunct="1">
      <a:defRPr sz="3407" kern="1200">
        <a:solidFill>
          <a:schemeClr val="tx1"/>
        </a:solidFill>
        <a:latin typeface="+mn-lt"/>
        <a:ea typeface="+mn-ea"/>
        <a:cs typeface="+mn-cs"/>
      </a:defRPr>
    </a:lvl8pPr>
    <a:lvl9pPr marL="6922008" algn="l" defTabSz="1730502" rtl="0" eaLnBrk="1" latinLnBrk="0" hangingPunct="1">
      <a:defRPr sz="34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p:restoredTop sz="94711"/>
  </p:normalViewPr>
  <p:slideViewPr>
    <p:cSldViewPr snapToGrid="0">
      <p:cViewPr varScale="1">
        <p:scale>
          <a:sx n="24" d="100"/>
          <a:sy n="24" d="100"/>
        </p:scale>
        <p:origin x="30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D637F-37DF-BE4E-AB35-822784F66603}" type="datetimeFigureOut">
              <a:rPr lang="en-US" smtClean="0"/>
              <a:t>11/10/2022</a:t>
            </a:fld>
            <a:endParaRPr lang="en-US"/>
          </a:p>
        </p:txBody>
      </p:sp>
      <p:sp>
        <p:nvSpPr>
          <p:cNvPr id="4" name="Slide Image Placeholder 3"/>
          <p:cNvSpPr>
            <a:spLocks noGrp="1" noRot="1" noChangeAspect="1"/>
          </p:cNvSpPr>
          <p:nvPr>
            <p:ph type="sldImg" idx="2"/>
          </p:nvPr>
        </p:nvSpPr>
        <p:spPr>
          <a:xfrm>
            <a:off x="2625725" y="1143000"/>
            <a:ext cx="1606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875DB-96EC-154A-922E-53491883F3CB}" type="slidenum">
              <a:rPr lang="en-US" smtClean="0"/>
              <a:t>‹#›</a:t>
            </a:fld>
            <a:endParaRPr lang="en-US"/>
          </a:p>
        </p:txBody>
      </p:sp>
    </p:spTree>
    <p:extLst>
      <p:ext uri="{BB962C8B-B14F-4D97-AF65-F5344CB8AC3E}">
        <p14:creationId xmlns:p14="http://schemas.microsoft.com/office/powerpoint/2010/main" val="2706248912"/>
      </p:ext>
    </p:extLst>
  </p:cSld>
  <p:clrMap bg1="lt1" tx1="dk1" bg2="lt2" tx2="dk2" accent1="accent1" accent2="accent2" accent3="accent3" accent4="accent4" accent5="accent5" accent6="accent6" hlink="hlink" folHlink="folHlink"/>
  <p:notesStyle>
    <a:lvl1pPr marL="0" algn="l" defTabSz="1730502" rtl="0" eaLnBrk="1" latinLnBrk="0" hangingPunct="1">
      <a:defRPr sz="2271" kern="1200">
        <a:solidFill>
          <a:schemeClr val="tx1"/>
        </a:solidFill>
        <a:latin typeface="+mn-lt"/>
        <a:ea typeface="+mn-ea"/>
        <a:cs typeface="+mn-cs"/>
      </a:defRPr>
    </a:lvl1pPr>
    <a:lvl2pPr marL="865251" algn="l" defTabSz="1730502" rtl="0" eaLnBrk="1" latinLnBrk="0" hangingPunct="1">
      <a:defRPr sz="2271" kern="1200">
        <a:solidFill>
          <a:schemeClr val="tx1"/>
        </a:solidFill>
        <a:latin typeface="+mn-lt"/>
        <a:ea typeface="+mn-ea"/>
        <a:cs typeface="+mn-cs"/>
      </a:defRPr>
    </a:lvl2pPr>
    <a:lvl3pPr marL="1730502" algn="l" defTabSz="1730502" rtl="0" eaLnBrk="1" latinLnBrk="0" hangingPunct="1">
      <a:defRPr sz="2271" kern="1200">
        <a:solidFill>
          <a:schemeClr val="tx1"/>
        </a:solidFill>
        <a:latin typeface="+mn-lt"/>
        <a:ea typeface="+mn-ea"/>
        <a:cs typeface="+mn-cs"/>
      </a:defRPr>
    </a:lvl3pPr>
    <a:lvl4pPr marL="2595753" algn="l" defTabSz="1730502" rtl="0" eaLnBrk="1" latinLnBrk="0" hangingPunct="1">
      <a:defRPr sz="2271" kern="1200">
        <a:solidFill>
          <a:schemeClr val="tx1"/>
        </a:solidFill>
        <a:latin typeface="+mn-lt"/>
        <a:ea typeface="+mn-ea"/>
        <a:cs typeface="+mn-cs"/>
      </a:defRPr>
    </a:lvl4pPr>
    <a:lvl5pPr marL="3461004" algn="l" defTabSz="1730502" rtl="0" eaLnBrk="1" latinLnBrk="0" hangingPunct="1">
      <a:defRPr sz="2271" kern="1200">
        <a:solidFill>
          <a:schemeClr val="tx1"/>
        </a:solidFill>
        <a:latin typeface="+mn-lt"/>
        <a:ea typeface="+mn-ea"/>
        <a:cs typeface="+mn-cs"/>
      </a:defRPr>
    </a:lvl5pPr>
    <a:lvl6pPr marL="4326255" algn="l" defTabSz="1730502" rtl="0" eaLnBrk="1" latinLnBrk="0" hangingPunct="1">
      <a:defRPr sz="2271" kern="1200">
        <a:solidFill>
          <a:schemeClr val="tx1"/>
        </a:solidFill>
        <a:latin typeface="+mn-lt"/>
        <a:ea typeface="+mn-ea"/>
        <a:cs typeface="+mn-cs"/>
      </a:defRPr>
    </a:lvl6pPr>
    <a:lvl7pPr marL="5191506" algn="l" defTabSz="1730502" rtl="0" eaLnBrk="1" latinLnBrk="0" hangingPunct="1">
      <a:defRPr sz="2271" kern="1200">
        <a:solidFill>
          <a:schemeClr val="tx1"/>
        </a:solidFill>
        <a:latin typeface="+mn-lt"/>
        <a:ea typeface="+mn-ea"/>
        <a:cs typeface="+mn-cs"/>
      </a:defRPr>
    </a:lvl7pPr>
    <a:lvl8pPr marL="6056757" algn="l" defTabSz="1730502" rtl="0" eaLnBrk="1" latinLnBrk="0" hangingPunct="1">
      <a:defRPr sz="2271" kern="1200">
        <a:solidFill>
          <a:schemeClr val="tx1"/>
        </a:solidFill>
        <a:latin typeface="+mn-lt"/>
        <a:ea typeface="+mn-ea"/>
        <a:cs typeface="+mn-cs"/>
      </a:defRPr>
    </a:lvl8pPr>
    <a:lvl9pPr marL="6922008" algn="l" defTabSz="1730502" rtl="0" eaLnBrk="1" latinLnBrk="0" hangingPunct="1">
      <a:defRPr sz="22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279E8F8-BF49-A0E3-6A0E-4EDFD35CE3B9}"/>
              </a:ext>
            </a:extLst>
          </p:cNvPr>
          <p:cNvSpPr>
            <a:spLocks noGrp="1"/>
          </p:cNvSpPr>
          <p:nvPr>
            <p:ph type="body" sz="quarter" idx="10" hasCustomPrompt="1"/>
          </p:nvPr>
        </p:nvSpPr>
        <p:spPr>
          <a:xfrm>
            <a:off x="468000" y="1404000"/>
            <a:ext cx="6224348" cy="1512000"/>
          </a:xfrm>
          <a:prstGeom prst="rect">
            <a:avLst/>
          </a:prstGeom>
        </p:spPr>
        <p:txBody>
          <a:bodyPr/>
          <a:lstStyle>
            <a:lvl1pPr marL="0" indent="0">
              <a:lnSpc>
                <a:spcPts val="5500"/>
              </a:lnSpc>
              <a:buNone/>
              <a:defRPr sz="5700" b="1" i="0">
                <a:latin typeface="Calibri" panose="020F0502020204030204" pitchFamily="34" charset="0"/>
                <a:cs typeface="Calibri" panose="020F0502020204030204" pitchFamily="34" charset="0"/>
              </a:defRPr>
            </a:lvl1pPr>
            <a:lvl2pPr marL="457200" indent="0">
              <a:buNone/>
              <a:defRPr b="1" i="0">
                <a:latin typeface="Calibri" panose="020F0502020204030204" pitchFamily="34" charset="0"/>
                <a:cs typeface="Calibri" panose="020F0502020204030204" pitchFamily="34" charset="0"/>
              </a:defRPr>
            </a:lvl2pPr>
            <a:lvl3pPr marL="914400" indent="0">
              <a:buNone/>
              <a:defRPr b="1" i="0">
                <a:latin typeface="Calibri" panose="020F0502020204030204" pitchFamily="34" charset="0"/>
                <a:cs typeface="Calibri" panose="020F0502020204030204" pitchFamily="34" charset="0"/>
              </a:defRPr>
            </a:lvl3pPr>
            <a:lvl4pPr marL="1371600" indent="0">
              <a:buNone/>
              <a:defRPr b="1" i="0">
                <a:latin typeface="Calibri" panose="020F0502020204030204" pitchFamily="34" charset="0"/>
                <a:cs typeface="Calibri" panose="020F0502020204030204" pitchFamily="34" charset="0"/>
              </a:defRPr>
            </a:lvl4pPr>
            <a:lvl5pPr marL="1828800" indent="0">
              <a:buNone/>
              <a:defRPr b="1" i="0">
                <a:latin typeface="Calibri" panose="020F0502020204030204" pitchFamily="34" charset="0"/>
                <a:cs typeface="Calibri" panose="020F0502020204030204" pitchFamily="34" charset="0"/>
              </a:defRPr>
            </a:lvl5pPr>
          </a:lstStyle>
          <a:p>
            <a:pPr lvl="0"/>
            <a:r>
              <a:rPr lang="en-GB" dirty="0"/>
              <a:t>Poster Title</a:t>
            </a:r>
            <a:endParaRPr lang="en-US" dirty="0"/>
          </a:p>
        </p:txBody>
      </p:sp>
      <p:sp>
        <p:nvSpPr>
          <p:cNvPr id="20" name="Text Placeholder 19">
            <a:extLst>
              <a:ext uri="{FF2B5EF4-FFF2-40B4-BE49-F238E27FC236}">
                <a16:creationId xmlns:a16="http://schemas.microsoft.com/office/drawing/2014/main" id="{2AD832FD-3CC4-9B9F-BD6D-020C0B76C5C6}"/>
              </a:ext>
            </a:extLst>
          </p:cNvPr>
          <p:cNvSpPr>
            <a:spLocks noGrp="1"/>
          </p:cNvSpPr>
          <p:nvPr>
            <p:ph type="body" sz="quarter" idx="11" hasCustomPrompt="1"/>
          </p:nvPr>
        </p:nvSpPr>
        <p:spPr>
          <a:xfrm>
            <a:off x="468313" y="3060000"/>
            <a:ext cx="6224035" cy="1001012"/>
          </a:xfrm>
          <a:prstGeom prst="rect">
            <a:avLst/>
          </a:prstGeom>
        </p:spPr>
        <p:txBody>
          <a:bodyPr/>
          <a:lstStyle>
            <a:lvl1pPr marL="0" indent="0">
              <a:lnSpc>
                <a:spcPts val="2800"/>
              </a:lnSpc>
              <a:buNone/>
              <a:defRPr sz="2300">
                <a:solidFill>
                  <a:schemeClr val="bg2">
                    <a:lumMod val="10000"/>
                  </a:schemeClr>
                </a:solidFill>
              </a:defRPr>
            </a:lvl1pPr>
            <a:lvl2pPr marL="457200" indent="0">
              <a:buNone/>
              <a:defRPr>
                <a:solidFill>
                  <a:schemeClr val="accent5"/>
                </a:solidFill>
              </a:defRPr>
            </a:lvl2pPr>
            <a:lvl3pPr marL="914400" indent="0">
              <a:buNone/>
              <a:defRPr>
                <a:solidFill>
                  <a:schemeClr val="accent5"/>
                </a:solidFill>
              </a:defRPr>
            </a:lvl3pPr>
            <a:lvl4pPr marL="1371600" indent="0">
              <a:buNone/>
              <a:defRPr>
                <a:solidFill>
                  <a:schemeClr val="accent5"/>
                </a:solidFill>
              </a:defRPr>
            </a:lvl4pPr>
            <a:lvl5pPr marL="1828800" indent="0">
              <a:buNone/>
              <a:defRPr>
                <a:solidFill>
                  <a:schemeClr val="accent5"/>
                </a:solidFill>
              </a:defRPr>
            </a:lvl5pPr>
          </a:lstStyle>
          <a:p>
            <a:pPr lvl="0"/>
            <a:r>
              <a:rPr lang="en-GB" dirty="0"/>
              <a:t>Authors Names Here</a:t>
            </a:r>
            <a:endParaRPr lang="en-US" dirty="0"/>
          </a:p>
        </p:txBody>
      </p:sp>
      <p:sp>
        <p:nvSpPr>
          <p:cNvPr id="22" name="Picture Placeholder 21">
            <a:extLst>
              <a:ext uri="{FF2B5EF4-FFF2-40B4-BE49-F238E27FC236}">
                <a16:creationId xmlns:a16="http://schemas.microsoft.com/office/drawing/2014/main" id="{39ACCBCD-AD1D-D61A-7F41-7453ECBC4596}"/>
              </a:ext>
            </a:extLst>
          </p:cNvPr>
          <p:cNvSpPr>
            <a:spLocks noGrp="1"/>
          </p:cNvSpPr>
          <p:nvPr>
            <p:ph type="pic" sz="quarter" idx="12"/>
          </p:nvPr>
        </p:nvSpPr>
        <p:spPr>
          <a:xfrm>
            <a:off x="6335575" y="5004000"/>
            <a:ext cx="5544000" cy="4788000"/>
          </a:xfrm>
          <a:prstGeom prst="rect">
            <a:avLst/>
          </a:prstGeom>
          <a:ln w="12700">
            <a:solidFill>
              <a:schemeClr val="tx1"/>
            </a:solidFill>
          </a:ln>
        </p:spPr>
        <p:txBody>
          <a:bodyPr/>
          <a:lstStyle/>
          <a:p>
            <a:endParaRPr lang="en-US"/>
          </a:p>
        </p:txBody>
      </p:sp>
      <p:sp>
        <p:nvSpPr>
          <p:cNvPr id="25" name="Text Placeholder 24">
            <a:extLst>
              <a:ext uri="{FF2B5EF4-FFF2-40B4-BE49-F238E27FC236}">
                <a16:creationId xmlns:a16="http://schemas.microsoft.com/office/drawing/2014/main" id="{4995AA2C-4D0C-3F58-4D00-493B01338823}"/>
              </a:ext>
            </a:extLst>
          </p:cNvPr>
          <p:cNvSpPr>
            <a:spLocks noGrp="1"/>
          </p:cNvSpPr>
          <p:nvPr>
            <p:ph type="body" sz="quarter" idx="13"/>
          </p:nvPr>
        </p:nvSpPr>
        <p:spPr>
          <a:xfrm>
            <a:off x="468313" y="5004000"/>
            <a:ext cx="11410950" cy="15946438"/>
          </a:xfrm>
          <a:prstGeom prst="rect">
            <a:avLst/>
          </a:prstGeom>
        </p:spPr>
        <p:txBody>
          <a:bodyPr lIns="90000" numCol="2" spcCol="180000"/>
          <a:lstStyle>
            <a:lvl1pPr marL="0" indent="0">
              <a:buNone/>
              <a:defRPr>
                <a:noFill/>
              </a:defRPr>
            </a:lvl1pPr>
            <a:lvl2pPr>
              <a:defRPr>
                <a:noFill/>
              </a:defRPr>
            </a:lvl2pPr>
            <a:lvl3pPr>
              <a:defRPr>
                <a:noFill/>
              </a:defRPr>
            </a:lvl3pPr>
            <a:lvl4pPr>
              <a:defRPr>
                <a:noFill/>
              </a:defRPr>
            </a:lvl4pPr>
            <a:lvl5pPr>
              <a:defRPr>
                <a:no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52168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35261A-2657-AF7F-EE3E-1FC43A7AC74F}"/>
              </a:ext>
            </a:extLst>
          </p:cNvPr>
          <p:cNvPicPr>
            <a:picLocks noChangeAspect="1"/>
          </p:cNvPicPr>
          <p:nvPr userDrawn="1"/>
        </p:nvPicPr>
        <p:blipFill>
          <a:blip r:embed="rId3"/>
          <a:stretch>
            <a:fillRect/>
          </a:stretch>
        </p:blipFill>
        <p:spPr>
          <a:xfrm>
            <a:off x="-4010" y="20974050"/>
            <a:ext cx="12351585" cy="2732088"/>
          </a:xfrm>
          <a:prstGeom prst="rect">
            <a:avLst/>
          </a:prstGeom>
        </p:spPr>
      </p:pic>
      <p:pic>
        <p:nvPicPr>
          <p:cNvPr id="8" name="Picture 7">
            <a:extLst>
              <a:ext uri="{FF2B5EF4-FFF2-40B4-BE49-F238E27FC236}">
                <a16:creationId xmlns:a16="http://schemas.microsoft.com/office/drawing/2014/main" id="{BB2E8EBB-425F-6913-A85C-AFF38F3AEC40}"/>
              </a:ext>
            </a:extLst>
          </p:cNvPr>
          <p:cNvPicPr>
            <a:picLocks noChangeAspect="1"/>
          </p:cNvPicPr>
          <p:nvPr userDrawn="1"/>
        </p:nvPicPr>
        <p:blipFill>
          <a:blip r:embed="rId4"/>
          <a:stretch>
            <a:fillRect/>
          </a:stretch>
        </p:blipFill>
        <p:spPr>
          <a:xfrm>
            <a:off x="0" y="0"/>
            <a:ext cx="12347575" cy="4217484"/>
          </a:xfrm>
          <a:prstGeom prst="rect">
            <a:avLst/>
          </a:prstGeom>
        </p:spPr>
      </p:pic>
      <p:pic>
        <p:nvPicPr>
          <p:cNvPr id="9" name="Picture 8">
            <a:extLst>
              <a:ext uri="{FF2B5EF4-FFF2-40B4-BE49-F238E27FC236}">
                <a16:creationId xmlns:a16="http://schemas.microsoft.com/office/drawing/2014/main" id="{91BD26F6-3838-A828-C584-61DD9943DA95}"/>
              </a:ext>
            </a:extLst>
          </p:cNvPr>
          <p:cNvPicPr>
            <a:picLocks noChangeAspect="1"/>
          </p:cNvPicPr>
          <p:nvPr userDrawn="1"/>
        </p:nvPicPr>
        <p:blipFill>
          <a:blip r:embed="rId5"/>
          <a:stretch>
            <a:fillRect/>
          </a:stretch>
        </p:blipFill>
        <p:spPr>
          <a:xfrm>
            <a:off x="5591175" y="293184"/>
            <a:ext cx="6756400" cy="3924300"/>
          </a:xfrm>
          <a:prstGeom prst="rect">
            <a:avLst/>
          </a:prstGeom>
        </p:spPr>
      </p:pic>
      <p:sp>
        <p:nvSpPr>
          <p:cNvPr id="10" name="TextBox 9">
            <a:extLst>
              <a:ext uri="{FF2B5EF4-FFF2-40B4-BE49-F238E27FC236}">
                <a16:creationId xmlns:a16="http://schemas.microsoft.com/office/drawing/2014/main" id="{895433EB-6004-79B5-EEEF-C586867B4946}"/>
              </a:ext>
            </a:extLst>
          </p:cNvPr>
          <p:cNvSpPr txBox="1"/>
          <p:nvPr userDrawn="1"/>
        </p:nvSpPr>
        <p:spPr>
          <a:xfrm>
            <a:off x="468000" y="468000"/>
            <a:ext cx="4807404" cy="738664"/>
          </a:xfrm>
          <a:prstGeom prst="rect">
            <a:avLst/>
          </a:prstGeom>
          <a:noFill/>
        </p:spPr>
        <p:txBody>
          <a:bodyPr wrap="square" rtlCol="0">
            <a:spAutoFit/>
          </a:bodyPr>
          <a:lstStyle/>
          <a:p>
            <a:r>
              <a:rPr lang="en-IE" sz="2100" dirty="0">
                <a:solidFill>
                  <a:schemeClr val="accent5"/>
                </a:solidFill>
              </a:rPr>
              <a:t>National Drug Forum 2022</a:t>
            </a:r>
          </a:p>
          <a:p>
            <a:endParaRPr lang="en-US" sz="2100" dirty="0">
              <a:solidFill>
                <a:schemeClr val="accent5"/>
              </a:solidFill>
            </a:endParaRPr>
          </a:p>
        </p:txBody>
      </p:sp>
    </p:spTree>
    <p:extLst>
      <p:ext uri="{BB962C8B-B14F-4D97-AF65-F5344CB8AC3E}">
        <p14:creationId xmlns:p14="http://schemas.microsoft.com/office/powerpoint/2010/main" val="177250871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D5C7F3-41A2-58E7-0E28-ADB616ED40EE}"/>
              </a:ext>
            </a:extLst>
          </p:cNvPr>
          <p:cNvSpPr>
            <a:spLocks noGrp="1"/>
          </p:cNvSpPr>
          <p:nvPr>
            <p:ph type="body" sz="quarter" idx="10"/>
          </p:nvPr>
        </p:nvSpPr>
        <p:spPr/>
        <p:txBody>
          <a:bodyPr>
            <a:normAutofit fontScale="62500" lnSpcReduction="20000"/>
          </a:bodyPr>
          <a:lstStyle/>
          <a:p>
            <a:pPr>
              <a:lnSpc>
                <a:spcPts val="3500"/>
              </a:lnSpc>
            </a:pPr>
            <a:r>
              <a:rPr lang="en-GB" dirty="0"/>
              <a:t>An Evaluation of Parents Under Pressure (</a:t>
            </a:r>
            <a:r>
              <a:rPr lang="en-GB" dirty="0" err="1"/>
              <a:t>PuP</a:t>
            </a:r>
            <a:r>
              <a:rPr lang="en-GB" dirty="0"/>
              <a:t>) programme in </a:t>
            </a:r>
            <a:r>
              <a:rPr lang="en-GB" dirty="0" err="1"/>
              <a:t>Coolmine</a:t>
            </a:r>
            <a:r>
              <a:rPr lang="en-GB" dirty="0"/>
              <a:t> Residential services-</a:t>
            </a:r>
            <a:endParaRPr lang="en-US" dirty="0"/>
          </a:p>
        </p:txBody>
      </p:sp>
      <p:sp>
        <p:nvSpPr>
          <p:cNvPr id="3" name="Text Placeholder 2">
            <a:extLst>
              <a:ext uri="{FF2B5EF4-FFF2-40B4-BE49-F238E27FC236}">
                <a16:creationId xmlns:a16="http://schemas.microsoft.com/office/drawing/2014/main" id="{D5468F13-157C-5182-7FCD-6BD303DA8A46}"/>
              </a:ext>
            </a:extLst>
          </p:cNvPr>
          <p:cNvSpPr>
            <a:spLocks noGrp="1"/>
          </p:cNvSpPr>
          <p:nvPr>
            <p:ph type="body" sz="quarter" idx="11"/>
          </p:nvPr>
        </p:nvSpPr>
        <p:spPr/>
        <p:txBody>
          <a:bodyPr>
            <a:normAutofit/>
          </a:bodyPr>
          <a:lstStyle/>
          <a:p>
            <a:r>
              <a:rPr lang="en-US" sz="2000" dirty="0"/>
              <a:t>Authors: Dr </a:t>
            </a:r>
            <a:r>
              <a:rPr lang="en-US" sz="2000" dirty="0" err="1"/>
              <a:t>Jo-hanna</a:t>
            </a:r>
            <a:r>
              <a:rPr lang="en-US" sz="2000" dirty="0"/>
              <a:t> Ivers and Professor Joe Barry </a:t>
            </a:r>
          </a:p>
          <a:p>
            <a:r>
              <a:rPr lang="en-US" sz="2000" dirty="0"/>
              <a:t>Presenter: Anita Harris </a:t>
            </a:r>
            <a:r>
              <a:rPr lang="en-US" sz="2000" dirty="0" err="1"/>
              <a:t>Coolmine</a:t>
            </a:r>
            <a:r>
              <a:rPr lang="en-US" sz="2000" dirty="0"/>
              <a:t> Therapeutic Community </a:t>
            </a:r>
          </a:p>
        </p:txBody>
      </p:sp>
      <p:sp>
        <p:nvSpPr>
          <p:cNvPr id="5" name="Text Placeholder 4">
            <a:extLst>
              <a:ext uri="{FF2B5EF4-FFF2-40B4-BE49-F238E27FC236}">
                <a16:creationId xmlns:a16="http://schemas.microsoft.com/office/drawing/2014/main" id="{5F8AC79E-21FE-93E1-CEF4-49805DCEDB0C}"/>
              </a:ext>
            </a:extLst>
          </p:cNvPr>
          <p:cNvSpPr>
            <a:spLocks noGrp="1"/>
          </p:cNvSpPr>
          <p:nvPr>
            <p:ph type="body" sz="quarter" idx="13"/>
          </p:nvPr>
        </p:nvSpPr>
        <p:spPr/>
        <p:txBody>
          <a:bodyPr>
            <a:normAutofit fontScale="55000" lnSpcReduction="20000"/>
          </a:bodyPr>
          <a:lstStyle/>
          <a:p>
            <a:pPr>
              <a:spcAft>
                <a:spcPts val="500"/>
              </a:spcAft>
            </a:pPr>
            <a:r>
              <a:rPr lang="en-IE" b="1" dirty="0">
                <a:solidFill>
                  <a:schemeClr val="tx1"/>
                </a:solidFill>
              </a:rPr>
              <a:t>Synopsis</a:t>
            </a:r>
            <a:endParaRPr lang="en-IE" dirty="0">
              <a:solidFill>
                <a:schemeClr val="tx1"/>
              </a:solidFill>
            </a:endParaRPr>
          </a:p>
          <a:p>
            <a:pPr>
              <a:lnSpc>
                <a:spcPts val="2400"/>
              </a:lnSpc>
            </a:pPr>
            <a:r>
              <a:rPr lang="en-GB" dirty="0">
                <a:solidFill>
                  <a:schemeClr val="bg2">
                    <a:lumMod val="10000"/>
                  </a:schemeClr>
                </a:solidFill>
              </a:rPr>
              <a:t>The </a:t>
            </a:r>
            <a:r>
              <a:rPr lang="en-GB" dirty="0" err="1">
                <a:solidFill>
                  <a:schemeClr val="bg2">
                    <a:lumMod val="10000"/>
                  </a:schemeClr>
                </a:solidFill>
              </a:rPr>
              <a:t>PuP</a:t>
            </a:r>
            <a:r>
              <a:rPr lang="en-GB" dirty="0">
                <a:solidFill>
                  <a:schemeClr val="bg2">
                    <a:lumMod val="10000"/>
                  </a:schemeClr>
                </a:solidFill>
              </a:rPr>
              <a:t> programme aims to improve family functioning and child outcomes by supporting parents who are, or have been, drug or alcohol dependent. The research aimed to investigate the feasibility and effectiveness of the </a:t>
            </a:r>
            <a:r>
              <a:rPr lang="en-GB" dirty="0" err="1">
                <a:solidFill>
                  <a:schemeClr val="bg2">
                    <a:lumMod val="10000"/>
                  </a:schemeClr>
                </a:solidFill>
              </a:rPr>
              <a:t>PuP</a:t>
            </a:r>
            <a:r>
              <a:rPr lang="en-GB" dirty="0">
                <a:solidFill>
                  <a:schemeClr val="bg2">
                    <a:lumMod val="10000"/>
                  </a:schemeClr>
                </a:solidFill>
              </a:rPr>
              <a:t> programme being delivered in a group setting at </a:t>
            </a:r>
            <a:r>
              <a:rPr lang="en-GB" dirty="0" err="1">
                <a:solidFill>
                  <a:schemeClr val="bg2">
                    <a:lumMod val="10000"/>
                  </a:schemeClr>
                </a:solidFill>
              </a:rPr>
              <a:t>Coolmine</a:t>
            </a:r>
            <a:r>
              <a:rPr lang="en-GB" dirty="0">
                <a:solidFill>
                  <a:schemeClr val="bg2">
                    <a:lumMod val="10000"/>
                  </a:schemeClr>
                </a:solidFill>
              </a:rPr>
              <a:t> employing a combination of quantitative and qualitative methods. Twenty-three women took part in the research across three waves. Of the twenty-three, 21 completed a number of pre and post validated outcome measures. Improvements were found in depression, stress and anxiety scores after the programme. Mindful parenting scores increased, and improvement in children's emotional regulation. At the end of the programme all women were drug and alcohol free. </a:t>
            </a:r>
            <a:br>
              <a:rPr lang="en-IE" dirty="0"/>
            </a:br>
            <a:endParaRPr lang="en-IE" dirty="0"/>
          </a:p>
          <a:p>
            <a:pPr>
              <a:spcAft>
                <a:spcPts val="500"/>
              </a:spcAft>
            </a:pPr>
            <a:r>
              <a:rPr lang="en-IE" b="1" dirty="0">
                <a:solidFill>
                  <a:schemeClr val="tx1"/>
                </a:solidFill>
              </a:rPr>
              <a:t>Application</a:t>
            </a:r>
            <a:endParaRPr lang="en-IE" dirty="0">
              <a:solidFill>
                <a:schemeClr val="tx1"/>
              </a:solidFill>
            </a:endParaRPr>
          </a:p>
          <a:p>
            <a:pPr>
              <a:lnSpc>
                <a:spcPts val="2400"/>
              </a:lnSpc>
            </a:pPr>
            <a:r>
              <a:rPr lang="en-GB" dirty="0">
                <a:solidFill>
                  <a:schemeClr val="bg2">
                    <a:lumMod val="10000"/>
                  </a:schemeClr>
                </a:solidFill>
              </a:rPr>
              <a:t>First and foremost, Parents experiencing multiple influences on their ability to parent including substance misuse will benefit . Children of parents using substances will benefit as there is evidence of improved child outcomes. Peer agencies and child protection services will benefit with the development of a systematic programme that improves family functioning and child outcomes for parents attending drug treatment. </a:t>
            </a:r>
            <a:br>
              <a:rPr lang="en-IE" dirty="0"/>
            </a:br>
            <a:endParaRPr lang="en-IE" dirty="0"/>
          </a:p>
          <a:p>
            <a:pPr>
              <a:lnSpc>
                <a:spcPts val="2660"/>
              </a:lnSpc>
              <a:spcAft>
                <a:spcPts val="500"/>
              </a:spcAft>
            </a:pPr>
            <a:r>
              <a:rPr lang="en-IE" b="1" dirty="0">
                <a:solidFill>
                  <a:schemeClr val="tx1"/>
                </a:solidFill>
              </a:rPr>
              <a:t>Purpose</a:t>
            </a:r>
            <a:endParaRPr lang="en-IE" dirty="0">
              <a:solidFill>
                <a:schemeClr val="tx1"/>
              </a:solidFill>
            </a:endParaRPr>
          </a:p>
          <a:p>
            <a:pPr>
              <a:lnSpc>
                <a:spcPts val="2400"/>
              </a:lnSpc>
            </a:pPr>
            <a:r>
              <a:rPr lang="en-GB" dirty="0">
                <a:solidFill>
                  <a:schemeClr val="bg2">
                    <a:lumMod val="10000"/>
                  </a:schemeClr>
                </a:solidFill>
              </a:rPr>
              <a:t>Understanding the differing experiences of service users regarding their treatment offers the best prospects for improving our understanding of their health needs and the opportunities before us to better meet these needs. The research aimed to achieve this by conducting an independent evaluation of the Implementation of the Parents under Pressure programme (</a:t>
            </a:r>
            <a:r>
              <a:rPr lang="en-GB" dirty="0" err="1">
                <a:solidFill>
                  <a:schemeClr val="bg2">
                    <a:lumMod val="10000"/>
                  </a:schemeClr>
                </a:solidFill>
              </a:rPr>
              <a:t>PuP</a:t>
            </a:r>
            <a:r>
              <a:rPr lang="en-GB" dirty="0">
                <a:solidFill>
                  <a:schemeClr val="bg2">
                    <a:lumMod val="10000"/>
                  </a:schemeClr>
                </a:solidFill>
              </a:rPr>
              <a:t>). Evaluation is a systematic method for reviewing the experiences of a population, leading to agreed priorities and recommendations regarding resource reallocation that will improve treatment services. There had been numerous evaluations of </a:t>
            </a:r>
            <a:r>
              <a:rPr lang="en-GB" dirty="0" err="1">
                <a:solidFill>
                  <a:schemeClr val="bg2">
                    <a:lumMod val="10000"/>
                  </a:schemeClr>
                </a:solidFill>
              </a:rPr>
              <a:t>PuP</a:t>
            </a:r>
            <a:r>
              <a:rPr lang="en-GB" dirty="0">
                <a:solidFill>
                  <a:schemeClr val="bg2">
                    <a:lumMod val="10000"/>
                  </a:schemeClr>
                </a:solidFill>
              </a:rPr>
              <a:t> prior to this but not in Ireland and not in the context of a residential setting where groups formed the main intervention in addition to 1: sessions. </a:t>
            </a:r>
            <a:br>
              <a:rPr lang="en-IE" dirty="0"/>
            </a:br>
            <a:endParaRPr lang="en-IE" dirty="0"/>
          </a:p>
          <a:p>
            <a:pPr>
              <a:spcAft>
                <a:spcPts val="500"/>
              </a:spcAft>
            </a:pPr>
            <a:r>
              <a:rPr lang="en-IE" b="1" dirty="0">
                <a:solidFill>
                  <a:schemeClr val="tx1"/>
                </a:solidFill>
              </a:rPr>
              <a:t>Method</a:t>
            </a:r>
            <a:endParaRPr lang="en-IE" dirty="0">
              <a:solidFill>
                <a:schemeClr val="tx1"/>
              </a:solidFill>
            </a:endParaRPr>
          </a:p>
          <a:p>
            <a:pPr>
              <a:lnSpc>
                <a:spcPts val="2400"/>
              </a:lnSpc>
            </a:pPr>
            <a:r>
              <a:rPr lang="en-GB" dirty="0">
                <a:solidFill>
                  <a:schemeClr val="bg2">
                    <a:lumMod val="10000"/>
                  </a:schemeClr>
                </a:solidFill>
              </a:rPr>
              <a:t>A combination of quantitative and qualitative research methods was used to gather data from parents, the </a:t>
            </a:r>
            <a:r>
              <a:rPr lang="en-GB" dirty="0" err="1">
                <a:solidFill>
                  <a:schemeClr val="bg2">
                    <a:lumMod val="10000"/>
                  </a:schemeClr>
                </a:solidFill>
              </a:rPr>
              <a:t>PuP</a:t>
            </a:r>
            <a:r>
              <a:rPr lang="en-GB" dirty="0">
                <a:solidFill>
                  <a:schemeClr val="bg2">
                    <a:lumMod val="10000"/>
                  </a:schemeClr>
                </a:solidFill>
              </a:rPr>
              <a:t> Group Facilitator and the dedicated </a:t>
            </a:r>
            <a:r>
              <a:rPr lang="en-GB" dirty="0" err="1">
                <a:solidFill>
                  <a:schemeClr val="bg2">
                    <a:lumMod val="10000"/>
                  </a:schemeClr>
                </a:solidFill>
              </a:rPr>
              <a:t>PuP</a:t>
            </a:r>
            <a:r>
              <a:rPr lang="en-GB" dirty="0">
                <a:solidFill>
                  <a:schemeClr val="bg2">
                    <a:lumMod val="10000"/>
                  </a:schemeClr>
                </a:solidFill>
              </a:rPr>
              <a:t> coordinator. The overall aim of the current study was to examine the effectiveness of the </a:t>
            </a:r>
            <a:r>
              <a:rPr lang="en-GB" dirty="0" err="1">
                <a:solidFill>
                  <a:schemeClr val="bg2">
                    <a:lumMod val="10000"/>
                  </a:schemeClr>
                </a:solidFill>
              </a:rPr>
              <a:t>PuP</a:t>
            </a:r>
            <a:r>
              <a:rPr lang="en-GB" dirty="0">
                <a:solidFill>
                  <a:schemeClr val="bg2">
                    <a:lumMod val="10000"/>
                  </a:schemeClr>
                </a:solidFill>
              </a:rPr>
              <a:t> programme in the residential Therapeutic Community in Ashleigh House. Data collection took place during three programme waves from women attending Ashleigh House for addiction treatment from September 2017 to June 2018. All parents participating in the </a:t>
            </a:r>
            <a:r>
              <a:rPr lang="en-GB" dirty="0" err="1">
                <a:solidFill>
                  <a:schemeClr val="bg2">
                    <a:lumMod val="10000"/>
                  </a:schemeClr>
                </a:solidFill>
              </a:rPr>
              <a:t>PuP</a:t>
            </a:r>
            <a:r>
              <a:rPr lang="en-GB" dirty="0">
                <a:solidFill>
                  <a:schemeClr val="bg2">
                    <a:lumMod val="10000"/>
                  </a:schemeClr>
                </a:solidFill>
              </a:rPr>
              <a:t> programme at </a:t>
            </a:r>
            <a:r>
              <a:rPr lang="en-GB" dirty="0" err="1">
                <a:solidFill>
                  <a:schemeClr val="bg2">
                    <a:lumMod val="10000"/>
                  </a:schemeClr>
                </a:solidFill>
              </a:rPr>
              <a:t>Coolmine</a:t>
            </a:r>
            <a:r>
              <a:rPr lang="en-GB" dirty="0">
                <a:solidFill>
                  <a:schemeClr val="bg2">
                    <a:lumMod val="10000"/>
                  </a:schemeClr>
                </a:solidFill>
              </a:rPr>
              <a:t> women’s residential programme had a battery of validated </a:t>
            </a:r>
            <a:r>
              <a:rPr lang="en-GB" dirty="0" err="1">
                <a:solidFill>
                  <a:schemeClr val="bg2">
                    <a:lumMod val="10000"/>
                  </a:schemeClr>
                </a:solidFill>
              </a:rPr>
              <a:t>PuP</a:t>
            </a:r>
            <a:r>
              <a:rPr lang="en-GB" dirty="0">
                <a:solidFill>
                  <a:schemeClr val="bg2">
                    <a:lumMod val="10000"/>
                  </a:schemeClr>
                </a:solidFill>
              </a:rPr>
              <a:t> measures administered pre and post programme. Validated measures Include: Depression Anxiety Stress Scales (DASS) Mindful Parenting Questionnaire (MPQ) The Multi-dimensional Scale of Perceived Social Support (MSPSS) Strengths and Difficulties Questionnaire (SDQ). Descriptive statistics were generated to provide an overview of the critical variables of change in the evaluation. </a:t>
            </a:r>
          </a:p>
          <a:p>
            <a:pPr>
              <a:lnSpc>
                <a:spcPts val="2400"/>
              </a:lnSpc>
            </a:pPr>
            <a:r>
              <a:rPr lang="en-GB" dirty="0">
                <a:solidFill>
                  <a:schemeClr val="bg2">
                    <a:lumMod val="10000"/>
                  </a:schemeClr>
                </a:solidFill>
              </a:rPr>
              <a:t>Qualitative interviews included a pre-programme interview, a second interview midpoint (approximately six weeks) and a final interview in the week following programme completion. All interviews were analysed utilising thematic analysis.</a:t>
            </a:r>
            <a:br>
              <a:rPr lang="en-IE" dirty="0"/>
            </a:br>
            <a:endParaRPr lang="en-IE" dirty="0"/>
          </a:p>
          <a:p>
            <a:pPr>
              <a:spcAft>
                <a:spcPts val="500"/>
              </a:spcAft>
            </a:pPr>
            <a:r>
              <a:rPr lang="en-IE" b="1" dirty="0">
                <a:solidFill>
                  <a:schemeClr val="tx1"/>
                </a:solidFill>
              </a:rPr>
              <a:t>Results</a:t>
            </a:r>
            <a:endParaRPr lang="en-IE" dirty="0">
              <a:solidFill>
                <a:schemeClr val="tx1"/>
              </a:solidFill>
            </a:endParaRPr>
          </a:p>
          <a:p>
            <a:pPr>
              <a:lnSpc>
                <a:spcPts val="2400"/>
              </a:lnSpc>
            </a:pPr>
            <a:r>
              <a:rPr lang="en-GB" dirty="0">
                <a:solidFill>
                  <a:schemeClr val="bg2">
                    <a:lumMod val="10000"/>
                  </a:schemeClr>
                </a:solidFill>
              </a:rPr>
              <a:t>Several of the women had complex needs beyond drug use. More than three-quarters were homeless (78%), almost two-thirds (61%) reported a family history of drug abuse, and more than one quarter (26.1%) reported having a history of psychiatric problems and more than one quarter of the women had criminal justice issues (26%). </a:t>
            </a:r>
          </a:p>
          <a:p>
            <a:pPr>
              <a:lnSpc>
                <a:spcPts val="2400"/>
              </a:lnSpc>
            </a:pPr>
            <a:r>
              <a:rPr lang="en-GB" dirty="0">
                <a:solidFill>
                  <a:schemeClr val="bg2">
                    <a:lumMod val="10000"/>
                  </a:schemeClr>
                </a:solidFill>
              </a:rPr>
              <a:t>There was a reduction in depression, anxiety and stress scores post programme intervention. There was an increase in mindful parenting scores and perceived social support post programme intervention. There was an improvement in children's behaviour or the mothers' perception thereof post programme intervention. </a:t>
            </a:r>
          </a:p>
          <a:p>
            <a:br>
              <a:rPr lang="en-IE" dirty="0"/>
            </a:br>
            <a:endParaRPr lang="en-IE" dirty="0"/>
          </a:p>
          <a:p>
            <a:pPr>
              <a:spcAft>
                <a:spcPts val="500"/>
              </a:spcAft>
            </a:pPr>
            <a:r>
              <a:rPr lang="en-IE" b="1" dirty="0">
                <a:solidFill>
                  <a:schemeClr val="tx1"/>
                </a:solidFill>
              </a:rPr>
              <a:t>Discussion</a:t>
            </a:r>
            <a:endParaRPr lang="en-IE" dirty="0">
              <a:solidFill>
                <a:schemeClr val="tx1"/>
              </a:solidFill>
            </a:endParaRPr>
          </a:p>
          <a:p>
            <a:pPr>
              <a:lnSpc>
                <a:spcPts val="2400"/>
              </a:lnSpc>
            </a:pPr>
            <a:r>
              <a:rPr lang="en-GB" dirty="0">
                <a:solidFill>
                  <a:schemeClr val="bg2">
                    <a:lumMod val="10000"/>
                  </a:schemeClr>
                </a:solidFill>
              </a:rPr>
              <a:t>The fit of the programme at </a:t>
            </a:r>
            <a:r>
              <a:rPr lang="en-GB" dirty="0" err="1">
                <a:solidFill>
                  <a:schemeClr val="bg2">
                    <a:lumMod val="10000"/>
                  </a:schemeClr>
                </a:solidFill>
              </a:rPr>
              <a:t>Coolmine</a:t>
            </a:r>
            <a:r>
              <a:rPr lang="en-GB" dirty="0">
                <a:solidFill>
                  <a:schemeClr val="bg2">
                    <a:lumMod val="10000"/>
                  </a:schemeClr>
                </a:solidFill>
              </a:rPr>
              <a:t> was natural and supported by the residential setting. The group format was both powerful and effective. The </a:t>
            </a:r>
            <a:r>
              <a:rPr lang="en-GB" dirty="0" err="1">
                <a:solidFill>
                  <a:schemeClr val="bg2">
                    <a:lumMod val="10000"/>
                  </a:schemeClr>
                </a:solidFill>
              </a:rPr>
              <a:t>PuP</a:t>
            </a:r>
            <a:r>
              <a:rPr lang="en-GB" dirty="0">
                <a:solidFill>
                  <a:schemeClr val="bg2">
                    <a:lumMod val="10000"/>
                  </a:schemeClr>
                </a:solidFill>
              </a:rPr>
              <a:t> programme was found to both feasible and effective in a residential setting and a valuable programme for all participants. The need to develop an integrated treatment response to assist parents attempting to address the harms associated with their substance use is a pressing issue. Having built capacity and mastered the practice, </a:t>
            </a:r>
            <a:r>
              <a:rPr lang="en-GB" dirty="0" err="1">
                <a:solidFill>
                  <a:schemeClr val="bg2">
                    <a:lumMod val="10000"/>
                  </a:schemeClr>
                </a:solidFill>
              </a:rPr>
              <a:t>Coolmine</a:t>
            </a:r>
            <a:r>
              <a:rPr lang="en-GB" dirty="0">
                <a:solidFill>
                  <a:schemeClr val="bg2">
                    <a:lumMod val="10000"/>
                  </a:schemeClr>
                </a:solidFill>
              </a:rPr>
              <a:t> are well placed to broaden the implementation of the </a:t>
            </a:r>
            <a:r>
              <a:rPr lang="en-GB" dirty="0" err="1">
                <a:solidFill>
                  <a:schemeClr val="bg2">
                    <a:lumMod val="10000"/>
                  </a:schemeClr>
                </a:solidFill>
              </a:rPr>
              <a:t>PuP</a:t>
            </a:r>
            <a:r>
              <a:rPr lang="en-GB" dirty="0">
                <a:solidFill>
                  <a:schemeClr val="bg2">
                    <a:lumMod val="10000"/>
                  </a:schemeClr>
                </a:solidFill>
              </a:rPr>
              <a:t> programme to the broader population, which may extend to partner agencies </a:t>
            </a:r>
            <a:br>
              <a:rPr lang="en-IE" dirty="0"/>
            </a:br>
            <a:endParaRPr lang="en-IE" dirty="0"/>
          </a:p>
          <a:p>
            <a:pPr>
              <a:spcAft>
                <a:spcPts val="500"/>
              </a:spcAft>
            </a:pPr>
            <a:r>
              <a:rPr lang="en-IE" b="1" dirty="0">
                <a:solidFill>
                  <a:schemeClr val="tx1"/>
                </a:solidFill>
              </a:rPr>
              <a:t>Conclusion</a:t>
            </a:r>
            <a:endParaRPr lang="en-IE" dirty="0">
              <a:solidFill>
                <a:schemeClr val="tx1"/>
              </a:solidFill>
            </a:endParaRPr>
          </a:p>
          <a:p>
            <a:pPr>
              <a:lnSpc>
                <a:spcPts val="2400"/>
              </a:lnSpc>
            </a:pPr>
            <a:r>
              <a:rPr lang="en-GB" dirty="0">
                <a:solidFill>
                  <a:schemeClr val="bg2">
                    <a:lumMod val="10000"/>
                  </a:schemeClr>
                </a:solidFill>
              </a:rPr>
              <a:t>The Therapeutic Community is a unique setting with specific characteristics. Therefore, further research is required to determine the transferability across Addiction Services in Ireland. Future studies should include a comparison group who received treatment-as-usual with a follow-up period of at least six months in order to determine the effectiveness.</a:t>
            </a:r>
            <a:endParaRPr lang="en-US" dirty="0"/>
          </a:p>
        </p:txBody>
      </p:sp>
      <p:sp>
        <p:nvSpPr>
          <p:cNvPr id="6" name="Rounded Rectangle 5">
            <a:extLst>
              <a:ext uri="{FF2B5EF4-FFF2-40B4-BE49-F238E27FC236}">
                <a16:creationId xmlns:a16="http://schemas.microsoft.com/office/drawing/2014/main" id="{6B107568-64D0-617D-BD60-C95BC43093A0}"/>
              </a:ext>
            </a:extLst>
          </p:cNvPr>
          <p:cNvSpPr/>
          <p:nvPr/>
        </p:nvSpPr>
        <p:spPr>
          <a:xfrm>
            <a:off x="6803575" y="486664"/>
            <a:ext cx="5076000"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1CF5254-C054-2336-66CB-68BC2E17BCDC}"/>
              </a:ext>
            </a:extLst>
          </p:cNvPr>
          <p:cNvSpPr txBox="1"/>
          <p:nvPr/>
        </p:nvSpPr>
        <p:spPr>
          <a:xfrm>
            <a:off x="8013871" y="953986"/>
            <a:ext cx="2655407" cy="646331"/>
          </a:xfrm>
          <a:prstGeom prst="rect">
            <a:avLst/>
          </a:prstGeom>
          <a:noFill/>
        </p:spPr>
        <p:txBody>
          <a:bodyPr wrap="none" rtlCol="0">
            <a:spAutoFit/>
          </a:bodyPr>
          <a:lstStyle/>
          <a:p>
            <a:r>
              <a:rPr lang="en-US" sz="1800" dirty="0"/>
              <a:t>Space for Researcher Logo</a:t>
            </a:r>
            <a:br>
              <a:rPr lang="en-US" sz="1800" dirty="0"/>
            </a:br>
            <a:r>
              <a:rPr lang="en-US" sz="1800" dirty="0"/>
              <a:t>remove if not necessary.</a:t>
            </a:r>
          </a:p>
        </p:txBody>
      </p:sp>
      <p:sp>
        <p:nvSpPr>
          <p:cNvPr id="8" name="Rounded Rectangle 7">
            <a:extLst>
              <a:ext uri="{FF2B5EF4-FFF2-40B4-BE49-F238E27FC236}">
                <a16:creationId xmlns:a16="http://schemas.microsoft.com/office/drawing/2014/main" id="{3084125F-EA19-838F-193B-ACBF0F0699FD}"/>
              </a:ext>
            </a:extLst>
          </p:cNvPr>
          <p:cNvSpPr/>
          <p:nvPr/>
        </p:nvSpPr>
        <p:spPr>
          <a:xfrm>
            <a:off x="468000" y="20844000"/>
            <a:ext cx="5076000"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Placeholder 10" descr="Graphical user interface, application&#10;&#10;Description automatically generated">
            <a:extLst>
              <a:ext uri="{FF2B5EF4-FFF2-40B4-BE49-F238E27FC236}">
                <a16:creationId xmlns:a16="http://schemas.microsoft.com/office/drawing/2014/main" id="{939ADA59-9D40-ACD5-CE77-CABB2C052A94}"/>
              </a:ext>
            </a:extLst>
          </p:cNvPr>
          <p:cNvPicPr>
            <a:picLocks noGrp="1" noChangeAspect="1"/>
          </p:cNvPicPr>
          <p:nvPr>
            <p:ph type="pic" sz="quarter" idx="12"/>
          </p:nvPr>
        </p:nvPicPr>
        <p:blipFill>
          <a:blip r:embed="rId2"/>
          <a:srcRect t="11093" b="11093"/>
          <a:stretch>
            <a:fillRect/>
          </a:stretch>
        </p:blipFill>
        <p:spPr>
          <a:xfrm>
            <a:off x="7646603" y="17851428"/>
            <a:ext cx="3986317" cy="3442729"/>
          </a:xfrm>
        </p:spPr>
      </p:pic>
      <p:sp>
        <p:nvSpPr>
          <p:cNvPr id="9" name="TextBox 8">
            <a:extLst>
              <a:ext uri="{FF2B5EF4-FFF2-40B4-BE49-F238E27FC236}">
                <a16:creationId xmlns:a16="http://schemas.microsoft.com/office/drawing/2014/main" id="{2DECD5CC-1858-691C-749B-CB43C9391E88}"/>
              </a:ext>
            </a:extLst>
          </p:cNvPr>
          <p:cNvSpPr txBox="1"/>
          <p:nvPr/>
        </p:nvSpPr>
        <p:spPr>
          <a:xfrm>
            <a:off x="1597959" y="21445850"/>
            <a:ext cx="2645211" cy="646331"/>
          </a:xfrm>
          <a:prstGeom prst="rect">
            <a:avLst/>
          </a:prstGeom>
          <a:noFill/>
        </p:spPr>
        <p:txBody>
          <a:bodyPr wrap="none" rtlCol="0">
            <a:spAutoFit/>
          </a:bodyPr>
          <a:lstStyle/>
          <a:p>
            <a:r>
              <a:rPr lang="en-US" sz="1800" dirty="0"/>
              <a:t>Space for additional Logos</a:t>
            </a:r>
            <a:br>
              <a:rPr lang="en-US" sz="1800" dirty="0"/>
            </a:br>
            <a:r>
              <a:rPr lang="en-US" sz="1800" dirty="0"/>
              <a:t>Remove if not necessary</a:t>
            </a:r>
          </a:p>
        </p:txBody>
      </p:sp>
      <p:pic>
        <p:nvPicPr>
          <p:cNvPr id="12" name="Picture 3" descr="Picture 3">
            <a:extLst>
              <a:ext uri="{FF2B5EF4-FFF2-40B4-BE49-F238E27FC236}">
                <a16:creationId xmlns:a16="http://schemas.microsoft.com/office/drawing/2014/main" id="{C175FE04-856D-2F62-D902-FC73D07C89FB}"/>
              </a:ext>
            </a:extLst>
          </p:cNvPr>
          <p:cNvPicPr>
            <a:picLocks noChangeAspect="1"/>
          </p:cNvPicPr>
          <p:nvPr/>
        </p:nvPicPr>
        <p:blipFill>
          <a:blip r:embed="rId3"/>
          <a:stretch>
            <a:fillRect/>
          </a:stretch>
        </p:blipFill>
        <p:spPr>
          <a:xfrm>
            <a:off x="6575224" y="32570"/>
            <a:ext cx="5532700" cy="1894093"/>
          </a:xfrm>
          <a:prstGeom prst="rect">
            <a:avLst/>
          </a:prstGeom>
          <a:ln w="12700">
            <a:miter lim="400000"/>
          </a:ln>
        </p:spPr>
      </p:pic>
      <p:pic>
        <p:nvPicPr>
          <p:cNvPr id="15" name="Picture 14" descr="logo">
            <a:extLst>
              <a:ext uri="{FF2B5EF4-FFF2-40B4-BE49-F238E27FC236}">
                <a16:creationId xmlns:a16="http://schemas.microsoft.com/office/drawing/2014/main" id="{9757733E-65A9-72FC-F1EC-3FD897E4C85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4655" y="21148617"/>
            <a:ext cx="4094054" cy="943564"/>
          </a:xfrm>
          <a:prstGeom prst="rect">
            <a:avLst/>
          </a:prstGeom>
          <a:noFill/>
          <a:ln>
            <a:noFill/>
          </a:ln>
        </p:spPr>
      </p:pic>
    </p:spTree>
    <p:extLst>
      <p:ext uri="{BB962C8B-B14F-4D97-AF65-F5344CB8AC3E}">
        <p14:creationId xmlns:p14="http://schemas.microsoft.com/office/powerpoint/2010/main" val="1141683467"/>
      </p:ext>
    </p:extLst>
  </p:cSld>
  <p:clrMapOvr>
    <a:masterClrMapping/>
  </p:clrMapOvr>
</p:sld>
</file>

<file path=ppt/theme/theme1.xml><?xml version="1.0" encoding="utf-8"?>
<a:theme xmlns:a="http://schemas.openxmlformats.org/drawingml/2006/main" name="Office Theme">
  <a:themeElements>
    <a:clrScheme name="HRB">
      <a:dk1>
        <a:srgbClr val="003E90"/>
      </a:dk1>
      <a:lt1>
        <a:srgbClr val="FFFFFF"/>
      </a:lt1>
      <a:dk2>
        <a:srgbClr val="003E90"/>
      </a:dk2>
      <a:lt2>
        <a:srgbClr val="E7E6E6"/>
      </a:lt2>
      <a:accent1>
        <a:srgbClr val="FFF200"/>
      </a:accent1>
      <a:accent2>
        <a:srgbClr val="00AEC0"/>
      </a:accent2>
      <a:accent3>
        <a:srgbClr val="C9E2E2"/>
      </a:accent3>
      <a:accent4>
        <a:srgbClr val="94CDD5"/>
      </a:accent4>
      <a:accent5>
        <a:srgbClr val="61564B"/>
      </a:accent5>
      <a:accent6>
        <a:srgbClr val="A9A49D"/>
      </a:accent6>
      <a:hlink>
        <a:srgbClr val="003E90"/>
      </a:hlink>
      <a:folHlink>
        <a:srgbClr val="003E9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821</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Neasa White</dc:creator>
  <cp:lastModifiedBy>Mairea Nelson</cp:lastModifiedBy>
  <cp:revision>6</cp:revision>
  <dcterms:created xsi:type="dcterms:W3CDTF">2022-09-15T05:05:01Z</dcterms:created>
  <dcterms:modified xsi:type="dcterms:W3CDTF">2022-11-10T13:04:28Z</dcterms:modified>
</cp:coreProperties>
</file>