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2347575" cy="23706138"/>
  <p:notesSz cx="6858000" cy="9144000"/>
  <p:defaultTextStyle>
    <a:defPPr>
      <a:defRPr lang="en-US"/>
    </a:defPPr>
    <a:lvl1pPr marL="0" algn="l" defTabSz="1730502" rtl="0" eaLnBrk="1" latinLnBrk="0" hangingPunct="1">
      <a:defRPr sz="3407" kern="1200">
        <a:solidFill>
          <a:schemeClr val="tx1"/>
        </a:solidFill>
        <a:latin typeface="+mn-lt"/>
        <a:ea typeface="+mn-ea"/>
        <a:cs typeface="+mn-cs"/>
      </a:defRPr>
    </a:lvl1pPr>
    <a:lvl2pPr marL="865251" algn="l" defTabSz="1730502" rtl="0" eaLnBrk="1" latinLnBrk="0" hangingPunct="1">
      <a:defRPr sz="3407" kern="1200">
        <a:solidFill>
          <a:schemeClr val="tx1"/>
        </a:solidFill>
        <a:latin typeface="+mn-lt"/>
        <a:ea typeface="+mn-ea"/>
        <a:cs typeface="+mn-cs"/>
      </a:defRPr>
    </a:lvl2pPr>
    <a:lvl3pPr marL="1730502" algn="l" defTabSz="1730502" rtl="0" eaLnBrk="1" latinLnBrk="0" hangingPunct="1">
      <a:defRPr sz="3407" kern="1200">
        <a:solidFill>
          <a:schemeClr val="tx1"/>
        </a:solidFill>
        <a:latin typeface="+mn-lt"/>
        <a:ea typeface="+mn-ea"/>
        <a:cs typeface="+mn-cs"/>
      </a:defRPr>
    </a:lvl3pPr>
    <a:lvl4pPr marL="2595753" algn="l" defTabSz="1730502" rtl="0" eaLnBrk="1" latinLnBrk="0" hangingPunct="1">
      <a:defRPr sz="3407" kern="1200">
        <a:solidFill>
          <a:schemeClr val="tx1"/>
        </a:solidFill>
        <a:latin typeface="+mn-lt"/>
        <a:ea typeface="+mn-ea"/>
        <a:cs typeface="+mn-cs"/>
      </a:defRPr>
    </a:lvl4pPr>
    <a:lvl5pPr marL="3461004" algn="l" defTabSz="1730502" rtl="0" eaLnBrk="1" latinLnBrk="0" hangingPunct="1">
      <a:defRPr sz="3407" kern="1200">
        <a:solidFill>
          <a:schemeClr val="tx1"/>
        </a:solidFill>
        <a:latin typeface="+mn-lt"/>
        <a:ea typeface="+mn-ea"/>
        <a:cs typeface="+mn-cs"/>
      </a:defRPr>
    </a:lvl5pPr>
    <a:lvl6pPr marL="4326255" algn="l" defTabSz="1730502" rtl="0" eaLnBrk="1" latinLnBrk="0" hangingPunct="1">
      <a:defRPr sz="3407" kern="1200">
        <a:solidFill>
          <a:schemeClr val="tx1"/>
        </a:solidFill>
        <a:latin typeface="+mn-lt"/>
        <a:ea typeface="+mn-ea"/>
        <a:cs typeface="+mn-cs"/>
      </a:defRPr>
    </a:lvl6pPr>
    <a:lvl7pPr marL="5191506" algn="l" defTabSz="1730502" rtl="0" eaLnBrk="1" latinLnBrk="0" hangingPunct="1">
      <a:defRPr sz="3407" kern="1200">
        <a:solidFill>
          <a:schemeClr val="tx1"/>
        </a:solidFill>
        <a:latin typeface="+mn-lt"/>
        <a:ea typeface="+mn-ea"/>
        <a:cs typeface="+mn-cs"/>
      </a:defRPr>
    </a:lvl7pPr>
    <a:lvl8pPr marL="6056757" algn="l" defTabSz="1730502" rtl="0" eaLnBrk="1" latinLnBrk="0" hangingPunct="1">
      <a:defRPr sz="3407" kern="1200">
        <a:solidFill>
          <a:schemeClr val="tx1"/>
        </a:solidFill>
        <a:latin typeface="+mn-lt"/>
        <a:ea typeface="+mn-ea"/>
        <a:cs typeface="+mn-cs"/>
      </a:defRPr>
    </a:lvl8pPr>
    <a:lvl9pPr marL="6922008" algn="l" defTabSz="1730502" rtl="0" eaLnBrk="1" latinLnBrk="0" hangingPunct="1">
      <a:defRPr sz="34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p:restoredTop sz="94711"/>
  </p:normalViewPr>
  <p:slideViewPr>
    <p:cSldViewPr snapToGrid="0">
      <p:cViewPr varScale="1">
        <p:scale>
          <a:sx n="25" d="100"/>
          <a:sy n="25" d="100"/>
        </p:scale>
        <p:origin x="302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D637F-37DF-BE4E-AB35-822784F66603}" type="datetimeFigureOut">
              <a:rPr lang="en-US" smtClean="0"/>
              <a:t>11/3/2022</a:t>
            </a:fld>
            <a:endParaRPr lang="en-US"/>
          </a:p>
        </p:txBody>
      </p:sp>
      <p:sp>
        <p:nvSpPr>
          <p:cNvPr id="4" name="Slide Image Placeholder 3"/>
          <p:cNvSpPr>
            <a:spLocks noGrp="1" noRot="1" noChangeAspect="1"/>
          </p:cNvSpPr>
          <p:nvPr>
            <p:ph type="sldImg" idx="2"/>
          </p:nvPr>
        </p:nvSpPr>
        <p:spPr>
          <a:xfrm>
            <a:off x="2625725" y="1143000"/>
            <a:ext cx="1606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875DB-96EC-154A-922E-53491883F3CB}" type="slidenum">
              <a:rPr lang="en-US" smtClean="0"/>
              <a:t>‹#›</a:t>
            </a:fld>
            <a:endParaRPr lang="en-US"/>
          </a:p>
        </p:txBody>
      </p:sp>
    </p:spTree>
    <p:extLst>
      <p:ext uri="{BB962C8B-B14F-4D97-AF65-F5344CB8AC3E}">
        <p14:creationId xmlns:p14="http://schemas.microsoft.com/office/powerpoint/2010/main" val="2706248912"/>
      </p:ext>
    </p:extLst>
  </p:cSld>
  <p:clrMap bg1="lt1" tx1="dk1" bg2="lt2" tx2="dk2" accent1="accent1" accent2="accent2" accent3="accent3" accent4="accent4" accent5="accent5" accent6="accent6" hlink="hlink" folHlink="folHlink"/>
  <p:notesStyle>
    <a:lvl1pPr marL="0" algn="l" defTabSz="1730502" rtl="0" eaLnBrk="1" latinLnBrk="0" hangingPunct="1">
      <a:defRPr sz="2271" kern="1200">
        <a:solidFill>
          <a:schemeClr val="tx1"/>
        </a:solidFill>
        <a:latin typeface="+mn-lt"/>
        <a:ea typeface="+mn-ea"/>
        <a:cs typeface="+mn-cs"/>
      </a:defRPr>
    </a:lvl1pPr>
    <a:lvl2pPr marL="865251" algn="l" defTabSz="1730502" rtl="0" eaLnBrk="1" latinLnBrk="0" hangingPunct="1">
      <a:defRPr sz="2271" kern="1200">
        <a:solidFill>
          <a:schemeClr val="tx1"/>
        </a:solidFill>
        <a:latin typeface="+mn-lt"/>
        <a:ea typeface="+mn-ea"/>
        <a:cs typeface="+mn-cs"/>
      </a:defRPr>
    </a:lvl2pPr>
    <a:lvl3pPr marL="1730502" algn="l" defTabSz="1730502" rtl="0" eaLnBrk="1" latinLnBrk="0" hangingPunct="1">
      <a:defRPr sz="2271" kern="1200">
        <a:solidFill>
          <a:schemeClr val="tx1"/>
        </a:solidFill>
        <a:latin typeface="+mn-lt"/>
        <a:ea typeface="+mn-ea"/>
        <a:cs typeface="+mn-cs"/>
      </a:defRPr>
    </a:lvl3pPr>
    <a:lvl4pPr marL="2595753" algn="l" defTabSz="1730502" rtl="0" eaLnBrk="1" latinLnBrk="0" hangingPunct="1">
      <a:defRPr sz="2271" kern="1200">
        <a:solidFill>
          <a:schemeClr val="tx1"/>
        </a:solidFill>
        <a:latin typeface="+mn-lt"/>
        <a:ea typeface="+mn-ea"/>
        <a:cs typeface="+mn-cs"/>
      </a:defRPr>
    </a:lvl4pPr>
    <a:lvl5pPr marL="3461004" algn="l" defTabSz="1730502" rtl="0" eaLnBrk="1" latinLnBrk="0" hangingPunct="1">
      <a:defRPr sz="2271" kern="1200">
        <a:solidFill>
          <a:schemeClr val="tx1"/>
        </a:solidFill>
        <a:latin typeface="+mn-lt"/>
        <a:ea typeface="+mn-ea"/>
        <a:cs typeface="+mn-cs"/>
      </a:defRPr>
    </a:lvl5pPr>
    <a:lvl6pPr marL="4326255" algn="l" defTabSz="1730502" rtl="0" eaLnBrk="1" latinLnBrk="0" hangingPunct="1">
      <a:defRPr sz="2271" kern="1200">
        <a:solidFill>
          <a:schemeClr val="tx1"/>
        </a:solidFill>
        <a:latin typeface="+mn-lt"/>
        <a:ea typeface="+mn-ea"/>
        <a:cs typeface="+mn-cs"/>
      </a:defRPr>
    </a:lvl6pPr>
    <a:lvl7pPr marL="5191506" algn="l" defTabSz="1730502" rtl="0" eaLnBrk="1" latinLnBrk="0" hangingPunct="1">
      <a:defRPr sz="2271" kern="1200">
        <a:solidFill>
          <a:schemeClr val="tx1"/>
        </a:solidFill>
        <a:latin typeface="+mn-lt"/>
        <a:ea typeface="+mn-ea"/>
        <a:cs typeface="+mn-cs"/>
      </a:defRPr>
    </a:lvl7pPr>
    <a:lvl8pPr marL="6056757" algn="l" defTabSz="1730502" rtl="0" eaLnBrk="1" latinLnBrk="0" hangingPunct="1">
      <a:defRPr sz="2271" kern="1200">
        <a:solidFill>
          <a:schemeClr val="tx1"/>
        </a:solidFill>
        <a:latin typeface="+mn-lt"/>
        <a:ea typeface="+mn-ea"/>
        <a:cs typeface="+mn-cs"/>
      </a:defRPr>
    </a:lvl8pPr>
    <a:lvl9pPr marL="6922008" algn="l" defTabSz="1730502" rtl="0" eaLnBrk="1" latinLnBrk="0" hangingPunct="1">
      <a:defRPr sz="227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8" name="Text Placeholder 17">
            <a:extLst>
              <a:ext uri="{FF2B5EF4-FFF2-40B4-BE49-F238E27FC236}">
                <a16:creationId xmlns:a16="http://schemas.microsoft.com/office/drawing/2014/main" id="{2279E8F8-BF49-A0E3-6A0E-4EDFD35CE3B9}"/>
              </a:ext>
            </a:extLst>
          </p:cNvPr>
          <p:cNvSpPr>
            <a:spLocks noGrp="1"/>
          </p:cNvSpPr>
          <p:nvPr>
            <p:ph type="body" sz="quarter" idx="10" hasCustomPrompt="1"/>
          </p:nvPr>
        </p:nvSpPr>
        <p:spPr>
          <a:xfrm>
            <a:off x="468000" y="1404000"/>
            <a:ext cx="6224348" cy="1512000"/>
          </a:xfrm>
          <a:prstGeom prst="rect">
            <a:avLst/>
          </a:prstGeom>
        </p:spPr>
        <p:txBody>
          <a:bodyPr/>
          <a:lstStyle>
            <a:lvl1pPr marL="0" indent="0">
              <a:lnSpc>
                <a:spcPts val="5500"/>
              </a:lnSpc>
              <a:buNone/>
              <a:defRPr sz="5700" b="1" i="0">
                <a:latin typeface="Calibri" panose="020F0502020204030204" pitchFamily="34" charset="0"/>
                <a:cs typeface="Calibri" panose="020F0502020204030204" pitchFamily="34" charset="0"/>
              </a:defRPr>
            </a:lvl1pPr>
            <a:lvl2pPr marL="457200" indent="0">
              <a:buNone/>
              <a:defRPr b="1" i="0">
                <a:latin typeface="Calibri" panose="020F0502020204030204" pitchFamily="34" charset="0"/>
                <a:cs typeface="Calibri" panose="020F0502020204030204" pitchFamily="34" charset="0"/>
              </a:defRPr>
            </a:lvl2pPr>
            <a:lvl3pPr marL="914400" indent="0">
              <a:buNone/>
              <a:defRPr b="1" i="0">
                <a:latin typeface="Calibri" panose="020F0502020204030204" pitchFamily="34" charset="0"/>
                <a:cs typeface="Calibri" panose="020F0502020204030204" pitchFamily="34" charset="0"/>
              </a:defRPr>
            </a:lvl3pPr>
            <a:lvl4pPr marL="1371600" indent="0">
              <a:buNone/>
              <a:defRPr b="1" i="0">
                <a:latin typeface="Calibri" panose="020F0502020204030204" pitchFamily="34" charset="0"/>
                <a:cs typeface="Calibri" panose="020F0502020204030204" pitchFamily="34" charset="0"/>
              </a:defRPr>
            </a:lvl4pPr>
            <a:lvl5pPr marL="1828800" indent="0">
              <a:buNone/>
              <a:defRPr b="1" i="0">
                <a:latin typeface="Calibri" panose="020F0502020204030204" pitchFamily="34" charset="0"/>
                <a:cs typeface="Calibri" panose="020F0502020204030204" pitchFamily="34" charset="0"/>
              </a:defRPr>
            </a:lvl5pPr>
          </a:lstStyle>
          <a:p>
            <a:pPr lvl="0"/>
            <a:r>
              <a:rPr lang="en-GB" dirty="0"/>
              <a:t>Poster Title</a:t>
            </a:r>
            <a:endParaRPr lang="en-US" dirty="0"/>
          </a:p>
        </p:txBody>
      </p:sp>
      <p:sp>
        <p:nvSpPr>
          <p:cNvPr id="20" name="Text Placeholder 19">
            <a:extLst>
              <a:ext uri="{FF2B5EF4-FFF2-40B4-BE49-F238E27FC236}">
                <a16:creationId xmlns:a16="http://schemas.microsoft.com/office/drawing/2014/main" id="{2AD832FD-3CC4-9B9F-BD6D-020C0B76C5C6}"/>
              </a:ext>
            </a:extLst>
          </p:cNvPr>
          <p:cNvSpPr>
            <a:spLocks noGrp="1"/>
          </p:cNvSpPr>
          <p:nvPr>
            <p:ph type="body" sz="quarter" idx="11" hasCustomPrompt="1"/>
          </p:nvPr>
        </p:nvSpPr>
        <p:spPr>
          <a:xfrm>
            <a:off x="468313" y="3060000"/>
            <a:ext cx="6224035" cy="1001012"/>
          </a:xfrm>
          <a:prstGeom prst="rect">
            <a:avLst/>
          </a:prstGeom>
        </p:spPr>
        <p:txBody>
          <a:bodyPr/>
          <a:lstStyle>
            <a:lvl1pPr marL="0" indent="0">
              <a:lnSpc>
                <a:spcPts val="2800"/>
              </a:lnSpc>
              <a:buNone/>
              <a:defRPr sz="2300">
                <a:solidFill>
                  <a:schemeClr val="bg2">
                    <a:lumMod val="10000"/>
                  </a:schemeClr>
                </a:solidFill>
              </a:defRPr>
            </a:lvl1pPr>
            <a:lvl2pPr marL="457200" indent="0">
              <a:buNone/>
              <a:defRPr>
                <a:solidFill>
                  <a:schemeClr val="accent5"/>
                </a:solidFill>
              </a:defRPr>
            </a:lvl2pPr>
            <a:lvl3pPr marL="914400" indent="0">
              <a:buNone/>
              <a:defRPr>
                <a:solidFill>
                  <a:schemeClr val="accent5"/>
                </a:solidFill>
              </a:defRPr>
            </a:lvl3pPr>
            <a:lvl4pPr marL="1371600" indent="0">
              <a:buNone/>
              <a:defRPr>
                <a:solidFill>
                  <a:schemeClr val="accent5"/>
                </a:solidFill>
              </a:defRPr>
            </a:lvl4pPr>
            <a:lvl5pPr marL="1828800" indent="0">
              <a:buNone/>
              <a:defRPr>
                <a:solidFill>
                  <a:schemeClr val="accent5"/>
                </a:solidFill>
              </a:defRPr>
            </a:lvl5pPr>
          </a:lstStyle>
          <a:p>
            <a:pPr lvl="0"/>
            <a:r>
              <a:rPr lang="en-GB" dirty="0"/>
              <a:t>Authors Names Here</a:t>
            </a:r>
            <a:endParaRPr lang="en-US" dirty="0"/>
          </a:p>
        </p:txBody>
      </p:sp>
      <p:sp>
        <p:nvSpPr>
          <p:cNvPr id="22" name="Picture Placeholder 21">
            <a:extLst>
              <a:ext uri="{FF2B5EF4-FFF2-40B4-BE49-F238E27FC236}">
                <a16:creationId xmlns:a16="http://schemas.microsoft.com/office/drawing/2014/main" id="{39ACCBCD-AD1D-D61A-7F41-7453ECBC4596}"/>
              </a:ext>
            </a:extLst>
          </p:cNvPr>
          <p:cNvSpPr>
            <a:spLocks noGrp="1"/>
          </p:cNvSpPr>
          <p:nvPr>
            <p:ph type="pic" sz="quarter" idx="12"/>
          </p:nvPr>
        </p:nvSpPr>
        <p:spPr>
          <a:xfrm>
            <a:off x="6335575" y="5004000"/>
            <a:ext cx="5544000" cy="4788000"/>
          </a:xfrm>
          <a:prstGeom prst="rect">
            <a:avLst/>
          </a:prstGeom>
          <a:ln w="12700">
            <a:solidFill>
              <a:schemeClr val="tx1"/>
            </a:solidFill>
          </a:ln>
        </p:spPr>
        <p:txBody>
          <a:bodyPr/>
          <a:lstStyle/>
          <a:p>
            <a:endParaRPr lang="en-US"/>
          </a:p>
        </p:txBody>
      </p:sp>
      <p:sp>
        <p:nvSpPr>
          <p:cNvPr id="25" name="Text Placeholder 24">
            <a:extLst>
              <a:ext uri="{FF2B5EF4-FFF2-40B4-BE49-F238E27FC236}">
                <a16:creationId xmlns:a16="http://schemas.microsoft.com/office/drawing/2014/main" id="{4995AA2C-4D0C-3F58-4D00-493B01338823}"/>
              </a:ext>
            </a:extLst>
          </p:cNvPr>
          <p:cNvSpPr>
            <a:spLocks noGrp="1"/>
          </p:cNvSpPr>
          <p:nvPr>
            <p:ph type="body" sz="quarter" idx="13"/>
          </p:nvPr>
        </p:nvSpPr>
        <p:spPr>
          <a:xfrm>
            <a:off x="468313" y="5004000"/>
            <a:ext cx="11410950" cy="15946438"/>
          </a:xfrm>
          <a:prstGeom prst="rect">
            <a:avLst/>
          </a:prstGeom>
        </p:spPr>
        <p:txBody>
          <a:bodyPr lIns="90000" numCol="2" spcCol="180000"/>
          <a:lstStyle>
            <a:lvl1pPr marL="0" indent="0">
              <a:buNone/>
              <a:defRPr>
                <a:noFill/>
              </a:defRPr>
            </a:lvl1pPr>
            <a:lvl2pPr>
              <a:defRPr>
                <a:noFill/>
              </a:defRPr>
            </a:lvl2pPr>
            <a:lvl3pPr>
              <a:defRPr>
                <a:noFill/>
              </a:defRPr>
            </a:lvl3pPr>
            <a:lvl4pPr>
              <a:defRPr>
                <a:noFill/>
              </a:defRPr>
            </a:lvl4pPr>
            <a:lvl5pPr>
              <a:defRPr>
                <a:no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552168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A35261A-2657-AF7F-EE3E-1FC43A7AC74F}"/>
              </a:ext>
            </a:extLst>
          </p:cNvPr>
          <p:cNvPicPr>
            <a:picLocks noChangeAspect="1"/>
          </p:cNvPicPr>
          <p:nvPr userDrawn="1"/>
        </p:nvPicPr>
        <p:blipFill>
          <a:blip r:embed="rId3"/>
          <a:stretch>
            <a:fillRect/>
          </a:stretch>
        </p:blipFill>
        <p:spPr>
          <a:xfrm>
            <a:off x="-4010" y="20974050"/>
            <a:ext cx="12351585" cy="2732088"/>
          </a:xfrm>
          <a:prstGeom prst="rect">
            <a:avLst/>
          </a:prstGeom>
        </p:spPr>
      </p:pic>
      <p:pic>
        <p:nvPicPr>
          <p:cNvPr id="8" name="Picture 7">
            <a:extLst>
              <a:ext uri="{FF2B5EF4-FFF2-40B4-BE49-F238E27FC236}">
                <a16:creationId xmlns:a16="http://schemas.microsoft.com/office/drawing/2014/main" id="{BB2E8EBB-425F-6913-A85C-AFF38F3AEC40}"/>
              </a:ext>
            </a:extLst>
          </p:cNvPr>
          <p:cNvPicPr>
            <a:picLocks noChangeAspect="1"/>
          </p:cNvPicPr>
          <p:nvPr userDrawn="1"/>
        </p:nvPicPr>
        <p:blipFill>
          <a:blip r:embed="rId4"/>
          <a:stretch>
            <a:fillRect/>
          </a:stretch>
        </p:blipFill>
        <p:spPr>
          <a:xfrm>
            <a:off x="0" y="0"/>
            <a:ext cx="12347575" cy="4217484"/>
          </a:xfrm>
          <a:prstGeom prst="rect">
            <a:avLst/>
          </a:prstGeom>
        </p:spPr>
      </p:pic>
      <p:pic>
        <p:nvPicPr>
          <p:cNvPr id="9" name="Picture 8">
            <a:extLst>
              <a:ext uri="{FF2B5EF4-FFF2-40B4-BE49-F238E27FC236}">
                <a16:creationId xmlns:a16="http://schemas.microsoft.com/office/drawing/2014/main" id="{91BD26F6-3838-A828-C584-61DD9943DA95}"/>
              </a:ext>
            </a:extLst>
          </p:cNvPr>
          <p:cNvPicPr>
            <a:picLocks noChangeAspect="1"/>
          </p:cNvPicPr>
          <p:nvPr userDrawn="1"/>
        </p:nvPicPr>
        <p:blipFill>
          <a:blip r:embed="rId5"/>
          <a:stretch>
            <a:fillRect/>
          </a:stretch>
        </p:blipFill>
        <p:spPr>
          <a:xfrm>
            <a:off x="5591175" y="293184"/>
            <a:ext cx="6756400" cy="3924300"/>
          </a:xfrm>
          <a:prstGeom prst="rect">
            <a:avLst/>
          </a:prstGeom>
        </p:spPr>
      </p:pic>
      <p:sp>
        <p:nvSpPr>
          <p:cNvPr id="10" name="TextBox 9">
            <a:extLst>
              <a:ext uri="{FF2B5EF4-FFF2-40B4-BE49-F238E27FC236}">
                <a16:creationId xmlns:a16="http://schemas.microsoft.com/office/drawing/2014/main" id="{895433EB-6004-79B5-EEEF-C586867B4946}"/>
              </a:ext>
            </a:extLst>
          </p:cNvPr>
          <p:cNvSpPr txBox="1"/>
          <p:nvPr userDrawn="1"/>
        </p:nvSpPr>
        <p:spPr>
          <a:xfrm>
            <a:off x="468000" y="468000"/>
            <a:ext cx="4807404" cy="738664"/>
          </a:xfrm>
          <a:prstGeom prst="rect">
            <a:avLst/>
          </a:prstGeom>
          <a:noFill/>
        </p:spPr>
        <p:txBody>
          <a:bodyPr wrap="square" rtlCol="0">
            <a:spAutoFit/>
          </a:bodyPr>
          <a:lstStyle/>
          <a:p>
            <a:r>
              <a:rPr lang="en-IE" sz="2100" dirty="0">
                <a:solidFill>
                  <a:schemeClr val="accent5"/>
                </a:solidFill>
              </a:rPr>
              <a:t>National Drug Forum 2022</a:t>
            </a:r>
          </a:p>
          <a:p>
            <a:endParaRPr lang="en-US" sz="2100" dirty="0">
              <a:solidFill>
                <a:schemeClr val="accent5"/>
              </a:solidFill>
            </a:endParaRPr>
          </a:p>
        </p:txBody>
      </p:sp>
    </p:spTree>
    <p:extLst>
      <p:ext uri="{BB962C8B-B14F-4D97-AF65-F5344CB8AC3E}">
        <p14:creationId xmlns:p14="http://schemas.microsoft.com/office/powerpoint/2010/main" val="1772508717"/>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2.hse.ie/wellbeing/alcohol/physical-health/alcohol-and-cancer.html" TargetMode="External"/><Relationship Id="rId7" Type="http://schemas.openxmlformats.org/officeDocument/2006/relationships/image" Target="../media/image5.png"/><Relationship Id="rId2" Type="http://schemas.openxmlformats.org/officeDocument/2006/relationships/hyperlink" Target="https://www.cancer.ie/cancer-information" TargetMode="Externa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hyperlink" Target="https://www2.hse.ie/wellbeing/alcohol/improve-your-health/weekly-low-risk-alcohol-guidelines.html" TargetMode="External"/><Relationship Id="rId4" Type="http://schemas.openxmlformats.org/officeDocument/2006/relationships/hyperlink" Target="https://www.drugsandalcohol.ie/3369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D5C7F3-41A2-58E7-0E28-ADB616ED40EE}"/>
              </a:ext>
            </a:extLst>
          </p:cNvPr>
          <p:cNvSpPr>
            <a:spLocks noGrp="1"/>
          </p:cNvSpPr>
          <p:nvPr>
            <p:ph type="body" sz="quarter" idx="10"/>
          </p:nvPr>
        </p:nvSpPr>
        <p:spPr/>
        <p:txBody>
          <a:bodyPr>
            <a:normAutofit/>
          </a:bodyPr>
          <a:lstStyle/>
          <a:p>
            <a:pPr>
              <a:lnSpc>
                <a:spcPts val="2500"/>
              </a:lnSpc>
            </a:pPr>
            <a:br>
              <a:rPr lang="en-GB" sz="3200" dirty="0"/>
            </a:br>
            <a:r>
              <a:rPr lang="en-GB" sz="3200" dirty="0"/>
              <a:t>Public awareness of the positive association between alcohol use and breast cancer risk</a:t>
            </a:r>
          </a:p>
          <a:p>
            <a:pPr>
              <a:lnSpc>
                <a:spcPts val="2500"/>
              </a:lnSpc>
            </a:pPr>
            <a:endParaRPr lang="en-GB" sz="3200" dirty="0"/>
          </a:p>
          <a:p>
            <a:pPr>
              <a:lnSpc>
                <a:spcPts val="2500"/>
              </a:lnSpc>
            </a:pPr>
            <a:endParaRPr lang="en-US" sz="3200" dirty="0"/>
          </a:p>
        </p:txBody>
      </p:sp>
      <p:sp>
        <p:nvSpPr>
          <p:cNvPr id="3" name="Text Placeholder 2">
            <a:extLst>
              <a:ext uri="{FF2B5EF4-FFF2-40B4-BE49-F238E27FC236}">
                <a16:creationId xmlns:a16="http://schemas.microsoft.com/office/drawing/2014/main" id="{D5468F13-157C-5182-7FCD-6BD303DA8A46}"/>
              </a:ext>
            </a:extLst>
          </p:cNvPr>
          <p:cNvSpPr>
            <a:spLocks noGrp="1"/>
          </p:cNvSpPr>
          <p:nvPr>
            <p:ph type="body" sz="quarter" idx="11"/>
          </p:nvPr>
        </p:nvSpPr>
        <p:spPr/>
        <p:txBody>
          <a:bodyPr>
            <a:normAutofit/>
          </a:bodyPr>
          <a:lstStyle/>
          <a:p>
            <a:r>
              <a:rPr lang="en-US" dirty="0"/>
              <a:t>Anne </a:t>
            </a:r>
            <a:r>
              <a:rPr lang="en-US" dirty="0" err="1"/>
              <a:t>Doyle</a:t>
            </a:r>
            <a:r>
              <a:rPr lang="en-US" baseline="30000" dirty="0" err="1"/>
              <a:t>a</a:t>
            </a:r>
            <a:r>
              <a:rPr lang="en-US" baseline="30000" dirty="0"/>
              <a:t> </a:t>
            </a:r>
            <a:r>
              <a:rPr lang="en-US" dirty="0"/>
              <a:t>and Deirdre </a:t>
            </a:r>
            <a:r>
              <a:rPr lang="en-US" dirty="0" err="1"/>
              <a:t>Mongan</a:t>
            </a:r>
            <a:r>
              <a:rPr lang="en-US" baseline="30000" dirty="0" err="1"/>
              <a:t>a</a:t>
            </a:r>
            <a:endParaRPr lang="en-US" baseline="30000" dirty="0"/>
          </a:p>
          <a:p>
            <a:r>
              <a:rPr lang="en-US" baseline="30000" dirty="0" err="1"/>
              <a:t>a</a:t>
            </a:r>
            <a:r>
              <a:rPr lang="en-US" sz="1800" dirty="0" err="1"/>
              <a:t>Health</a:t>
            </a:r>
            <a:r>
              <a:rPr lang="en-US" sz="1800" dirty="0"/>
              <a:t> Research Board, Dublin</a:t>
            </a:r>
          </a:p>
        </p:txBody>
      </p:sp>
      <p:sp>
        <p:nvSpPr>
          <p:cNvPr id="5" name="Text Placeholder 4">
            <a:extLst>
              <a:ext uri="{FF2B5EF4-FFF2-40B4-BE49-F238E27FC236}">
                <a16:creationId xmlns:a16="http://schemas.microsoft.com/office/drawing/2014/main" id="{5F8AC79E-21FE-93E1-CEF4-49805DCEDB0C}"/>
              </a:ext>
            </a:extLst>
          </p:cNvPr>
          <p:cNvSpPr>
            <a:spLocks noGrp="1"/>
          </p:cNvSpPr>
          <p:nvPr>
            <p:ph type="body" sz="quarter" idx="13"/>
          </p:nvPr>
        </p:nvSpPr>
        <p:spPr/>
        <p:txBody>
          <a:bodyPr>
            <a:normAutofit fontScale="62500" lnSpcReduction="20000"/>
          </a:bodyPr>
          <a:lstStyle/>
          <a:p>
            <a:pPr>
              <a:spcAft>
                <a:spcPts val="500"/>
              </a:spcAft>
            </a:pPr>
            <a:r>
              <a:rPr lang="en-IE" b="1" dirty="0">
                <a:solidFill>
                  <a:schemeClr val="tx1"/>
                </a:solidFill>
              </a:rPr>
              <a:t>Synopsis</a:t>
            </a:r>
            <a:endParaRPr lang="en-IE" dirty="0">
              <a:solidFill>
                <a:schemeClr val="tx1"/>
              </a:solidFill>
            </a:endParaRPr>
          </a:p>
          <a:p>
            <a:pPr>
              <a:lnSpc>
                <a:spcPts val="2400"/>
              </a:lnSpc>
            </a:pPr>
            <a:r>
              <a:rPr lang="en-GB" dirty="0">
                <a:solidFill>
                  <a:schemeClr val="bg2">
                    <a:lumMod val="10000"/>
                  </a:schemeClr>
                </a:solidFill>
              </a:rPr>
              <a:t>Alcohol is a Group 1 carcinogen and causes seven types of cancer, including female breast cancer. Of approximately 3,700 female breast cancer diagnoses in Ireland each year, 260 are attributable to alcohol</a:t>
            </a:r>
            <a:r>
              <a:rPr lang="en-GB" baseline="30000" dirty="0">
                <a:solidFill>
                  <a:schemeClr val="bg2">
                    <a:lumMod val="10000"/>
                  </a:schemeClr>
                </a:solidFill>
              </a:rPr>
              <a:t>1,2</a:t>
            </a:r>
            <a:r>
              <a:rPr lang="en-GB" dirty="0">
                <a:solidFill>
                  <a:schemeClr val="bg2">
                    <a:lumMod val="10000"/>
                  </a:schemeClr>
                </a:solidFill>
              </a:rPr>
              <a:t>. Using Healthy Ireland survey data, this study examined if the Irish public are aware of this association. The level of awareness was low among all groups examined indicating that much needs to be done to increase this knowledge. Commencement of Section 12 of the Public Health (Alcohol) Act 2018</a:t>
            </a:r>
            <a:r>
              <a:rPr lang="en-GB" baseline="30000" dirty="0">
                <a:solidFill>
                  <a:schemeClr val="bg2">
                    <a:lumMod val="10000"/>
                  </a:schemeClr>
                </a:solidFill>
              </a:rPr>
              <a:t>3</a:t>
            </a:r>
            <a:r>
              <a:rPr lang="en-GB" dirty="0">
                <a:solidFill>
                  <a:schemeClr val="bg2">
                    <a:lumMod val="10000"/>
                  </a:schemeClr>
                </a:solidFill>
              </a:rPr>
              <a:t> would increase public awareness of the risk and potentially reduce hazardous alcohol use. </a:t>
            </a:r>
            <a:br>
              <a:rPr lang="en-IE" dirty="0"/>
            </a:br>
            <a:endParaRPr lang="en-IE" dirty="0"/>
          </a:p>
          <a:p>
            <a:pPr>
              <a:lnSpc>
                <a:spcPts val="2400"/>
              </a:lnSpc>
            </a:pPr>
            <a:r>
              <a:rPr lang="en-IE" b="1" dirty="0">
                <a:solidFill>
                  <a:schemeClr val="tx1"/>
                </a:solidFill>
              </a:rPr>
              <a:t>Application</a:t>
            </a:r>
            <a:endParaRPr lang="en-IE" dirty="0">
              <a:solidFill>
                <a:schemeClr val="tx1"/>
              </a:solidFill>
            </a:endParaRPr>
          </a:p>
          <a:p>
            <a:pPr>
              <a:lnSpc>
                <a:spcPts val="2400"/>
              </a:lnSpc>
            </a:pPr>
            <a:r>
              <a:rPr lang="en-GB" dirty="0">
                <a:solidFill>
                  <a:schemeClr val="bg2">
                    <a:lumMod val="10000"/>
                  </a:schemeClr>
                </a:solidFill>
              </a:rPr>
              <a:t>This study can be used by stakeholders to highlight the public health issue of alcohol-related harms and those advocating for the remaining components of the Public Health (Alcohol) Act 2018 to be commenced, particularly health-warning labels.</a:t>
            </a:r>
            <a:br>
              <a:rPr lang="en-IE" dirty="0"/>
            </a:br>
            <a:endParaRPr lang="en-IE" dirty="0"/>
          </a:p>
          <a:p>
            <a:pPr>
              <a:lnSpc>
                <a:spcPts val="2660"/>
              </a:lnSpc>
              <a:spcAft>
                <a:spcPts val="500"/>
              </a:spcAft>
            </a:pPr>
            <a:r>
              <a:rPr lang="en-IE" b="1" dirty="0">
                <a:solidFill>
                  <a:schemeClr val="tx1"/>
                </a:solidFill>
              </a:rPr>
              <a:t>Purpose</a:t>
            </a:r>
            <a:endParaRPr lang="en-IE" dirty="0">
              <a:solidFill>
                <a:schemeClr val="tx1"/>
              </a:solidFill>
            </a:endParaRPr>
          </a:p>
          <a:p>
            <a:pPr>
              <a:lnSpc>
                <a:spcPts val="2400"/>
              </a:lnSpc>
            </a:pPr>
            <a:r>
              <a:rPr lang="en-GB" dirty="0">
                <a:solidFill>
                  <a:schemeClr val="bg2">
                    <a:lumMod val="10000"/>
                  </a:schemeClr>
                </a:solidFill>
              </a:rPr>
              <a:t>This study was carried out to increase understanding of the level of public knowledge regarding the risks associated with alcohol use, specifically in relation to breast cancer risk.</a:t>
            </a:r>
          </a:p>
          <a:p>
            <a:endParaRPr lang="en-IE" dirty="0"/>
          </a:p>
          <a:p>
            <a:pPr>
              <a:spcAft>
                <a:spcPts val="500"/>
              </a:spcAft>
            </a:pPr>
            <a:r>
              <a:rPr lang="en-IE" b="1" dirty="0">
                <a:solidFill>
                  <a:schemeClr val="tx1"/>
                </a:solidFill>
              </a:rPr>
              <a:t>Method</a:t>
            </a:r>
            <a:endParaRPr lang="en-IE" dirty="0">
              <a:solidFill>
                <a:schemeClr val="tx1"/>
              </a:solidFill>
            </a:endParaRPr>
          </a:p>
          <a:p>
            <a:pPr>
              <a:lnSpc>
                <a:spcPts val="2400"/>
              </a:lnSpc>
            </a:pPr>
            <a:r>
              <a:rPr lang="en-GB" dirty="0">
                <a:solidFill>
                  <a:schemeClr val="bg2">
                    <a:lumMod val="10000"/>
                  </a:schemeClr>
                </a:solidFill>
              </a:rPr>
              <a:t>Using data from wave 2 of the Healthy Ireland survey, analysis was undertaken to examine if respondents were aware of the increased risk of developing breast cancer as a result of drinking more than the recommended low-risk guidelines</a:t>
            </a:r>
            <a:r>
              <a:rPr lang="en-GB" baseline="30000" dirty="0">
                <a:solidFill>
                  <a:schemeClr val="bg2">
                    <a:lumMod val="10000"/>
                  </a:schemeClr>
                </a:solidFill>
              </a:rPr>
              <a:t>4</a:t>
            </a:r>
            <a:r>
              <a:rPr lang="en-GB" dirty="0">
                <a:solidFill>
                  <a:schemeClr val="bg2">
                    <a:lumMod val="10000"/>
                  </a:schemeClr>
                </a:solidFill>
              </a:rPr>
              <a:t> and regression analysis examined the socio-demographic characteristics associated with being aware of this link.</a:t>
            </a:r>
            <a:br>
              <a:rPr lang="en-IE" dirty="0"/>
            </a:br>
            <a:endParaRPr lang="en-IE" dirty="0"/>
          </a:p>
          <a:p>
            <a:pPr>
              <a:spcAft>
                <a:spcPts val="500"/>
              </a:spcAft>
            </a:pPr>
            <a:r>
              <a:rPr lang="en-IE" b="1" dirty="0">
                <a:solidFill>
                  <a:schemeClr val="tx1"/>
                </a:solidFill>
              </a:rPr>
              <a:t>Results</a:t>
            </a:r>
            <a:endParaRPr lang="en-IE" dirty="0">
              <a:solidFill>
                <a:schemeClr val="tx1"/>
              </a:solidFill>
            </a:endParaRPr>
          </a:p>
          <a:p>
            <a:pPr>
              <a:lnSpc>
                <a:spcPts val="2400"/>
              </a:lnSpc>
            </a:pPr>
            <a:r>
              <a:rPr lang="en-GB" dirty="0">
                <a:solidFill>
                  <a:schemeClr val="bg2">
                    <a:lumMod val="10000"/>
                  </a:schemeClr>
                </a:solidFill>
              </a:rPr>
              <a:t>There was a poor level of awareness of the association of alcohol consumption and the risk of developing female breast cancer, just 21% of respondents correctly identified the association. Females were significantly more likely to know of the risk between alcohol use and breast cancer (26.7%), along with those aged 45—54 years (26.5%) (Figure 1), those educated to degree level or higher (29.4%) and non-drinkers (20.9%) or those who did not report hazardous drinking (22.9%).</a:t>
            </a:r>
          </a:p>
          <a:p>
            <a:pPr>
              <a:lnSpc>
                <a:spcPts val="2400"/>
              </a:lnSpc>
            </a:pPr>
            <a:endParaRPr lang="en-GB" dirty="0">
              <a:solidFill>
                <a:schemeClr val="bg2">
                  <a:lumMod val="10000"/>
                </a:schemeClr>
              </a:solidFill>
            </a:endParaRPr>
          </a:p>
          <a:p>
            <a:pPr>
              <a:lnSpc>
                <a:spcPts val="2400"/>
              </a:lnSpc>
            </a:pPr>
            <a:endParaRPr lang="en-GB" dirty="0">
              <a:solidFill>
                <a:schemeClr val="bg2">
                  <a:lumMod val="10000"/>
                </a:schemeClr>
              </a:solidFill>
            </a:endParaRPr>
          </a:p>
          <a:p>
            <a:endParaRPr lang="en-IE" dirty="0"/>
          </a:p>
          <a:p>
            <a:pPr>
              <a:spcAft>
                <a:spcPts val="500"/>
              </a:spcAft>
            </a:pPr>
            <a:endParaRPr lang="en-IE" b="1" dirty="0">
              <a:solidFill>
                <a:schemeClr val="tx1"/>
              </a:solidFill>
            </a:endParaRPr>
          </a:p>
          <a:p>
            <a:pPr>
              <a:spcAft>
                <a:spcPts val="500"/>
              </a:spcAft>
            </a:pPr>
            <a:endParaRPr lang="en-IE" b="1" dirty="0">
              <a:solidFill>
                <a:schemeClr val="tx1"/>
              </a:solidFill>
            </a:endParaRPr>
          </a:p>
          <a:p>
            <a:pPr>
              <a:spcAft>
                <a:spcPts val="500"/>
              </a:spcAft>
            </a:pPr>
            <a:endParaRPr lang="en-IE" sz="1900" dirty="0">
              <a:solidFill>
                <a:schemeClr val="tx1"/>
              </a:solidFill>
            </a:endParaRPr>
          </a:p>
          <a:p>
            <a:pPr>
              <a:spcAft>
                <a:spcPts val="500"/>
              </a:spcAft>
            </a:pPr>
            <a:endParaRPr lang="en-IE" sz="1900" dirty="0">
              <a:solidFill>
                <a:schemeClr val="tx1"/>
              </a:solidFill>
            </a:endParaRPr>
          </a:p>
          <a:p>
            <a:pPr>
              <a:spcAft>
                <a:spcPts val="500"/>
              </a:spcAft>
            </a:pPr>
            <a:endParaRPr lang="en-IE" sz="1900" dirty="0">
              <a:solidFill>
                <a:schemeClr val="tx1"/>
              </a:solidFill>
            </a:endParaRPr>
          </a:p>
          <a:p>
            <a:pPr>
              <a:spcAft>
                <a:spcPts val="500"/>
              </a:spcAft>
            </a:pPr>
            <a:endParaRPr lang="en-IE" sz="1900" dirty="0">
              <a:solidFill>
                <a:schemeClr val="tx1"/>
              </a:solidFill>
            </a:endParaRPr>
          </a:p>
          <a:p>
            <a:pPr>
              <a:spcAft>
                <a:spcPts val="500"/>
              </a:spcAft>
            </a:pPr>
            <a:endParaRPr lang="en-IE" sz="1900" dirty="0">
              <a:solidFill>
                <a:schemeClr val="tx1"/>
              </a:solidFill>
            </a:endParaRPr>
          </a:p>
          <a:p>
            <a:pPr>
              <a:spcAft>
                <a:spcPts val="500"/>
              </a:spcAft>
            </a:pPr>
            <a:endParaRPr lang="en-IE" sz="1900" dirty="0">
              <a:solidFill>
                <a:schemeClr val="tx1"/>
              </a:solidFill>
            </a:endParaRPr>
          </a:p>
          <a:p>
            <a:pPr>
              <a:spcAft>
                <a:spcPts val="500"/>
              </a:spcAft>
            </a:pPr>
            <a:endParaRPr lang="en-IE" sz="1900" dirty="0">
              <a:solidFill>
                <a:schemeClr val="tx1"/>
              </a:solidFill>
            </a:endParaRPr>
          </a:p>
          <a:p>
            <a:pPr>
              <a:spcAft>
                <a:spcPts val="500"/>
              </a:spcAft>
            </a:pPr>
            <a:r>
              <a:rPr lang="en-IE" sz="1900" dirty="0">
                <a:solidFill>
                  <a:schemeClr val="tx1"/>
                </a:solidFill>
              </a:rPr>
              <a:t>Figure 1 Awareness of association between alcohol use and breast cancer risk by age group</a:t>
            </a:r>
            <a:endParaRPr lang="en-IE" dirty="0">
              <a:solidFill>
                <a:schemeClr val="tx1"/>
              </a:solidFill>
            </a:endParaRPr>
          </a:p>
          <a:p>
            <a:pPr>
              <a:spcAft>
                <a:spcPts val="500"/>
              </a:spcAft>
            </a:pPr>
            <a:r>
              <a:rPr lang="en-IE" b="1" dirty="0">
                <a:solidFill>
                  <a:schemeClr val="tx1"/>
                </a:solidFill>
              </a:rPr>
              <a:t>Discussion</a:t>
            </a:r>
            <a:endParaRPr lang="en-IE" dirty="0">
              <a:solidFill>
                <a:schemeClr val="tx1"/>
              </a:solidFill>
            </a:endParaRPr>
          </a:p>
          <a:p>
            <a:pPr>
              <a:lnSpc>
                <a:spcPts val="2400"/>
              </a:lnSpc>
            </a:pPr>
            <a:r>
              <a:rPr lang="en-GB" dirty="0">
                <a:solidFill>
                  <a:schemeClr val="bg2">
                    <a:lumMod val="10000"/>
                  </a:schemeClr>
                </a:solidFill>
              </a:rPr>
              <a:t>Breast cancer is the most common cancer among women in Ireland and approximately one in every eight female breast cancers is caused by alcohol consumption. However, public knowledge that alcohol use increases the risk of developing breast cancer is low with less than one-quarter of the public being aware of the association.</a:t>
            </a:r>
            <a:br>
              <a:rPr lang="en-IE" dirty="0"/>
            </a:br>
            <a:endParaRPr lang="en-IE" dirty="0"/>
          </a:p>
          <a:p>
            <a:pPr>
              <a:spcAft>
                <a:spcPts val="500"/>
              </a:spcAft>
            </a:pPr>
            <a:r>
              <a:rPr lang="en-IE" b="1" dirty="0">
                <a:solidFill>
                  <a:schemeClr val="tx1"/>
                </a:solidFill>
              </a:rPr>
              <a:t>Conclusion</a:t>
            </a:r>
            <a:endParaRPr lang="en-IE" dirty="0">
              <a:solidFill>
                <a:schemeClr val="tx1"/>
              </a:solidFill>
            </a:endParaRPr>
          </a:p>
          <a:p>
            <a:pPr>
              <a:lnSpc>
                <a:spcPts val="2400"/>
              </a:lnSpc>
            </a:pPr>
            <a:r>
              <a:rPr lang="en-GB" dirty="0">
                <a:solidFill>
                  <a:schemeClr val="bg2">
                    <a:lumMod val="10000"/>
                  </a:schemeClr>
                </a:solidFill>
              </a:rPr>
              <a:t>It is clear that the general public are not aware of the risk of developing breast cancer associated with increased alcohol consumption. With the commencement of several sections of the Public Health (Alcohol) Act (2018) in recent years, further research will determine if awareness increases but the findings from this study support the timely implementation of health warning labels on alcohol products as set out in the Act.</a:t>
            </a:r>
          </a:p>
          <a:p>
            <a:pPr>
              <a:lnSpc>
                <a:spcPts val="2400"/>
              </a:lnSpc>
            </a:pPr>
            <a:r>
              <a:rPr lang="en-IE" b="1" dirty="0">
                <a:solidFill>
                  <a:schemeClr val="tx1"/>
                </a:solidFill>
              </a:rPr>
              <a:t>References</a:t>
            </a:r>
          </a:p>
          <a:p>
            <a:pPr marL="342900" indent="-342900">
              <a:lnSpc>
                <a:spcPct val="107000"/>
              </a:lnSpc>
              <a:spcAft>
                <a:spcPts val="800"/>
              </a:spcAft>
              <a:buFont typeface="+mj-lt"/>
              <a:buAutoNum type="arabicPeriod"/>
            </a:pPr>
            <a:r>
              <a:rPr lang="en-IE" sz="2900" dirty="0">
                <a:solidFill>
                  <a:schemeClr val="bg2">
                    <a:lumMod val="10000"/>
                  </a:schemeClr>
                </a:solidFill>
              </a:rPr>
              <a:t>Irish Cancer Society. Irish Cancer Society. 2022. </a:t>
            </a:r>
            <a:r>
              <a:rPr lang="en-IE" sz="2900" dirty="0">
                <a:solidFill>
                  <a:schemeClr val="bg2">
                    <a:lumMod val="10000"/>
                  </a:schemeClr>
                </a:solidFill>
                <a:hlinkClick r:id="rId2">
                  <a:extLst>
                    <a:ext uri="{A12FA001-AC4F-418D-AE19-62706E023703}">
                      <ahyp:hlinkClr xmlns:ahyp="http://schemas.microsoft.com/office/drawing/2018/hyperlinkcolor" val="tx"/>
                    </a:ext>
                  </a:extLst>
                </a:hlinkClick>
              </a:rPr>
              <a:t>https://www.cancer.ie/cancer-information</a:t>
            </a:r>
            <a:r>
              <a:rPr lang="en-IE" sz="2900" dirty="0">
                <a:solidFill>
                  <a:schemeClr val="bg2">
                    <a:lumMod val="10000"/>
                  </a:schemeClr>
                </a:solidFill>
              </a:rPr>
              <a:t> and-support/cancer-information/about-cancer/cancer-statistics.</a:t>
            </a:r>
          </a:p>
          <a:p>
            <a:pPr marL="342900" indent="-342900">
              <a:lnSpc>
                <a:spcPct val="107000"/>
              </a:lnSpc>
              <a:spcAft>
                <a:spcPts val="800"/>
              </a:spcAft>
              <a:buFont typeface="+mj-lt"/>
              <a:buAutoNum type="arabicPeriod"/>
            </a:pPr>
            <a:r>
              <a:rPr lang="en-IE" sz="2900" dirty="0">
                <a:solidFill>
                  <a:schemeClr val="bg2">
                    <a:lumMod val="10000"/>
                  </a:schemeClr>
                </a:solidFill>
              </a:rPr>
              <a:t>HSE. HSE Alcohol Factsheets. 2022. </a:t>
            </a:r>
            <a:r>
              <a:rPr lang="en-IE" sz="2900" dirty="0">
                <a:solidFill>
                  <a:schemeClr val="bg2">
                    <a:lumMod val="10000"/>
                  </a:schemeClr>
                </a:solidFill>
                <a:hlinkClick r:id="rId3">
                  <a:extLst>
                    <a:ext uri="{A12FA001-AC4F-418D-AE19-62706E023703}">
                      <ahyp:hlinkClr xmlns:ahyp="http://schemas.microsoft.com/office/drawing/2018/hyperlinkcolor" val="tx"/>
                    </a:ext>
                  </a:extLst>
                </a:hlinkClick>
              </a:rPr>
              <a:t>https://www2.hse.ie/wellbeing/alcohol/physical-health/alcohol-and-cancer.html</a:t>
            </a:r>
            <a:r>
              <a:rPr lang="en-IE" sz="2900" dirty="0">
                <a:solidFill>
                  <a:schemeClr val="bg2">
                    <a:lumMod val="10000"/>
                  </a:schemeClr>
                </a:solidFill>
              </a:rPr>
              <a:t>.</a:t>
            </a:r>
          </a:p>
          <a:p>
            <a:pPr marL="342900" indent="-342900">
              <a:lnSpc>
                <a:spcPct val="107000"/>
              </a:lnSpc>
              <a:spcAft>
                <a:spcPts val="800"/>
              </a:spcAft>
              <a:buFont typeface="+mj-lt"/>
              <a:buAutoNum type="arabicPeriod"/>
            </a:pPr>
            <a:r>
              <a:rPr lang="en-IE" sz="2900" dirty="0">
                <a:solidFill>
                  <a:schemeClr val="bg2">
                    <a:lumMod val="10000"/>
                  </a:schemeClr>
                </a:solidFill>
              </a:rPr>
              <a:t>Office of the Attorney General. Public Health (Alcohol) Act. Dublin: Irish Statute Book 2018.  </a:t>
            </a:r>
            <a:r>
              <a:rPr lang="en-IE" sz="2900" dirty="0">
                <a:solidFill>
                  <a:schemeClr val="bg2">
                    <a:lumMod val="10000"/>
                  </a:schemeClr>
                </a:solidFill>
                <a:hlinkClick r:id="rId4">
                  <a:extLst>
                    <a:ext uri="{A12FA001-AC4F-418D-AE19-62706E023703}">
                      <ahyp:hlinkClr xmlns:ahyp="http://schemas.microsoft.com/office/drawing/2018/hyperlinkcolor" val="tx"/>
                    </a:ext>
                  </a:extLst>
                </a:hlinkClick>
              </a:rPr>
              <a:t>https://www.drugsandalcohol.ie/33698/</a:t>
            </a:r>
            <a:endParaRPr lang="en-IE" sz="2900" dirty="0">
              <a:solidFill>
                <a:schemeClr val="bg2">
                  <a:lumMod val="10000"/>
                </a:schemeClr>
              </a:solidFill>
            </a:endParaRPr>
          </a:p>
          <a:p>
            <a:pPr marL="342900" indent="-342900">
              <a:lnSpc>
                <a:spcPct val="107000"/>
              </a:lnSpc>
              <a:spcAft>
                <a:spcPts val="800"/>
              </a:spcAft>
              <a:buFont typeface="+mj-lt"/>
              <a:buAutoNum type="arabicPeriod"/>
            </a:pPr>
            <a:r>
              <a:rPr lang="en-IE" sz="2900" dirty="0">
                <a:solidFill>
                  <a:schemeClr val="bg2">
                    <a:lumMod val="10000"/>
                  </a:schemeClr>
                </a:solidFill>
              </a:rPr>
              <a:t>Health Service Executive. HSE Weekly low-risk alcohol guidelines. </a:t>
            </a:r>
            <a:r>
              <a:rPr lang="en-IE" sz="2900" dirty="0">
                <a:solidFill>
                  <a:schemeClr val="bg2">
                    <a:lumMod val="10000"/>
                  </a:schemeClr>
                </a:solidFill>
                <a:hlinkClick r:id="rId5">
                  <a:extLst>
                    <a:ext uri="{A12FA001-AC4F-418D-AE19-62706E023703}">
                      <ahyp:hlinkClr xmlns:ahyp="http://schemas.microsoft.com/office/drawing/2018/hyperlinkcolor" val="tx"/>
                    </a:ext>
                  </a:extLst>
                </a:hlinkClick>
              </a:rPr>
              <a:t>https://www2.hse.ie/wellbeing/alcohol/improve-your-health/weekly-low-risk-alcohol-guidelines.html</a:t>
            </a:r>
            <a:r>
              <a:rPr lang="en-IE" sz="2900" dirty="0">
                <a:solidFill>
                  <a:schemeClr val="bg2">
                    <a:lumMod val="10000"/>
                  </a:schemeClr>
                </a:solidFill>
              </a:rPr>
              <a:t> </a:t>
            </a:r>
          </a:p>
          <a:p>
            <a:pPr marL="342900" indent="-342900">
              <a:lnSpc>
                <a:spcPct val="107000"/>
              </a:lnSpc>
              <a:spcAft>
                <a:spcPts val="800"/>
              </a:spcAft>
              <a:buFont typeface="+mj-lt"/>
              <a:buAutoNum type="arabicPeriod"/>
            </a:pPr>
            <a:endParaRPr lang="en-IE"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endParaRPr lang="en-IE"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800"/>
              </a:spcAft>
              <a:buFont typeface="+mj-lt"/>
              <a:buAutoNum type="arabicPeriod"/>
            </a:pPr>
            <a:endParaRPr lang="en-IE" sz="18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nSpc>
                <a:spcPts val="2400"/>
              </a:lnSpc>
            </a:pPr>
            <a:br>
              <a:rPr lang="en-IE" dirty="0">
                <a:solidFill>
                  <a:srgbClr val="FF0000"/>
                </a:solidFill>
              </a:rPr>
            </a:br>
            <a:endParaRPr lang="en-IE" dirty="0">
              <a:solidFill>
                <a:srgbClr val="FF0000"/>
              </a:solidFill>
            </a:endParaRPr>
          </a:p>
        </p:txBody>
      </p:sp>
      <p:pic>
        <p:nvPicPr>
          <p:cNvPr id="12" name="Picture 11" descr="Logo&#10;&#10;Description automatically generated">
            <a:extLst>
              <a:ext uri="{FF2B5EF4-FFF2-40B4-BE49-F238E27FC236}">
                <a16:creationId xmlns:a16="http://schemas.microsoft.com/office/drawing/2014/main" id="{C73550B8-30B9-0FC5-2A4C-38B8EFDC6FB4}"/>
              </a:ext>
            </a:extLst>
          </p:cNvPr>
          <p:cNvPicPr>
            <a:picLocks noChangeAspect="1"/>
          </p:cNvPicPr>
          <p:nvPr/>
        </p:nvPicPr>
        <p:blipFill>
          <a:blip r:embed="rId6"/>
          <a:stretch>
            <a:fillRect/>
          </a:stretch>
        </p:blipFill>
        <p:spPr>
          <a:xfrm>
            <a:off x="468000" y="20463327"/>
            <a:ext cx="1834979" cy="1853799"/>
          </a:xfrm>
          <a:prstGeom prst="rect">
            <a:avLst/>
          </a:prstGeom>
        </p:spPr>
      </p:pic>
      <p:pic>
        <p:nvPicPr>
          <p:cNvPr id="7" name="Picture 6">
            <a:extLst>
              <a:ext uri="{FF2B5EF4-FFF2-40B4-BE49-F238E27FC236}">
                <a16:creationId xmlns:a16="http://schemas.microsoft.com/office/drawing/2014/main" id="{5908573F-E0FC-6E1F-8418-0AA83734057A}"/>
              </a:ext>
            </a:extLst>
          </p:cNvPr>
          <p:cNvPicPr>
            <a:picLocks noChangeAspect="1"/>
          </p:cNvPicPr>
          <p:nvPr/>
        </p:nvPicPr>
        <p:blipFill>
          <a:blip r:embed="rId7"/>
          <a:stretch>
            <a:fillRect/>
          </a:stretch>
        </p:blipFill>
        <p:spPr>
          <a:xfrm>
            <a:off x="6173787" y="5336064"/>
            <a:ext cx="5705475" cy="2908776"/>
          </a:xfrm>
          <a:prstGeom prst="rect">
            <a:avLst/>
          </a:prstGeom>
        </p:spPr>
      </p:pic>
    </p:spTree>
    <p:extLst>
      <p:ext uri="{BB962C8B-B14F-4D97-AF65-F5344CB8AC3E}">
        <p14:creationId xmlns:p14="http://schemas.microsoft.com/office/powerpoint/2010/main" val="1141683467"/>
      </p:ext>
    </p:extLst>
  </p:cSld>
  <p:clrMapOvr>
    <a:masterClrMapping/>
  </p:clrMapOvr>
</p:sld>
</file>

<file path=ppt/theme/theme1.xml><?xml version="1.0" encoding="utf-8"?>
<a:theme xmlns:a="http://schemas.openxmlformats.org/drawingml/2006/main" name="Office Theme">
  <a:themeElements>
    <a:clrScheme name="HRB">
      <a:dk1>
        <a:srgbClr val="003E90"/>
      </a:dk1>
      <a:lt1>
        <a:srgbClr val="FFFFFF"/>
      </a:lt1>
      <a:dk2>
        <a:srgbClr val="003E90"/>
      </a:dk2>
      <a:lt2>
        <a:srgbClr val="E7E6E6"/>
      </a:lt2>
      <a:accent1>
        <a:srgbClr val="FFF200"/>
      </a:accent1>
      <a:accent2>
        <a:srgbClr val="00AEC0"/>
      </a:accent2>
      <a:accent3>
        <a:srgbClr val="C9E2E2"/>
      </a:accent3>
      <a:accent4>
        <a:srgbClr val="94CDD5"/>
      </a:accent4>
      <a:accent5>
        <a:srgbClr val="61564B"/>
      </a:accent5>
      <a:accent6>
        <a:srgbClr val="A9A49D"/>
      </a:accent6>
      <a:hlink>
        <a:srgbClr val="003E90"/>
      </a:hlink>
      <a:folHlink>
        <a:srgbClr val="003E9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TotalTime>
  <Words>610</Words>
  <Application>Microsoft Office PowerPoint</Application>
  <PresentationFormat>Custom</PresentationFormat>
  <Paragraphs>40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Neasa White</dc:creator>
  <cp:lastModifiedBy>Mairea Nelson</cp:lastModifiedBy>
  <cp:revision>12</cp:revision>
  <dcterms:created xsi:type="dcterms:W3CDTF">2022-09-15T05:05:01Z</dcterms:created>
  <dcterms:modified xsi:type="dcterms:W3CDTF">2022-11-03T12:33:27Z</dcterms:modified>
</cp:coreProperties>
</file>