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926125" cy="33124775"/>
  <p:notesSz cx="6858000" cy="9144000"/>
  <p:defaultTextStyle>
    <a:defPPr>
      <a:defRPr lang="en-US"/>
    </a:defPPr>
    <a:lvl1pPr marL="0" algn="l" defTabSz="2201315" rtl="0" eaLnBrk="1" latinLnBrk="0" hangingPunct="1">
      <a:defRPr sz="8700" kern="1200">
        <a:solidFill>
          <a:schemeClr val="tx1"/>
        </a:solidFill>
        <a:latin typeface="+mn-lt"/>
        <a:ea typeface="+mn-ea"/>
        <a:cs typeface="+mn-cs"/>
      </a:defRPr>
    </a:lvl1pPr>
    <a:lvl2pPr marL="2201315" algn="l" defTabSz="2201315" rtl="0" eaLnBrk="1" latinLnBrk="0" hangingPunct="1">
      <a:defRPr sz="8700" kern="1200">
        <a:solidFill>
          <a:schemeClr val="tx1"/>
        </a:solidFill>
        <a:latin typeface="+mn-lt"/>
        <a:ea typeface="+mn-ea"/>
        <a:cs typeface="+mn-cs"/>
      </a:defRPr>
    </a:lvl2pPr>
    <a:lvl3pPr marL="4402630" algn="l" defTabSz="2201315" rtl="0" eaLnBrk="1" latinLnBrk="0" hangingPunct="1">
      <a:defRPr sz="8700" kern="1200">
        <a:solidFill>
          <a:schemeClr val="tx1"/>
        </a:solidFill>
        <a:latin typeface="+mn-lt"/>
        <a:ea typeface="+mn-ea"/>
        <a:cs typeface="+mn-cs"/>
      </a:defRPr>
    </a:lvl3pPr>
    <a:lvl4pPr marL="6603945" algn="l" defTabSz="2201315" rtl="0" eaLnBrk="1" latinLnBrk="0" hangingPunct="1">
      <a:defRPr sz="8700" kern="1200">
        <a:solidFill>
          <a:schemeClr val="tx1"/>
        </a:solidFill>
        <a:latin typeface="+mn-lt"/>
        <a:ea typeface="+mn-ea"/>
        <a:cs typeface="+mn-cs"/>
      </a:defRPr>
    </a:lvl4pPr>
    <a:lvl5pPr marL="8805261" algn="l" defTabSz="2201315" rtl="0" eaLnBrk="1" latinLnBrk="0" hangingPunct="1">
      <a:defRPr sz="8700" kern="1200">
        <a:solidFill>
          <a:schemeClr val="tx1"/>
        </a:solidFill>
        <a:latin typeface="+mn-lt"/>
        <a:ea typeface="+mn-ea"/>
        <a:cs typeface="+mn-cs"/>
      </a:defRPr>
    </a:lvl5pPr>
    <a:lvl6pPr marL="11006576" algn="l" defTabSz="2201315" rtl="0" eaLnBrk="1" latinLnBrk="0" hangingPunct="1">
      <a:defRPr sz="8700" kern="1200">
        <a:solidFill>
          <a:schemeClr val="tx1"/>
        </a:solidFill>
        <a:latin typeface="+mn-lt"/>
        <a:ea typeface="+mn-ea"/>
        <a:cs typeface="+mn-cs"/>
      </a:defRPr>
    </a:lvl6pPr>
    <a:lvl7pPr marL="13207891" algn="l" defTabSz="2201315" rtl="0" eaLnBrk="1" latinLnBrk="0" hangingPunct="1">
      <a:defRPr sz="8700" kern="1200">
        <a:solidFill>
          <a:schemeClr val="tx1"/>
        </a:solidFill>
        <a:latin typeface="+mn-lt"/>
        <a:ea typeface="+mn-ea"/>
        <a:cs typeface="+mn-cs"/>
      </a:defRPr>
    </a:lvl7pPr>
    <a:lvl8pPr marL="15409206" algn="l" defTabSz="2201315" rtl="0" eaLnBrk="1" latinLnBrk="0" hangingPunct="1">
      <a:defRPr sz="8700" kern="1200">
        <a:solidFill>
          <a:schemeClr val="tx1"/>
        </a:solidFill>
        <a:latin typeface="+mn-lt"/>
        <a:ea typeface="+mn-ea"/>
        <a:cs typeface="+mn-cs"/>
      </a:defRPr>
    </a:lvl8pPr>
    <a:lvl9pPr marL="17610521" algn="l" defTabSz="2201315"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34">
          <p15:clr>
            <a:srgbClr val="A4A3A4"/>
          </p15:clr>
        </p15:guide>
        <p15:guide id="2" pos="1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9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7" d="100"/>
          <a:sy n="17" d="100"/>
        </p:scale>
        <p:origin x="1819" y="101"/>
      </p:cViewPr>
      <p:guideLst>
        <p:guide orient="horz" pos="10434"/>
        <p:guide pos="13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Birth weight</a:t>
            </a:r>
          </a:p>
        </c:rich>
      </c:tx>
      <c:layout>
        <c:manualLayout>
          <c:xMode val="edge"/>
          <c:yMode val="edge"/>
          <c:x val="0.42467585055562557"/>
          <c:y val="2.9932192977011919E-2"/>
        </c:manualLayout>
      </c:layout>
      <c:overlay val="0"/>
    </c:title>
    <c:autoTitleDeleted val="0"/>
    <c:plotArea>
      <c:layout/>
      <c:barChart>
        <c:barDir val="col"/>
        <c:grouping val="clustered"/>
        <c:varyColors val="0"/>
        <c:ser>
          <c:idx val="0"/>
          <c:order val="0"/>
          <c:tx>
            <c:strRef>
              <c:f>Sheet1!$B$1</c:f>
              <c:strCache>
                <c:ptCount val="1"/>
                <c:pt idx="0">
                  <c:v>Birth weight</c:v>
                </c:pt>
              </c:strCache>
            </c:strRef>
          </c:tx>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0600-4519-8E3B-9F39B3012536}"/>
              </c:ext>
            </c:extLst>
          </c:dPt>
          <c:dPt>
            <c:idx val="1"/>
            <c:invertIfNegative val="0"/>
            <c:bubble3D val="0"/>
            <c:spPr>
              <a:solidFill>
                <a:schemeClr val="accent1">
                  <a:lumMod val="75000"/>
                </a:schemeClr>
              </a:solidFill>
            </c:spPr>
            <c:extLst>
              <c:ext xmlns:c16="http://schemas.microsoft.com/office/drawing/2014/chart" uri="{C3380CC4-5D6E-409C-BE32-E72D297353CC}">
                <c16:uniqueId val="{00000003-0600-4519-8E3B-9F39B3012536}"/>
              </c:ext>
            </c:extLst>
          </c:dPt>
          <c:dPt>
            <c:idx val="2"/>
            <c:invertIfNegative val="0"/>
            <c:bubble3D val="0"/>
            <c:spPr>
              <a:solidFill>
                <a:schemeClr val="tx2">
                  <a:lumMod val="60000"/>
                  <a:lumOff val="40000"/>
                </a:schemeClr>
              </a:solidFill>
            </c:spPr>
            <c:extLst>
              <c:ext xmlns:c16="http://schemas.microsoft.com/office/drawing/2014/chart" uri="{C3380CC4-5D6E-409C-BE32-E72D297353CC}">
                <c16:uniqueId val="{00000005-0600-4519-8E3B-9F39B3012536}"/>
              </c:ext>
            </c:extLst>
          </c:dPt>
          <c:dLbls>
            <c:delete val="1"/>
          </c:dLbls>
          <c:cat>
            <c:strRef>
              <c:f>Sheet1!$A$2:$A$4</c:f>
              <c:strCache>
                <c:ptCount val="3"/>
                <c:pt idx="0">
                  <c:v>EC users</c:v>
                </c:pt>
                <c:pt idx="1">
                  <c:v>Non-smokers</c:v>
                </c:pt>
                <c:pt idx="2">
                  <c:v>Smokers</c:v>
                </c:pt>
              </c:strCache>
            </c:strRef>
          </c:cat>
          <c:val>
            <c:numRef>
              <c:f>Sheet1!$B$2:$B$4</c:f>
              <c:numCache>
                <c:formatCode>General</c:formatCode>
                <c:ptCount val="3"/>
                <c:pt idx="0">
                  <c:v>3482</c:v>
                </c:pt>
                <c:pt idx="1">
                  <c:v>3471</c:v>
                </c:pt>
                <c:pt idx="2">
                  <c:v>3166</c:v>
                </c:pt>
              </c:numCache>
            </c:numRef>
          </c:val>
          <c:extLst>
            <c:ext xmlns:c16="http://schemas.microsoft.com/office/drawing/2014/chart" uri="{C3380CC4-5D6E-409C-BE32-E72D297353CC}">
              <c16:uniqueId val="{00000006-0600-4519-8E3B-9F39B3012536}"/>
            </c:ext>
          </c:extLst>
        </c:ser>
        <c:dLbls>
          <c:dLblPos val="outEnd"/>
          <c:showLegendKey val="0"/>
          <c:showVal val="1"/>
          <c:showCatName val="0"/>
          <c:showSerName val="0"/>
          <c:showPercent val="0"/>
          <c:showBubbleSize val="0"/>
        </c:dLbls>
        <c:gapWidth val="150"/>
        <c:axId val="143252096"/>
        <c:axId val="152941312"/>
      </c:barChart>
      <c:catAx>
        <c:axId val="143252096"/>
        <c:scaling>
          <c:orientation val="minMax"/>
        </c:scaling>
        <c:delete val="0"/>
        <c:axPos val="b"/>
        <c:numFmt formatCode="General" sourceLinked="0"/>
        <c:majorTickMark val="out"/>
        <c:minorTickMark val="none"/>
        <c:tickLblPos val="nextTo"/>
        <c:txPr>
          <a:bodyPr/>
          <a:lstStyle/>
          <a:p>
            <a:pPr>
              <a:defRPr sz="2400"/>
            </a:pPr>
            <a:endParaRPr lang="en-US"/>
          </a:p>
        </c:txPr>
        <c:crossAx val="152941312"/>
        <c:crosses val="autoZero"/>
        <c:auto val="1"/>
        <c:lblAlgn val="ctr"/>
        <c:lblOffset val="100"/>
        <c:noMultiLvlLbl val="0"/>
      </c:catAx>
      <c:valAx>
        <c:axId val="152941312"/>
        <c:scaling>
          <c:orientation val="minMax"/>
          <c:min val="3000"/>
        </c:scaling>
        <c:delete val="0"/>
        <c:axPos val="l"/>
        <c:majorGridlines>
          <c:spPr>
            <a:ln>
              <a:noFill/>
            </a:ln>
          </c:spPr>
        </c:majorGridlines>
        <c:title>
          <c:tx>
            <c:rich>
              <a:bodyPr rot="-5400000" vert="horz"/>
              <a:lstStyle/>
              <a:p>
                <a:pPr>
                  <a:defRPr sz="2400" b="0"/>
                </a:pPr>
                <a:r>
                  <a:rPr lang="en-IE" sz="2400" b="0"/>
                  <a:t>Birth weight, g</a:t>
                </a:r>
              </a:p>
              <a:p>
                <a:pPr>
                  <a:defRPr sz="2400" b="0"/>
                </a:pPr>
                <a:endParaRPr lang="en-IE" sz="2400" b="0"/>
              </a:p>
            </c:rich>
          </c:tx>
          <c:overlay val="0"/>
        </c:title>
        <c:numFmt formatCode="General" sourceLinked="1"/>
        <c:majorTickMark val="out"/>
        <c:minorTickMark val="none"/>
        <c:tickLblPos val="nextTo"/>
        <c:txPr>
          <a:bodyPr/>
          <a:lstStyle/>
          <a:p>
            <a:pPr>
              <a:defRPr sz="2400"/>
            </a:pPr>
            <a:endParaRPr lang="en-US"/>
          </a:p>
        </c:txPr>
        <c:crossAx val="143252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7.6717913795708817E-2"/>
          <c:y val="7.862877525863031E-2"/>
        </c:manualLayout>
      </c:layout>
      <c:overlay val="0"/>
      <c:txPr>
        <a:bodyPr/>
        <a:lstStyle/>
        <a:p>
          <a:pPr>
            <a:defRPr sz="2400"/>
          </a:pPr>
          <a:endParaRPr lang="en-US"/>
        </a:p>
      </c:txPr>
    </c:title>
    <c:autoTitleDeleted val="0"/>
    <c:plotArea>
      <c:layout>
        <c:manualLayout>
          <c:layoutTarget val="inner"/>
          <c:xMode val="edge"/>
          <c:yMode val="edge"/>
          <c:x val="4.3865063182332888E-2"/>
          <c:y val="0.21191091381584318"/>
          <c:w val="0.37144029029137077"/>
          <c:h val="0.68834728460688976"/>
        </c:manualLayout>
      </c:layout>
      <c:doughnutChart>
        <c:varyColors val="1"/>
        <c:ser>
          <c:idx val="0"/>
          <c:order val="0"/>
          <c:tx>
            <c:strRef>
              <c:f>Sheet1!$B$1</c:f>
              <c:strCache>
                <c:ptCount val="1"/>
                <c:pt idx="0">
                  <c:v>Gestation at delivery (weeks)</c:v>
                </c:pt>
              </c:strCache>
            </c:strRef>
          </c:tx>
          <c:dLbls>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EC users</c:v>
                </c:pt>
                <c:pt idx="1">
                  <c:v>Non-smokers</c:v>
                </c:pt>
                <c:pt idx="2">
                  <c:v>Smokers</c:v>
                </c:pt>
              </c:strCache>
            </c:strRef>
          </c:cat>
          <c:val>
            <c:numRef>
              <c:f>Sheet1!$B$2:$B$4</c:f>
              <c:numCache>
                <c:formatCode>General</c:formatCode>
                <c:ptCount val="3"/>
                <c:pt idx="0">
                  <c:v>39.299999999999997</c:v>
                </c:pt>
                <c:pt idx="1">
                  <c:v>39.799999999999997</c:v>
                </c:pt>
                <c:pt idx="2">
                  <c:v>39.299999999999997</c:v>
                </c:pt>
              </c:numCache>
            </c:numRef>
          </c:val>
          <c:extLst>
            <c:ext xmlns:c16="http://schemas.microsoft.com/office/drawing/2014/chart" uri="{C3380CC4-5D6E-409C-BE32-E72D297353CC}">
              <c16:uniqueId val="{00000000-16F2-42D0-B2A2-04C132BB4CFB}"/>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0726621359337623"/>
          <c:y val="0.71105507123777945"/>
          <c:w val="0.20223105560320043"/>
          <c:h val="0.24250139882482349"/>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236516749557693"/>
          <c:y val="4.183772193604058E-2"/>
        </c:manualLayout>
      </c:layout>
      <c:overlay val="0"/>
      <c:txPr>
        <a:bodyPr/>
        <a:lstStyle/>
        <a:p>
          <a:pPr>
            <a:defRPr sz="2400"/>
          </a:pPr>
          <a:endParaRPr lang="en-US"/>
        </a:p>
      </c:txPr>
    </c:title>
    <c:autoTitleDeleted val="0"/>
    <c:plotArea>
      <c:layout>
        <c:manualLayout>
          <c:layoutTarget val="inner"/>
          <c:xMode val="edge"/>
          <c:yMode val="edge"/>
          <c:x val="3.829713467855328E-2"/>
          <c:y val="0.19076909963039912"/>
          <c:w val="0.87572116211699691"/>
          <c:h val="0.69714533728677841"/>
        </c:manualLayout>
      </c:layout>
      <c:barChart>
        <c:barDir val="bar"/>
        <c:grouping val="clustered"/>
        <c:varyColors val="0"/>
        <c:ser>
          <c:idx val="0"/>
          <c:order val="0"/>
          <c:tx>
            <c:strRef>
              <c:f>Sheet1!$B$1</c:f>
              <c:strCache>
                <c:ptCount val="1"/>
                <c:pt idx="0">
                  <c:v>Birth centile</c:v>
                </c:pt>
              </c:strCache>
            </c:strRef>
          </c:tx>
          <c:invertIfNegative val="0"/>
          <c:cat>
            <c:numRef>
              <c:f>Sheet1!$A$2:$A$4</c:f>
              <c:numCache>
                <c:formatCode>General</c:formatCode>
                <c:ptCount val="3"/>
              </c:numCache>
            </c:numRef>
          </c:cat>
          <c:val>
            <c:numRef>
              <c:f>Sheet1!$B$2:$B$4</c:f>
              <c:numCache>
                <c:formatCode>General</c:formatCode>
                <c:ptCount val="3"/>
                <c:pt idx="0">
                  <c:v>27</c:v>
                </c:pt>
                <c:pt idx="1">
                  <c:v>47</c:v>
                </c:pt>
                <c:pt idx="2">
                  <c:v>51</c:v>
                </c:pt>
              </c:numCache>
            </c:numRef>
          </c:val>
          <c:extLst>
            <c:ext xmlns:c16="http://schemas.microsoft.com/office/drawing/2014/chart" uri="{C3380CC4-5D6E-409C-BE32-E72D297353CC}">
              <c16:uniqueId val="{00000000-2F30-4B31-A9B6-98D5B33558AA}"/>
            </c:ext>
          </c:extLst>
        </c:ser>
        <c:dLbls>
          <c:showLegendKey val="0"/>
          <c:showVal val="0"/>
          <c:showCatName val="0"/>
          <c:showSerName val="0"/>
          <c:showPercent val="0"/>
          <c:showBubbleSize val="0"/>
        </c:dLbls>
        <c:gapWidth val="150"/>
        <c:axId val="152984960"/>
        <c:axId val="152999040"/>
      </c:barChart>
      <c:catAx>
        <c:axId val="152984960"/>
        <c:scaling>
          <c:orientation val="minMax"/>
        </c:scaling>
        <c:delete val="0"/>
        <c:axPos val="l"/>
        <c:numFmt formatCode="General" sourceLinked="1"/>
        <c:majorTickMark val="none"/>
        <c:minorTickMark val="none"/>
        <c:tickLblPos val="nextTo"/>
        <c:txPr>
          <a:bodyPr/>
          <a:lstStyle/>
          <a:p>
            <a:pPr>
              <a:defRPr sz="2000"/>
            </a:pPr>
            <a:endParaRPr lang="en-US"/>
          </a:p>
        </c:txPr>
        <c:crossAx val="152999040"/>
        <c:crosses val="autoZero"/>
        <c:auto val="1"/>
        <c:lblAlgn val="ctr"/>
        <c:lblOffset val="100"/>
        <c:noMultiLvlLbl val="0"/>
      </c:catAx>
      <c:valAx>
        <c:axId val="152999040"/>
        <c:scaling>
          <c:orientation val="minMax"/>
          <c:max val="55"/>
          <c:min val="0"/>
        </c:scaling>
        <c:delete val="0"/>
        <c:axPos val="b"/>
        <c:majorGridlines>
          <c:spPr>
            <a:ln>
              <a:noFill/>
            </a:ln>
          </c:spPr>
        </c:majorGridlines>
        <c:numFmt formatCode="General" sourceLinked="1"/>
        <c:majorTickMark val="out"/>
        <c:minorTickMark val="none"/>
        <c:tickLblPos val="nextTo"/>
        <c:crossAx val="152984960"/>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0.06691</cdr:x>
      <cdr:y>0.25738</cdr:y>
    </cdr:from>
    <cdr:to>
      <cdr:x>0.27194</cdr:x>
      <cdr:y>0.36849</cdr:y>
    </cdr:to>
    <cdr:sp macro="" textlink="">
      <cdr:nvSpPr>
        <cdr:cNvPr id="2" name="TextBox 1"/>
        <cdr:cNvSpPr txBox="1"/>
      </cdr:nvSpPr>
      <cdr:spPr>
        <a:xfrm xmlns:a="http://schemas.openxmlformats.org/drawingml/2006/main">
          <a:off x="374104" y="1250079"/>
          <a:ext cx="1146285" cy="5396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2400" b="1" dirty="0">
              <a:solidFill>
                <a:schemeClr val="bg1"/>
              </a:solidFill>
            </a:rPr>
            <a:t>EC users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4460" y="10290153"/>
            <a:ext cx="37337206" cy="7100357"/>
          </a:xfrm>
        </p:spPr>
        <p:txBody>
          <a:bodyPr/>
          <a:lstStyle/>
          <a:p>
            <a:r>
              <a:rPr lang="ga-IE"/>
              <a:t>Click to edit Master title style</a:t>
            </a:r>
            <a:endParaRPr lang="en-US"/>
          </a:p>
        </p:txBody>
      </p:sp>
      <p:sp>
        <p:nvSpPr>
          <p:cNvPr id="3" name="Subtitle 2"/>
          <p:cNvSpPr>
            <a:spLocks noGrp="1"/>
          </p:cNvSpPr>
          <p:nvPr>
            <p:ph type="subTitle" idx="1"/>
          </p:nvPr>
        </p:nvSpPr>
        <p:spPr>
          <a:xfrm>
            <a:off x="6588919" y="18770707"/>
            <a:ext cx="30748288" cy="8465220"/>
          </a:xfrm>
          <a:prstGeom prst="rect">
            <a:avLst/>
          </a:prstGeom>
        </p:spPr>
        <p:txBody>
          <a:bodyPr lIns="93177" tIns="46589" rIns="93177" bIns="46589"/>
          <a:lstStyle>
            <a:lvl1pPr marL="0" indent="0" algn="ctr">
              <a:buNone/>
              <a:defRPr>
                <a:solidFill>
                  <a:schemeClr val="tx1">
                    <a:tint val="75000"/>
                  </a:schemeClr>
                </a:solidFill>
              </a:defRPr>
            </a:lvl1pPr>
            <a:lvl2pPr marL="2201315" indent="0" algn="ctr">
              <a:buNone/>
              <a:defRPr>
                <a:solidFill>
                  <a:schemeClr val="tx1">
                    <a:tint val="75000"/>
                  </a:schemeClr>
                </a:solidFill>
              </a:defRPr>
            </a:lvl2pPr>
            <a:lvl3pPr marL="4402630" indent="0" algn="ctr">
              <a:buNone/>
              <a:defRPr>
                <a:solidFill>
                  <a:schemeClr val="tx1">
                    <a:tint val="75000"/>
                  </a:schemeClr>
                </a:solidFill>
              </a:defRPr>
            </a:lvl3pPr>
            <a:lvl4pPr marL="6603945" indent="0" algn="ctr">
              <a:buNone/>
              <a:defRPr>
                <a:solidFill>
                  <a:schemeClr val="tx1">
                    <a:tint val="75000"/>
                  </a:schemeClr>
                </a:solidFill>
              </a:defRPr>
            </a:lvl4pPr>
            <a:lvl5pPr marL="8805261" indent="0" algn="ctr">
              <a:buNone/>
              <a:defRPr>
                <a:solidFill>
                  <a:schemeClr val="tx1">
                    <a:tint val="75000"/>
                  </a:schemeClr>
                </a:solidFill>
              </a:defRPr>
            </a:lvl5pPr>
            <a:lvl6pPr marL="11006576" indent="0" algn="ctr">
              <a:buNone/>
              <a:defRPr>
                <a:solidFill>
                  <a:schemeClr val="tx1">
                    <a:tint val="75000"/>
                  </a:schemeClr>
                </a:solidFill>
              </a:defRPr>
            </a:lvl6pPr>
            <a:lvl7pPr marL="13207891" indent="0" algn="ctr">
              <a:buNone/>
              <a:defRPr>
                <a:solidFill>
                  <a:schemeClr val="tx1">
                    <a:tint val="75000"/>
                  </a:schemeClr>
                </a:solidFill>
              </a:defRPr>
            </a:lvl7pPr>
            <a:lvl8pPr marL="15409206" indent="0" algn="ctr">
              <a:buNone/>
              <a:defRPr>
                <a:solidFill>
                  <a:schemeClr val="tx1">
                    <a:tint val="75000"/>
                  </a:schemeClr>
                </a:solidFill>
              </a:defRPr>
            </a:lvl8pPr>
            <a:lvl9pPr marL="17610521"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EA8B9068-F795-664F-BB9E-50B5CF8C22C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126015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a:xfrm>
            <a:off x="2196306" y="7729117"/>
            <a:ext cx="39533513" cy="21860820"/>
          </a:xfrm>
          <a:prstGeom prst="rect">
            <a:avLst/>
          </a:prstGeom>
        </p:spPr>
        <p:txBody>
          <a:bodyPr vert="eaVert" lIns="93177" tIns="46589" rIns="93177" bIns="46589"/>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EA8B9068-F795-664F-BB9E-50B5CF8C22C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82638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477485" y="6264575"/>
            <a:ext cx="46694389" cy="133557252"/>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10379075" y="6264575"/>
            <a:ext cx="139366305" cy="133557252"/>
          </a:xfrm>
          <a:prstGeom prst="rect">
            <a:avLst/>
          </a:prstGeom>
        </p:spPr>
        <p:txBody>
          <a:bodyPr vert="eaVert" lIns="93177" tIns="46589" rIns="93177" bIns="46589"/>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EA8B9068-F795-664F-BB9E-50B5CF8C22C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215718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a:xfrm>
            <a:off x="2196306" y="7729117"/>
            <a:ext cx="39533513" cy="21860820"/>
          </a:xfrm>
          <a:prstGeom prst="rect">
            <a:avLst/>
          </a:prstGeom>
        </p:spPr>
        <p:txBody>
          <a:bodyPr lIns="93177" tIns="46589" rIns="93177" bIns="46589"/>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EA8B9068-F795-664F-BB9E-50B5CF8C22C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5115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9861" y="21285737"/>
            <a:ext cx="37337206" cy="6578949"/>
          </a:xfrm>
        </p:spPr>
        <p:txBody>
          <a:bodyPr anchor="t"/>
          <a:lstStyle>
            <a:lvl1pPr algn="l">
              <a:defRPr sz="19300" b="1" cap="all"/>
            </a:lvl1pPr>
          </a:lstStyle>
          <a:p>
            <a:r>
              <a:rPr lang="ga-IE"/>
              <a:t>Click to edit Master title style</a:t>
            </a:r>
            <a:endParaRPr lang="en-US"/>
          </a:p>
        </p:txBody>
      </p:sp>
      <p:sp>
        <p:nvSpPr>
          <p:cNvPr id="3" name="Text Placeholder 2"/>
          <p:cNvSpPr>
            <a:spLocks noGrp="1"/>
          </p:cNvSpPr>
          <p:nvPr>
            <p:ph type="body" idx="1"/>
          </p:nvPr>
        </p:nvSpPr>
        <p:spPr>
          <a:xfrm>
            <a:off x="3469861" y="14039696"/>
            <a:ext cx="37337206" cy="7246042"/>
          </a:xfrm>
          <a:prstGeom prst="rect">
            <a:avLst/>
          </a:prstGeom>
        </p:spPr>
        <p:txBody>
          <a:bodyPr lIns="93177" tIns="46589" rIns="93177" bIns="46589" anchor="b"/>
          <a:lstStyle>
            <a:lvl1pPr marL="0" indent="0">
              <a:buNone/>
              <a:defRPr sz="9700">
                <a:solidFill>
                  <a:schemeClr val="tx1">
                    <a:tint val="75000"/>
                  </a:schemeClr>
                </a:solidFill>
              </a:defRPr>
            </a:lvl1pPr>
            <a:lvl2pPr marL="2201315" indent="0">
              <a:buNone/>
              <a:defRPr sz="8700">
                <a:solidFill>
                  <a:schemeClr val="tx1">
                    <a:tint val="75000"/>
                  </a:schemeClr>
                </a:solidFill>
              </a:defRPr>
            </a:lvl2pPr>
            <a:lvl3pPr marL="4402630" indent="0">
              <a:buNone/>
              <a:defRPr sz="7700">
                <a:solidFill>
                  <a:schemeClr val="tx1">
                    <a:tint val="75000"/>
                  </a:schemeClr>
                </a:solidFill>
              </a:defRPr>
            </a:lvl3pPr>
            <a:lvl4pPr marL="6603945" indent="0">
              <a:buNone/>
              <a:defRPr sz="6700">
                <a:solidFill>
                  <a:schemeClr val="tx1">
                    <a:tint val="75000"/>
                  </a:schemeClr>
                </a:solidFill>
              </a:defRPr>
            </a:lvl4pPr>
            <a:lvl5pPr marL="8805261" indent="0">
              <a:buNone/>
              <a:defRPr sz="6700">
                <a:solidFill>
                  <a:schemeClr val="tx1">
                    <a:tint val="75000"/>
                  </a:schemeClr>
                </a:solidFill>
              </a:defRPr>
            </a:lvl5pPr>
            <a:lvl6pPr marL="11006576" indent="0">
              <a:buNone/>
              <a:defRPr sz="6700">
                <a:solidFill>
                  <a:schemeClr val="tx1">
                    <a:tint val="75000"/>
                  </a:schemeClr>
                </a:solidFill>
              </a:defRPr>
            </a:lvl6pPr>
            <a:lvl7pPr marL="13207891" indent="0">
              <a:buNone/>
              <a:defRPr sz="6700">
                <a:solidFill>
                  <a:schemeClr val="tx1">
                    <a:tint val="75000"/>
                  </a:schemeClr>
                </a:solidFill>
              </a:defRPr>
            </a:lvl7pPr>
            <a:lvl8pPr marL="15409206" indent="0">
              <a:buNone/>
              <a:defRPr sz="6700">
                <a:solidFill>
                  <a:schemeClr val="tx1">
                    <a:tint val="75000"/>
                  </a:schemeClr>
                </a:solidFill>
              </a:defRPr>
            </a:lvl8pPr>
            <a:lvl9pPr marL="17610521" indent="0">
              <a:buNone/>
              <a:defRPr sz="67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EA8B9068-F795-664F-BB9E-50B5CF8C22C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30544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10379075" y="36521601"/>
            <a:ext cx="93030344" cy="103300224"/>
          </a:xfrm>
          <a:prstGeom prst="rect">
            <a:avLst/>
          </a:prstGeom>
        </p:spPr>
        <p:txBody>
          <a:bodyPr lIns="93177" tIns="46589" rIns="93177" bIns="46589"/>
          <a:lstStyle>
            <a:lvl1pPr>
              <a:defRPr sz="135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104141524" y="36521601"/>
            <a:ext cx="93030350" cy="103300224"/>
          </a:xfrm>
          <a:prstGeom prst="rect">
            <a:avLst/>
          </a:prstGeom>
        </p:spPr>
        <p:txBody>
          <a:bodyPr lIns="93177" tIns="46589" rIns="93177" bIns="46589"/>
          <a:lstStyle>
            <a:lvl1pPr>
              <a:defRPr sz="135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EA8B9068-F795-664F-BB9E-50B5CF8C22C3}"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424870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6306" y="1326527"/>
            <a:ext cx="39533513" cy="5520796"/>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2196306" y="7414738"/>
            <a:ext cx="19408333" cy="3090110"/>
          </a:xfrm>
          <a:prstGeom prst="rect">
            <a:avLst/>
          </a:prstGeom>
        </p:spPr>
        <p:txBody>
          <a:bodyPr lIns="93177" tIns="46589" rIns="93177" bIns="46589" anchor="b"/>
          <a:lstStyle>
            <a:lvl1pPr marL="0" indent="0">
              <a:buNone/>
              <a:defRPr sz="11500" b="1"/>
            </a:lvl1pPr>
            <a:lvl2pPr marL="2201315" indent="0">
              <a:buNone/>
              <a:defRPr sz="9700" b="1"/>
            </a:lvl2pPr>
            <a:lvl3pPr marL="4402630" indent="0">
              <a:buNone/>
              <a:defRPr sz="8700" b="1"/>
            </a:lvl3pPr>
            <a:lvl4pPr marL="6603945" indent="0">
              <a:buNone/>
              <a:defRPr sz="7700" b="1"/>
            </a:lvl4pPr>
            <a:lvl5pPr marL="8805261" indent="0">
              <a:buNone/>
              <a:defRPr sz="7700" b="1"/>
            </a:lvl5pPr>
            <a:lvl6pPr marL="11006576" indent="0">
              <a:buNone/>
              <a:defRPr sz="7700" b="1"/>
            </a:lvl6pPr>
            <a:lvl7pPr marL="13207891" indent="0">
              <a:buNone/>
              <a:defRPr sz="7700" b="1"/>
            </a:lvl7pPr>
            <a:lvl8pPr marL="15409206" indent="0">
              <a:buNone/>
              <a:defRPr sz="7700" b="1"/>
            </a:lvl8pPr>
            <a:lvl9pPr marL="17610521" indent="0">
              <a:buNone/>
              <a:defRPr sz="7700" b="1"/>
            </a:lvl9pPr>
          </a:lstStyle>
          <a:p>
            <a:pPr lvl="0"/>
            <a:r>
              <a:rPr lang="ga-IE"/>
              <a:t>Click to edit Master text styles</a:t>
            </a:r>
          </a:p>
        </p:txBody>
      </p:sp>
      <p:sp>
        <p:nvSpPr>
          <p:cNvPr id="4" name="Content Placeholder 3"/>
          <p:cNvSpPr>
            <a:spLocks noGrp="1"/>
          </p:cNvSpPr>
          <p:nvPr>
            <p:ph sz="half" idx="2"/>
          </p:nvPr>
        </p:nvSpPr>
        <p:spPr>
          <a:xfrm>
            <a:off x="2196306" y="10504848"/>
            <a:ext cx="19408333" cy="19085087"/>
          </a:xfrm>
          <a:prstGeom prst="rect">
            <a:avLst/>
          </a:prstGeom>
        </p:spPr>
        <p:txBody>
          <a:bodyPr lIns="93177" tIns="46589" rIns="93177" bIns="46589"/>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22313864" y="7414738"/>
            <a:ext cx="19415957" cy="3090110"/>
          </a:xfrm>
          <a:prstGeom prst="rect">
            <a:avLst/>
          </a:prstGeom>
        </p:spPr>
        <p:txBody>
          <a:bodyPr lIns="93177" tIns="46589" rIns="93177" bIns="46589" anchor="b"/>
          <a:lstStyle>
            <a:lvl1pPr marL="0" indent="0">
              <a:buNone/>
              <a:defRPr sz="11500" b="1"/>
            </a:lvl1pPr>
            <a:lvl2pPr marL="2201315" indent="0">
              <a:buNone/>
              <a:defRPr sz="9700" b="1"/>
            </a:lvl2pPr>
            <a:lvl3pPr marL="4402630" indent="0">
              <a:buNone/>
              <a:defRPr sz="8700" b="1"/>
            </a:lvl3pPr>
            <a:lvl4pPr marL="6603945" indent="0">
              <a:buNone/>
              <a:defRPr sz="7700" b="1"/>
            </a:lvl4pPr>
            <a:lvl5pPr marL="8805261" indent="0">
              <a:buNone/>
              <a:defRPr sz="7700" b="1"/>
            </a:lvl5pPr>
            <a:lvl6pPr marL="11006576" indent="0">
              <a:buNone/>
              <a:defRPr sz="7700" b="1"/>
            </a:lvl6pPr>
            <a:lvl7pPr marL="13207891" indent="0">
              <a:buNone/>
              <a:defRPr sz="7700" b="1"/>
            </a:lvl7pPr>
            <a:lvl8pPr marL="15409206" indent="0">
              <a:buNone/>
              <a:defRPr sz="7700" b="1"/>
            </a:lvl8pPr>
            <a:lvl9pPr marL="17610521" indent="0">
              <a:buNone/>
              <a:defRPr sz="7700" b="1"/>
            </a:lvl9pPr>
          </a:lstStyle>
          <a:p>
            <a:pPr lvl="0"/>
            <a:r>
              <a:rPr lang="ga-IE"/>
              <a:t>Click to edit Master text styles</a:t>
            </a:r>
          </a:p>
        </p:txBody>
      </p:sp>
      <p:sp>
        <p:nvSpPr>
          <p:cNvPr id="6" name="Content Placeholder 5"/>
          <p:cNvSpPr>
            <a:spLocks noGrp="1"/>
          </p:cNvSpPr>
          <p:nvPr>
            <p:ph sz="quarter" idx="4"/>
          </p:nvPr>
        </p:nvSpPr>
        <p:spPr>
          <a:xfrm>
            <a:off x="22313864" y="10504848"/>
            <a:ext cx="19415957" cy="19085087"/>
          </a:xfrm>
          <a:prstGeom prst="rect">
            <a:avLst/>
          </a:prstGeom>
        </p:spPr>
        <p:txBody>
          <a:bodyPr lIns="93177" tIns="46589" rIns="93177" bIns="46589"/>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EA8B9068-F795-664F-BB9E-50B5CF8C22C3}"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77484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EA8B9068-F795-664F-BB9E-50B5CF8C22C3}"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28284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068-F795-664F-BB9E-50B5CF8C22C3}"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313415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6309" y="1318858"/>
            <a:ext cx="14451393" cy="5612809"/>
          </a:xfrm>
        </p:spPr>
        <p:txBody>
          <a:bodyPr anchor="b"/>
          <a:lstStyle>
            <a:lvl1pPr algn="l">
              <a:defRPr sz="9700" b="1"/>
            </a:lvl1pPr>
          </a:lstStyle>
          <a:p>
            <a:r>
              <a:rPr lang="ga-IE"/>
              <a:t>Click to edit Master title style</a:t>
            </a:r>
            <a:endParaRPr lang="en-US"/>
          </a:p>
        </p:txBody>
      </p:sp>
      <p:sp>
        <p:nvSpPr>
          <p:cNvPr id="3" name="Content Placeholder 2"/>
          <p:cNvSpPr>
            <a:spLocks noGrp="1"/>
          </p:cNvSpPr>
          <p:nvPr>
            <p:ph idx="1"/>
          </p:nvPr>
        </p:nvSpPr>
        <p:spPr>
          <a:xfrm>
            <a:off x="17173895" y="1318859"/>
            <a:ext cx="24555924" cy="28271078"/>
          </a:xfrm>
          <a:prstGeom prst="rect">
            <a:avLst/>
          </a:prstGeom>
        </p:spPr>
        <p:txBody>
          <a:bodyPr lIns="93177" tIns="46589" rIns="93177" bIns="46589"/>
          <a:lstStyle>
            <a:lvl1pPr>
              <a:defRPr sz="15400"/>
            </a:lvl1pPr>
            <a:lvl2pPr>
              <a:defRPr sz="13500"/>
            </a:lvl2pPr>
            <a:lvl3pPr>
              <a:defRPr sz="11500"/>
            </a:lvl3pPr>
            <a:lvl4pPr>
              <a:defRPr sz="9700"/>
            </a:lvl4pPr>
            <a:lvl5pPr>
              <a:defRPr sz="9700"/>
            </a:lvl5pPr>
            <a:lvl6pPr>
              <a:defRPr sz="9700"/>
            </a:lvl6pPr>
            <a:lvl7pPr>
              <a:defRPr sz="9700"/>
            </a:lvl7pPr>
            <a:lvl8pPr>
              <a:defRPr sz="9700"/>
            </a:lvl8pPr>
            <a:lvl9pPr>
              <a:defRPr sz="97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2196309" y="6931669"/>
            <a:ext cx="14451393" cy="22658269"/>
          </a:xfrm>
          <a:prstGeom prst="rect">
            <a:avLst/>
          </a:prstGeom>
        </p:spPr>
        <p:txBody>
          <a:bodyPr lIns="93177" tIns="46589" rIns="93177" bIns="46589"/>
          <a:lstStyle>
            <a:lvl1pPr marL="0" indent="0">
              <a:buNone/>
              <a:defRPr sz="6700"/>
            </a:lvl1pPr>
            <a:lvl2pPr marL="2201315" indent="0">
              <a:buNone/>
              <a:defRPr sz="5800"/>
            </a:lvl2pPr>
            <a:lvl3pPr marL="4402630" indent="0">
              <a:buNone/>
              <a:defRPr sz="4800"/>
            </a:lvl3pPr>
            <a:lvl4pPr marL="6603945" indent="0">
              <a:buNone/>
              <a:defRPr sz="4400"/>
            </a:lvl4pPr>
            <a:lvl5pPr marL="8805261" indent="0">
              <a:buNone/>
              <a:defRPr sz="4400"/>
            </a:lvl5pPr>
            <a:lvl6pPr marL="11006576" indent="0">
              <a:buNone/>
              <a:defRPr sz="4400"/>
            </a:lvl6pPr>
            <a:lvl7pPr marL="13207891" indent="0">
              <a:buNone/>
              <a:defRPr sz="4400"/>
            </a:lvl7pPr>
            <a:lvl8pPr marL="15409206" indent="0">
              <a:buNone/>
              <a:defRPr sz="4400"/>
            </a:lvl8pPr>
            <a:lvl9pPr marL="17610521" indent="0">
              <a:buNone/>
              <a:defRPr sz="4400"/>
            </a:lvl9pPr>
          </a:lstStyle>
          <a:p>
            <a:pPr lvl="0"/>
            <a:r>
              <a:rPr lang="ga-IE"/>
              <a:t>Click to edit Master text styles</a:t>
            </a:r>
          </a:p>
        </p:txBody>
      </p:sp>
      <p:sp>
        <p:nvSpPr>
          <p:cNvPr id="5" name="Date Placeholder 4"/>
          <p:cNvSpPr>
            <a:spLocks noGrp="1"/>
          </p:cNvSpPr>
          <p:nvPr>
            <p:ph type="dt" sz="half" idx="10"/>
          </p:nvPr>
        </p:nvSpPr>
        <p:spPr/>
        <p:txBody>
          <a:bodyPr/>
          <a:lstStyle/>
          <a:p>
            <a:fld id="{EA8B9068-F795-664F-BB9E-50B5CF8C22C3}"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381990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9828" y="23187343"/>
            <a:ext cx="26355675" cy="2737397"/>
          </a:xfrm>
        </p:spPr>
        <p:txBody>
          <a:bodyPr anchor="b"/>
          <a:lstStyle>
            <a:lvl1pPr algn="l">
              <a:defRPr sz="9700" b="1"/>
            </a:lvl1pPr>
          </a:lstStyle>
          <a:p>
            <a:r>
              <a:rPr lang="ga-IE"/>
              <a:t>Click to edit Master title style</a:t>
            </a:r>
            <a:endParaRPr lang="en-US"/>
          </a:p>
        </p:txBody>
      </p:sp>
      <p:sp>
        <p:nvSpPr>
          <p:cNvPr id="3" name="Picture Placeholder 2"/>
          <p:cNvSpPr>
            <a:spLocks noGrp="1"/>
          </p:cNvSpPr>
          <p:nvPr>
            <p:ph type="pic" idx="1"/>
          </p:nvPr>
        </p:nvSpPr>
        <p:spPr>
          <a:xfrm>
            <a:off x="8609828" y="2959761"/>
            <a:ext cx="26355675" cy="19874865"/>
          </a:xfrm>
          <a:prstGeom prst="rect">
            <a:avLst/>
          </a:prstGeom>
        </p:spPr>
        <p:txBody>
          <a:bodyPr lIns="93177" tIns="46589" rIns="93177" bIns="46589"/>
          <a:lstStyle>
            <a:lvl1pPr marL="0" indent="0">
              <a:buNone/>
              <a:defRPr sz="15400"/>
            </a:lvl1pPr>
            <a:lvl2pPr marL="2201315" indent="0">
              <a:buNone/>
              <a:defRPr sz="13500"/>
            </a:lvl2pPr>
            <a:lvl3pPr marL="4402630" indent="0">
              <a:buNone/>
              <a:defRPr sz="11500"/>
            </a:lvl3pPr>
            <a:lvl4pPr marL="6603945" indent="0">
              <a:buNone/>
              <a:defRPr sz="9700"/>
            </a:lvl4pPr>
            <a:lvl5pPr marL="8805261" indent="0">
              <a:buNone/>
              <a:defRPr sz="9700"/>
            </a:lvl5pPr>
            <a:lvl6pPr marL="11006576" indent="0">
              <a:buNone/>
              <a:defRPr sz="9700"/>
            </a:lvl6pPr>
            <a:lvl7pPr marL="13207891" indent="0">
              <a:buNone/>
              <a:defRPr sz="9700"/>
            </a:lvl7pPr>
            <a:lvl8pPr marL="15409206" indent="0">
              <a:buNone/>
              <a:defRPr sz="9700"/>
            </a:lvl8pPr>
            <a:lvl9pPr marL="17610521" indent="0">
              <a:buNone/>
              <a:defRPr sz="9700"/>
            </a:lvl9pPr>
          </a:lstStyle>
          <a:p>
            <a:endParaRPr lang="en-US"/>
          </a:p>
        </p:txBody>
      </p:sp>
      <p:sp>
        <p:nvSpPr>
          <p:cNvPr id="4" name="Text Placeholder 3"/>
          <p:cNvSpPr>
            <a:spLocks noGrp="1"/>
          </p:cNvSpPr>
          <p:nvPr>
            <p:ph type="body" sz="half" idx="2"/>
          </p:nvPr>
        </p:nvSpPr>
        <p:spPr>
          <a:xfrm>
            <a:off x="8609828" y="25924740"/>
            <a:ext cx="26355675" cy="3887558"/>
          </a:xfrm>
          <a:prstGeom prst="rect">
            <a:avLst/>
          </a:prstGeom>
        </p:spPr>
        <p:txBody>
          <a:bodyPr lIns="93177" tIns="46589" rIns="93177" bIns="46589"/>
          <a:lstStyle>
            <a:lvl1pPr marL="0" indent="0">
              <a:buNone/>
              <a:defRPr sz="6700"/>
            </a:lvl1pPr>
            <a:lvl2pPr marL="2201315" indent="0">
              <a:buNone/>
              <a:defRPr sz="5800"/>
            </a:lvl2pPr>
            <a:lvl3pPr marL="4402630" indent="0">
              <a:buNone/>
              <a:defRPr sz="4800"/>
            </a:lvl3pPr>
            <a:lvl4pPr marL="6603945" indent="0">
              <a:buNone/>
              <a:defRPr sz="4400"/>
            </a:lvl4pPr>
            <a:lvl5pPr marL="8805261" indent="0">
              <a:buNone/>
              <a:defRPr sz="4400"/>
            </a:lvl5pPr>
            <a:lvl6pPr marL="11006576" indent="0">
              <a:buNone/>
              <a:defRPr sz="4400"/>
            </a:lvl6pPr>
            <a:lvl7pPr marL="13207891" indent="0">
              <a:buNone/>
              <a:defRPr sz="4400"/>
            </a:lvl7pPr>
            <a:lvl8pPr marL="15409206" indent="0">
              <a:buNone/>
              <a:defRPr sz="4400"/>
            </a:lvl8pPr>
            <a:lvl9pPr marL="17610521" indent="0">
              <a:buNone/>
              <a:defRPr sz="4400"/>
            </a:lvl9pPr>
          </a:lstStyle>
          <a:p>
            <a:pPr lvl="0"/>
            <a:r>
              <a:rPr lang="ga-IE"/>
              <a:t>Click to edit Master text styles</a:t>
            </a:r>
          </a:p>
        </p:txBody>
      </p:sp>
      <p:sp>
        <p:nvSpPr>
          <p:cNvPr id="5" name="Date Placeholder 4"/>
          <p:cNvSpPr>
            <a:spLocks noGrp="1"/>
          </p:cNvSpPr>
          <p:nvPr>
            <p:ph type="dt" sz="half" idx="10"/>
          </p:nvPr>
        </p:nvSpPr>
        <p:spPr/>
        <p:txBody>
          <a:bodyPr/>
          <a:lstStyle/>
          <a:p>
            <a:fld id="{EA8B9068-F795-664F-BB9E-50B5CF8C22C3}"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6715F-B8EC-AD4A-A7DC-DB7037A19E93}" type="slidenum">
              <a:rPr lang="en-US" smtClean="0"/>
              <a:t>‹#›</a:t>
            </a:fld>
            <a:endParaRPr lang="en-US"/>
          </a:p>
        </p:txBody>
      </p:sp>
    </p:spTree>
    <p:extLst>
      <p:ext uri="{BB962C8B-B14F-4D97-AF65-F5344CB8AC3E}">
        <p14:creationId xmlns:p14="http://schemas.microsoft.com/office/powerpoint/2010/main" val="97785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6306" y="1326527"/>
            <a:ext cx="39533513" cy="5520796"/>
          </a:xfrm>
          <a:prstGeom prst="rect">
            <a:avLst/>
          </a:prstGeom>
        </p:spPr>
        <p:txBody>
          <a:bodyPr vert="horz" lIns="440263" tIns="220132" rIns="440263" bIns="220132" rtlCol="0" anchor="ctr">
            <a:normAutofit/>
          </a:bodyPr>
          <a:lstStyle/>
          <a:p>
            <a:r>
              <a:rPr lang="ga-IE"/>
              <a:t>Click to edit Master title style</a:t>
            </a:r>
            <a:endParaRPr lang="en-US"/>
          </a:p>
        </p:txBody>
      </p:sp>
      <p:sp>
        <p:nvSpPr>
          <p:cNvPr id="4" name="Date Placeholder 3"/>
          <p:cNvSpPr>
            <a:spLocks noGrp="1"/>
          </p:cNvSpPr>
          <p:nvPr>
            <p:ph type="dt" sz="half" idx="2"/>
          </p:nvPr>
        </p:nvSpPr>
        <p:spPr>
          <a:xfrm>
            <a:off x="2196306" y="30701762"/>
            <a:ext cx="10249429" cy="1763587"/>
          </a:xfrm>
          <a:prstGeom prst="rect">
            <a:avLst/>
          </a:prstGeom>
        </p:spPr>
        <p:txBody>
          <a:bodyPr vert="horz" lIns="440263" tIns="220132" rIns="440263" bIns="220132" rtlCol="0" anchor="ctr"/>
          <a:lstStyle>
            <a:lvl1pPr algn="l">
              <a:defRPr sz="5800">
                <a:solidFill>
                  <a:schemeClr val="tx1">
                    <a:tint val="75000"/>
                  </a:schemeClr>
                </a:solidFill>
              </a:defRPr>
            </a:lvl1pPr>
          </a:lstStyle>
          <a:p>
            <a:fld id="{EA8B9068-F795-664F-BB9E-50B5CF8C22C3}" type="datetimeFigureOut">
              <a:rPr lang="en-US" smtClean="0"/>
              <a:t>1/22/2020</a:t>
            </a:fld>
            <a:endParaRPr lang="en-US"/>
          </a:p>
        </p:txBody>
      </p:sp>
      <p:sp>
        <p:nvSpPr>
          <p:cNvPr id="5" name="Footer Placeholder 4"/>
          <p:cNvSpPr>
            <a:spLocks noGrp="1"/>
          </p:cNvSpPr>
          <p:nvPr>
            <p:ph type="ftr" sz="quarter" idx="3"/>
          </p:nvPr>
        </p:nvSpPr>
        <p:spPr>
          <a:xfrm>
            <a:off x="15008093" y="30701762"/>
            <a:ext cx="13909940" cy="1763587"/>
          </a:xfrm>
          <a:prstGeom prst="rect">
            <a:avLst/>
          </a:prstGeom>
        </p:spPr>
        <p:txBody>
          <a:bodyPr vert="horz" lIns="440263" tIns="220132" rIns="440263" bIns="22013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80390" y="30701762"/>
            <a:ext cx="10249429" cy="1763587"/>
          </a:xfrm>
          <a:prstGeom prst="rect">
            <a:avLst/>
          </a:prstGeom>
        </p:spPr>
        <p:txBody>
          <a:bodyPr vert="horz" lIns="440263" tIns="220132" rIns="440263" bIns="220132" rtlCol="0" anchor="ctr"/>
          <a:lstStyle>
            <a:lvl1pPr algn="r">
              <a:defRPr sz="5800">
                <a:solidFill>
                  <a:schemeClr val="tx1">
                    <a:tint val="75000"/>
                  </a:schemeClr>
                </a:solidFill>
              </a:defRPr>
            </a:lvl1pPr>
          </a:lstStyle>
          <a:p>
            <a:fld id="{4606715F-B8EC-AD4A-A7DC-DB7037A19E93}" type="slidenum">
              <a:rPr lang="en-US" smtClean="0"/>
              <a:t>‹#›</a:t>
            </a:fld>
            <a:endParaRPr lang="en-US"/>
          </a:p>
        </p:txBody>
      </p:sp>
      <p:pic>
        <p:nvPicPr>
          <p:cNvPr id="7" name="Picture 6" descr="Poster A0 landsca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43923026" cy="8649018"/>
          </a:xfrm>
          <a:prstGeom prst="rect">
            <a:avLst/>
          </a:prstGeom>
        </p:spPr>
      </p:pic>
    </p:spTree>
    <p:extLst>
      <p:ext uri="{BB962C8B-B14F-4D97-AF65-F5344CB8AC3E}">
        <p14:creationId xmlns:p14="http://schemas.microsoft.com/office/powerpoint/2010/main" val="102462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01315" rtl="0" eaLnBrk="1" latinLnBrk="0" hangingPunct="1">
        <a:spcBef>
          <a:spcPct val="0"/>
        </a:spcBef>
        <a:buNone/>
        <a:defRPr sz="21200" kern="1200">
          <a:solidFill>
            <a:schemeClr val="tx1"/>
          </a:solidFill>
          <a:latin typeface="+mj-lt"/>
          <a:ea typeface="+mj-ea"/>
          <a:cs typeface="+mj-cs"/>
        </a:defRPr>
      </a:lvl1pPr>
    </p:titleStyle>
    <p:bodyStyle>
      <a:lvl1pPr marL="1650987" indent="-1650987" algn="l" defTabSz="2201315" rtl="0" eaLnBrk="1" latinLnBrk="0" hangingPunct="1">
        <a:spcBef>
          <a:spcPct val="20000"/>
        </a:spcBef>
        <a:buFont typeface="Arial"/>
        <a:buChar char="•"/>
        <a:defRPr sz="15400" kern="1200">
          <a:solidFill>
            <a:schemeClr val="tx1"/>
          </a:solidFill>
          <a:latin typeface="+mn-lt"/>
          <a:ea typeface="+mn-ea"/>
          <a:cs typeface="+mn-cs"/>
        </a:defRPr>
      </a:lvl1pPr>
      <a:lvl2pPr marL="3577137" indent="-1375822" algn="l" defTabSz="2201315" rtl="0" eaLnBrk="1" latinLnBrk="0" hangingPunct="1">
        <a:spcBef>
          <a:spcPct val="20000"/>
        </a:spcBef>
        <a:buFont typeface="Arial"/>
        <a:buChar char="–"/>
        <a:defRPr sz="13500" kern="1200">
          <a:solidFill>
            <a:schemeClr val="tx1"/>
          </a:solidFill>
          <a:latin typeface="+mn-lt"/>
          <a:ea typeface="+mn-ea"/>
          <a:cs typeface="+mn-cs"/>
        </a:defRPr>
      </a:lvl2pPr>
      <a:lvl3pPr marL="5503288" indent="-1100658" algn="l" defTabSz="2201315" rtl="0" eaLnBrk="1" latinLnBrk="0" hangingPunct="1">
        <a:spcBef>
          <a:spcPct val="20000"/>
        </a:spcBef>
        <a:buFont typeface="Arial"/>
        <a:buChar char="•"/>
        <a:defRPr sz="11500" kern="1200">
          <a:solidFill>
            <a:schemeClr val="tx1"/>
          </a:solidFill>
          <a:latin typeface="+mn-lt"/>
          <a:ea typeface="+mn-ea"/>
          <a:cs typeface="+mn-cs"/>
        </a:defRPr>
      </a:lvl3pPr>
      <a:lvl4pPr marL="7704603" indent="-1100658" algn="l" defTabSz="2201315" rtl="0" eaLnBrk="1" latinLnBrk="0" hangingPunct="1">
        <a:spcBef>
          <a:spcPct val="20000"/>
        </a:spcBef>
        <a:buFont typeface="Arial"/>
        <a:buChar char="–"/>
        <a:defRPr sz="9700" kern="1200">
          <a:solidFill>
            <a:schemeClr val="tx1"/>
          </a:solidFill>
          <a:latin typeface="+mn-lt"/>
          <a:ea typeface="+mn-ea"/>
          <a:cs typeface="+mn-cs"/>
        </a:defRPr>
      </a:lvl4pPr>
      <a:lvl5pPr marL="9905918" indent="-1100658" algn="l" defTabSz="2201315" rtl="0" eaLnBrk="1" latinLnBrk="0" hangingPunct="1">
        <a:spcBef>
          <a:spcPct val="20000"/>
        </a:spcBef>
        <a:buFont typeface="Arial"/>
        <a:buChar char="»"/>
        <a:defRPr sz="9700" kern="1200">
          <a:solidFill>
            <a:schemeClr val="tx1"/>
          </a:solidFill>
          <a:latin typeface="+mn-lt"/>
          <a:ea typeface="+mn-ea"/>
          <a:cs typeface="+mn-cs"/>
        </a:defRPr>
      </a:lvl5pPr>
      <a:lvl6pPr marL="12107233" indent="-1100658" algn="l" defTabSz="2201315" rtl="0" eaLnBrk="1" latinLnBrk="0" hangingPunct="1">
        <a:spcBef>
          <a:spcPct val="20000"/>
        </a:spcBef>
        <a:buFont typeface="Arial"/>
        <a:buChar char="•"/>
        <a:defRPr sz="9700" kern="1200">
          <a:solidFill>
            <a:schemeClr val="tx1"/>
          </a:solidFill>
          <a:latin typeface="+mn-lt"/>
          <a:ea typeface="+mn-ea"/>
          <a:cs typeface="+mn-cs"/>
        </a:defRPr>
      </a:lvl6pPr>
      <a:lvl7pPr marL="14308548" indent="-1100658" algn="l" defTabSz="2201315" rtl="0" eaLnBrk="1" latinLnBrk="0" hangingPunct="1">
        <a:spcBef>
          <a:spcPct val="20000"/>
        </a:spcBef>
        <a:buFont typeface="Arial"/>
        <a:buChar char="•"/>
        <a:defRPr sz="9700" kern="1200">
          <a:solidFill>
            <a:schemeClr val="tx1"/>
          </a:solidFill>
          <a:latin typeface="+mn-lt"/>
          <a:ea typeface="+mn-ea"/>
          <a:cs typeface="+mn-cs"/>
        </a:defRPr>
      </a:lvl7pPr>
      <a:lvl8pPr marL="16509863" indent="-1100658" algn="l" defTabSz="2201315" rtl="0" eaLnBrk="1" latinLnBrk="0" hangingPunct="1">
        <a:spcBef>
          <a:spcPct val="20000"/>
        </a:spcBef>
        <a:buFont typeface="Arial"/>
        <a:buChar char="•"/>
        <a:defRPr sz="9700" kern="1200">
          <a:solidFill>
            <a:schemeClr val="tx1"/>
          </a:solidFill>
          <a:latin typeface="+mn-lt"/>
          <a:ea typeface="+mn-ea"/>
          <a:cs typeface="+mn-cs"/>
        </a:defRPr>
      </a:lvl8pPr>
      <a:lvl9pPr marL="18711179" indent="-1100658" algn="l" defTabSz="2201315"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201315" rtl="0" eaLnBrk="1" latinLnBrk="0" hangingPunct="1">
        <a:defRPr sz="8700" kern="1200">
          <a:solidFill>
            <a:schemeClr val="tx1"/>
          </a:solidFill>
          <a:latin typeface="+mn-lt"/>
          <a:ea typeface="+mn-ea"/>
          <a:cs typeface="+mn-cs"/>
        </a:defRPr>
      </a:lvl1pPr>
      <a:lvl2pPr marL="2201315" algn="l" defTabSz="2201315" rtl="0" eaLnBrk="1" latinLnBrk="0" hangingPunct="1">
        <a:defRPr sz="8700" kern="1200">
          <a:solidFill>
            <a:schemeClr val="tx1"/>
          </a:solidFill>
          <a:latin typeface="+mn-lt"/>
          <a:ea typeface="+mn-ea"/>
          <a:cs typeface="+mn-cs"/>
        </a:defRPr>
      </a:lvl2pPr>
      <a:lvl3pPr marL="4402630" algn="l" defTabSz="2201315" rtl="0" eaLnBrk="1" latinLnBrk="0" hangingPunct="1">
        <a:defRPr sz="8700" kern="1200">
          <a:solidFill>
            <a:schemeClr val="tx1"/>
          </a:solidFill>
          <a:latin typeface="+mn-lt"/>
          <a:ea typeface="+mn-ea"/>
          <a:cs typeface="+mn-cs"/>
        </a:defRPr>
      </a:lvl3pPr>
      <a:lvl4pPr marL="6603945" algn="l" defTabSz="2201315" rtl="0" eaLnBrk="1" latinLnBrk="0" hangingPunct="1">
        <a:defRPr sz="8700" kern="1200">
          <a:solidFill>
            <a:schemeClr val="tx1"/>
          </a:solidFill>
          <a:latin typeface="+mn-lt"/>
          <a:ea typeface="+mn-ea"/>
          <a:cs typeface="+mn-cs"/>
        </a:defRPr>
      </a:lvl4pPr>
      <a:lvl5pPr marL="8805261" algn="l" defTabSz="2201315" rtl="0" eaLnBrk="1" latinLnBrk="0" hangingPunct="1">
        <a:defRPr sz="8700" kern="1200">
          <a:solidFill>
            <a:schemeClr val="tx1"/>
          </a:solidFill>
          <a:latin typeface="+mn-lt"/>
          <a:ea typeface="+mn-ea"/>
          <a:cs typeface="+mn-cs"/>
        </a:defRPr>
      </a:lvl5pPr>
      <a:lvl6pPr marL="11006576" algn="l" defTabSz="2201315" rtl="0" eaLnBrk="1" latinLnBrk="0" hangingPunct="1">
        <a:defRPr sz="8700" kern="1200">
          <a:solidFill>
            <a:schemeClr val="tx1"/>
          </a:solidFill>
          <a:latin typeface="+mn-lt"/>
          <a:ea typeface="+mn-ea"/>
          <a:cs typeface="+mn-cs"/>
        </a:defRPr>
      </a:lvl6pPr>
      <a:lvl7pPr marL="13207891" algn="l" defTabSz="2201315" rtl="0" eaLnBrk="1" latinLnBrk="0" hangingPunct="1">
        <a:defRPr sz="8700" kern="1200">
          <a:solidFill>
            <a:schemeClr val="tx1"/>
          </a:solidFill>
          <a:latin typeface="+mn-lt"/>
          <a:ea typeface="+mn-ea"/>
          <a:cs typeface="+mn-cs"/>
        </a:defRPr>
      </a:lvl7pPr>
      <a:lvl8pPr marL="15409206" algn="l" defTabSz="2201315" rtl="0" eaLnBrk="1" latinLnBrk="0" hangingPunct="1">
        <a:defRPr sz="8700" kern="1200">
          <a:solidFill>
            <a:schemeClr val="tx1"/>
          </a:solidFill>
          <a:latin typeface="+mn-lt"/>
          <a:ea typeface="+mn-ea"/>
          <a:cs typeface="+mn-cs"/>
        </a:defRPr>
      </a:lvl8pPr>
      <a:lvl9pPr marL="17610521" algn="l" defTabSz="2201315"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11858" y="1660226"/>
            <a:ext cx="36647916" cy="3555055"/>
          </a:xfrm>
          <a:prstGeom prst="rect">
            <a:avLst/>
          </a:prstGeom>
          <a:noFill/>
        </p:spPr>
        <p:txBody>
          <a:bodyPr wrap="square" lIns="93177" tIns="46589" rIns="93177" bIns="46589" rtlCol="0">
            <a:spAutoFit/>
          </a:bodyPr>
          <a:lstStyle/>
          <a:p>
            <a:pPr algn="ctr"/>
            <a:r>
              <a:rPr lang="en-IE" sz="11200" b="1" dirty="0">
                <a:solidFill>
                  <a:schemeClr val="bg1">
                    <a:lumMod val="95000"/>
                  </a:schemeClr>
                </a:solidFill>
                <a:latin typeface="Arial"/>
                <a:cs typeface="Arial"/>
              </a:rPr>
              <a:t>Electronic cigarette use in pregnancy is not </a:t>
            </a:r>
          </a:p>
          <a:p>
            <a:pPr algn="ctr"/>
            <a:r>
              <a:rPr lang="en-IE" sz="11200" b="1" dirty="0">
                <a:solidFill>
                  <a:schemeClr val="bg1">
                    <a:lumMod val="95000"/>
                  </a:schemeClr>
                </a:solidFill>
                <a:latin typeface="Arial"/>
                <a:cs typeface="Arial"/>
              </a:rPr>
              <a:t>associated with low birth weight or preterm delivery.</a:t>
            </a:r>
          </a:p>
        </p:txBody>
      </p:sp>
      <p:sp>
        <p:nvSpPr>
          <p:cNvPr id="7" name="Rectangle 10"/>
          <p:cNvSpPr>
            <a:spLocks noChangeArrowheads="1"/>
          </p:cNvSpPr>
          <p:nvPr/>
        </p:nvSpPr>
        <p:spPr bwMode="auto">
          <a:xfrm>
            <a:off x="1256452" y="9199907"/>
            <a:ext cx="12028724" cy="643515"/>
          </a:xfrm>
          <a:prstGeom prst="rect">
            <a:avLst/>
          </a:prstGeom>
          <a:solidFill>
            <a:srgbClr val="ED2939"/>
          </a:solidFill>
          <a:ln w="57150">
            <a:noFill/>
            <a:miter lim="800000"/>
            <a:headEnd/>
            <a:tailEnd/>
          </a:ln>
          <a:effectLst/>
        </p:spPr>
        <p:txBody>
          <a:bodyPr wrap="none" lIns="139731" tIns="74542" rIns="139731" bIns="69866" anchor="ctr" anchorCtr="0"/>
          <a:lstStyle/>
          <a:p>
            <a:pPr algn="ctr" defTabSz="4791937">
              <a:defRPr/>
            </a:pPr>
            <a:r>
              <a:rPr lang="en-US" sz="4200" b="1" dirty="0">
                <a:solidFill>
                  <a:schemeClr val="bg1"/>
                </a:solidFill>
                <a:latin typeface="Arial" panose="020B0604020202020204" pitchFamily="34" charset="0"/>
                <a:cs typeface="Arial" panose="020B0604020202020204" pitchFamily="34" charset="0"/>
              </a:rPr>
              <a:t>Background</a:t>
            </a:r>
          </a:p>
        </p:txBody>
      </p:sp>
      <p:sp>
        <p:nvSpPr>
          <p:cNvPr id="8" name="Rectangle 10"/>
          <p:cNvSpPr>
            <a:spLocks noChangeArrowheads="1"/>
          </p:cNvSpPr>
          <p:nvPr/>
        </p:nvSpPr>
        <p:spPr bwMode="auto">
          <a:xfrm>
            <a:off x="1256450" y="10386131"/>
            <a:ext cx="12028724" cy="4491994"/>
          </a:xfrm>
          <a:prstGeom prst="rect">
            <a:avLst/>
          </a:prstGeom>
          <a:solidFill>
            <a:srgbClr val="FFFFFF">
              <a:alpha val="89804"/>
            </a:srgbClr>
          </a:solidFill>
          <a:ln w="57150">
            <a:noFill/>
            <a:miter lim="800000"/>
            <a:headEnd/>
            <a:tailEnd/>
          </a:ln>
          <a:effectLst/>
        </p:spPr>
        <p:txBody>
          <a:bodyPr wrap="none" lIns="139731" tIns="74542" rIns="139731" bIns="69866" anchor="ctr" anchorCtr="0"/>
          <a:lstStyle/>
          <a:p>
            <a:pPr algn="ctr" defTabSz="4791937">
              <a:defRPr/>
            </a:pPr>
            <a:endParaRPr lang="en-US" sz="4200" dirty="0">
              <a:solidFill>
                <a:schemeClr val="bg1"/>
              </a:solidFill>
            </a:endParaRPr>
          </a:p>
        </p:txBody>
      </p:sp>
      <p:sp>
        <p:nvSpPr>
          <p:cNvPr id="9" name="Rectangle 10"/>
          <p:cNvSpPr>
            <a:spLocks noChangeArrowheads="1"/>
          </p:cNvSpPr>
          <p:nvPr/>
        </p:nvSpPr>
        <p:spPr bwMode="auto">
          <a:xfrm>
            <a:off x="30396824" y="26121719"/>
            <a:ext cx="12028724" cy="643515"/>
          </a:xfrm>
          <a:prstGeom prst="rect">
            <a:avLst/>
          </a:prstGeom>
          <a:solidFill>
            <a:srgbClr val="ED2939"/>
          </a:solidFill>
          <a:ln w="57150">
            <a:noFill/>
            <a:miter lim="800000"/>
            <a:headEnd/>
            <a:tailEnd/>
          </a:ln>
          <a:effectLst/>
        </p:spPr>
        <p:txBody>
          <a:bodyPr wrap="none" lIns="139731" tIns="74542" rIns="139731" bIns="69866" anchor="ctr" anchorCtr="0"/>
          <a:lstStyle/>
          <a:p>
            <a:pPr algn="ctr" defTabSz="4791937">
              <a:defRPr/>
            </a:pPr>
            <a:r>
              <a:rPr lang="en-US" sz="4200" b="1" dirty="0">
                <a:solidFill>
                  <a:schemeClr val="bg1"/>
                </a:solidFill>
                <a:latin typeface="Arial" panose="020B0604020202020204" pitchFamily="34" charset="0"/>
                <a:cs typeface="Arial" panose="020B0604020202020204" pitchFamily="34" charset="0"/>
              </a:rPr>
              <a:t>Conclusions</a:t>
            </a:r>
          </a:p>
        </p:txBody>
      </p:sp>
      <p:sp>
        <p:nvSpPr>
          <p:cNvPr id="10" name="Rectangle 10"/>
          <p:cNvSpPr>
            <a:spLocks noChangeArrowheads="1"/>
          </p:cNvSpPr>
          <p:nvPr/>
        </p:nvSpPr>
        <p:spPr bwMode="auto">
          <a:xfrm>
            <a:off x="30396828" y="10386131"/>
            <a:ext cx="12028724" cy="4491994"/>
          </a:xfrm>
          <a:prstGeom prst="rect">
            <a:avLst/>
          </a:prstGeom>
          <a:solidFill>
            <a:srgbClr val="FFFFFF">
              <a:alpha val="89804"/>
            </a:srgbClr>
          </a:solidFill>
          <a:ln w="57150">
            <a:noFill/>
            <a:miter lim="800000"/>
            <a:headEnd/>
            <a:tailEnd/>
          </a:ln>
          <a:effectLst/>
        </p:spPr>
        <p:txBody>
          <a:bodyPr wrap="none" lIns="139731" tIns="74542" rIns="139731" bIns="69866" anchor="ctr" anchorCtr="0"/>
          <a:lstStyle/>
          <a:p>
            <a:pPr algn="ctr" defTabSz="4791937">
              <a:defRPr/>
            </a:pPr>
            <a:endParaRPr lang="en-US" sz="4200" dirty="0">
              <a:solidFill>
                <a:schemeClr val="bg1"/>
              </a:solidFill>
            </a:endParaRPr>
          </a:p>
        </p:txBody>
      </p:sp>
      <p:sp>
        <p:nvSpPr>
          <p:cNvPr id="11" name="TextBox 19"/>
          <p:cNvSpPr txBox="1">
            <a:spLocks noChangeArrowheads="1"/>
          </p:cNvSpPr>
          <p:nvPr/>
        </p:nvSpPr>
        <p:spPr bwMode="auto">
          <a:xfrm>
            <a:off x="1256452" y="10103999"/>
            <a:ext cx="12028723" cy="2173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7" rIns="93155" bIns="46577">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GB" sz="3300" dirty="0"/>
              <a:t>Electronic cigarettes are nicotine delivery devices which use a battery element to heat a </a:t>
            </a:r>
            <a:r>
              <a:rPr lang="en-IE" sz="3300" dirty="0"/>
              <a:t>solution of water, propylene glycol or glycerine, nicotine and flavourings to produce an aerosol. This aerosol is inhaled by the user and provides a peak plasma nicotine concentration of 15-20ng/ml within five mins, a dose similar to that achieved by smoking a cigarette. </a:t>
            </a:r>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endParaRPr lang="en-IE" sz="3300" dirty="0"/>
          </a:p>
          <a:p>
            <a:pPr algn="just"/>
            <a:r>
              <a:rPr lang="en-IE" sz="3300" dirty="0"/>
              <a:t>Cigarette smoking produces carbon monoxide, which when inhaled by pregnant women causes a ‘left shift’ in the oxygen-</a:t>
            </a:r>
            <a:r>
              <a:rPr lang="en-IE" sz="3300" dirty="0" err="1"/>
              <a:t>hemoglobin</a:t>
            </a:r>
            <a:r>
              <a:rPr lang="en-IE" sz="3300" dirty="0"/>
              <a:t> dissociation curve. This impairs oxygen delivery to the myometrium and fetoplacental unit. Electronic cigarettes do not produce carbon monoxide. </a:t>
            </a:r>
          </a:p>
          <a:p>
            <a:pPr algn="just"/>
            <a:r>
              <a:rPr lang="en-IE" sz="3300" dirty="0"/>
              <a:t>Cigarette smoke also contains carcinogenic compounds, such as polycyclic aromatic hydrocarbons, aromatic amines, and nitrosamines. The fetotoxic and teratogenic nature of these compounds has been established in animal studies. Electronic cigarettes do produce these compounds, but at a lower level than cigarette smoking. For example, formaldehyde is produced at approximately 1/50th of the concentration of cigarettes. </a:t>
            </a:r>
          </a:p>
          <a:p>
            <a:pPr algn="just"/>
            <a:r>
              <a:rPr lang="en-GB" sz="3300" dirty="0"/>
              <a:t>Nicotine is an addictive alkaloid which acts as a </a:t>
            </a:r>
            <a:r>
              <a:rPr lang="en-IE" sz="3300" dirty="0"/>
              <a:t>potent stimulant of the parasympathetic system, producing a chronic relapsing compulsive craving for cigarettes. </a:t>
            </a:r>
            <a:r>
              <a:rPr lang="en-IE" sz="3300" dirty="0">
                <a:latin typeface="Arial" panose="020B0604020202020204" pitchFamily="34" charset="0"/>
                <a:cs typeface="Arial" panose="020B0604020202020204" pitchFamily="34" charset="0"/>
              </a:rPr>
              <a:t>nicotine crosses the placenta and has a direct effect on both the fetus and the placental vasculature and has been labelled a neuro-teratogen for its effects on fetal brain development.</a:t>
            </a:r>
            <a:r>
              <a:rPr lang="en-IE" sz="3300" baseline="30000" dirty="0">
                <a:latin typeface="Arial" panose="020B0604020202020204" pitchFamily="34" charset="0"/>
                <a:cs typeface="Arial" panose="020B0604020202020204" pitchFamily="34" charset="0"/>
              </a:rPr>
              <a:t>1</a:t>
            </a:r>
            <a:endParaRPr lang="en-IE" sz="3300" dirty="0"/>
          </a:p>
        </p:txBody>
      </p:sp>
      <p:sp>
        <p:nvSpPr>
          <p:cNvPr id="17" name="TextBox 19"/>
          <p:cNvSpPr txBox="1">
            <a:spLocks noChangeArrowheads="1"/>
          </p:cNvSpPr>
          <p:nvPr/>
        </p:nvSpPr>
        <p:spPr bwMode="auto">
          <a:xfrm>
            <a:off x="30403330" y="27072017"/>
            <a:ext cx="12028725" cy="341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7" rIns="93155" bIns="46577">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lnSpc>
                <a:spcPct val="110000"/>
              </a:lnSpc>
            </a:pPr>
            <a:r>
              <a:rPr lang="en-IE" sz="3300" dirty="0">
                <a:latin typeface="Arial" panose="020B0604020202020204" pitchFamily="34" charset="0"/>
                <a:cs typeface="Arial" panose="020B0604020202020204" pitchFamily="34" charset="0"/>
              </a:rPr>
              <a:t>The use of electronic cigarettes in pregnancy is not associated with low birth weight or preterm delivery. Both maternal and neonatal outcomes appear to be similar to non-smokers. To our knowledge, this is the first prospective study on the relationship between electronic cigarette use and maternal and fetal outcomes. </a:t>
            </a:r>
            <a:endParaRPr lang="en-US" sz="3300" dirty="0">
              <a:latin typeface="Arial" panose="020B0604020202020204" pitchFamily="34" charset="0"/>
              <a:cs typeface="Arial" panose="020B0604020202020204" pitchFamily="34" charset="0"/>
            </a:endParaRPr>
          </a:p>
        </p:txBody>
      </p:sp>
      <p:sp>
        <p:nvSpPr>
          <p:cNvPr id="18" name="Rectangle 10"/>
          <p:cNvSpPr>
            <a:spLocks noChangeArrowheads="1"/>
          </p:cNvSpPr>
          <p:nvPr/>
        </p:nvSpPr>
        <p:spPr bwMode="auto">
          <a:xfrm>
            <a:off x="30359488" y="9199907"/>
            <a:ext cx="12028724" cy="643515"/>
          </a:xfrm>
          <a:prstGeom prst="rect">
            <a:avLst/>
          </a:prstGeom>
          <a:solidFill>
            <a:srgbClr val="ED2939"/>
          </a:solidFill>
          <a:ln w="57150">
            <a:noFill/>
            <a:miter lim="800000"/>
            <a:headEnd/>
            <a:tailEnd/>
          </a:ln>
          <a:effectLst/>
        </p:spPr>
        <p:txBody>
          <a:bodyPr wrap="none" lIns="139731" tIns="74542" rIns="139731" bIns="69866" anchor="ctr" anchorCtr="0"/>
          <a:lstStyle/>
          <a:p>
            <a:pPr algn="ctr" defTabSz="4791937">
              <a:defRPr/>
            </a:pPr>
            <a:r>
              <a:rPr lang="en-US" sz="4200" b="1" dirty="0">
                <a:solidFill>
                  <a:schemeClr val="bg1"/>
                </a:solidFill>
                <a:latin typeface="Arial" panose="020B0604020202020204" pitchFamily="34" charset="0"/>
                <a:cs typeface="Arial" panose="020B0604020202020204" pitchFamily="34" charset="0"/>
              </a:rPr>
              <a:t>Results</a:t>
            </a:r>
          </a:p>
        </p:txBody>
      </p:sp>
      <p:sp>
        <p:nvSpPr>
          <p:cNvPr id="20" name="TextBox 19"/>
          <p:cNvSpPr txBox="1">
            <a:spLocks noChangeArrowheads="1"/>
          </p:cNvSpPr>
          <p:nvPr/>
        </p:nvSpPr>
        <p:spPr bwMode="auto">
          <a:xfrm>
            <a:off x="30396825" y="10113996"/>
            <a:ext cx="12028723" cy="100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7" rIns="93155" bIns="46577">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lnSpc>
                <a:spcPct val="110000"/>
              </a:lnSpc>
            </a:pPr>
            <a:r>
              <a:rPr lang="en-IE" sz="3300" dirty="0">
                <a:latin typeface="Arial" panose="020B0604020202020204" pitchFamily="34" charset="0"/>
                <a:cs typeface="Arial" panose="020B0604020202020204" pitchFamily="34" charset="0"/>
              </a:rPr>
              <a:t>129 women booked with a history of exclusive electronic cigarette use during the study period. Of these, 85 had a livebirth, 39 remain pregnant, and 1 patient had a second trimester miscarriage. Infants born to users of electronic cigarettes had a mean birth weight of 3482g (+/- 549g), which was similar to non-smokers (3471g +/-504g, p=0.75) and significantly greater than that of smokers (3166g +/- 502g, p=0.001). Mean gestation at delivery was similar in electronic cigarette users, non-smokers, and smokers (39.3, 39.8, and 39.3 weeks respectively).  The mean birth centile of electronic cigarette users was similar to non-smokers (51st centile vs. 47th centile, p=0.28) and significantly greater than that of smokers (27th centile, p&lt;0.001).  There were no cases of serious maternal morbidity. Delivery outcomes including need for induction, mode of delivery, perineal trauma and post-partum haemorrhage were all similar to those of non-smokers, as were admission rates to the SCBU/NICU. There were no cases of neonatal respiratory distress syndrome.</a:t>
            </a:r>
            <a:r>
              <a:rPr lang="en-US" sz="3300" dirty="0">
                <a:latin typeface="Arial" panose="020B0604020202020204" pitchFamily="34" charset="0"/>
                <a:cs typeface="Arial" panose="020B0604020202020204" pitchFamily="34" charset="0"/>
              </a:rPr>
              <a:t> </a:t>
            </a:r>
          </a:p>
        </p:txBody>
      </p:sp>
      <p:sp>
        <p:nvSpPr>
          <p:cNvPr id="23" name="Rectangle 10"/>
          <p:cNvSpPr>
            <a:spLocks noChangeArrowheads="1"/>
          </p:cNvSpPr>
          <p:nvPr/>
        </p:nvSpPr>
        <p:spPr bwMode="auto">
          <a:xfrm>
            <a:off x="15285497" y="9199907"/>
            <a:ext cx="12028724" cy="643515"/>
          </a:xfrm>
          <a:prstGeom prst="rect">
            <a:avLst/>
          </a:prstGeom>
          <a:solidFill>
            <a:srgbClr val="ED2939"/>
          </a:solidFill>
          <a:ln w="57150">
            <a:noFill/>
            <a:miter lim="800000"/>
            <a:headEnd/>
            <a:tailEnd/>
          </a:ln>
          <a:effectLst/>
        </p:spPr>
        <p:txBody>
          <a:bodyPr wrap="none" lIns="139731" tIns="74542" rIns="139731" bIns="69866" anchor="ctr" anchorCtr="0"/>
          <a:lstStyle/>
          <a:p>
            <a:pPr algn="ctr" defTabSz="4791937">
              <a:defRPr/>
            </a:pPr>
            <a:r>
              <a:rPr lang="en-US" sz="4200" b="1" dirty="0">
                <a:solidFill>
                  <a:schemeClr val="bg1"/>
                </a:solidFill>
                <a:latin typeface="Arial" panose="020B0604020202020204" pitchFamily="34" charset="0"/>
                <a:cs typeface="Arial" panose="020B0604020202020204" pitchFamily="34" charset="0"/>
              </a:rPr>
              <a:t>Objective</a:t>
            </a:r>
          </a:p>
        </p:txBody>
      </p:sp>
      <p:sp>
        <p:nvSpPr>
          <p:cNvPr id="25" name="TextBox 19"/>
          <p:cNvSpPr txBox="1">
            <a:spLocks noChangeArrowheads="1"/>
          </p:cNvSpPr>
          <p:nvPr/>
        </p:nvSpPr>
        <p:spPr bwMode="auto">
          <a:xfrm>
            <a:off x="15285496" y="10114727"/>
            <a:ext cx="12028724" cy="56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7" rIns="93155" bIns="46577">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IE" sz="3300" dirty="0">
                <a:latin typeface="Arial" panose="020B0604020202020204" pitchFamily="34" charset="0"/>
                <a:cs typeface="Arial" panose="020B0604020202020204" pitchFamily="34" charset="0"/>
              </a:rPr>
              <a:t>Electronic cigarette use has increased significantly in recent years. Research suggests that pregnant women perceive it to be healthier than cigarette smoking, and a useful way of cutting down or stopping.</a:t>
            </a:r>
            <a:r>
              <a:rPr lang="en-IE" sz="3300" baseline="30000" dirty="0">
                <a:latin typeface="Arial" panose="020B0604020202020204" pitchFamily="34" charset="0"/>
                <a:cs typeface="Arial" panose="020B0604020202020204" pitchFamily="34" charset="0"/>
              </a:rPr>
              <a:t>2</a:t>
            </a:r>
            <a:r>
              <a:rPr lang="en-IE" sz="3300" dirty="0">
                <a:latin typeface="Arial" panose="020B0604020202020204" pitchFamily="34" charset="0"/>
                <a:cs typeface="Arial" panose="020B0604020202020204" pitchFamily="34" charset="0"/>
              </a:rPr>
              <a:t> </a:t>
            </a:r>
          </a:p>
          <a:p>
            <a:pPr algn="just"/>
            <a:r>
              <a:rPr lang="en-IE" sz="3300" dirty="0">
                <a:latin typeface="Arial" panose="020B0604020202020204" pitchFamily="34" charset="0"/>
                <a:cs typeface="Arial" panose="020B0604020202020204" pitchFamily="34" charset="0"/>
              </a:rPr>
              <a:t>However significant concern remains over their use in pregnancy due to a lack of data on safety and on maternal and </a:t>
            </a:r>
            <a:r>
              <a:rPr lang="en-IE" sz="3300">
                <a:latin typeface="Arial" panose="020B0604020202020204" pitchFamily="34" charset="0"/>
                <a:cs typeface="Arial" panose="020B0604020202020204" pitchFamily="34" charset="0"/>
              </a:rPr>
              <a:t>fetal outcomes.</a:t>
            </a:r>
            <a:r>
              <a:rPr lang="en-IE" sz="3300" baseline="30000" dirty="0">
                <a:latin typeface="Arial" panose="020B0604020202020204" pitchFamily="34" charset="0"/>
                <a:cs typeface="Arial" panose="020B0604020202020204" pitchFamily="34" charset="0"/>
              </a:rPr>
              <a:t>3</a:t>
            </a:r>
            <a:r>
              <a:rPr lang="en-IE" sz="3300">
                <a:latin typeface="Arial" panose="020B0604020202020204" pitchFamily="34" charset="0"/>
                <a:cs typeface="Arial" panose="020B0604020202020204" pitchFamily="34" charset="0"/>
              </a:rPr>
              <a:t> </a:t>
            </a:r>
            <a:endParaRPr lang="en-IE" sz="3300" dirty="0">
              <a:latin typeface="Arial" panose="020B0604020202020204" pitchFamily="34" charset="0"/>
              <a:cs typeface="Arial" panose="020B0604020202020204" pitchFamily="34" charset="0"/>
            </a:endParaRPr>
          </a:p>
          <a:p>
            <a:pPr algn="just"/>
            <a:r>
              <a:rPr lang="en-IE" sz="3300" dirty="0">
                <a:latin typeface="Arial" panose="020B0604020202020204" pitchFamily="34" charset="0"/>
                <a:cs typeface="Arial" panose="020B0604020202020204" pitchFamily="34" charset="0"/>
              </a:rPr>
              <a:t>This study sought to identify women who exclusively ‘vape’ in pregnancy and measure their obstetric and neonatal outcomes. These were then compared to those of smokers and non-smokers.</a:t>
            </a:r>
            <a:endParaRPr lang="en-US" sz="3300" dirty="0">
              <a:latin typeface="Arial" panose="020B0604020202020204" pitchFamily="34" charset="0"/>
              <a:cs typeface="Arial" panose="020B0604020202020204" pitchFamily="34" charset="0"/>
            </a:endParaRPr>
          </a:p>
        </p:txBody>
      </p:sp>
      <p:sp>
        <p:nvSpPr>
          <p:cNvPr id="26" name="Rectangle 10"/>
          <p:cNvSpPr>
            <a:spLocks noChangeArrowheads="1"/>
          </p:cNvSpPr>
          <p:nvPr/>
        </p:nvSpPr>
        <p:spPr bwMode="auto">
          <a:xfrm>
            <a:off x="15285497" y="16325329"/>
            <a:ext cx="12028724" cy="643515"/>
          </a:xfrm>
          <a:prstGeom prst="rect">
            <a:avLst/>
          </a:prstGeom>
          <a:solidFill>
            <a:srgbClr val="ED2939"/>
          </a:solidFill>
          <a:ln w="57150">
            <a:noFill/>
            <a:miter lim="800000"/>
            <a:headEnd/>
            <a:tailEnd/>
          </a:ln>
          <a:effectLst/>
        </p:spPr>
        <p:txBody>
          <a:bodyPr wrap="none" lIns="139731" tIns="74542" rIns="139731" bIns="69866" anchor="ctr" anchorCtr="0"/>
          <a:lstStyle/>
          <a:p>
            <a:pPr algn="ctr" defTabSz="4791937">
              <a:defRPr/>
            </a:pPr>
            <a:r>
              <a:rPr lang="en-US" sz="4200" b="1" dirty="0">
                <a:solidFill>
                  <a:schemeClr val="bg1"/>
                </a:solidFill>
                <a:latin typeface="Arial" panose="020B0604020202020204" pitchFamily="34" charset="0"/>
                <a:cs typeface="Arial" panose="020B0604020202020204" pitchFamily="34" charset="0"/>
              </a:rPr>
              <a:t>Study Design</a:t>
            </a:r>
          </a:p>
        </p:txBody>
      </p:sp>
      <p:sp>
        <p:nvSpPr>
          <p:cNvPr id="28" name="TextBox 19"/>
          <p:cNvSpPr txBox="1">
            <a:spLocks noChangeArrowheads="1"/>
          </p:cNvSpPr>
          <p:nvPr/>
        </p:nvSpPr>
        <p:spPr bwMode="auto">
          <a:xfrm>
            <a:off x="15285495" y="17317343"/>
            <a:ext cx="12028724" cy="56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7" rIns="93155" bIns="46577">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lnSpc>
                <a:spcPct val="110000"/>
              </a:lnSpc>
            </a:pPr>
            <a:r>
              <a:rPr lang="en-IE" sz="3300" dirty="0">
                <a:latin typeface="Arial" panose="020B0604020202020204" pitchFamily="34" charset="0"/>
                <a:cs typeface="Arial" panose="020B0604020202020204" pitchFamily="34" charset="0"/>
              </a:rPr>
              <a:t>We conducted a prospective cohort study of pregnant users of electronic cigarettes attending a large urban maternity hospital delivering over 8500 infants per year. Women were identified via the electronic booking system at first visit to the hospital. This booking history interview is conducted by trained midwives who use a standardised questionnaire to assess smoking habits. Pregnant users of electronic cigarettes who concurrently smoked cigarettes or tobacco were excluded. Maternal and neonatal outcomes were collected after delivery and compared to a contemporaneous group of smokers and non-smokers. </a:t>
            </a:r>
            <a:r>
              <a:rPr lang="en-US" sz="3300" dirty="0">
                <a:latin typeface="Arial" panose="020B0604020202020204" pitchFamily="34" charset="0"/>
                <a:cs typeface="Arial" panose="020B0604020202020204" pitchFamily="34" charset="0"/>
              </a:rPr>
              <a:t> </a:t>
            </a:r>
          </a:p>
        </p:txBody>
      </p:sp>
      <p:sp>
        <p:nvSpPr>
          <p:cNvPr id="29" name="TextBox 19"/>
          <p:cNvSpPr txBox="1">
            <a:spLocks noChangeArrowheads="1"/>
          </p:cNvSpPr>
          <p:nvPr/>
        </p:nvSpPr>
        <p:spPr bwMode="auto">
          <a:xfrm>
            <a:off x="8408975" y="5881688"/>
            <a:ext cx="30251870" cy="254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7" rIns="93155" bIns="46577">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ctr">
              <a:lnSpc>
                <a:spcPct val="150000"/>
              </a:lnSpc>
            </a:pPr>
            <a:r>
              <a:rPr lang="en-US" sz="6100" b="1" dirty="0">
                <a:solidFill>
                  <a:schemeClr val="bg1"/>
                </a:solidFill>
                <a:latin typeface="Arial" panose="020B0604020202020204" pitchFamily="34" charset="0"/>
                <a:cs typeface="Arial" panose="020B0604020202020204" pitchFamily="34" charset="0"/>
              </a:rPr>
              <a:t>Brendan P. McDonnell</a:t>
            </a:r>
            <a:r>
              <a:rPr lang="en-US" sz="6100" b="1" baseline="30000" dirty="0">
                <a:solidFill>
                  <a:schemeClr val="bg1"/>
                </a:solidFill>
                <a:latin typeface="Arial" panose="020B0604020202020204" pitchFamily="34" charset="0"/>
                <a:cs typeface="Arial" panose="020B0604020202020204" pitchFamily="34" charset="0"/>
              </a:rPr>
              <a:t>1,2</a:t>
            </a:r>
            <a:r>
              <a:rPr lang="en-US" sz="6100" b="1" dirty="0">
                <a:solidFill>
                  <a:schemeClr val="bg1"/>
                </a:solidFill>
                <a:latin typeface="Arial" panose="020B0604020202020204" pitchFamily="34" charset="0"/>
                <a:cs typeface="Arial" panose="020B0604020202020204" pitchFamily="34" charset="0"/>
              </a:rPr>
              <a:t>, Evan Bergin</a:t>
            </a:r>
            <a:r>
              <a:rPr lang="en-US" sz="6100" b="1" baseline="30000" dirty="0">
                <a:solidFill>
                  <a:schemeClr val="bg1"/>
                </a:solidFill>
                <a:latin typeface="Arial" panose="020B0604020202020204" pitchFamily="34" charset="0"/>
                <a:cs typeface="Arial" panose="020B0604020202020204" pitchFamily="34" charset="0"/>
              </a:rPr>
              <a:t>1</a:t>
            </a:r>
            <a:r>
              <a:rPr lang="en-US" sz="6100" b="1" dirty="0">
                <a:solidFill>
                  <a:schemeClr val="bg1"/>
                </a:solidFill>
                <a:latin typeface="Arial" panose="020B0604020202020204" pitchFamily="34" charset="0"/>
                <a:cs typeface="Arial" panose="020B0604020202020204" pitchFamily="34" charset="0"/>
              </a:rPr>
              <a:t> and Carmen Regan</a:t>
            </a:r>
            <a:r>
              <a:rPr lang="en-US" sz="6100" b="1" baseline="30000" dirty="0">
                <a:solidFill>
                  <a:schemeClr val="bg1"/>
                </a:solidFill>
                <a:latin typeface="Arial" panose="020B0604020202020204" pitchFamily="34" charset="0"/>
                <a:cs typeface="Arial" panose="020B0604020202020204" pitchFamily="34" charset="0"/>
              </a:rPr>
              <a:t>1,2</a:t>
            </a:r>
            <a:endParaRPr lang="en-US" sz="5500" b="1" dirty="0">
              <a:solidFill>
                <a:schemeClr val="bg1"/>
              </a:solidFill>
              <a:latin typeface="Arial" panose="020B0604020202020204" pitchFamily="34" charset="0"/>
              <a:cs typeface="Arial" panose="020B0604020202020204" pitchFamily="34" charset="0"/>
            </a:endParaRPr>
          </a:p>
          <a:p>
            <a:pPr algn="ctr">
              <a:lnSpc>
                <a:spcPct val="150000"/>
              </a:lnSpc>
            </a:pPr>
            <a:r>
              <a:rPr lang="en-US" sz="4500" b="1" baseline="30000" dirty="0">
                <a:solidFill>
                  <a:schemeClr val="bg1"/>
                </a:solidFill>
                <a:latin typeface="Arial" panose="020B0604020202020204" pitchFamily="34" charset="0"/>
                <a:cs typeface="Arial" panose="020B0604020202020204" pitchFamily="34" charset="0"/>
              </a:rPr>
              <a:t>1</a:t>
            </a:r>
            <a:r>
              <a:rPr lang="en-US" sz="4500" b="1" dirty="0">
                <a:solidFill>
                  <a:schemeClr val="bg1"/>
                </a:solidFill>
                <a:latin typeface="Arial" panose="020B0604020202020204" pitchFamily="34" charset="0"/>
                <a:cs typeface="Arial" panose="020B0604020202020204" pitchFamily="34" charset="0"/>
              </a:rPr>
              <a:t>Coombe Women and Infants University Hospital, Dublin. </a:t>
            </a:r>
            <a:r>
              <a:rPr lang="en-US" sz="4500" b="1" baseline="30000" dirty="0">
                <a:solidFill>
                  <a:schemeClr val="bg1"/>
                </a:solidFill>
                <a:latin typeface="Arial" panose="020B0604020202020204" pitchFamily="34" charset="0"/>
                <a:cs typeface="Arial" panose="020B0604020202020204" pitchFamily="34" charset="0"/>
              </a:rPr>
              <a:t>2</a:t>
            </a:r>
            <a:r>
              <a:rPr lang="en-US" sz="4500" b="1" dirty="0">
                <a:solidFill>
                  <a:schemeClr val="bg1"/>
                </a:solidFill>
                <a:latin typeface="Arial" panose="020B0604020202020204" pitchFamily="34" charset="0"/>
                <a:cs typeface="Arial" panose="020B0604020202020204" pitchFamily="34" charset="0"/>
              </a:rPr>
              <a:t>Royal College of Surgeons in Ireland</a:t>
            </a:r>
            <a:endParaRPr lang="en-US" sz="4500" b="1" baseline="30000" dirty="0">
              <a:solidFill>
                <a:schemeClr val="bg1"/>
              </a:solidFill>
              <a:latin typeface="Arial" panose="020B0604020202020204" pitchFamily="34" charset="0"/>
              <a:cs typeface="Arial" panose="020B0604020202020204" pitchFamily="34" charset="0"/>
            </a:endParaRPr>
          </a:p>
        </p:txBody>
      </p:sp>
      <p:graphicFrame>
        <p:nvGraphicFramePr>
          <p:cNvPr id="2" name="Chart 1"/>
          <p:cNvGraphicFramePr/>
          <p:nvPr>
            <p:extLst>
              <p:ext uri="{D42A27DB-BD31-4B8C-83A1-F6EECF244321}">
                <p14:modId xmlns:p14="http://schemas.microsoft.com/office/powerpoint/2010/main" val="2880766425"/>
              </p:ext>
            </p:extLst>
          </p:nvPr>
        </p:nvGraphicFramePr>
        <p:xfrm>
          <a:off x="15963212" y="23254199"/>
          <a:ext cx="10673291" cy="78067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575858" y="24650561"/>
            <a:ext cx="1342336" cy="601919"/>
          </a:xfrm>
          <a:prstGeom prst="rect">
            <a:avLst/>
          </a:prstGeom>
          <a:noFill/>
        </p:spPr>
        <p:txBody>
          <a:bodyPr wrap="none" lIns="93177" tIns="46589" rIns="93177" bIns="46589" rtlCol="0">
            <a:spAutoFit/>
          </a:bodyPr>
          <a:lstStyle/>
          <a:p>
            <a:r>
              <a:rPr lang="en-IE" sz="3300" dirty="0"/>
              <a:t> 3482g</a:t>
            </a:r>
          </a:p>
        </p:txBody>
      </p:sp>
      <p:sp>
        <p:nvSpPr>
          <p:cNvPr id="21" name="TextBox 20"/>
          <p:cNvSpPr txBox="1"/>
          <p:nvPr/>
        </p:nvSpPr>
        <p:spPr>
          <a:xfrm>
            <a:off x="21503731" y="24773165"/>
            <a:ext cx="1342336" cy="601919"/>
          </a:xfrm>
          <a:prstGeom prst="rect">
            <a:avLst/>
          </a:prstGeom>
          <a:noFill/>
        </p:spPr>
        <p:txBody>
          <a:bodyPr wrap="none" lIns="93177" tIns="46589" rIns="93177" bIns="46589" rtlCol="0">
            <a:spAutoFit/>
          </a:bodyPr>
          <a:lstStyle/>
          <a:p>
            <a:r>
              <a:rPr lang="en-IE" sz="3300" dirty="0"/>
              <a:t> 3471g</a:t>
            </a:r>
          </a:p>
        </p:txBody>
      </p:sp>
      <p:sp>
        <p:nvSpPr>
          <p:cNvPr id="22" name="TextBox 21"/>
          <p:cNvSpPr txBox="1"/>
          <p:nvPr/>
        </p:nvSpPr>
        <p:spPr>
          <a:xfrm>
            <a:off x="24403358" y="27421505"/>
            <a:ext cx="1342337" cy="1166176"/>
          </a:xfrm>
          <a:prstGeom prst="rect">
            <a:avLst/>
          </a:prstGeom>
          <a:noFill/>
        </p:spPr>
        <p:txBody>
          <a:bodyPr wrap="none" lIns="93177" tIns="46589" rIns="93177" bIns="46589" rtlCol="0">
            <a:spAutoFit/>
          </a:bodyPr>
          <a:lstStyle/>
          <a:p>
            <a:pPr algn="ctr"/>
            <a:r>
              <a:rPr lang="en-IE" sz="3300" dirty="0"/>
              <a:t> 3166g</a:t>
            </a:r>
          </a:p>
          <a:p>
            <a:pPr algn="ctr"/>
            <a:r>
              <a:rPr lang="en-IE" sz="5500" b="1" baseline="-25000" dirty="0"/>
              <a:t>*</a:t>
            </a:r>
          </a:p>
        </p:txBody>
      </p:sp>
      <p:sp>
        <p:nvSpPr>
          <p:cNvPr id="5" name="TextBox 4"/>
          <p:cNvSpPr txBox="1"/>
          <p:nvPr/>
        </p:nvSpPr>
        <p:spPr>
          <a:xfrm>
            <a:off x="16057096" y="31192816"/>
            <a:ext cx="10893269" cy="660674"/>
          </a:xfrm>
          <a:prstGeom prst="rect">
            <a:avLst/>
          </a:prstGeom>
          <a:noFill/>
        </p:spPr>
        <p:txBody>
          <a:bodyPr wrap="none" lIns="93177" tIns="46589" rIns="93177" bIns="46589" rtlCol="0">
            <a:spAutoFit/>
          </a:bodyPr>
          <a:lstStyle/>
          <a:p>
            <a:r>
              <a:rPr lang="en-IE" sz="1800" dirty="0"/>
              <a:t>Figure 1: </a:t>
            </a:r>
            <a:r>
              <a:rPr lang="en-US" sz="1800" dirty="0"/>
              <a:t>Birth weight in EC users, non-smokers and smokers. EC users had a similar birthweight to non-smokers. </a:t>
            </a:r>
          </a:p>
          <a:p>
            <a:r>
              <a:rPr lang="en-US" sz="1800" dirty="0"/>
              <a:t>Smokers had a significantly lower birthweight than both EC users and non-smokers. </a:t>
            </a:r>
            <a:r>
              <a:rPr lang="en-IE" sz="1800" dirty="0"/>
              <a:t> </a:t>
            </a:r>
          </a:p>
        </p:txBody>
      </p:sp>
      <p:graphicFrame>
        <p:nvGraphicFramePr>
          <p:cNvPr id="12" name="Chart 11"/>
          <p:cNvGraphicFramePr/>
          <p:nvPr>
            <p:extLst>
              <p:ext uri="{D42A27DB-BD31-4B8C-83A1-F6EECF244321}">
                <p14:modId xmlns:p14="http://schemas.microsoft.com/office/powerpoint/2010/main" val="2435721866"/>
              </p:ext>
            </p:extLst>
          </p:nvPr>
        </p:nvGraphicFramePr>
        <p:xfrm>
          <a:off x="30034602" y="20092055"/>
          <a:ext cx="10361142" cy="5621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2217351536"/>
              </p:ext>
            </p:extLst>
          </p:nvPr>
        </p:nvGraphicFramePr>
        <p:xfrm>
          <a:off x="37115095" y="20349071"/>
          <a:ext cx="5684079" cy="4964643"/>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41891990" y="21626891"/>
            <a:ext cx="867089" cy="471910"/>
          </a:xfrm>
          <a:prstGeom prst="rect">
            <a:avLst/>
          </a:prstGeom>
          <a:noFill/>
        </p:spPr>
        <p:txBody>
          <a:bodyPr wrap="none" lIns="93177" tIns="46589" rIns="93177" bIns="46589" rtlCol="0">
            <a:spAutoFit/>
          </a:bodyPr>
          <a:lstStyle/>
          <a:p>
            <a:r>
              <a:rPr lang="en-IE" sz="2400" dirty="0"/>
              <a:t>  51st</a:t>
            </a:r>
          </a:p>
        </p:txBody>
      </p:sp>
      <p:sp>
        <p:nvSpPr>
          <p:cNvPr id="30" name="TextBox 29"/>
          <p:cNvSpPr txBox="1"/>
          <p:nvPr/>
        </p:nvSpPr>
        <p:spPr>
          <a:xfrm>
            <a:off x="39974293" y="23962917"/>
            <a:ext cx="842903" cy="471910"/>
          </a:xfrm>
          <a:prstGeom prst="rect">
            <a:avLst/>
          </a:prstGeom>
          <a:noFill/>
        </p:spPr>
        <p:txBody>
          <a:bodyPr wrap="none" lIns="93177" tIns="46589" rIns="93177" bIns="46589" rtlCol="0">
            <a:spAutoFit/>
          </a:bodyPr>
          <a:lstStyle/>
          <a:p>
            <a:r>
              <a:rPr lang="en-IE" sz="2400" dirty="0"/>
              <a:t> 27th</a:t>
            </a:r>
          </a:p>
        </p:txBody>
      </p:sp>
      <p:sp>
        <p:nvSpPr>
          <p:cNvPr id="31" name="TextBox 30"/>
          <p:cNvSpPr txBox="1"/>
          <p:nvPr/>
        </p:nvSpPr>
        <p:spPr>
          <a:xfrm>
            <a:off x="41589152" y="22779781"/>
            <a:ext cx="842903" cy="471910"/>
          </a:xfrm>
          <a:prstGeom prst="rect">
            <a:avLst/>
          </a:prstGeom>
          <a:noFill/>
        </p:spPr>
        <p:txBody>
          <a:bodyPr wrap="none" lIns="93177" tIns="46589" rIns="93177" bIns="46589" rtlCol="0">
            <a:spAutoFit/>
          </a:bodyPr>
          <a:lstStyle/>
          <a:p>
            <a:r>
              <a:rPr lang="en-IE" sz="2400" dirty="0"/>
              <a:t> 47th</a:t>
            </a:r>
          </a:p>
        </p:txBody>
      </p:sp>
      <p:sp>
        <p:nvSpPr>
          <p:cNvPr id="32" name="TextBox 1"/>
          <p:cNvSpPr txBox="1"/>
          <p:nvPr/>
        </p:nvSpPr>
        <p:spPr>
          <a:xfrm>
            <a:off x="37494952" y="22779781"/>
            <a:ext cx="1266167" cy="513488"/>
          </a:xfrm>
          <a:prstGeom prst="rect">
            <a:avLst/>
          </a:prstGeom>
        </p:spPr>
        <p:txBody>
          <a:bodyPr wrap="none" lIns="93177" tIns="46589" rIns="93177" bIns="4658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2400" b="1" dirty="0">
                <a:solidFill>
                  <a:schemeClr val="bg1"/>
                </a:solidFill>
              </a:rPr>
              <a:t>Non-smokers</a:t>
            </a:r>
          </a:p>
        </p:txBody>
      </p:sp>
      <p:sp>
        <p:nvSpPr>
          <p:cNvPr id="33" name="TextBox 1"/>
          <p:cNvSpPr txBox="1"/>
          <p:nvPr/>
        </p:nvSpPr>
        <p:spPr>
          <a:xfrm>
            <a:off x="37494952" y="23962916"/>
            <a:ext cx="1266167" cy="513488"/>
          </a:xfrm>
          <a:prstGeom prst="rect">
            <a:avLst/>
          </a:prstGeom>
        </p:spPr>
        <p:txBody>
          <a:bodyPr wrap="none" lIns="93177" tIns="46589" rIns="93177" bIns="4658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2400" b="1" dirty="0">
                <a:solidFill>
                  <a:schemeClr val="bg1"/>
                </a:solidFill>
              </a:rPr>
              <a:t>Smokers</a:t>
            </a:r>
          </a:p>
        </p:txBody>
      </p:sp>
      <p:sp>
        <p:nvSpPr>
          <p:cNvPr id="34" name="TextBox 33"/>
          <p:cNvSpPr txBox="1"/>
          <p:nvPr/>
        </p:nvSpPr>
        <p:spPr>
          <a:xfrm>
            <a:off x="39785033" y="23997197"/>
            <a:ext cx="344202" cy="471910"/>
          </a:xfrm>
          <a:prstGeom prst="rect">
            <a:avLst/>
          </a:prstGeom>
          <a:noFill/>
        </p:spPr>
        <p:txBody>
          <a:bodyPr wrap="none" lIns="93177" tIns="46589" rIns="93177" bIns="46589" rtlCol="0">
            <a:spAutoFit/>
          </a:bodyPr>
          <a:lstStyle/>
          <a:p>
            <a:r>
              <a:rPr lang="en-IE" sz="2400" dirty="0"/>
              <a:t>*</a:t>
            </a:r>
          </a:p>
        </p:txBody>
      </p:sp>
      <p:sp>
        <p:nvSpPr>
          <p:cNvPr id="16" name="TextBox 15"/>
          <p:cNvSpPr txBox="1"/>
          <p:nvPr/>
        </p:nvSpPr>
        <p:spPr>
          <a:xfrm>
            <a:off x="39546583" y="25223749"/>
            <a:ext cx="855419" cy="377528"/>
          </a:xfrm>
          <a:prstGeom prst="rect">
            <a:avLst/>
          </a:prstGeom>
          <a:noFill/>
        </p:spPr>
        <p:txBody>
          <a:bodyPr wrap="none" lIns="93177" tIns="46589" rIns="93177" bIns="46589" rtlCol="0">
            <a:spAutoFit/>
          </a:bodyPr>
          <a:lstStyle/>
          <a:p>
            <a:r>
              <a:rPr lang="en-IE" sz="1800" dirty="0"/>
              <a:t>Centile</a:t>
            </a:r>
          </a:p>
        </p:txBody>
      </p:sp>
      <p:sp>
        <p:nvSpPr>
          <p:cNvPr id="24" name="TextBox 23"/>
          <p:cNvSpPr txBox="1"/>
          <p:nvPr/>
        </p:nvSpPr>
        <p:spPr>
          <a:xfrm>
            <a:off x="32057265" y="22409167"/>
            <a:ext cx="740229" cy="1431460"/>
          </a:xfrm>
          <a:prstGeom prst="rect">
            <a:avLst/>
          </a:prstGeom>
          <a:noFill/>
        </p:spPr>
        <p:txBody>
          <a:bodyPr wrap="none" lIns="93177" tIns="46589" rIns="93177" bIns="46589" rtlCol="0">
            <a:spAutoFit/>
          </a:bodyPr>
          <a:lstStyle/>
          <a:p>
            <a:r>
              <a:rPr lang="en-IE" dirty="0"/>
              <a:t>=</a:t>
            </a:r>
          </a:p>
        </p:txBody>
      </p:sp>
      <p:sp>
        <p:nvSpPr>
          <p:cNvPr id="4" name="TextBox 3"/>
          <p:cNvSpPr txBox="1"/>
          <p:nvPr/>
        </p:nvSpPr>
        <p:spPr>
          <a:xfrm>
            <a:off x="30381408" y="30532141"/>
            <a:ext cx="12072569" cy="1982022"/>
          </a:xfrm>
          <a:prstGeom prst="rect">
            <a:avLst/>
          </a:prstGeom>
          <a:noFill/>
        </p:spPr>
        <p:txBody>
          <a:bodyPr wrap="square" lIns="93177" tIns="46589" rIns="93177" bIns="46589" rtlCol="0">
            <a:spAutoFit/>
          </a:bodyPr>
          <a:lstStyle/>
          <a:p>
            <a:pPr algn="just"/>
            <a:r>
              <a:rPr lang="en-IE" sz="2000" dirty="0"/>
              <a:t>References:</a:t>
            </a:r>
          </a:p>
          <a:p>
            <a:pPr marL="524123" indent="-524123" algn="just">
              <a:buAutoNum type="arabicPeriod"/>
            </a:pPr>
            <a:r>
              <a:rPr lang="en-IE" sz="2000" dirty="0"/>
              <a:t>Rogers, J. (2009) Tobacco and pregnancy. </a:t>
            </a:r>
            <a:r>
              <a:rPr lang="en-IE" sz="2000" i="1" dirty="0"/>
              <a:t>Reproductive Toxicology</a:t>
            </a:r>
            <a:r>
              <a:rPr lang="en-IE" sz="2000" dirty="0"/>
              <a:t> 28 (2):152–160</a:t>
            </a:r>
          </a:p>
          <a:p>
            <a:pPr marL="524123" indent="-524123" algn="just">
              <a:buAutoNum type="arabicPeriod"/>
            </a:pPr>
            <a:r>
              <a:rPr lang="en-IE" sz="2000" dirty="0"/>
              <a:t>Bowker et al. (2018) Views on and experiences of electronic cigarettes: a qualitative study of women who are pregnant or have recently given birth. </a:t>
            </a:r>
            <a:r>
              <a:rPr lang="en-IE" sz="2000" i="1" dirty="0"/>
              <a:t>BMC Pregnancy and Childbirth</a:t>
            </a:r>
            <a:r>
              <a:rPr lang="en-IE" sz="2000" dirty="0"/>
              <a:t> 18(1):233</a:t>
            </a:r>
          </a:p>
          <a:p>
            <a:pPr marL="524123" indent="-524123" algn="just">
              <a:buAutoNum type="arabicPeriod"/>
            </a:pPr>
            <a:r>
              <a:rPr lang="en-IE" sz="2000" dirty="0"/>
              <a:t>National Academies of Sciences, Engineering, and Medicine. (2018) Public health consequences of e-cigarettes. Washington, DC: The National Academies Press.</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452" y="13787967"/>
            <a:ext cx="12028724" cy="805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556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867</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RCSI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Quinlan</dc:creator>
  <cp:lastModifiedBy>Mairea Nelson</cp:lastModifiedBy>
  <cp:revision>31</cp:revision>
  <dcterms:created xsi:type="dcterms:W3CDTF">2013-10-10T15:55:15Z</dcterms:created>
  <dcterms:modified xsi:type="dcterms:W3CDTF">2020-01-22T15:45:12Z</dcterms:modified>
</cp:coreProperties>
</file>