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FA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005" autoAdjust="0"/>
    <p:restoredTop sz="94660"/>
  </p:normalViewPr>
  <p:slideViewPr>
    <p:cSldViewPr snapToGrid="0">
      <p:cViewPr varScale="1">
        <p:scale>
          <a:sx n="86" d="100"/>
          <a:sy n="86" d="100"/>
        </p:scale>
        <p:origin x="10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A04EB4FF-5F2E-4425-8BAD-D408B6899171}" type="datetimeFigureOut">
              <a:rPr lang="en-IE" smtClean="0"/>
              <a:t>01/07/2019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9A3F32D-E231-440D-AEA1-9B2F5920857F}" type="slidenum">
              <a:rPr lang="en-IE" smtClean="0"/>
              <a:t>‹#›</a:t>
            </a:fld>
            <a:endParaRPr lang="en-IE"/>
          </a:p>
        </p:txBody>
      </p:sp>
    </p:spTree>
    <p:extLst>
      <p:ext uri="{BB962C8B-B14F-4D97-AF65-F5344CB8AC3E}">
        <p14:creationId xmlns:p14="http://schemas.microsoft.com/office/powerpoint/2010/main" val="668060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A04EB4FF-5F2E-4425-8BAD-D408B6899171}" type="datetimeFigureOut">
              <a:rPr lang="en-IE" smtClean="0"/>
              <a:t>01/07/2019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9A3F32D-E231-440D-AEA1-9B2F5920857F}" type="slidenum">
              <a:rPr lang="en-IE" smtClean="0"/>
              <a:t>‹#›</a:t>
            </a:fld>
            <a:endParaRPr lang="en-IE"/>
          </a:p>
        </p:txBody>
      </p:sp>
    </p:spTree>
    <p:extLst>
      <p:ext uri="{BB962C8B-B14F-4D97-AF65-F5344CB8AC3E}">
        <p14:creationId xmlns:p14="http://schemas.microsoft.com/office/powerpoint/2010/main" val="1204627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A04EB4FF-5F2E-4425-8BAD-D408B6899171}" type="datetimeFigureOut">
              <a:rPr lang="en-IE" smtClean="0"/>
              <a:t>01/07/2019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9A3F32D-E231-440D-AEA1-9B2F5920857F}" type="slidenum">
              <a:rPr lang="en-IE" smtClean="0"/>
              <a:t>‹#›</a:t>
            </a:fld>
            <a:endParaRPr lang="en-IE"/>
          </a:p>
        </p:txBody>
      </p:sp>
    </p:spTree>
    <p:extLst>
      <p:ext uri="{BB962C8B-B14F-4D97-AF65-F5344CB8AC3E}">
        <p14:creationId xmlns:p14="http://schemas.microsoft.com/office/powerpoint/2010/main" val="281021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A04EB4FF-5F2E-4425-8BAD-D408B6899171}" type="datetimeFigureOut">
              <a:rPr lang="en-IE" smtClean="0"/>
              <a:t>01/07/2019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9A3F32D-E231-440D-AEA1-9B2F5920857F}" type="slidenum">
              <a:rPr lang="en-IE" smtClean="0"/>
              <a:t>‹#›</a:t>
            </a:fld>
            <a:endParaRPr lang="en-IE"/>
          </a:p>
        </p:txBody>
      </p:sp>
    </p:spTree>
    <p:extLst>
      <p:ext uri="{BB962C8B-B14F-4D97-AF65-F5344CB8AC3E}">
        <p14:creationId xmlns:p14="http://schemas.microsoft.com/office/powerpoint/2010/main" val="3753142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4EB4FF-5F2E-4425-8BAD-D408B6899171}" type="datetimeFigureOut">
              <a:rPr lang="en-IE" smtClean="0"/>
              <a:t>01/07/2019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9A3F32D-E231-440D-AEA1-9B2F5920857F}" type="slidenum">
              <a:rPr lang="en-IE" smtClean="0"/>
              <a:t>‹#›</a:t>
            </a:fld>
            <a:endParaRPr lang="en-IE"/>
          </a:p>
        </p:txBody>
      </p:sp>
    </p:spTree>
    <p:extLst>
      <p:ext uri="{BB962C8B-B14F-4D97-AF65-F5344CB8AC3E}">
        <p14:creationId xmlns:p14="http://schemas.microsoft.com/office/powerpoint/2010/main" val="2052529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A04EB4FF-5F2E-4425-8BAD-D408B6899171}" type="datetimeFigureOut">
              <a:rPr lang="en-IE" smtClean="0"/>
              <a:t>01/07/2019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9A3F32D-E231-440D-AEA1-9B2F5920857F}" type="slidenum">
              <a:rPr lang="en-IE" smtClean="0"/>
              <a:t>‹#›</a:t>
            </a:fld>
            <a:endParaRPr lang="en-IE"/>
          </a:p>
        </p:txBody>
      </p:sp>
    </p:spTree>
    <p:extLst>
      <p:ext uri="{BB962C8B-B14F-4D97-AF65-F5344CB8AC3E}">
        <p14:creationId xmlns:p14="http://schemas.microsoft.com/office/powerpoint/2010/main" val="62769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A04EB4FF-5F2E-4425-8BAD-D408B6899171}" type="datetimeFigureOut">
              <a:rPr lang="en-IE" smtClean="0"/>
              <a:t>01/07/2019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09A3F32D-E231-440D-AEA1-9B2F5920857F}" type="slidenum">
              <a:rPr lang="en-IE" smtClean="0"/>
              <a:t>‹#›</a:t>
            </a:fld>
            <a:endParaRPr lang="en-IE"/>
          </a:p>
        </p:txBody>
      </p:sp>
    </p:spTree>
    <p:extLst>
      <p:ext uri="{BB962C8B-B14F-4D97-AF65-F5344CB8AC3E}">
        <p14:creationId xmlns:p14="http://schemas.microsoft.com/office/powerpoint/2010/main" val="3304303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A04EB4FF-5F2E-4425-8BAD-D408B6899171}" type="datetimeFigureOut">
              <a:rPr lang="en-IE" smtClean="0"/>
              <a:t>01/07/2019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09A3F32D-E231-440D-AEA1-9B2F5920857F}" type="slidenum">
              <a:rPr lang="en-IE" smtClean="0"/>
              <a:t>‹#›</a:t>
            </a:fld>
            <a:endParaRPr lang="en-IE"/>
          </a:p>
        </p:txBody>
      </p:sp>
    </p:spTree>
    <p:extLst>
      <p:ext uri="{BB962C8B-B14F-4D97-AF65-F5344CB8AC3E}">
        <p14:creationId xmlns:p14="http://schemas.microsoft.com/office/powerpoint/2010/main" val="3936384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EB4FF-5F2E-4425-8BAD-D408B6899171}" type="datetimeFigureOut">
              <a:rPr lang="en-IE" smtClean="0"/>
              <a:t>01/07/2019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09A3F32D-E231-440D-AEA1-9B2F5920857F}" type="slidenum">
              <a:rPr lang="en-IE" smtClean="0"/>
              <a:t>‹#›</a:t>
            </a:fld>
            <a:endParaRPr lang="en-IE"/>
          </a:p>
        </p:txBody>
      </p:sp>
    </p:spTree>
    <p:extLst>
      <p:ext uri="{BB962C8B-B14F-4D97-AF65-F5344CB8AC3E}">
        <p14:creationId xmlns:p14="http://schemas.microsoft.com/office/powerpoint/2010/main" val="318831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4EB4FF-5F2E-4425-8BAD-D408B6899171}" type="datetimeFigureOut">
              <a:rPr lang="en-IE" smtClean="0"/>
              <a:t>01/07/2019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9A3F32D-E231-440D-AEA1-9B2F5920857F}" type="slidenum">
              <a:rPr lang="en-IE" smtClean="0"/>
              <a:t>‹#›</a:t>
            </a:fld>
            <a:endParaRPr lang="en-IE"/>
          </a:p>
        </p:txBody>
      </p:sp>
    </p:spTree>
    <p:extLst>
      <p:ext uri="{BB962C8B-B14F-4D97-AF65-F5344CB8AC3E}">
        <p14:creationId xmlns:p14="http://schemas.microsoft.com/office/powerpoint/2010/main" val="1555186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4EB4FF-5F2E-4425-8BAD-D408B6899171}" type="datetimeFigureOut">
              <a:rPr lang="en-IE" smtClean="0"/>
              <a:t>01/07/2019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9A3F32D-E231-440D-AEA1-9B2F5920857F}" type="slidenum">
              <a:rPr lang="en-IE" smtClean="0"/>
              <a:t>‹#›</a:t>
            </a:fld>
            <a:endParaRPr lang="en-IE"/>
          </a:p>
        </p:txBody>
      </p:sp>
    </p:spTree>
    <p:extLst>
      <p:ext uri="{BB962C8B-B14F-4D97-AF65-F5344CB8AC3E}">
        <p14:creationId xmlns:p14="http://schemas.microsoft.com/office/powerpoint/2010/main" val="3171581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EB4FF-5F2E-4425-8BAD-D408B6899171}" type="datetimeFigureOut">
              <a:rPr lang="en-IE" smtClean="0"/>
              <a:t>01/07/2019</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3F32D-E231-440D-AEA1-9B2F5920857F}" type="slidenum">
              <a:rPr lang="en-IE" smtClean="0"/>
              <a:t>‹#›</a:t>
            </a:fld>
            <a:endParaRPr lang="en-IE"/>
          </a:p>
        </p:txBody>
      </p:sp>
    </p:spTree>
    <p:extLst>
      <p:ext uri="{BB962C8B-B14F-4D97-AF65-F5344CB8AC3E}">
        <p14:creationId xmlns:p14="http://schemas.microsoft.com/office/powerpoint/2010/main" val="3652230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584" y="212825"/>
            <a:ext cx="11587163" cy="6400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IE" sz="1200" dirty="0">
              <a:solidFill>
                <a:prstClr val="black"/>
              </a:solidFill>
            </a:endParaRPr>
          </a:p>
        </p:txBody>
      </p:sp>
      <p:sp>
        <p:nvSpPr>
          <p:cNvPr id="5" name="Rectangle 4"/>
          <p:cNvSpPr/>
          <p:nvPr/>
        </p:nvSpPr>
        <p:spPr>
          <a:xfrm>
            <a:off x="506169" y="1319121"/>
            <a:ext cx="3426466" cy="3086623"/>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4290126" y="1307575"/>
            <a:ext cx="3552972" cy="451133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buFont typeface="Wingdings" panose="05000000000000000000" pitchFamily="2" charset="2"/>
              <a:buChar char="§"/>
            </a:pPr>
            <a:r>
              <a:rPr lang="en-IE" sz="1200" dirty="0">
                <a:solidFill>
                  <a:schemeClr val="tx1"/>
                </a:solidFill>
              </a:rPr>
              <a:t>75% had a good general knowledge of Supervised Injecting Facilities (SIF) and Decriminalisation</a:t>
            </a:r>
          </a:p>
          <a:p>
            <a:pPr marL="171450" lvl="0" indent="-171450">
              <a:buFont typeface="Wingdings" panose="05000000000000000000" pitchFamily="2" charset="2"/>
              <a:buChar char="§"/>
            </a:pPr>
            <a:r>
              <a:rPr lang="en-IE" sz="1200" dirty="0">
                <a:solidFill>
                  <a:schemeClr val="tx1"/>
                </a:solidFill>
              </a:rPr>
              <a:t>There were objections to SIFs opening near schools or near participants homes</a:t>
            </a:r>
          </a:p>
          <a:p>
            <a:pPr marL="171450" lvl="0" indent="-171450">
              <a:buFont typeface="Wingdings" panose="05000000000000000000" pitchFamily="2" charset="2"/>
              <a:buChar char="§"/>
            </a:pPr>
            <a:r>
              <a:rPr lang="en-IE" sz="1200" dirty="0">
                <a:solidFill>
                  <a:schemeClr val="tx1"/>
                </a:solidFill>
              </a:rPr>
              <a:t>However, there was strong support for SIFs opening on the same street as Garda station</a:t>
            </a:r>
          </a:p>
          <a:p>
            <a:pPr marL="171450" lvl="0" indent="-171450">
              <a:buFont typeface="Wingdings" panose="05000000000000000000" pitchFamily="2" charset="2"/>
              <a:buChar char="§"/>
            </a:pPr>
            <a:r>
              <a:rPr lang="en-IE" sz="1200" dirty="0">
                <a:solidFill>
                  <a:schemeClr val="tx1"/>
                </a:solidFill>
              </a:rPr>
              <a:t>16% expressed their support for no drugs to be </a:t>
            </a:r>
            <a:r>
              <a:rPr lang="en-IE" sz="1200" dirty="0" err="1">
                <a:solidFill>
                  <a:schemeClr val="tx1"/>
                </a:solidFill>
              </a:rPr>
              <a:t>decrimilnalised</a:t>
            </a:r>
            <a:r>
              <a:rPr lang="en-IE" sz="1200" dirty="0">
                <a:solidFill>
                  <a:schemeClr val="tx1"/>
                </a:solidFill>
              </a:rPr>
              <a:t>. </a:t>
            </a:r>
          </a:p>
          <a:p>
            <a:pPr marL="171450" indent="-171450">
              <a:buFont typeface="Wingdings" panose="05000000000000000000" pitchFamily="2" charset="2"/>
              <a:buChar char="§"/>
            </a:pPr>
            <a:r>
              <a:rPr lang="en-IE" sz="1200" dirty="0">
                <a:solidFill>
                  <a:schemeClr val="tx1"/>
                </a:solidFill>
              </a:rPr>
              <a:t>82% supported the decriminalisation of cannabis</a:t>
            </a:r>
          </a:p>
          <a:p>
            <a:pPr marL="171450" indent="-171450">
              <a:buFont typeface="Wingdings" panose="05000000000000000000" pitchFamily="2" charset="2"/>
              <a:buChar char="§"/>
            </a:pPr>
            <a:r>
              <a:rPr lang="en-IE" sz="1200" dirty="0">
                <a:solidFill>
                  <a:schemeClr val="tx1"/>
                </a:solidFill>
              </a:rPr>
              <a:t>Yet, only 25% supported the decriminalisation of heroin </a:t>
            </a:r>
          </a:p>
          <a:p>
            <a:pPr marL="171450" indent="-171450">
              <a:buFont typeface="Wingdings" panose="05000000000000000000" pitchFamily="2" charset="2"/>
              <a:buChar char="§"/>
            </a:pPr>
            <a:r>
              <a:rPr lang="en-IE" sz="1200" dirty="0">
                <a:solidFill>
                  <a:schemeClr val="tx1"/>
                </a:solidFill>
              </a:rPr>
              <a:t> Respondents were evenly divided as to whether they thought that decriminalisation might lead to increased drug use. </a:t>
            </a:r>
          </a:p>
          <a:p>
            <a:pPr marL="171450" indent="-171450">
              <a:buFont typeface="Wingdings" panose="05000000000000000000" pitchFamily="2" charset="2"/>
              <a:buChar char="§"/>
            </a:pPr>
            <a:r>
              <a:rPr lang="en-IE" sz="1200" dirty="0">
                <a:solidFill>
                  <a:schemeClr val="tx1"/>
                </a:solidFill>
              </a:rPr>
              <a:t>Respondents indicated general support for a public health approach to reduce harm, which could include decriminalisation and the use of SIF.</a:t>
            </a:r>
          </a:p>
        </p:txBody>
      </p:sp>
      <p:sp>
        <p:nvSpPr>
          <p:cNvPr id="7" name="Rectangle 6"/>
          <p:cNvSpPr/>
          <p:nvPr/>
        </p:nvSpPr>
        <p:spPr>
          <a:xfrm>
            <a:off x="8200589" y="1333621"/>
            <a:ext cx="3389710" cy="321882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1200" dirty="0">
                <a:solidFill>
                  <a:schemeClr val="tx1"/>
                </a:solidFill>
              </a:rPr>
              <a:t>The results suggests that the public remain warry of SIFs, preferring them to be away from children and homes. </a:t>
            </a:r>
          </a:p>
          <a:p>
            <a:endParaRPr lang="en-IE" sz="1200" dirty="0">
              <a:solidFill>
                <a:schemeClr val="tx1"/>
              </a:solidFill>
            </a:endParaRPr>
          </a:p>
          <a:p>
            <a:r>
              <a:rPr lang="en-IE" sz="1200" dirty="0">
                <a:solidFill>
                  <a:schemeClr val="tx1"/>
                </a:solidFill>
              </a:rPr>
              <a:t>In the future, or with increased knowledge about the benefits, the public might support decriminalisation as well as the ability to locate SIF in the community. At this point, however, it is clear that this is not the case, and a public health approach will continue to be hampered by beliefs to the continued fear of drug use and drug users.</a:t>
            </a:r>
          </a:p>
          <a:p>
            <a:pPr lvl="0"/>
            <a:endParaRPr lang="en-IE" sz="1200" dirty="0"/>
          </a:p>
        </p:txBody>
      </p:sp>
      <p:pic>
        <p:nvPicPr>
          <p:cNvPr id="9" name="Picture 8" descr="Image result for ucc logo"/>
          <p:cNvPicPr/>
          <p:nvPr/>
        </p:nvPicPr>
        <p:blipFill>
          <a:blip r:embed="rId2" cstate="print">
            <a:extLst>
              <a:ext uri="{28A0092B-C50C-407E-A947-70E740481C1C}">
                <a14:useLocalDpi xmlns:a14="http://schemas.microsoft.com/office/drawing/2010/main" val="0"/>
              </a:ext>
            </a:extLst>
          </a:blip>
          <a:stretch>
            <a:fillRect/>
          </a:stretch>
        </p:blipFill>
        <p:spPr bwMode="auto">
          <a:xfrm>
            <a:off x="400050" y="212825"/>
            <a:ext cx="2085975" cy="911427"/>
          </a:xfrm>
          <a:prstGeom prst="rect">
            <a:avLst/>
          </a:prstGeom>
          <a:noFill/>
          <a:ln>
            <a:noFill/>
          </a:ln>
        </p:spPr>
      </p:pic>
      <p:sp>
        <p:nvSpPr>
          <p:cNvPr id="8" name="Rectangle 7"/>
          <p:cNvSpPr/>
          <p:nvPr/>
        </p:nvSpPr>
        <p:spPr>
          <a:xfrm>
            <a:off x="1078709" y="212825"/>
            <a:ext cx="10372724" cy="1077218"/>
          </a:xfrm>
          <a:prstGeom prst="rect">
            <a:avLst/>
          </a:prstGeom>
        </p:spPr>
        <p:txBody>
          <a:bodyPr wrap="square">
            <a:spAutoFit/>
          </a:bodyPr>
          <a:lstStyle/>
          <a:p>
            <a:pPr algn="ctr"/>
            <a:r>
              <a:rPr lang="en-GB" sz="2400" b="1" dirty="0"/>
              <a:t>The Public ’s Perceptions of Supervised Injecting Facilities and the Decriminalisation of Drugs for Personal Use</a:t>
            </a:r>
            <a:br>
              <a:rPr lang="en-IE" sz="900" dirty="0"/>
            </a:br>
            <a:r>
              <a:rPr lang="en-IE" sz="1600" dirty="0"/>
              <a:t>By </a:t>
            </a:r>
            <a:r>
              <a:rPr lang="en-IE" sz="1600" dirty="0" err="1"/>
              <a:t>Múireann</a:t>
            </a:r>
            <a:r>
              <a:rPr lang="en-IE" sz="1600" dirty="0"/>
              <a:t> McCarthy</a:t>
            </a:r>
          </a:p>
        </p:txBody>
      </p:sp>
      <p:sp>
        <p:nvSpPr>
          <p:cNvPr id="10" name="Rectangle 9"/>
          <p:cNvSpPr/>
          <p:nvPr/>
        </p:nvSpPr>
        <p:spPr>
          <a:xfrm>
            <a:off x="617119" y="1936343"/>
            <a:ext cx="3204566" cy="2616101"/>
          </a:xfrm>
          <a:prstGeom prst="rect">
            <a:avLst/>
          </a:prstGeom>
        </p:spPr>
        <p:txBody>
          <a:bodyPr wrap="square">
            <a:spAutoFit/>
          </a:bodyPr>
          <a:lstStyle/>
          <a:p>
            <a:pPr marL="171450" lvl="0" indent="-171450">
              <a:buFont typeface="Arial" panose="020B0604020202020204" pitchFamily="34" charset="0"/>
              <a:buChar char="•"/>
            </a:pPr>
            <a:r>
              <a:rPr lang="en-GB" sz="1100" dirty="0"/>
              <a:t>An online survey of 849 participants designed to investigate:</a:t>
            </a:r>
          </a:p>
          <a:p>
            <a:pPr marL="228600" lvl="0" indent="-228600">
              <a:buFont typeface="+mj-lt"/>
              <a:buAutoNum type="arabicPeriod"/>
            </a:pPr>
            <a:r>
              <a:rPr lang="en-IE" sz="1100" dirty="0"/>
              <a:t>The level of public support for a public health approach to drug policy?</a:t>
            </a:r>
          </a:p>
          <a:p>
            <a:pPr marL="228600" lvl="0" indent="-228600">
              <a:buFont typeface="+mj-lt"/>
              <a:buAutoNum type="arabicPeriod"/>
            </a:pPr>
            <a:r>
              <a:rPr lang="en-IE" sz="1100" dirty="0"/>
              <a:t>The public perception of SIF and drug decriminalisation?</a:t>
            </a:r>
          </a:p>
          <a:p>
            <a:pPr marL="228600" lvl="0" indent="-228600">
              <a:buFont typeface="+mj-lt"/>
              <a:buAutoNum type="arabicPeriod"/>
            </a:pPr>
            <a:r>
              <a:rPr lang="en-IE" sz="1100" dirty="0"/>
              <a:t>The level of public knowledge and understanding of SIF, and the difference between drug decriminalisation and legalisation?  </a:t>
            </a:r>
          </a:p>
          <a:p>
            <a:pPr marL="228600" lvl="0" indent="-228600">
              <a:buFont typeface="+mj-lt"/>
              <a:buAutoNum type="arabicPeriod"/>
            </a:pPr>
            <a:r>
              <a:rPr lang="en-IE" sz="1100" dirty="0"/>
              <a:t>Whether the public would support a SIF opening up in their hometown in the future?</a:t>
            </a:r>
          </a:p>
          <a:p>
            <a:pPr marL="171450" indent="-171450">
              <a:buFont typeface="Arial" panose="020B0604020202020204" pitchFamily="34" charset="0"/>
              <a:buChar char="•"/>
            </a:pPr>
            <a:r>
              <a:rPr lang="en-IE" sz="1100" dirty="0"/>
              <a:t>Ethical approval was granted from the UCC Social research Ethics Committee</a:t>
            </a:r>
          </a:p>
          <a:p>
            <a:pPr marL="171450" indent="-171450">
              <a:buFont typeface="Arial" panose="020B0604020202020204" pitchFamily="34" charset="0"/>
              <a:buChar char="•"/>
            </a:pPr>
            <a:r>
              <a:rPr lang="en-IE" sz="1100" dirty="0"/>
              <a:t>Conducted as part of my MA Criminology</a:t>
            </a:r>
            <a:endParaRPr lang="en-IE" sz="1050" dirty="0"/>
          </a:p>
          <a:p>
            <a:endParaRPr lang="en-IE" sz="1050" dirty="0"/>
          </a:p>
        </p:txBody>
      </p:sp>
      <p:sp>
        <p:nvSpPr>
          <p:cNvPr id="11" name="TextBox 10"/>
          <p:cNvSpPr txBox="1"/>
          <p:nvPr/>
        </p:nvSpPr>
        <p:spPr>
          <a:xfrm>
            <a:off x="768179" y="1449198"/>
            <a:ext cx="2902446" cy="369332"/>
          </a:xfrm>
          <a:prstGeom prst="rect">
            <a:avLst/>
          </a:prstGeom>
          <a:noFill/>
          <a:ln w="85725">
            <a:solidFill>
              <a:schemeClr val="tx1"/>
            </a:solidFill>
          </a:ln>
        </p:spPr>
        <p:txBody>
          <a:bodyPr wrap="square" rtlCol="0">
            <a:spAutoFit/>
          </a:bodyPr>
          <a:lstStyle/>
          <a:p>
            <a:pPr algn="ctr"/>
            <a:r>
              <a:rPr lang="en-IE" b="1" dirty="0"/>
              <a:t>What is this Study About?</a:t>
            </a:r>
          </a:p>
        </p:txBody>
      </p:sp>
      <p:sp>
        <p:nvSpPr>
          <p:cNvPr id="12" name="TextBox 11"/>
          <p:cNvSpPr txBox="1"/>
          <p:nvPr/>
        </p:nvSpPr>
        <p:spPr>
          <a:xfrm>
            <a:off x="4862893" y="1449198"/>
            <a:ext cx="2407438" cy="369332"/>
          </a:xfrm>
          <a:prstGeom prst="rect">
            <a:avLst/>
          </a:prstGeom>
          <a:noFill/>
          <a:ln w="85725">
            <a:solidFill>
              <a:schemeClr val="tx1"/>
            </a:solidFill>
          </a:ln>
        </p:spPr>
        <p:txBody>
          <a:bodyPr wrap="square" rtlCol="0">
            <a:spAutoFit/>
          </a:bodyPr>
          <a:lstStyle/>
          <a:p>
            <a:pPr algn="ctr"/>
            <a:r>
              <a:rPr lang="en-IE" b="1" dirty="0"/>
              <a:t>Results of the Survey</a:t>
            </a:r>
          </a:p>
        </p:txBody>
      </p:sp>
      <p:sp>
        <p:nvSpPr>
          <p:cNvPr id="13" name="TextBox 12"/>
          <p:cNvSpPr txBox="1"/>
          <p:nvPr/>
        </p:nvSpPr>
        <p:spPr>
          <a:xfrm>
            <a:off x="8377660" y="1449198"/>
            <a:ext cx="3035568" cy="369332"/>
          </a:xfrm>
          <a:prstGeom prst="rect">
            <a:avLst/>
          </a:prstGeom>
          <a:noFill/>
          <a:ln w="85725">
            <a:solidFill>
              <a:schemeClr val="tx1"/>
            </a:solidFill>
          </a:ln>
        </p:spPr>
        <p:txBody>
          <a:bodyPr wrap="square" rtlCol="0">
            <a:spAutoFit/>
          </a:bodyPr>
          <a:lstStyle/>
          <a:p>
            <a:pPr algn="ctr"/>
            <a:r>
              <a:rPr lang="en-IE" b="1" dirty="0"/>
              <a:t>Discussion and Conclusion</a:t>
            </a:r>
          </a:p>
        </p:txBody>
      </p:sp>
      <p:pic>
        <p:nvPicPr>
          <p:cNvPr id="2" name="Picture 1"/>
          <p:cNvPicPr>
            <a:picLocks noChangeAspect="1"/>
          </p:cNvPicPr>
          <p:nvPr/>
        </p:nvPicPr>
        <p:blipFill>
          <a:blip r:embed="rId3"/>
          <a:stretch>
            <a:fillRect/>
          </a:stretch>
        </p:blipFill>
        <p:spPr>
          <a:xfrm>
            <a:off x="506169" y="4810408"/>
            <a:ext cx="3081847" cy="1689693"/>
          </a:xfrm>
          <a:prstGeom prst="rect">
            <a:avLst/>
          </a:prstGeom>
        </p:spPr>
      </p:pic>
      <p:sp>
        <p:nvSpPr>
          <p:cNvPr id="14" name="Rectangle 13"/>
          <p:cNvSpPr/>
          <p:nvPr/>
        </p:nvSpPr>
        <p:spPr>
          <a:xfrm>
            <a:off x="400050" y="4402887"/>
            <a:ext cx="3890076" cy="461665"/>
          </a:xfrm>
          <a:prstGeom prst="rect">
            <a:avLst/>
          </a:prstGeom>
        </p:spPr>
        <p:txBody>
          <a:bodyPr wrap="square">
            <a:spAutoFit/>
          </a:bodyPr>
          <a:lstStyle/>
          <a:p>
            <a:r>
              <a:rPr lang="en-IE" sz="1200" dirty="0"/>
              <a:t>On a scale of 1 to 5, would you support the opening of a Supervised Injecting Facility (SIF) ? </a:t>
            </a:r>
          </a:p>
        </p:txBody>
      </p:sp>
      <p:pic>
        <p:nvPicPr>
          <p:cNvPr id="3" name="Picture 2"/>
          <p:cNvPicPr>
            <a:picLocks noChangeAspect="1"/>
          </p:cNvPicPr>
          <p:nvPr/>
        </p:nvPicPr>
        <p:blipFill>
          <a:blip r:embed="rId4"/>
          <a:stretch>
            <a:fillRect/>
          </a:stretch>
        </p:blipFill>
        <p:spPr>
          <a:xfrm>
            <a:off x="8869680" y="3939702"/>
            <a:ext cx="3003067" cy="2625654"/>
          </a:xfrm>
          <a:prstGeom prst="rect">
            <a:avLst/>
          </a:prstGeom>
        </p:spPr>
      </p:pic>
      <p:sp>
        <p:nvSpPr>
          <p:cNvPr id="15" name="Rectangle 14"/>
          <p:cNvSpPr/>
          <p:nvPr/>
        </p:nvSpPr>
        <p:spPr>
          <a:xfrm>
            <a:off x="6437293" y="6027890"/>
            <a:ext cx="2623579" cy="276999"/>
          </a:xfrm>
          <a:prstGeom prst="rect">
            <a:avLst/>
          </a:prstGeom>
        </p:spPr>
        <p:txBody>
          <a:bodyPr wrap="square">
            <a:spAutoFit/>
          </a:bodyPr>
          <a:lstStyle/>
          <a:p>
            <a:r>
              <a:rPr lang="en-IE" sz="1200" dirty="0"/>
              <a:t>Which drugs should be decriminalised?</a:t>
            </a:r>
          </a:p>
        </p:txBody>
      </p:sp>
    </p:spTree>
    <p:extLst>
      <p:ext uri="{BB962C8B-B14F-4D97-AF65-F5344CB8AC3E}">
        <p14:creationId xmlns:p14="http://schemas.microsoft.com/office/powerpoint/2010/main" val="4260602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1401</TotalTime>
  <Words>347</Words>
  <Application>Microsoft Office PowerPoint</Application>
  <PresentationFormat>Widescreen</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Muireann Mc Carthy</dc:creator>
  <cp:lastModifiedBy>Mairea Nelson</cp:lastModifiedBy>
  <cp:revision>15</cp:revision>
  <dcterms:created xsi:type="dcterms:W3CDTF">2018-11-06T19:16:45Z</dcterms:created>
  <dcterms:modified xsi:type="dcterms:W3CDTF">2019-07-01T09:04:56Z</dcterms:modified>
</cp:coreProperties>
</file>