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35"/>
  </p:normalViewPr>
  <p:slideViewPr>
    <p:cSldViewPr snapToGrid="0" snapToObjects="1">
      <p:cViewPr>
        <p:scale>
          <a:sx n="76" d="100"/>
          <a:sy n="76" d="100"/>
        </p:scale>
        <p:origin x="-30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 </a:t>
            </a:r>
            <a:r>
              <a:rPr lang="en-US" sz="1200">
                <a:solidFill>
                  <a:schemeClr val="tx2"/>
                </a:solidFill>
              </a:rPr>
              <a:t>Peer Leadership</a:t>
            </a:r>
            <a:r>
              <a:rPr lang="en-US" sz="1200" baseline="0">
                <a:solidFill>
                  <a:schemeClr val="tx2"/>
                </a:solidFill>
              </a:rPr>
              <a:t> Programme -</a:t>
            </a:r>
            <a:r>
              <a:rPr lang="en-US" sz="1200">
                <a:solidFill>
                  <a:schemeClr val="tx2"/>
                </a:solidFill>
              </a:rPr>
              <a:t> Outcomes Framework</a:t>
            </a:r>
            <a:r>
              <a:rPr lang="en-US" sz="1200" baseline="0">
                <a:solidFill>
                  <a:schemeClr val="tx2"/>
                </a:solidFill>
              </a:rPr>
              <a:t>  </a:t>
            </a:r>
            <a:br>
              <a:rPr lang="en-US" sz="1200" baseline="0">
                <a:solidFill>
                  <a:schemeClr val="tx2"/>
                </a:solidFill>
              </a:rPr>
            </a:br>
            <a:r>
              <a:rPr lang="en-US" sz="1200" baseline="0">
                <a:solidFill>
                  <a:schemeClr val="tx2"/>
                </a:solidFill>
              </a:rPr>
              <a:t>% Improvements</a:t>
            </a:r>
            <a:endParaRPr lang="en-US" sz="1200">
              <a:solidFill>
                <a:schemeClr val="tx2"/>
              </a:solidFill>
            </a:endParaRPr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5400"/>
          </c:spPr>
          <c:dLbls>
            <c:dLbl>
              <c:idx val="1"/>
              <c:layout>
                <c:manualLayout>
                  <c:x val="-8.1245830035669357E-17"/>
                  <c:y val="-5.491488193300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AD-5748-AF43-5E31F174FC25}"/>
                </c:ext>
              </c:extLst>
            </c:dLbl>
            <c:dLbl>
              <c:idx val="2"/>
              <c:layout>
                <c:manualLayout>
                  <c:x val="8.8632838466652705E-3"/>
                  <c:y val="9.13889550860736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1606470197208064E-2"/>
                      <c:h val="7.88400820966561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AD-5748-AF43-5E31F174FC25}"/>
                </c:ext>
              </c:extLst>
            </c:dLbl>
            <c:dLbl>
              <c:idx val="3"/>
              <c:layout>
                <c:manualLayout>
                  <c:x val="0.1019277642366495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AD-5748-AF43-5E31F174FC25}"/>
                </c:ext>
              </c:extLst>
            </c:dLbl>
            <c:dLbl>
              <c:idx val="4"/>
              <c:layout>
                <c:manualLayout>
                  <c:x val="8.8632838466651889E-3"/>
                  <c:y val="5.03144654088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AD-5748-AF43-5E31F174FC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'FCT 200114'!$A$17:$A$22</c:f>
              <c:strCache>
                <c:ptCount val="6"/>
                <c:pt idx="0">
                  <c:v>Motivation</c:v>
                </c:pt>
                <c:pt idx="1">
                  <c:v>Personal Development</c:v>
                </c:pt>
                <c:pt idx="2">
                  <c:v>Peer Support</c:v>
                </c:pt>
                <c:pt idx="3">
                  <c:v>Relationships</c:v>
                </c:pt>
                <c:pt idx="4">
                  <c:v>Ambition</c:v>
                </c:pt>
                <c:pt idx="5">
                  <c:v>Stability</c:v>
                </c:pt>
              </c:strCache>
            </c:strRef>
          </c:cat>
          <c:val>
            <c:numRef>
              <c:f>'FCT 200114'!$I$17:$I$22</c:f>
              <c:numCache>
                <c:formatCode>0%</c:formatCode>
                <c:ptCount val="6"/>
                <c:pt idx="0">
                  <c:v>0.25</c:v>
                </c:pt>
                <c:pt idx="1">
                  <c:v>0.3</c:v>
                </c:pt>
                <c:pt idx="2">
                  <c:v>0.3</c:v>
                </c:pt>
                <c:pt idx="3">
                  <c:v>0.32500000000000001</c:v>
                </c:pt>
                <c:pt idx="4">
                  <c:v>0.3</c:v>
                </c:pt>
                <c:pt idx="5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AD-5748-AF43-5E31F174FC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21152640"/>
        <c:axId val="121154176"/>
      </c:radarChart>
      <c:catAx>
        <c:axId val="121152640"/>
        <c:scaling>
          <c:orientation val="minMax"/>
        </c:scaling>
        <c:delete val="0"/>
        <c:axPos val="b"/>
        <c:majorGridlines/>
        <c:numFmt formatCode="#,##0.0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121154176"/>
        <c:crosses val="autoZero"/>
        <c:auto val="1"/>
        <c:lblAlgn val="ctr"/>
        <c:lblOffset val="100"/>
        <c:noMultiLvlLbl val="0"/>
      </c:catAx>
      <c:valAx>
        <c:axId val="121154176"/>
        <c:scaling>
          <c:orientation val="minMax"/>
        </c:scaling>
        <c:delete val="1"/>
        <c:axPos val="l"/>
        <c:majorGridlines/>
        <c:numFmt formatCode="0%" sourceLinked="1"/>
        <c:majorTickMark val="none"/>
        <c:minorTickMark val="none"/>
        <c:tickLblPos val="none"/>
        <c:crossAx val="1211526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en-GB" sz="1100"/>
              <a:t>Health</a:t>
            </a:r>
            <a:r>
              <a:rPr lang="en-GB" sz="1100" baseline="0"/>
              <a:t> &amp; Well Being</a:t>
            </a:r>
            <a:endParaRPr lang="en-GB" sz="11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'Sheet 1'!$X$223</c:f>
              <c:strCache>
                <c:ptCount val="1"/>
                <c:pt idx="0">
                  <c:v>HIGH (7-10)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7D-B14F-9550-21F7A38C181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92%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7D-B14F-9550-21F7A38C1818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1'!$A$224:$A$225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'Sheet 1'!$X$224:$X$225</c:f>
              <c:numCache>
                <c:formatCode>0.00%</c:formatCode>
                <c:ptCount val="2"/>
                <c:pt idx="0">
                  <c:v>0.33333333333333331</c:v>
                </c:pt>
                <c:pt idx="1">
                  <c:v>0.89655172413793016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7D-B14F-9550-21F7A38C1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4489600"/>
        <c:axId val="134491136"/>
      </c:barChart>
      <c:catAx>
        <c:axId val="1344896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34491136"/>
        <c:crosses val="autoZero"/>
        <c:auto val="1"/>
        <c:lblAlgn val="ctr"/>
        <c:lblOffset val="100"/>
        <c:noMultiLvlLbl val="0"/>
      </c:catAx>
      <c:valAx>
        <c:axId val="134491136"/>
        <c:scaling>
          <c:orientation val="minMax"/>
        </c:scaling>
        <c:delete val="0"/>
        <c:axPos val="b"/>
        <c:majorGridlines/>
        <c:numFmt formatCode="0.00%" sourceLinked="1"/>
        <c:majorTickMark val="none"/>
        <c:minorTickMark val="none"/>
        <c:tickLblPos val="nextTo"/>
        <c:crossAx val="134489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816143-B917-584D-8D39-9D8D14C0B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F9BF37-1035-8743-9CBD-4DD4A6123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6EA562-EA31-CB4C-A4BE-5A47407C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922F-D8DA-A74E-B6F9-06F1474A1794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85174F-E879-A747-954B-A8FECAF1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9E9D87-375A-A54C-9E41-2F436C1A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3731-F7D2-9243-A9EE-623D9F8D1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8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CF713-8B43-1B44-AD5F-F22AF22D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EE3835-7011-9D47-B047-6E743C252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B3B786-DF8A-3F48-9014-97607066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922F-D8DA-A74E-B6F9-06F1474A1794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3A48B-A94A-6343-8F2D-91499567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8006BF-7149-2046-9948-36A15CB5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3731-F7D2-9243-A9EE-623D9F8D1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2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B6149C-2C8C-7846-AAEE-E14F79A59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CF938B-5329-0F42-853F-296BFAEEF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71107D-8DBF-F343-9E01-1CC8750A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922F-D8DA-A74E-B6F9-06F1474A1794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A71658-4E86-474D-8BC3-5D4A4059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F80099-3E86-3A4E-AA6B-61913260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3731-F7D2-9243-A9EE-623D9F8D1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54389-B295-F645-A95B-90F8EAD4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B39148-9638-CE41-8282-182BE9BF7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841941-0871-834C-B6A3-BE3290C3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922F-D8DA-A74E-B6F9-06F1474A1794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4B72A6-D1B9-614A-95A4-E1C5782B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AFC69D-1E8B-784D-98FC-32A8752E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3731-F7D2-9243-A9EE-623D9F8D1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2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6C36C-35F8-AB42-8692-6B1296CE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611315-2A5B-6A42-A523-E8A638872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12737E-4F6D-CF46-9802-D1072B30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922F-D8DA-A74E-B6F9-06F1474A1794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F938AE-5B3C-FD4C-A270-EFD61FBC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D9CC8C-C624-4B4F-9487-FD6E6BD9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3731-F7D2-9243-A9EE-623D9F8D1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704F3-7409-CB40-A058-511691C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C9DF21-0C34-C94C-96A9-05006E26E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3D90AA-E085-2A49-9274-041CD91DA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AC5DB1-2D9A-C34F-88B8-F1113D9E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922F-D8DA-A74E-B6F9-06F1474A1794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B5DF43-8E3A-CC41-98D1-9436842D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0FE5B9-8826-BF4F-BAD1-23456532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3731-F7D2-9243-A9EE-623D9F8D1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8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6D2DA-D429-2B48-B1E3-ED11F4CE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77FC3A-51E3-CE41-BC5E-D9EF9BC42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F8C9E3-5939-4546-B13D-77DD5FD41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22C10A-D24E-0649-A2F9-D83A2F2ED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7F8D60-A200-0445-8E5E-31C535207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2AD4B43-17DD-E543-B531-0D22641D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922F-D8DA-A74E-B6F9-06F1474A1794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8694D5-5DD9-E240-9417-65B00677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5C22E3-FDEC-874C-B3DF-C1A10040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3731-F7D2-9243-A9EE-623D9F8D1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3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A2A0C-72A1-DF47-9C3B-F8C2E39C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24D923-39AD-C448-A82F-E5D5224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922F-D8DA-A74E-B6F9-06F1474A1794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276DC2-CB88-5249-AFC4-E4F9BDF4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530CD0-08F3-4242-AE3D-B0EC9637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3731-F7D2-9243-A9EE-623D9F8D1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1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181D5C-D427-2F4A-B201-B5FB67B6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922F-D8DA-A74E-B6F9-06F1474A1794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CEF62B-4440-E843-87F7-6030442C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232BB2-F338-1A4B-832C-41B8DE04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3731-F7D2-9243-A9EE-623D9F8D1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6B6B0-3935-504E-A12B-8EED9FCF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9FD75F-A2E0-164F-AB6C-A8453DD62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33D3F4-B797-CF46-A343-A111F6029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A431B7-BDC7-2A4A-87A9-A7F53612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922F-D8DA-A74E-B6F9-06F1474A1794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E799DE-FD80-CB4C-965A-9A2A4FBC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7C3AEC-D9C9-A54E-B8B2-6396DE00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3731-F7D2-9243-A9EE-623D9F8D1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1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900E58-9F18-2E45-B2AC-175C4D91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AA3D11-243F-2E4E-A2DA-3687ACD09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596E2A-FB25-054A-9EFA-3AA491FC9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85C4AF-CF1E-FD4B-A0BB-F5070F3A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922F-D8DA-A74E-B6F9-06F1474A1794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CC52FC-86B1-A142-821A-A7E6CBF3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FFBA4E-9676-9345-B5DE-EDB94332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3731-F7D2-9243-A9EE-623D9F8D1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1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4467CD-C043-FB47-B094-2780CF80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75DD7F-0A2E-EB49-94B5-48600D37A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25C143-99AB-E24C-8758-66E01BB1C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C922F-D8DA-A74E-B6F9-06F1474A1794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FEA676-24B8-7E40-B8EB-6993D9B02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483D01-01DE-804D-AEBE-95B6FA750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3731-F7D2-9243-A9EE-623D9F8D1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8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D8B7E76-7BDF-9242-8AA0-EFF4228AE5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64312" y="3606070"/>
            <a:ext cx="6065040" cy="330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D24A67-B084-7A40-919E-004443AFC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84" y="95386"/>
            <a:ext cx="6497226" cy="2038951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xmlns="" id="{02691FBB-881F-E54D-8E80-4FED4AFFC261}"/>
              </a:ext>
            </a:extLst>
          </p:cNvPr>
          <p:cNvSpPr/>
          <p:nvPr/>
        </p:nvSpPr>
        <p:spPr>
          <a:xfrm rot="5400000">
            <a:off x="604567" y="1381396"/>
            <a:ext cx="4948780" cy="6157915"/>
          </a:xfrm>
          <a:prstGeom prst="triangle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xmlns="" id="{849E4114-7FE6-214A-9D1C-4027418DCEBF}"/>
              </a:ext>
            </a:extLst>
          </p:cNvPr>
          <p:cNvSpPr/>
          <p:nvPr/>
        </p:nvSpPr>
        <p:spPr>
          <a:xfrm rot="5400000">
            <a:off x="1429093" y="226522"/>
            <a:ext cx="4642750" cy="7586663"/>
          </a:xfrm>
          <a:prstGeom prst="triangle">
            <a:avLst>
              <a:gd name="adj" fmla="val 48559"/>
            </a:avLst>
          </a:prstGeom>
          <a:solidFill>
            <a:srgbClr val="D4E74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xmlns="" id="{C2F37609-F5D7-524F-833E-D76BD90236D8}"/>
              </a:ext>
            </a:extLst>
          </p:cNvPr>
          <p:cNvSpPr/>
          <p:nvPr/>
        </p:nvSpPr>
        <p:spPr>
          <a:xfrm rot="16200000">
            <a:off x="2530581" y="2087667"/>
            <a:ext cx="3989983" cy="5550682"/>
          </a:xfrm>
          <a:prstGeom prst="triangle">
            <a:avLst>
              <a:gd name="adj" fmla="val 59844"/>
            </a:avLst>
          </a:prstGeom>
          <a:solidFill>
            <a:schemeClr val="bg2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1D0831A-B5FB-0340-94EF-6A3BAC32108B}"/>
              </a:ext>
            </a:extLst>
          </p:cNvPr>
          <p:cNvCxnSpPr>
            <a:cxnSpLocks/>
          </p:cNvCxnSpPr>
          <p:nvPr/>
        </p:nvCxnSpPr>
        <p:spPr>
          <a:xfrm flipH="1" flipV="1">
            <a:off x="3814776" y="3062510"/>
            <a:ext cx="8329615" cy="361413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32965F5-A483-E349-975D-D7341D5D2B68}"/>
              </a:ext>
            </a:extLst>
          </p:cNvPr>
          <p:cNvCxnSpPr>
            <a:cxnSpLocks/>
          </p:cNvCxnSpPr>
          <p:nvPr/>
        </p:nvCxnSpPr>
        <p:spPr>
          <a:xfrm flipH="1" flipV="1">
            <a:off x="4271968" y="2727852"/>
            <a:ext cx="6169801" cy="2901811"/>
          </a:xfrm>
          <a:prstGeom prst="line">
            <a:avLst/>
          </a:prstGeom>
          <a:ln w="57150">
            <a:solidFill>
              <a:srgbClr val="D4E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F5E9588D-4D32-FD4B-BF23-58492FD56856}"/>
              </a:ext>
            </a:extLst>
          </p:cNvPr>
          <p:cNvCxnSpPr>
            <a:cxnSpLocks/>
          </p:cNvCxnSpPr>
          <p:nvPr/>
        </p:nvCxnSpPr>
        <p:spPr>
          <a:xfrm>
            <a:off x="7979583" y="1199131"/>
            <a:ext cx="0" cy="5658869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5D1F7C8-FC26-1742-89F7-5DC55E411474}"/>
              </a:ext>
            </a:extLst>
          </p:cNvPr>
          <p:cNvSpPr txBox="1"/>
          <p:nvPr/>
        </p:nvSpPr>
        <p:spPr>
          <a:xfrm>
            <a:off x="8034334" y="2139180"/>
            <a:ext cx="40195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Century" panose="02040604050505020304" pitchFamily="18" charset="0"/>
                <a:cs typeface="Al Tarikh" pitchFamily="2" charset="-78"/>
              </a:rPr>
              <a:t>PEER LEADERSHIP DEVELOPMENT AND INTEGRATION PROGRAMME</a:t>
            </a:r>
            <a:endParaRPr lang="en-IE" sz="2000" dirty="0">
              <a:latin typeface="Century" panose="02040604050505020304" pitchFamily="18" charset="0"/>
              <a:cs typeface="Al Tarikh" pitchFamily="2" charset="-78"/>
            </a:endParaRPr>
          </a:p>
          <a:p>
            <a:pPr algn="ctr"/>
            <a:endParaRPr lang="en-IE" dirty="0"/>
          </a:p>
          <a:p>
            <a:pPr algn="ctr"/>
            <a:r>
              <a:rPr lang="en-IE" sz="2400" dirty="0"/>
              <a:t>2017-2018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B5D5060A-8E5A-3043-92E7-35602D7C8523}"/>
              </a:ext>
            </a:extLst>
          </p:cNvPr>
          <p:cNvSpPr/>
          <p:nvPr/>
        </p:nvSpPr>
        <p:spPr>
          <a:xfrm rot="10800000">
            <a:off x="1009099" y="186982"/>
            <a:ext cx="10936213" cy="663746"/>
          </a:xfrm>
          <a:prstGeom prst="parallelogram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6633988E-0953-B743-8359-61B44995D69A}"/>
              </a:ext>
            </a:extLst>
          </p:cNvPr>
          <p:cNvSpPr/>
          <p:nvPr/>
        </p:nvSpPr>
        <p:spPr>
          <a:xfrm rot="209260">
            <a:off x="497261" y="201834"/>
            <a:ext cx="507582" cy="634044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FB5227C5-D090-F54A-9307-E2D13A365016}"/>
              </a:ext>
            </a:extLst>
          </p:cNvPr>
          <p:cNvSpPr/>
          <p:nvPr/>
        </p:nvSpPr>
        <p:spPr>
          <a:xfrm>
            <a:off x="11254503" y="1"/>
            <a:ext cx="948855" cy="1037708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49B29-A11A-5E4C-A041-F6C59DCB0188}"/>
              </a:ext>
            </a:extLst>
          </p:cNvPr>
          <p:cNvSpPr txBox="1"/>
          <p:nvPr/>
        </p:nvSpPr>
        <p:spPr>
          <a:xfrm>
            <a:off x="11559985" y="186980"/>
            <a:ext cx="51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rnard MT Condensed" panose="02050806060905020404" pitchFamily="18" charset="77"/>
                <a:cs typeface="Al Tarikh" pitchFamily="2" charset="-78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375C8C-7E62-F643-B14E-53C931CD8A2E}"/>
              </a:ext>
            </a:extLst>
          </p:cNvPr>
          <p:cNvSpPr/>
          <p:nvPr/>
        </p:nvSpPr>
        <p:spPr>
          <a:xfrm>
            <a:off x="0" y="6443663"/>
            <a:ext cx="12203358" cy="414337"/>
          </a:xfrm>
          <a:prstGeom prst="rect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847918E-E8D4-F24F-A0B6-7562B50E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8707"/>
            <a:ext cx="2057400" cy="6892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100BFC-88C9-D84A-81A4-DA438A1B647B}"/>
              </a:ext>
            </a:extLst>
          </p:cNvPr>
          <p:cNvSpPr txBox="1"/>
          <p:nvPr/>
        </p:nvSpPr>
        <p:spPr>
          <a:xfrm>
            <a:off x="1466435" y="2704218"/>
            <a:ext cx="3795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IHREC funding drawn down through HSE Addiction Services CHO 6 &amp; 7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Implementing its core principle of supporting human rights within the HSE Addiction Services </a:t>
            </a:r>
            <a:endParaRPr lang="en-IE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689EB4F-B562-1A40-92CB-23D4A0464C62}"/>
              </a:ext>
            </a:extLst>
          </p:cNvPr>
          <p:cNvSpPr txBox="1"/>
          <p:nvPr/>
        </p:nvSpPr>
        <p:spPr>
          <a:xfrm>
            <a:off x="1913639" y="1763648"/>
            <a:ext cx="1857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FUNDING</a:t>
            </a:r>
            <a:endParaRPr lang="en-IE" sz="2400" b="1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19" name="Graphic 18" descr="Money">
            <a:extLst>
              <a:ext uri="{FF2B5EF4-FFF2-40B4-BE49-F238E27FC236}">
                <a16:creationId xmlns:a16="http://schemas.microsoft.com/office/drawing/2014/main" xmlns="" id="{734E65DA-A1E8-8942-B630-E1335D837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917" y="1499194"/>
            <a:ext cx="914400" cy="914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670CB17-9FEF-2740-AFC0-ED41C094D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3" y="3909583"/>
            <a:ext cx="1457461" cy="1054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0B5018-AC8D-B54A-8097-D37FDC39DB26}"/>
              </a:ext>
            </a:extLst>
          </p:cNvPr>
          <p:cNvSpPr txBox="1"/>
          <p:nvPr/>
        </p:nvSpPr>
        <p:spPr>
          <a:xfrm>
            <a:off x="7104573" y="2458524"/>
            <a:ext cx="3795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Keri </a:t>
            </a:r>
            <a:r>
              <a:rPr lang="en-US" dirty="0" err="1"/>
              <a:t>Goodliffe</a:t>
            </a:r>
            <a:r>
              <a:rPr lang="en-US" dirty="0"/>
              <a:t>, Co-</a:t>
            </a:r>
            <a:r>
              <a:rPr lang="en-US" dirty="0" err="1"/>
              <a:t>ordinator</a:t>
            </a:r>
            <a:r>
              <a:rPr lang="en-US" dirty="0"/>
              <a:t>, SICLDATF</a:t>
            </a:r>
            <a:endParaRPr lang="en-IE" dirty="0"/>
          </a:p>
          <a:p>
            <a:r>
              <a:rPr lang="en-US" dirty="0"/>
              <a:t> </a:t>
            </a:r>
            <a:endParaRPr lang="en-IE" dirty="0"/>
          </a:p>
          <a:p>
            <a:r>
              <a:rPr lang="en-US" dirty="0"/>
              <a:t>Dr. Margaret Bourke, GP Liaison </a:t>
            </a:r>
          </a:p>
          <a:p>
            <a:r>
              <a:rPr lang="en-US" dirty="0"/>
              <a:t>Co-</a:t>
            </a:r>
            <a:r>
              <a:rPr lang="en-US" dirty="0" err="1"/>
              <a:t>ordinator</a:t>
            </a:r>
            <a:r>
              <a:rPr lang="en-US" dirty="0"/>
              <a:t>, CHO </a:t>
            </a:r>
            <a:r>
              <a:rPr lang="en-US" dirty="0" smtClean="0"/>
              <a:t>7</a:t>
            </a:r>
            <a:endParaRPr lang="en-IE" dirty="0"/>
          </a:p>
          <a:p>
            <a:r>
              <a:rPr lang="en-US" dirty="0"/>
              <a:t> </a:t>
            </a:r>
            <a:endParaRPr lang="en-IE" dirty="0"/>
          </a:p>
          <a:p>
            <a:r>
              <a:rPr lang="en-US" dirty="0"/>
              <a:t>Denis O`Driscoll</a:t>
            </a:r>
            <a:r>
              <a:rPr lang="en-US" smtClean="0"/>
              <a:t>, Chief </a:t>
            </a:r>
            <a:r>
              <a:rPr lang="en-US" dirty="0"/>
              <a:t>Pharmacist, HSE Addiction Services</a:t>
            </a:r>
            <a:endParaRPr lang="en-IE" dirty="0"/>
          </a:p>
          <a:p>
            <a:r>
              <a:rPr lang="en-US" dirty="0"/>
              <a:t> </a:t>
            </a:r>
            <a:endParaRPr lang="en-IE" dirty="0"/>
          </a:p>
          <a:p>
            <a:r>
              <a:rPr lang="en-US" dirty="0"/>
              <a:t>Nicola Perry, Project Manager, Community Response</a:t>
            </a:r>
            <a:endParaRPr lang="en-IE" dirty="0"/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C919441-B0BD-7040-AE63-F9CE2ACB711D}"/>
              </a:ext>
            </a:extLst>
          </p:cNvPr>
          <p:cNvSpPr txBox="1"/>
          <p:nvPr/>
        </p:nvSpPr>
        <p:spPr>
          <a:xfrm>
            <a:off x="7766666" y="1612706"/>
            <a:ext cx="3240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COLLABORATORS</a:t>
            </a:r>
            <a:endParaRPr lang="en-IE" sz="2400" b="1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27" name="Graphic 26" descr="Users">
            <a:extLst>
              <a:ext uri="{FF2B5EF4-FFF2-40B4-BE49-F238E27FC236}">
                <a16:creationId xmlns:a16="http://schemas.microsoft.com/office/drawing/2014/main" xmlns="" id="{FDF2640A-A44B-E14C-AF4E-D659F3125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2266" y="1320273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C42DC6-2BC2-7245-B2DE-32F55D4F7E32}"/>
              </a:ext>
            </a:extLst>
          </p:cNvPr>
          <p:cNvSpPr txBox="1"/>
          <p:nvPr/>
        </p:nvSpPr>
        <p:spPr>
          <a:xfrm>
            <a:off x="1252833" y="274994"/>
            <a:ext cx="2884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THE BEGININGS</a:t>
            </a:r>
            <a:endParaRPr lang="en-IE" sz="2400" b="1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2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B5D5060A-8E5A-3043-92E7-35602D7C8523}"/>
              </a:ext>
            </a:extLst>
          </p:cNvPr>
          <p:cNvSpPr/>
          <p:nvPr/>
        </p:nvSpPr>
        <p:spPr>
          <a:xfrm rot="10800000">
            <a:off x="1009099" y="186982"/>
            <a:ext cx="10936213" cy="663746"/>
          </a:xfrm>
          <a:prstGeom prst="parallelogram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6633988E-0953-B743-8359-61B44995D69A}"/>
              </a:ext>
            </a:extLst>
          </p:cNvPr>
          <p:cNvSpPr/>
          <p:nvPr/>
        </p:nvSpPr>
        <p:spPr>
          <a:xfrm rot="209260">
            <a:off x="497261" y="201834"/>
            <a:ext cx="507582" cy="634044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FB5227C5-D090-F54A-9307-E2D13A365016}"/>
              </a:ext>
            </a:extLst>
          </p:cNvPr>
          <p:cNvSpPr/>
          <p:nvPr/>
        </p:nvSpPr>
        <p:spPr>
          <a:xfrm>
            <a:off x="11254503" y="1"/>
            <a:ext cx="948855" cy="1037708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49B29-A11A-5E4C-A041-F6C59DCB0188}"/>
              </a:ext>
            </a:extLst>
          </p:cNvPr>
          <p:cNvSpPr txBox="1"/>
          <p:nvPr/>
        </p:nvSpPr>
        <p:spPr>
          <a:xfrm>
            <a:off x="11559985" y="186980"/>
            <a:ext cx="51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rnard MT Condensed" panose="02050806060905020404" pitchFamily="18" charset="77"/>
                <a:cs typeface="Al Tarikh" pitchFamily="2" charset="-78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375C8C-7E62-F643-B14E-53C931CD8A2E}"/>
              </a:ext>
            </a:extLst>
          </p:cNvPr>
          <p:cNvSpPr/>
          <p:nvPr/>
        </p:nvSpPr>
        <p:spPr>
          <a:xfrm>
            <a:off x="0" y="6443663"/>
            <a:ext cx="12203358" cy="414337"/>
          </a:xfrm>
          <a:prstGeom prst="rect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847918E-E8D4-F24F-A0B6-7562B50E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8707"/>
            <a:ext cx="2057400" cy="6892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689EB4F-B562-1A40-92CB-23D4A0464C62}"/>
              </a:ext>
            </a:extLst>
          </p:cNvPr>
          <p:cNvSpPr txBox="1"/>
          <p:nvPr/>
        </p:nvSpPr>
        <p:spPr>
          <a:xfrm>
            <a:off x="1957954" y="286366"/>
            <a:ext cx="3053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RECRUITMENT</a:t>
            </a:r>
            <a:endParaRPr lang="en-IE" sz="2400" b="1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7EF25D-FE21-3749-A087-76F5835D0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814" y="110822"/>
            <a:ext cx="682140" cy="9142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AFFCA1-BB09-EE4A-BBA4-5BE77CDB952A}"/>
              </a:ext>
            </a:extLst>
          </p:cNvPr>
          <p:cNvSpPr txBox="1"/>
          <p:nvPr/>
        </p:nvSpPr>
        <p:spPr>
          <a:xfrm>
            <a:off x="2575979" y="3324030"/>
            <a:ext cx="379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HSE Addiction Services CHO 6&amp;7 </a:t>
            </a:r>
            <a:endParaRPr lang="en-IE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487461-C93B-354D-8AD0-5CD702CF5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78" y="2571305"/>
            <a:ext cx="1901825" cy="19018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C281C23-3065-6147-B75C-6C36079DC8AB}"/>
              </a:ext>
            </a:extLst>
          </p:cNvPr>
          <p:cNvSpPr txBox="1"/>
          <p:nvPr/>
        </p:nvSpPr>
        <p:spPr>
          <a:xfrm>
            <a:off x="2575979" y="2424738"/>
            <a:ext cx="3053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TARGETED AREA</a:t>
            </a:r>
            <a:endParaRPr lang="en-IE" sz="2400" b="1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FA0E59-A71B-564C-A6AA-78432032A4B3}"/>
              </a:ext>
            </a:extLst>
          </p:cNvPr>
          <p:cNvSpPr txBox="1"/>
          <p:nvPr/>
        </p:nvSpPr>
        <p:spPr>
          <a:xfrm>
            <a:off x="7847812" y="2451930"/>
            <a:ext cx="3795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REFERRAL AGENTS</a:t>
            </a:r>
            <a:endParaRPr lang="en-IE" sz="2400" b="1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xmlns="" id="{217AFE3D-C4CD-F74E-9AC7-ED352C2CD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0187" y="2309370"/>
            <a:ext cx="562170" cy="562170"/>
          </a:xfrm>
          <a:prstGeom prst="rect">
            <a:avLst/>
          </a:prstGeom>
        </p:spPr>
      </p:pic>
      <p:pic>
        <p:nvPicPr>
          <p:cNvPr id="29" name="Graphic 28" descr="Clipboard">
            <a:extLst>
              <a:ext uri="{FF2B5EF4-FFF2-40B4-BE49-F238E27FC236}">
                <a16:creationId xmlns:a16="http://schemas.microsoft.com/office/drawing/2014/main" xmlns="" id="{CFA06231-4B45-E24B-A8D5-045057335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8972" y="2237631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9673140-413B-BB4F-AE78-0FFFC344CD17}"/>
              </a:ext>
            </a:extLst>
          </p:cNvPr>
          <p:cNvSpPr txBox="1"/>
          <p:nvPr/>
        </p:nvSpPr>
        <p:spPr>
          <a:xfrm>
            <a:off x="7501272" y="3230521"/>
            <a:ext cx="3795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Organisations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Significant standing and track record in addiction service delivery and peer led initiatives</a:t>
            </a:r>
            <a:r>
              <a:rPr lang="en-IE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Drug use was not seen as a barrier to participation</a:t>
            </a:r>
            <a:r>
              <a:rPr lang="en-IE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3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B5D5060A-8E5A-3043-92E7-35602D7C8523}"/>
              </a:ext>
            </a:extLst>
          </p:cNvPr>
          <p:cNvSpPr/>
          <p:nvPr/>
        </p:nvSpPr>
        <p:spPr>
          <a:xfrm rot="10800000">
            <a:off x="1009099" y="186982"/>
            <a:ext cx="10936213" cy="663746"/>
          </a:xfrm>
          <a:prstGeom prst="parallelogram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6633988E-0953-B743-8359-61B44995D69A}"/>
              </a:ext>
            </a:extLst>
          </p:cNvPr>
          <p:cNvSpPr/>
          <p:nvPr/>
        </p:nvSpPr>
        <p:spPr>
          <a:xfrm rot="209260">
            <a:off x="497261" y="201834"/>
            <a:ext cx="507582" cy="634044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FB5227C5-D090-F54A-9307-E2D13A365016}"/>
              </a:ext>
            </a:extLst>
          </p:cNvPr>
          <p:cNvSpPr/>
          <p:nvPr/>
        </p:nvSpPr>
        <p:spPr>
          <a:xfrm>
            <a:off x="11254503" y="1"/>
            <a:ext cx="948855" cy="1037708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49B29-A11A-5E4C-A041-F6C59DCB0188}"/>
              </a:ext>
            </a:extLst>
          </p:cNvPr>
          <p:cNvSpPr txBox="1"/>
          <p:nvPr/>
        </p:nvSpPr>
        <p:spPr>
          <a:xfrm>
            <a:off x="11559985" y="186980"/>
            <a:ext cx="51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rnard MT Condensed" panose="02050806060905020404" pitchFamily="18" charset="77"/>
                <a:cs typeface="Al Tarikh" pitchFamily="2" charset="-78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375C8C-7E62-F643-B14E-53C931CD8A2E}"/>
              </a:ext>
            </a:extLst>
          </p:cNvPr>
          <p:cNvSpPr/>
          <p:nvPr/>
        </p:nvSpPr>
        <p:spPr>
          <a:xfrm>
            <a:off x="0" y="6443663"/>
            <a:ext cx="12203358" cy="414337"/>
          </a:xfrm>
          <a:prstGeom prst="rect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847918E-E8D4-F24F-A0B6-7562B50E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8707"/>
            <a:ext cx="2057400" cy="6892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689EB4F-B562-1A40-92CB-23D4A0464C62}"/>
              </a:ext>
            </a:extLst>
          </p:cNvPr>
          <p:cNvSpPr txBox="1"/>
          <p:nvPr/>
        </p:nvSpPr>
        <p:spPr>
          <a:xfrm>
            <a:off x="2057400" y="316925"/>
            <a:ext cx="3714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THE PROGRAMME</a:t>
            </a:r>
            <a:endParaRPr lang="en-IE" sz="2400" b="1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10" name="Graphic 9" descr="Team">
            <a:extLst>
              <a:ext uri="{FF2B5EF4-FFF2-40B4-BE49-F238E27FC236}">
                <a16:creationId xmlns:a16="http://schemas.microsoft.com/office/drawing/2014/main" xmlns="" id="{0F976DE0-1E67-A14B-9084-86B3BE5D5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6826" y="211428"/>
            <a:ext cx="705402" cy="7054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4C9BB92-09C1-BC41-A231-DBBBB1EFDC02}"/>
              </a:ext>
            </a:extLst>
          </p:cNvPr>
          <p:cNvSpPr txBox="1"/>
          <p:nvPr/>
        </p:nvSpPr>
        <p:spPr>
          <a:xfrm>
            <a:off x="875956" y="1315142"/>
            <a:ext cx="483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" panose="02040604050505020304" pitchFamily="18" charset="0"/>
              </a:rPr>
              <a:t>20 Minute</a:t>
            </a:r>
            <a:r>
              <a:rPr lang="en-US" dirty="0"/>
              <a:t> meeting with course facilitator 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BBDE7BA-297F-2543-9EF1-97F24A513D04}"/>
              </a:ext>
            </a:extLst>
          </p:cNvPr>
          <p:cNvSpPr txBox="1"/>
          <p:nvPr/>
        </p:nvSpPr>
        <p:spPr>
          <a:xfrm>
            <a:off x="875956" y="2019152"/>
            <a:ext cx="4838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" panose="02040604050505020304" pitchFamily="18" charset="0"/>
              </a:rPr>
              <a:t>30 Hours</a:t>
            </a:r>
            <a:r>
              <a:rPr lang="en-US" dirty="0"/>
              <a:t> spanning 6 weeks- Full day 1 day per week</a:t>
            </a:r>
            <a:r>
              <a:rPr lang="en-IE" dirty="0">
                <a:effectLst/>
              </a:rPr>
              <a:t> 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FCB7394-9422-8F4C-9419-5C8BDAF6BD39}"/>
              </a:ext>
            </a:extLst>
          </p:cNvPr>
          <p:cNvSpPr txBox="1"/>
          <p:nvPr/>
        </p:nvSpPr>
        <p:spPr>
          <a:xfrm>
            <a:off x="875956" y="3185988"/>
            <a:ext cx="46673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" panose="02040604050505020304" pitchFamily="18" charset="0"/>
              </a:rPr>
              <a:t>10 Modules</a:t>
            </a: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Encompassed range of competencies required to build capacity in Peer Leadership and underpin facilitation and engagement in a group environment</a:t>
            </a:r>
            <a:r>
              <a:rPr lang="en-IE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was sufficiently flexible </a:t>
            </a:r>
            <a:endParaRPr lang="en-IE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Variety of learning styles utilised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9201A0-ED0B-4D4F-A893-B214A7570707}"/>
              </a:ext>
            </a:extLst>
          </p:cNvPr>
          <p:cNvSpPr txBox="1"/>
          <p:nvPr/>
        </p:nvSpPr>
        <p:spPr>
          <a:xfrm>
            <a:off x="6477205" y="1389832"/>
            <a:ext cx="519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OPPORTUNITIES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5ED250F-424A-9E42-8BFB-626784BE7354}"/>
              </a:ext>
            </a:extLst>
          </p:cNvPr>
          <p:cNvSpPr txBox="1"/>
          <p:nvPr/>
        </p:nvSpPr>
        <p:spPr>
          <a:xfrm>
            <a:off x="6477205" y="1999113"/>
            <a:ext cx="54302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build </a:t>
            </a:r>
            <a:r>
              <a:rPr lang="en-US" sz="2000" b="1" dirty="0"/>
              <a:t>INDIVIDUAL RESILIENCE</a:t>
            </a:r>
            <a:r>
              <a:rPr lang="en-US" dirty="0"/>
              <a:t>, </a:t>
            </a:r>
            <a:r>
              <a:rPr lang="en-US" sz="2000" b="1" dirty="0"/>
              <a:t>CAPACITY</a:t>
            </a:r>
            <a:r>
              <a:rPr lang="en-US" dirty="0"/>
              <a:t> and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000" b="1" dirty="0"/>
              <a:t>OCIAL CAPITAL </a:t>
            </a:r>
            <a:r>
              <a:rPr lang="en-US" dirty="0"/>
              <a:t>to sustain recovery and community inclusion</a:t>
            </a:r>
            <a:r>
              <a:rPr lang="en-IE" dirty="0">
                <a:effectLst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A2E18D9-D6FC-184B-BC23-902825410F3D}"/>
              </a:ext>
            </a:extLst>
          </p:cNvPr>
          <p:cNvSpPr txBox="1"/>
          <p:nvPr/>
        </p:nvSpPr>
        <p:spPr>
          <a:xfrm>
            <a:off x="6529312" y="3272765"/>
            <a:ext cx="519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POST-COURSE DEVELOPMENT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237B270-D788-5349-8A6B-370B1DD7D9BF}"/>
              </a:ext>
            </a:extLst>
          </p:cNvPr>
          <p:cNvSpPr txBox="1"/>
          <p:nvPr/>
        </p:nvSpPr>
        <p:spPr>
          <a:xfrm>
            <a:off x="6529312" y="3945402"/>
            <a:ext cx="54302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IE" dirty="0"/>
              <a:t>SMART Recovery facilitator training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IE" dirty="0"/>
              <a:t>Naloxone overdose prevention training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IE" dirty="0" err="1"/>
              <a:t>Hepfriend</a:t>
            </a:r>
            <a:r>
              <a:rPr lang="en-IE" dirty="0"/>
              <a:t> peer support training</a:t>
            </a:r>
          </a:p>
          <a:p>
            <a:endParaRPr lang="en-I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78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B5D5060A-8E5A-3043-92E7-35602D7C8523}"/>
              </a:ext>
            </a:extLst>
          </p:cNvPr>
          <p:cNvSpPr/>
          <p:nvPr/>
        </p:nvSpPr>
        <p:spPr>
          <a:xfrm rot="10800000">
            <a:off x="1009099" y="186982"/>
            <a:ext cx="10936213" cy="663746"/>
          </a:xfrm>
          <a:prstGeom prst="parallelogram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6633988E-0953-B743-8359-61B44995D69A}"/>
              </a:ext>
            </a:extLst>
          </p:cNvPr>
          <p:cNvSpPr/>
          <p:nvPr/>
        </p:nvSpPr>
        <p:spPr>
          <a:xfrm rot="209260">
            <a:off x="497261" y="201834"/>
            <a:ext cx="507582" cy="634044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FB5227C5-D090-F54A-9307-E2D13A365016}"/>
              </a:ext>
            </a:extLst>
          </p:cNvPr>
          <p:cNvSpPr/>
          <p:nvPr/>
        </p:nvSpPr>
        <p:spPr>
          <a:xfrm>
            <a:off x="11254503" y="1"/>
            <a:ext cx="948855" cy="1037708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49B29-A11A-5E4C-A041-F6C59DCB0188}"/>
              </a:ext>
            </a:extLst>
          </p:cNvPr>
          <p:cNvSpPr txBox="1"/>
          <p:nvPr/>
        </p:nvSpPr>
        <p:spPr>
          <a:xfrm>
            <a:off x="11559985" y="186980"/>
            <a:ext cx="51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rnard MT Condensed" panose="02050806060905020404" pitchFamily="18" charset="77"/>
                <a:cs typeface="Al Tarikh" pitchFamily="2" charset="-78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375C8C-7E62-F643-B14E-53C931CD8A2E}"/>
              </a:ext>
            </a:extLst>
          </p:cNvPr>
          <p:cNvSpPr/>
          <p:nvPr/>
        </p:nvSpPr>
        <p:spPr>
          <a:xfrm>
            <a:off x="0" y="6443663"/>
            <a:ext cx="12203358" cy="414337"/>
          </a:xfrm>
          <a:prstGeom prst="rect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847918E-E8D4-F24F-A0B6-7562B50E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8707"/>
            <a:ext cx="2057400" cy="68929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FCB7394-9422-8F4C-9419-5C8BDAF6BD39}"/>
              </a:ext>
            </a:extLst>
          </p:cNvPr>
          <p:cNvSpPr txBox="1"/>
          <p:nvPr/>
        </p:nvSpPr>
        <p:spPr>
          <a:xfrm>
            <a:off x="2967037" y="1243565"/>
            <a:ext cx="625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" panose="02040604050505020304" pitchFamily="18" charset="0"/>
              </a:rPr>
              <a:t>20</a:t>
            </a: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000" b="1" dirty="0">
                <a:latin typeface="Century" panose="02040604050505020304" pitchFamily="18" charset="0"/>
              </a:rPr>
              <a:t>PARTICIPANTS. </a:t>
            </a:r>
            <a:r>
              <a:rPr lang="en-US" dirty="0"/>
              <a:t>Completed </a:t>
            </a:r>
            <a:r>
              <a:rPr lang="en-US" sz="2400" b="1" dirty="0">
                <a:latin typeface="Century" panose="02040604050505020304" pitchFamily="18" charset="0"/>
              </a:rPr>
              <a:t>2 </a:t>
            </a:r>
            <a:r>
              <a:rPr lang="en-US" sz="2000" b="1" dirty="0">
                <a:latin typeface="Century" panose="02040604050505020304" pitchFamily="18" charset="0"/>
              </a:rPr>
              <a:t>PROGRAMMES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9201A0-ED0B-4D4F-A893-B214A7570707}"/>
              </a:ext>
            </a:extLst>
          </p:cNvPr>
          <p:cNvSpPr txBox="1"/>
          <p:nvPr/>
        </p:nvSpPr>
        <p:spPr>
          <a:xfrm>
            <a:off x="2318591" y="336284"/>
            <a:ext cx="519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MEASUREMENTS</a:t>
            </a:r>
            <a:endParaRPr lang="en-US" dirty="0"/>
          </a:p>
        </p:txBody>
      </p:sp>
      <p:pic>
        <p:nvPicPr>
          <p:cNvPr id="3" name="Graphic 2" descr="Bar chart">
            <a:extLst>
              <a:ext uri="{FF2B5EF4-FFF2-40B4-BE49-F238E27FC236}">
                <a16:creationId xmlns:a16="http://schemas.microsoft.com/office/drawing/2014/main" xmlns="" id="{5CB69923-CBC9-E248-AE39-28ADC8EAA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6458" y="79116"/>
            <a:ext cx="879478" cy="879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A5BEDC-2E01-F842-858F-331BA469FFCF}"/>
              </a:ext>
            </a:extLst>
          </p:cNvPr>
          <p:cNvSpPr txBox="1"/>
          <p:nvPr/>
        </p:nvSpPr>
        <p:spPr>
          <a:xfrm>
            <a:off x="1454469" y="2628285"/>
            <a:ext cx="360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" panose="02040604050505020304" pitchFamily="18" charset="0"/>
              </a:rPr>
              <a:t>INTERNAL EVALUATION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1E5B91-44D7-0144-A55E-E10EE838A295}"/>
              </a:ext>
            </a:extLst>
          </p:cNvPr>
          <p:cNvSpPr txBox="1"/>
          <p:nvPr/>
        </p:nvSpPr>
        <p:spPr>
          <a:xfrm>
            <a:off x="1467782" y="3429000"/>
            <a:ext cx="34506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Conducted by facilitator who conducted </a:t>
            </a:r>
          </a:p>
          <a:p>
            <a:endParaRPr lang="en-US" dirty="0"/>
          </a:p>
          <a:p>
            <a:r>
              <a:rPr lang="en-US" b="1" dirty="0"/>
              <a:t>METHOD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Pre- course questionnaire 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Mid- term review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End of </a:t>
            </a:r>
            <a:r>
              <a:rPr lang="en-US" dirty="0" err="1"/>
              <a:t>programme</a:t>
            </a:r>
            <a:r>
              <a:rPr lang="en-US" dirty="0"/>
              <a:t> evaluation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>
              <a:latin typeface="Century" panose="020406040505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C841E5-E094-E54D-A4D8-03EE2F77B961}"/>
              </a:ext>
            </a:extLst>
          </p:cNvPr>
          <p:cNvSpPr txBox="1"/>
          <p:nvPr/>
        </p:nvSpPr>
        <p:spPr>
          <a:xfrm>
            <a:off x="6477205" y="2630533"/>
            <a:ext cx="360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" panose="02040604050505020304" pitchFamily="18" charset="0"/>
              </a:rPr>
              <a:t>EXTERNAL EVALUATION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23481B-42ED-6749-8D97-2183102772CE}"/>
              </a:ext>
            </a:extLst>
          </p:cNvPr>
          <p:cNvSpPr txBox="1"/>
          <p:nvPr/>
        </p:nvSpPr>
        <p:spPr>
          <a:xfrm>
            <a:off x="6552308" y="3363583"/>
            <a:ext cx="34506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E" dirty="0"/>
              <a:t>Independent external evaluation </a:t>
            </a:r>
          </a:p>
          <a:p>
            <a:endParaRPr lang="en-IE" dirty="0"/>
          </a:p>
          <a:p>
            <a:r>
              <a:rPr lang="en-IE" b="1" dirty="0"/>
              <a:t>METHOD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E" dirty="0"/>
              <a:t>Questionnaire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E" dirty="0"/>
              <a:t>Focus group feedback with 14 participants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E" dirty="0"/>
              <a:t>Stakeholder and facilitator interviews</a:t>
            </a:r>
          </a:p>
          <a:p>
            <a:endParaRPr lang="en-US" sz="2000" b="1" dirty="0">
              <a:latin typeface="Century" panose="020406040505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FBA6854-F05D-4848-8DD2-83B19B06B19F}"/>
              </a:ext>
            </a:extLst>
          </p:cNvPr>
          <p:cNvCxnSpPr/>
          <p:nvPr/>
        </p:nvCxnSpPr>
        <p:spPr>
          <a:xfrm>
            <a:off x="5529263" y="2528888"/>
            <a:ext cx="0" cy="3639819"/>
          </a:xfrm>
          <a:prstGeom prst="line">
            <a:avLst/>
          </a:prstGeom>
          <a:ln w="41275">
            <a:solidFill>
              <a:srgbClr val="D4E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CBD7C0D-BFB8-D746-8B8F-D29540872CCF}"/>
              </a:ext>
            </a:extLst>
          </p:cNvPr>
          <p:cNvCxnSpPr/>
          <p:nvPr/>
        </p:nvCxnSpPr>
        <p:spPr>
          <a:xfrm>
            <a:off x="882278" y="3246813"/>
            <a:ext cx="9804772" cy="0"/>
          </a:xfrm>
          <a:prstGeom prst="line">
            <a:avLst/>
          </a:prstGeom>
          <a:ln w="28575">
            <a:solidFill>
              <a:srgbClr val="D4E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28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B5D5060A-8E5A-3043-92E7-35602D7C8523}"/>
              </a:ext>
            </a:extLst>
          </p:cNvPr>
          <p:cNvSpPr/>
          <p:nvPr/>
        </p:nvSpPr>
        <p:spPr>
          <a:xfrm rot="10800000">
            <a:off x="1009099" y="186982"/>
            <a:ext cx="10936213" cy="663746"/>
          </a:xfrm>
          <a:prstGeom prst="parallelogram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6633988E-0953-B743-8359-61B44995D69A}"/>
              </a:ext>
            </a:extLst>
          </p:cNvPr>
          <p:cNvSpPr/>
          <p:nvPr/>
        </p:nvSpPr>
        <p:spPr>
          <a:xfrm rot="209260">
            <a:off x="497261" y="201834"/>
            <a:ext cx="507582" cy="634044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FB5227C5-D090-F54A-9307-E2D13A365016}"/>
              </a:ext>
            </a:extLst>
          </p:cNvPr>
          <p:cNvSpPr/>
          <p:nvPr/>
        </p:nvSpPr>
        <p:spPr>
          <a:xfrm>
            <a:off x="11254503" y="1"/>
            <a:ext cx="948855" cy="1037708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49B29-A11A-5E4C-A041-F6C59DCB0188}"/>
              </a:ext>
            </a:extLst>
          </p:cNvPr>
          <p:cNvSpPr txBox="1"/>
          <p:nvPr/>
        </p:nvSpPr>
        <p:spPr>
          <a:xfrm>
            <a:off x="11559985" y="186980"/>
            <a:ext cx="51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rnard MT Condensed" panose="02050806060905020404" pitchFamily="18" charset="77"/>
                <a:cs typeface="Al Tarikh" pitchFamily="2" charset="-78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375C8C-7E62-F643-B14E-53C931CD8A2E}"/>
              </a:ext>
            </a:extLst>
          </p:cNvPr>
          <p:cNvSpPr/>
          <p:nvPr/>
        </p:nvSpPr>
        <p:spPr>
          <a:xfrm>
            <a:off x="0" y="6443663"/>
            <a:ext cx="12203358" cy="414337"/>
          </a:xfrm>
          <a:prstGeom prst="rect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847918E-E8D4-F24F-A0B6-7562B50E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8707"/>
            <a:ext cx="2057400" cy="68929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FCB7394-9422-8F4C-9419-5C8BDAF6BD39}"/>
              </a:ext>
            </a:extLst>
          </p:cNvPr>
          <p:cNvSpPr txBox="1"/>
          <p:nvPr/>
        </p:nvSpPr>
        <p:spPr>
          <a:xfrm>
            <a:off x="478445" y="1219020"/>
            <a:ext cx="5279418" cy="197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Participants scored themselves pre &amp; post course in:</a:t>
            </a:r>
            <a:endParaRPr lang="en-IE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" panose="02040604050505020304" pitchFamily="18" charset="0"/>
              </a:rPr>
              <a:t>          Relationships      Ambition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" panose="02040604050505020304" pitchFamily="18" charset="0"/>
              </a:rPr>
              <a:t>      Peer support       Personal development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" panose="02040604050505020304" pitchFamily="18" charset="0"/>
              </a:rPr>
              <a:t>           Motivation          Stability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9201A0-ED0B-4D4F-A893-B214A7570707}"/>
              </a:ext>
            </a:extLst>
          </p:cNvPr>
          <p:cNvSpPr txBox="1"/>
          <p:nvPr/>
        </p:nvSpPr>
        <p:spPr>
          <a:xfrm>
            <a:off x="2192259" y="304016"/>
            <a:ext cx="723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MEASUREMENT: OUTCOMES FRAMEWORK</a:t>
            </a:r>
            <a:endParaRPr lang="en-US" dirty="0"/>
          </a:p>
        </p:txBody>
      </p:sp>
      <p:pic>
        <p:nvPicPr>
          <p:cNvPr id="3" name="Graphic 2" descr="Bar chart">
            <a:extLst>
              <a:ext uri="{FF2B5EF4-FFF2-40B4-BE49-F238E27FC236}">
                <a16:creationId xmlns:a16="http://schemas.microsoft.com/office/drawing/2014/main" xmlns="" id="{5CB69923-CBC9-E248-AE39-28ADC8EAA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940" y="95110"/>
            <a:ext cx="879478" cy="879478"/>
          </a:xfrm>
          <a:prstGeom prst="rect">
            <a:avLst/>
          </a:prstGeom>
        </p:spPr>
      </p:pic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00000000-0008-0000-04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460583"/>
              </p:ext>
            </p:extLst>
          </p:nvPr>
        </p:nvGraphicFramePr>
        <p:xfrm>
          <a:off x="5757863" y="1394482"/>
          <a:ext cx="6353890" cy="448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69A064E-A377-704E-9541-D3AC80176555}"/>
              </a:ext>
            </a:extLst>
          </p:cNvPr>
          <p:cNvSpPr/>
          <p:nvPr/>
        </p:nvSpPr>
        <p:spPr>
          <a:xfrm>
            <a:off x="478445" y="545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 in motivation to a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capacity to provide peer support</a:t>
            </a:r>
            <a:r>
              <a:rPr lang="en-IE" dirty="0">
                <a:effectLst/>
              </a:rPr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37D7FA-0629-1944-89D9-1E45CDE0F839}"/>
              </a:ext>
            </a:extLst>
          </p:cNvPr>
          <p:cNvSpPr/>
          <p:nvPr/>
        </p:nvSpPr>
        <p:spPr>
          <a:xfrm>
            <a:off x="751052" y="3546974"/>
            <a:ext cx="5162345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outcome areas assessed were deemed material to building social capital to help sustain rehabilitation and build capacity for peer leadership.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8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B5D5060A-8E5A-3043-92E7-35602D7C8523}"/>
              </a:ext>
            </a:extLst>
          </p:cNvPr>
          <p:cNvSpPr/>
          <p:nvPr/>
        </p:nvSpPr>
        <p:spPr>
          <a:xfrm rot="10800000">
            <a:off x="1009099" y="186982"/>
            <a:ext cx="10936213" cy="663746"/>
          </a:xfrm>
          <a:prstGeom prst="parallelogram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6633988E-0953-B743-8359-61B44995D69A}"/>
              </a:ext>
            </a:extLst>
          </p:cNvPr>
          <p:cNvSpPr/>
          <p:nvPr/>
        </p:nvSpPr>
        <p:spPr>
          <a:xfrm rot="209260">
            <a:off x="497261" y="201834"/>
            <a:ext cx="507582" cy="634044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FB5227C5-D090-F54A-9307-E2D13A365016}"/>
              </a:ext>
            </a:extLst>
          </p:cNvPr>
          <p:cNvSpPr/>
          <p:nvPr/>
        </p:nvSpPr>
        <p:spPr>
          <a:xfrm>
            <a:off x="11254503" y="1"/>
            <a:ext cx="948855" cy="1037708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49B29-A11A-5E4C-A041-F6C59DCB0188}"/>
              </a:ext>
            </a:extLst>
          </p:cNvPr>
          <p:cNvSpPr txBox="1"/>
          <p:nvPr/>
        </p:nvSpPr>
        <p:spPr>
          <a:xfrm>
            <a:off x="11559985" y="186980"/>
            <a:ext cx="51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rnard MT Condensed" panose="02050806060905020404" pitchFamily="18" charset="77"/>
                <a:cs typeface="Al Tarikh" pitchFamily="2" charset="-78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375C8C-7E62-F643-B14E-53C931CD8A2E}"/>
              </a:ext>
            </a:extLst>
          </p:cNvPr>
          <p:cNvSpPr/>
          <p:nvPr/>
        </p:nvSpPr>
        <p:spPr>
          <a:xfrm>
            <a:off x="0" y="6443663"/>
            <a:ext cx="12203358" cy="414337"/>
          </a:xfrm>
          <a:prstGeom prst="rect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847918E-E8D4-F24F-A0B6-7562B50E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8707"/>
            <a:ext cx="2057400" cy="6892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9201A0-ED0B-4D4F-A893-B214A7570707}"/>
              </a:ext>
            </a:extLst>
          </p:cNvPr>
          <p:cNvSpPr txBox="1"/>
          <p:nvPr/>
        </p:nvSpPr>
        <p:spPr>
          <a:xfrm>
            <a:off x="2318591" y="336284"/>
            <a:ext cx="519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OUTCOMES</a:t>
            </a:r>
            <a:endParaRPr lang="en-US" dirty="0"/>
          </a:p>
        </p:txBody>
      </p:sp>
      <p:pic>
        <p:nvPicPr>
          <p:cNvPr id="3" name="Graphic 2" descr="Bar chart">
            <a:extLst>
              <a:ext uri="{FF2B5EF4-FFF2-40B4-BE49-F238E27FC236}">
                <a16:creationId xmlns:a16="http://schemas.microsoft.com/office/drawing/2014/main" xmlns="" id="{5CB69923-CBC9-E248-AE39-28ADC8EAA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6458" y="79116"/>
            <a:ext cx="879478" cy="87947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B957B4A-AE05-BF44-BB91-05392BAB32EB}"/>
              </a:ext>
            </a:extLst>
          </p:cNvPr>
          <p:cNvSpPr/>
          <p:nvPr/>
        </p:nvSpPr>
        <p:spPr>
          <a:xfrm>
            <a:off x="965044" y="1815989"/>
            <a:ext cx="4648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25%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 in motivation to a </a:t>
            </a:r>
            <a:r>
              <a:rPr lang="en-GB" sz="24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40%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capacity to provide peer support</a:t>
            </a:r>
            <a:r>
              <a:rPr lang="en-IE" dirty="0">
                <a:effectLst/>
              </a:rPr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21D58F1-D171-3F4E-ACC4-94D94478E567}"/>
              </a:ext>
            </a:extLst>
          </p:cNvPr>
          <p:cNvSpPr/>
          <p:nvPr/>
        </p:nvSpPr>
        <p:spPr>
          <a:xfrm>
            <a:off x="965044" y="3352479"/>
            <a:ext cx="4672766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health and well- being  greatly improved pre course on a 1-10 scale, one third rated their health and well-being at 6 or above.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49F0730B-E815-0749-8990-E444DDD53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524490"/>
              </p:ext>
            </p:extLst>
          </p:nvPr>
        </p:nvGraphicFramePr>
        <p:xfrm>
          <a:off x="6096000" y="1305778"/>
          <a:ext cx="5597198" cy="397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3363C40-DD6F-C34B-9E09-DF5FAEEE0513}"/>
              </a:ext>
            </a:extLst>
          </p:cNvPr>
          <p:cNvSpPr/>
          <p:nvPr/>
        </p:nvSpPr>
        <p:spPr>
          <a:xfrm>
            <a:off x="788191" y="1286392"/>
            <a:ext cx="4648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OUTCOMES FRAMEWORK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15678ED-1959-6646-873A-F012B572DA66}"/>
              </a:ext>
            </a:extLst>
          </p:cNvPr>
          <p:cNvSpPr/>
          <p:nvPr/>
        </p:nvSpPr>
        <p:spPr>
          <a:xfrm>
            <a:off x="128588" y="2782905"/>
            <a:ext cx="4648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 &amp; BEING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598F9F-7B33-A64A-AD1F-0985BDBE2784}"/>
              </a:ext>
            </a:extLst>
          </p:cNvPr>
          <p:cNvSpPr/>
          <p:nvPr/>
        </p:nvSpPr>
        <p:spPr>
          <a:xfrm>
            <a:off x="1009099" y="5142832"/>
            <a:ext cx="4979653" cy="802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92%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indicated improved health and well- being and rated themselves at </a:t>
            </a:r>
            <a:r>
              <a:rPr lang="en-US" sz="2000" b="1" dirty="0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above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9B5639B-0097-AB49-8EFF-1583D6054F93}"/>
              </a:ext>
            </a:extLst>
          </p:cNvPr>
          <p:cNvSpPr/>
          <p:nvPr/>
        </p:nvSpPr>
        <p:spPr>
          <a:xfrm>
            <a:off x="270194" y="4606372"/>
            <a:ext cx="4648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B5D5060A-8E5A-3043-92E7-35602D7C8523}"/>
              </a:ext>
            </a:extLst>
          </p:cNvPr>
          <p:cNvSpPr/>
          <p:nvPr/>
        </p:nvSpPr>
        <p:spPr>
          <a:xfrm rot="10800000">
            <a:off x="1009099" y="186982"/>
            <a:ext cx="10936213" cy="663746"/>
          </a:xfrm>
          <a:prstGeom prst="parallelogram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6633988E-0953-B743-8359-61B44995D69A}"/>
              </a:ext>
            </a:extLst>
          </p:cNvPr>
          <p:cNvSpPr/>
          <p:nvPr/>
        </p:nvSpPr>
        <p:spPr>
          <a:xfrm rot="209260">
            <a:off x="497261" y="201834"/>
            <a:ext cx="507582" cy="634044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FB5227C5-D090-F54A-9307-E2D13A365016}"/>
              </a:ext>
            </a:extLst>
          </p:cNvPr>
          <p:cNvSpPr/>
          <p:nvPr/>
        </p:nvSpPr>
        <p:spPr>
          <a:xfrm>
            <a:off x="11254503" y="1"/>
            <a:ext cx="948855" cy="1037708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49B29-A11A-5E4C-A041-F6C59DCB0188}"/>
              </a:ext>
            </a:extLst>
          </p:cNvPr>
          <p:cNvSpPr txBox="1"/>
          <p:nvPr/>
        </p:nvSpPr>
        <p:spPr>
          <a:xfrm>
            <a:off x="11559985" y="186980"/>
            <a:ext cx="51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rnard MT Condensed" panose="02050806060905020404" pitchFamily="18" charset="77"/>
                <a:cs typeface="Al Tarikh" pitchFamily="2" charset="-78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375C8C-7E62-F643-B14E-53C931CD8A2E}"/>
              </a:ext>
            </a:extLst>
          </p:cNvPr>
          <p:cNvSpPr/>
          <p:nvPr/>
        </p:nvSpPr>
        <p:spPr>
          <a:xfrm>
            <a:off x="0" y="6443663"/>
            <a:ext cx="12203358" cy="414337"/>
          </a:xfrm>
          <a:prstGeom prst="rect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847918E-E8D4-F24F-A0B6-7562B50E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8707"/>
            <a:ext cx="2057400" cy="6892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9201A0-ED0B-4D4F-A893-B214A7570707}"/>
              </a:ext>
            </a:extLst>
          </p:cNvPr>
          <p:cNvSpPr txBox="1"/>
          <p:nvPr/>
        </p:nvSpPr>
        <p:spPr>
          <a:xfrm>
            <a:off x="2185936" y="354650"/>
            <a:ext cx="519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" panose="02040604050505020304" pitchFamily="18" charset="0"/>
              </a:rPr>
              <a:t>OUTCOMES</a:t>
            </a:r>
            <a:endParaRPr lang="en-US" dirty="0"/>
          </a:p>
        </p:txBody>
      </p:sp>
      <p:pic>
        <p:nvPicPr>
          <p:cNvPr id="3" name="Graphic 2" descr="Bar chart">
            <a:extLst>
              <a:ext uri="{FF2B5EF4-FFF2-40B4-BE49-F238E27FC236}">
                <a16:creationId xmlns:a16="http://schemas.microsoft.com/office/drawing/2014/main" xmlns="" id="{5CB69923-CBC9-E248-AE39-28ADC8EAA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6458" y="79116"/>
            <a:ext cx="879478" cy="879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C4430A-1DB9-1341-AE19-4C5D89A5FD49}"/>
              </a:ext>
            </a:extLst>
          </p:cNvPr>
          <p:cNvSpPr/>
          <p:nvPr/>
        </p:nvSpPr>
        <p:spPr>
          <a:xfrm>
            <a:off x="1023659" y="3488983"/>
            <a:ext cx="6096000" cy="1264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positive journey of change was evidenced in key soft outcome areas such as: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MOTIVATION, AMBITION, PERSONAL DEVELOPMENT, PEER SUPPORT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STABILITY ATTRIBUTABLE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Peer Leadership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Graphic 8" descr="User">
            <a:extLst>
              <a:ext uri="{FF2B5EF4-FFF2-40B4-BE49-F238E27FC236}">
                <a16:creationId xmlns:a16="http://schemas.microsoft.com/office/drawing/2014/main" xmlns="" id="{401BD7A9-EE3B-534A-A6BF-4BCEBD5EC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5872" y="1292447"/>
            <a:ext cx="701171" cy="7011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2134D7-F60C-4542-9662-0B8B64B047EF}"/>
              </a:ext>
            </a:extLst>
          </p:cNvPr>
          <p:cNvSpPr/>
          <p:nvPr/>
        </p:nvSpPr>
        <p:spPr>
          <a:xfrm>
            <a:off x="1746197" y="1347287"/>
            <a:ext cx="5497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reported an increase in levels of knowledge, skills and competencies in relation to the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modules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7710397-D475-6445-8D6F-29C5CA2FFD11}"/>
              </a:ext>
            </a:extLst>
          </p:cNvPr>
          <p:cNvSpPr txBox="1"/>
          <p:nvPr/>
        </p:nvSpPr>
        <p:spPr>
          <a:xfrm>
            <a:off x="1023659" y="2913191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OUTCOMES</a:t>
            </a:r>
          </a:p>
        </p:txBody>
      </p:sp>
      <p:pic>
        <p:nvPicPr>
          <p:cNvPr id="22" name="Graphic 21" descr="Downward trend">
            <a:extLst>
              <a:ext uri="{FF2B5EF4-FFF2-40B4-BE49-F238E27FC236}">
                <a16:creationId xmlns:a16="http://schemas.microsoft.com/office/drawing/2014/main" xmlns="" id="{DC2B113E-415A-1C4F-BAE2-4957BAF9F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57487" y="2704219"/>
            <a:ext cx="628651" cy="62865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30AC5D8-3974-8446-8305-C3D9AEE22C70}"/>
              </a:ext>
            </a:extLst>
          </p:cNvPr>
          <p:cNvSpPr/>
          <p:nvPr/>
        </p:nvSpPr>
        <p:spPr>
          <a:xfrm>
            <a:off x="7385554" y="3284557"/>
            <a:ext cx="4559758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achievement of such outcomes is a crucial factor in increasing resilience to sustain recovery and increase capacity to eventually exit services. 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0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B5D5060A-8E5A-3043-92E7-35602D7C8523}"/>
              </a:ext>
            </a:extLst>
          </p:cNvPr>
          <p:cNvSpPr/>
          <p:nvPr/>
        </p:nvSpPr>
        <p:spPr>
          <a:xfrm rot="10800000">
            <a:off x="1009099" y="186982"/>
            <a:ext cx="10936213" cy="663746"/>
          </a:xfrm>
          <a:prstGeom prst="parallelogram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6633988E-0953-B743-8359-61B44995D69A}"/>
              </a:ext>
            </a:extLst>
          </p:cNvPr>
          <p:cNvSpPr/>
          <p:nvPr/>
        </p:nvSpPr>
        <p:spPr>
          <a:xfrm rot="209260">
            <a:off x="497261" y="201834"/>
            <a:ext cx="507582" cy="634044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FB5227C5-D090-F54A-9307-E2D13A365016}"/>
              </a:ext>
            </a:extLst>
          </p:cNvPr>
          <p:cNvSpPr/>
          <p:nvPr/>
        </p:nvSpPr>
        <p:spPr>
          <a:xfrm>
            <a:off x="11254503" y="1"/>
            <a:ext cx="948855" cy="1037708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49B29-A11A-5E4C-A041-F6C59DCB0188}"/>
              </a:ext>
            </a:extLst>
          </p:cNvPr>
          <p:cNvSpPr txBox="1"/>
          <p:nvPr/>
        </p:nvSpPr>
        <p:spPr>
          <a:xfrm>
            <a:off x="11559985" y="186980"/>
            <a:ext cx="51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rnard MT Condensed" panose="02050806060905020404" pitchFamily="18" charset="77"/>
                <a:cs typeface="Al Tarikh" pitchFamily="2" charset="-78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375C8C-7E62-F643-B14E-53C931CD8A2E}"/>
              </a:ext>
            </a:extLst>
          </p:cNvPr>
          <p:cNvSpPr/>
          <p:nvPr/>
        </p:nvSpPr>
        <p:spPr>
          <a:xfrm>
            <a:off x="0" y="6443663"/>
            <a:ext cx="12203358" cy="414337"/>
          </a:xfrm>
          <a:prstGeom prst="rect">
            <a:avLst/>
          </a:prstGeom>
          <a:solidFill>
            <a:srgbClr val="D4E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847918E-E8D4-F24F-A0B6-7562B50E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8707"/>
            <a:ext cx="2057400" cy="6892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9201A0-ED0B-4D4F-A893-B214A7570707}"/>
              </a:ext>
            </a:extLst>
          </p:cNvPr>
          <p:cNvSpPr txBox="1"/>
          <p:nvPr/>
        </p:nvSpPr>
        <p:spPr>
          <a:xfrm>
            <a:off x="2057400" y="333136"/>
            <a:ext cx="79062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" panose="02040604050505020304" pitchFamily="18" charset="0"/>
              </a:rPr>
              <a:t>LEARNING / EVALUATION RECOMMENDATIONS</a:t>
            </a:r>
            <a:endParaRPr lang="en-IE" sz="2000" b="1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23481B-42ED-6749-8D97-2183102772CE}"/>
              </a:ext>
            </a:extLst>
          </p:cNvPr>
          <p:cNvSpPr txBox="1"/>
          <p:nvPr/>
        </p:nvSpPr>
        <p:spPr>
          <a:xfrm>
            <a:off x="246688" y="1010245"/>
            <a:ext cx="476093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Retain </a:t>
            </a:r>
            <a:r>
              <a:rPr lang="en-US" b="1" dirty="0"/>
              <a:t>MID PROGRAM REVIEW</a:t>
            </a:r>
            <a:r>
              <a:rPr lang="en-US" dirty="0"/>
              <a:t> to allow for real time </a:t>
            </a:r>
            <a:r>
              <a:rPr lang="en-US" dirty="0" err="1"/>
              <a:t>programme</a:t>
            </a:r>
            <a:r>
              <a:rPr lang="en-US" dirty="0"/>
              <a:t> changes.</a:t>
            </a:r>
          </a:p>
          <a:p>
            <a:pPr>
              <a:lnSpc>
                <a:spcPct val="150000"/>
              </a:lnSpc>
            </a:pPr>
            <a:endParaRPr lang="en-IE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/>
              <a:t>INCLUDE FORMER PARTICIPANTS </a:t>
            </a:r>
            <a:r>
              <a:rPr lang="en-US" dirty="0"/>
              <a:t>in next role outs, for development and inclusion</a:t>
            </a:r>
          </a:p>
          <a:p>
            <a:pPr>
              <a:lnSpc>
                <a:spcPct val="150000"/>
              </a:lnSpc>
            </a:pPr>
            <a:endParaRPr lang="en-IE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Have </a:t>
            </a:r>
            <a:r>
              <a:rPr lang="en-US" b="1" dirty="0"/>
              <a:t>INPUTS ABOUT POST COURSE TRAINING </a:t>
            </a:r>
            <a:r>
              <a:rPr lang="en-US" dirty="0"/>
              <a:t>options built into core </a:t>
            </a:r>
            <a:r>
              <a:rPr lang="en-US" dirty="0" err="1"/>
              <a:t>programme</a:t>
            </a:r>
            <a:r>
              <a:rPr lang="en-US" dirty="0"/>
              <a:t> for greater clarity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Develop one </a:t>
            </a:r>
            <a:r>
              <a:rPr lang="en-US" dirty="0" err="1"/>
              <a:t>programme</a:t>
            </a:r>
            <a:r>
              <a:rPr lang="en-US" dirty="0"/>
              <a:t> targeting </a:t>
            </a:r>
            <a:r>
              <a:rPr lang="en-US" b="1" dirty="0"/>
              <a:t>FAMILY MEMBERS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IE" dirty="0"/>
          </a:p>
          <a:p>
            <a:endParaRPr lang="en-US" sz="2000" b="1" dirty="0">
              <a:latin typeface="Century" panose="020406040505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8B5AF7-871A-3449-899E-EA7CDA4E9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752" y="4839582"/>
            <a:ext cx="1657223" cy="1524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105312-9737-6748-B071-4776A7068DF6}"/>
              </a:ext>
            </a:extLst>
          </p:cNvPr>
          <p:cNvSpPr/>
          <p:nvPr/>
        </p:nvSpPr>
        <p:spPr>
          <a:xfrm>
            <a:off x="6914715" y="1351203"/>
            <a:ext cx="5030597" cy="425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/>
              <a:t>CHANGE COURSE TITLE </a:t>
            </a:r>
            <a:r>
              <a:rPr lang="en-US" dirty="0"/>
              <a:t>– Peer education &amp; development</a:t>
            </a:r>
          </a:p>
          <a:p>
            <a:pPr>
              <a:lnSpc>
                <a:spcPct val="150000"/>
              </a:lnSpc>
            </a:pPr>
            <a:endParaRPr lang="en-IE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Widen the </a:t>
            </a:r>
            <a:r>
              <a:rPr lang="en-US" b="1" dirty="0"/>
              <a:t>RECRUITMENT BASE</a:t>
            </a:r>
          </a:p>
          <a:p>
            <a:pPr>
              <a:lnSpc>
                <a:spcPct val="150000"/>
              </a:lnSpc>
            </a:pPr>
            <a:endParaRPr lang="en-IE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Roll out four more </a:t>
            </a:r>
            <a:r>
              <a:rPr lang="en-US" dirty="0" err="1"/>
              <a:t>programmes</a:t>
            </a:r>
            <a:r>
              <a:rPr lang="en-US" dirty="0"/>
              <a:t> to create a </a:t>
            </a:r>
            <a:r>
              <a:rPr lang="en-US" b="1" dirty="0"/>
              <a:t>WIDER BASE OF PARTICIPANTS</a:t>
            </a:r>
            <a:r>
              <a:rPr lang="en-US" dirty="0"/>
              <a:t> in 2018/19</a:t>
            </a:r>
          </a:p>
          <a:p>
            <a:pPr>
              <a:lnSpc>
                <a:spcPct val="150000"/>
              </a:lnSpc>
            </a:pPr>
            <a:endParaRPr lang="en-IE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Hold </a:t>
            </a:r>
            <a:r>
              <a:rPr lang="en-US" sz="2000" b="1" dirty="0"/>
              <a:t>PUBLIC SEMINAR </a:t>
            </a:r>
            <a:r>
              <a:rPr lang="en-US" dirty="0"/>
              <a:t>to demonstrate learning outcomes</a:t>
            </a:r>
            <a:endParaRPr lang="en-IE" dirty="0"/>
          </a:p>
        </p:txBody>
      </p:sp>
      <p:pic>
        <p:nvPicPr>
          <p:cNvPr id="9" name="Graphic 8" descr="Books on Shelf">
            <a:extLst>
              <a:ext uri="{FF2B5EF4-FFF2-40B4-BE49-F238E27FC236}">
                <a16:creationId xmlns:a16="http://schemas.microsoft.com/office/drawing/2014/main" xmlns="" id="{67597FDC-D9B6-E349-8D6D-59B41DDE6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113" y="616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8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517</Words>
  <Application>Microsoft Office PowerPoint</Application>
  <PresentationFormat>Custom</PresentationFormat>
  <Paragraphs>106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 Maclean Hayes</dc:creator>
  <cp:lastModifiedBy>Brian Galvin</cp:lastModifiedBy>
  <cp:revision>60</cp:revision>
  <dcterms:created xsi:type="dcterms:W3CDTF">2018-11-06T09:38:03Z</dcterms:created>
  <dcterms:modified xsi:type="dcterms:W3CDTF">2018-11-11T16:12:51Z</dcterms:modified>
</cp:coreProperties>
</file>