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sldIdLst>
    <p:sldId id="257" r:id="rId2"/>
    <p:sldId id="276" r:id="rId3"/>
    <p:sldId id="274" r:id="rId4"/>
    <p:sldId id="283" r:id="rId5"/>
    <p:sldId id="272" r:id="rId6"/>
    <p:sldId id="278" r:id="rId7"/>
    <p:sldId id="285" r:id="rId8"/>
    <p:sldId id="256" r:id="rId9"/>
    <p:sldId id="27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anna Iver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23" d="100"/>
          <a:sy n="123"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5F5F70-014E-44AF-9952-C7890D7680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xmlns="" id="{B55B7181-5A05-412C-8FDF-937411725A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xmlns="" id="{AA23C83F-2D70-4B48-A01A-C01EE7D0DC60}"/>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5" name="Footer Placeholder 4">
            <a:extLst>
              <a:ext uri="{FF2B5EF4-FFF2-40B4-BE49-F238E27FC236}">
                <a16:creationId xmlns:a16="http://schemas.microsoft.com/office/drawing/2014/main" xmlns="" id="{71398118-13CA-4BE8-8538-7FC894A0103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DC1DCF90-3580-4BBD-BDC7-BA288E58E660}"/>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1235932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C2C409-BB59-4DF5-B408-0861859A3D87}"/>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xmlns="" id="{D685BF3C-CC28-4931-9D07-3386452112F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F886AD16-E937-40ED-AD8E-F2AA5501A0E3}"/>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5" name="Footer Placeholder 4">
            <a:extLst>
              <a:ext uri="{FF2B5EF4-FFF2-40B4-BE49-F238E27FC236}">
                <a16:creationId xmlns:a16="http://schemas.microsoft.com/office/drawing/2014/main" xmlns="" id="{1D963629-9235-450D-A663-78FB0BC0036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55063865-CFC9-487D-9A6D-2F5528E32A7A}"/>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1394689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3D5BFD8-8D14-4864-9D6E-69624E9265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xmlns="" id="{0EB93002-497E-46E1-A07D-7189EA12F00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68BC3A93-1FAA-4644-B3FD-343C85E97B4E}"/>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5" name="Footer Placeholder 4">
            <a:extLst>
              <a:ext uri="{FF2B5EF4-FFF2-40B4-BE49-F238E27FC236}">
                <a16:creationId xmlns:a16="http://schemas.microsoft.com/office/drawing/2014/main" xmlns="" id="{0894138C-A1AB-4F19-9555-0A4E826C6A5F}"/>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FC1B5A2B-4332-488A-8B13-3C3688FC486A}"/>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8096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508AD6-85BA-4F4B-8B71-3ACB957D337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09F97941-BD68-41E3-8DFA-87BDF2606EF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6105E605-014A-4000-88B0-FB4C22F8F975}"/>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5" name="Footer Placeholder 4">
            <a:extLst>
              <a:ext uri="{FF2B5EF4-FFF2-40B4-BE49-F238E27FC236}">
                <a16:creationId xmlns:a16="http://schemas.microsoft.com/office/drawing/2014/main" xmlns="" id="{73CF03D1-9EB4-4496-872D-CAD27F552D5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5273D652-9C69-4513-9097-CA3C996313F9}"/>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448877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9570FA-BCCE-422F-B293-7D906DD434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xmlns="" id="{C9BE158B-9BC2-443C-87DF-517C95CBF0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A638A042-3A99-4606-BABB-2410A467300E}"/>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5" name="Footer Placeholder 4">
            <a:extLst>
              <a:ext uri="{FF2B5EF4-FFF2-40B4-BE49-F238E27FC236}">
                <a16:creationId xmlns:a16="http://schemas.microsoft.com/office/drawing/2014/main" xmlns="" id="{14F0449E-0398-413E-944A-F5948F866A6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xmlns="" id="{3773BA4E-584B-4DEA-8D37-D6EB7B1BF55A}"/>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3338180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45536C-0045-4A7C-8E5F-D2078C0FE0C9}"/>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C9B8BB8C-D4FE-4AA9-A4B7-FB41D86E474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xmlns="" id="{6A058559-428D-45FC-BB99-E2510BEE8B7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xmlns="" id="{FAA40271-5917-4E9B-9E55-0A34B0992A33}"/>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6" name="Footer Placeholder 5">
            <a:extLst>
              <a:ext uri="{FF2B5EF4-FFF2-40B4-BE49-F238E27FC236}">
                <a16:creationId xmlns:a16="http://schemas.microsoft.com/office/drawing/2014/main" xmlns="" id="{8B957A1C-065E-4096-9E7B-1BF8FF1C83D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23FB88AE-9AFA-4A50-BFDE-E63A4D26A6E0}"/>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1197469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D35026-1BCA-4FE0-B98F-01A920CD6B6F}"/>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xmlns="" id="{4F1DE1C4-3426-4F43-9437-C0A8A4F54B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920BE343-8AE6-4309-8422-02B983BC7BA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xmlns="" id="{AD691EC4-65AB-4A6E-8338-9B07649F59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C5F887E-3987-43D6-B0D3-FFEAD7BEBC5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xmlns="" id="{A9C03511-6C44-4B0F-B422-531890202082}"/>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8" name="Footer Placeholder 7">
            <a:extLst>
              <a:ext uri="{FF2B5EF4-FFF2-40B4-BE49-F238E27FC236}">
                <a16:creationId xmlns:a16="http://schemas.microsoft.com/office/drawing/2014/main" xmlns="" id="{9AB0B13B-CE68-49FF-9C4C-1F047D5B2187}"/>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xmlns="" id="{BE8BE653-0FB1-4890-B578-32038462EC3D}"/>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2101536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26DABC-ACDC-4A4C-8FB5-C1A411262914}"/>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xmlns="" id="{5FFD6D10-5F97-4C05-8118-585EF6291310}"/>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4" name="Footer Placeholder 3">
            <a:extLst>
              <a:ext uri="{FF2B5EF4-FFF2-40B4-BE49-F238E27FC236}">
                <a16:creationId xmlns:a16="http://schemas.microsoft.com/office/drawing/2014/main" xmlns="" id="{8EECD574-442D-46AE-9A5B-3515982471FD}"/>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xmlns="" id="{A5AB9176-F2F7-4972-B30C-03517B698072}"/>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132385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6C1C06D-B600-4172-B1DB-10E8095B559C}"/>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3" name="Footer Placeholder 2">
            <a:extLst>
              <a:ext uri="{FF2B5EF4-FFF2-40B4-BE49-F238E27FC236}">
                <a16:creationId xmlns:a16="http://schemas.microsoft.com/office/drawing/2014/main" xmlns="" id="{0A6A574E-C29C-4FE8-84A7-961E4430042A}"/>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xmlns="" id="{3BF77665-594C-42A5-AF57-1B7A7A29D04A}"/>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336409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163224-F56F-485F-B0D9-F8832FC51D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xmlns="" id="{5AD653D6-109C-4494-BB58-D1E4BB3D22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xmlns="" id="{E24E3A2F-A11D-463B-AB07-7A99C7457A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A0077DC-A250-42A8-97C5-3378CC2BA536}"/>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6" name="Footer Placeholder 5">
            <a:extLst>
              <a:ext uri="{FF2B5EF4-FFF2-40B4-BE49-F238E27FC236}">
                <a16:creationId xmlns:a16="http://schemas.microsoft.com/office/drawing/2014/main" xmlns="" id="{58AD98BF-F464-4DCA-9D25-C73BD83AA94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780F6108-B622-4DD5-B3D4-9EE2030B8CF5}"/>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1931296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356852-ECC2-40B9-AAF5-9AEE9E787D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xmlns="" id="{A293379C-97E7-45CA-90EA-A115FCF4AE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xmlns="" id="{53E62119-1FE8-46A0-96D5-12BE8C5378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F1772B2-D510-4FD1-8124-AB4DBAAE1E53}"/>
              </a:ext>
            </a:extLst>
          </p:cNvPr>
          <p:cNvSpPr>
            <a:spLocks noGrp="1"/>
          </p:cNvSpPr>
          <p:nvPr>
            <p:ph type="dt" sz="half" idx="10"/>
          </p:nvPr>
        </p:nvSpPr>
        <p:spPr/>
        <p:txBody>
          <a:bodyPr/>
          <a:lstStyle/>
          <a:p>
            <a:fld id="{9AAB3601-B913-4279-883D-555F08E039BF}" type="datetimeFigureOut">
              <a:rPr lang="en-IE" smtClean="0"/>
              <a:t>06/11/2018</a:t>
            </a:fld>
            <a:endParaRPr lang="en-IE"/>
          </a:p>
        </p:txBody>
      </p:sp>
      <p:sp>
        <p:nvSpPr>
          <p:cNvPr id="6" name="Footer Placeholder 5">
            <a:extLst>
              <a:ext uri="{FF2B5EF4-FFF2-40B4-BE49-F238E27FC236}">
                <a16:creationId xmlns:a16="http://schemas.microsoft.com/office/drawing/2014/main" xmlns="" id="{502BF6CE-7F03-407C-B3DC-A6C67FE4883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xmlns="" id="{D4F7BFF2-F7DF-40C3-B790-558F43691D9E}"/>
              </a:ext>
            </a:extLst>
          </p:cNvPr>
          <p:cNvSpPr>
            <a:spLocks noGrp="1"/>
          </p:cNvSpPr>
          <p:nvPr>
            <p:ph type="sldNum" sz="quarter" idx="12"/>
          </p:nvPr>
        </p:nvSpPr>
        <p:spPr/>
        <p:txBody>
          <a:bodyPr/>
          <a:lstStyle/>
          <a:p>
            <a:fld id="{DF27DA6A-95B3-437B-A9EE-D6910F74AF00}" type="slidenum">
              <a:rPr lang="en-IE" smtClean="0"/>
              <a:t>‹#›</a:t>
            </a:fld>
            <a:endParaRPr lang="en-IE"/>
          </a:p>
        </p:txBody>
      </p:sp>
    </p:spTree>
    <p:extLst>
      <p:ext uri="{BB962C8B-B14F-4D97-AF65-F5344CB8AC3E}">
        <p14:creationId xmlns:p14="http://schemas.microsoft.com/office/powerpoint/2010/main" val="2581890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F1A403E-05EE-4B55-9685-D9E6359C68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xmlns="" id="{D7C1F337-C9EC-464E-A53C-74A99B9178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xmlns="" id="{00C99086-261E-4499-82AC-F34AA7F799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B3601-B913-4279-883D-555F08E039BF}" type="datetimeFigureOut">
              <a:rPr lang="en-IE" smtClean="0"/>
              <a:t>06/11/2018</a:t>
            </a:fld>
            <a:endParaRPr lang="en-IE"/>
          </a:p>
        </p:txBody>
      </p:sp>
      <p:sp>
        <p:nvSpPr>
          <p:cNvPr id="5" name="Footer Placeholder 4">
            <a:extLst>
              <a:ext uri="{FF2B5EF4-FFF2-40B4-BE49-F238E27FC236}">
                <a16:creationId xmlns:a16="http://schemas.microsoft.com/office/drawing/2014/main" xmlns="" id="{8F775807-8D60-4FA2-A2E7-3B2DCB88FB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xmlns="" id="{6B442675-14AE-46B3-B285-4F99F68FDE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7DA6A-95B3-437B-A9EE-D6910F74AF00}" type="slidenum">
              <a:rPr lang="en-IE" smtClean="0"/>
              <a:t>‹#›</a:t>
            </a:fld>
            <a:endParaRPr lang="en-IE"/>
          </a:p>
        </p:txBody>
      </p:sp>
    </p:spTree>
    <p:extLst>
      <p:ext uri="{BB962C8B-B14F-4D97-AF65-F5344CB8AC3E}">
        <p14:creationId xmlns:p14="http://schemas.microsoft.com/office/powerpoint/2010/main" val="909234896"/>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recoveryacademyireland.ie/resourc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a:extLst>
              <a:ext uri="{FF2B5EF4-FFF2-40B4-BE49-F238E27FC236}">
                <a16:creationId xmlns:a16="http://schemas.microsoft.com/office/drawing/2014/main" xmlns="" id="{38385CE6-54D3-4F5B-B8A9-62C0C5E4CE92}"/>
              </a:ext>
            </a:extLst>
          </p:cNvPr>
          <p:cNvSpPr>
            <a:spLocks noChangeArrowheads="1"/>
          </p:cNvSpPr>
          <p:nvPr/>
        </p:nvSpPr>
        <p:spPr bwMode="auto">
          <a:xfrm>
            <a:off x="1381126" y="1125537"/>
            <a:ext cx="5286374"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algn="ctr">
              <a:spcBef>
                <a:spcPct val="50000"/>
              </a:spcBef>
            </a:pPr>
            <a:r>
              <a:rPr lang="en-GB" altLang="en-US" sz="4400" dirty="0"/>
              <a:t>Recovery Coaching as a Mechanism to Build Recovery Capital</a:t>
            </a:r>
            <a:endParaRPr lang="en-US" altLang="en-US" sz="4400" dirty="0"/>
          </a:p>
        </p:txBody>
      </p:sp>
      <p:pic>
        <p:nvPicPr>
          <p:cNvPr id="14" name="Content Placeholder 13" descr="C:\Users\maebhleahy\Desktop\ra-logo2.png">
            <a:extLst>
              <a:ext uri="{FF2B5EF4-FFF2-40B4-BE49-F238E27FC236}">
                <a16:creationId xmlns:a16="http://schemas.microsoft.com/office/drawing/2014/main" xmlns="" id="{5507DAD2-6F03-453B-B200-E97340A76C6C}"/>
              </a:ext>
            </a:extLst>
          </p:cNvPr>
          <p:cNvPicPr>
            <a:picLocks noGrp="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bwMode="auto">
          <a:xfrm>
            <a:off x="7599363" y="1125537"/>
            <a:ext cx="3363912" cy="387508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045C907D-3144-42CE-B614-C9E9E6382236}"/>
              </a:ext>
            </a:extLst>
          </p:cNvPr>
          <p:cNvSpPr>
            <a:spLocks noGrp="1" noChangeArrowheads="1"/>
          </p:cNvSpPr>
          <p:nvPr>
            <p:ph type="title"/>
          </p:nvPr>
        </p:nvSpPr>
        <p:spPr/>
        <p:txBody>
          <a:bodyPr/>
          <a:lstStyle/>
          <a:p>
            <a:pPr algn="ctr" eaLnBrk="1" hangingPunct="1"/>
            <a:r>
              <a:rPr lang="en-GB" altLang="en-US" sz="2800" u="sng" dirty="0">
                <a:latin typeface="Comic Sans MS" panose="030F0702030302020204" pitchFamily="66" charset="0"/>
              </a:rPr>
              <a:t>Transformative Change</a:t>
            </a:r>
            <a:br>
              <a:rPr lang="en-GB" altLang="en-US" sz="2800" u="sng" dirty="0">
                <a:latin typeface="Comic Sans MS" panose="030F0702030302020204" pitchFamily="66" charset="0"/>
              </a:rPr>
            </a:br>
            <a:endParaRPr lang="en-US" altLang="en-US" sz="2800" u="sng" dirty="0">
              <a:latin typeface="Comic Sans MS" panose="030F0702030302020204" pitchFamily="66" charset="0"/>
            </a:endParaRPr>
          </a:p>
        </p:txBody>
      </p:sp>
      <p:sp>
        <p:nvSpPr>
          <p:cNvPr id="4099" name="Rectangle 3">
            <a:extLst>
              <a:ext uri="{FF2B5EF4-FFF2-40B4-BE49-F238E27FC236}">
                <a16:creationId xmlns:a16="http://schemas.microsoft.com/office/drawing/2014/main" xmlns="" id="{F9C5523A-6740-45B7-82FE-EFA1B4C737C2}"/>
              </a:ext>
            </a:extLst>
          </p:cNvPr>
          <p:cNvSpPr>
            <a:spLocks noGrp="1" noChangeArrowheads="1"/>
          </p:cNvSpPr>
          <p:nvPr>
            <p:ph idx="1"/>
          </p:nvPr>
        </p:nvSpPr>
        <p:spPr>
          <a:xfrm>
            <a:off x="1981200" y="1268413"/>
            <a:ext cx="8229600" cy="4857750"/>
          </a:xfrm>
        </p:spPr>
        <p:txBody>
          <a:bodyPr/>
          <a:lstStyle/>
          <a:p>
            <a:pPr eaLnBrk="1" hangingPunct="1"/>
            <a:r>
              <a:rPr lang="en-GB" altLang="en-US" dirty="0">
                <a:latin typeface="Comic Sans MS" panose="030F0702030302020204" pitchFamily="66" charset="0"/>
              </a:rPr>
              <a:t>Those of us who live and/or work in the fields of addiction and mental health recovery, are living through exciting times.</a:t>
            </a:r>
          </a:p>
          <a:p>
            <a:pPr eaLnBrk="1" hangingPunct="1"/>
            <a:r>
              <a:rPr lang="en-GB" altLang="en-US" dirty="0">
                <a:latin typeface="Comic Sans MS" panose="030F0702030302020204" pitchFamily="66" charset="0"/>
              </a:rPr>
              <a:t>What we are currently witnessing</a:t>
            </a:r>
            <a:r>
              <a:rPr lang="en-GB" altLang="en-US" dirty="0"/>
              <a:t> </a:t>
            </a:r>
            <a:r>
              <a:rPr lang="en-GB" altLang="en-US" dirty="0">
                <a:latin typeface="Comic Sans MS" panose="030F0702030302020204" pitchFamily="66" charset="0"/>
              </a:rPr>
              <a:t>is referred to as a  ‘paradigmatic shift’</a:t>
            </a:r>
          </a:p>
          <a:p>
            <a:r>
              <a:rPr lang="en-GB" altLang="en-US" dirty="0">
                <a:latin typeface="Comic Sans MS" panose="030F0702030302020204" pitchFamily="66" charset="0"/>
              </a:rPr>
              <a:t>As we speak, across the globe, modern ‘treatment’ is being transformed into a more person-centred, holistic, family-centred and recovery-focused system of care, White and Cloud, (2008)</a:t>
            </a:r>
            <a:r>
              <a:rPr lang="en-IE" dirty="0">
                <a:latin typeface="Comic Sans MS" panose="030F0702030302020204" pitchFamily="66" charset="0"/>
              </a:rPr>
              <a:t>, Keane, </a:t>
            </a:r>
            <a:r>
              <a:rPr lang="en-IE" dirty="0" err="1">
                <a:latin typeface="Comic Sans MS" panose="030F0702030302020204" pitchFamily="66" charset="0"/>
              </a:rPr>
              <a:t>McAleenan</a:t>
            </a:r>
            <a:r>
              <a:rPr lang="en-IE" dirty="0">
                <a:latin typeface="Comic Sans MS" panose="030F0702030302020204" pitchFamily="66" charset="0"/>
              </a:rPr>
              <a:t> and Barry (2014)</a:t>
            </a:r>
            <a:endParaRPr lang="en-GB" altLang="en-US" dirty="0">
              <a:latin typeface="Comic Sans MS" panose="030F0702030302020204" pitchFamily="66" charset="0"/>
            </a:endParaRPr>
          </a:p>
          <a:p>
            <a:pPr marL="0" indent="0" eaLnBrk="1" hangingPunct="1">
              <a:buNone/>
            </a:pPr>
            <a:endParaRPr lang="en-GB"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CDB5E859-BB9C-480A-B8E4-DBFBE6D90BD3}"/>
              </a:ext>
            </a:extLst>
          </p:cNvPr>
          <p:cNvSpPr>
            <a:spLocks noGrp="1" noChangeArrowheads="1"/>
          </p:cNvSpPr>
          <p:nvPr>
            <p:ph type="title"/>
          </p:nvPr>
        </p:nvSpPr>
        <p:spPr/>
        <p:txBody>
          <a:bodyPr/>
          <a:lstStyle/>
          <a:p>
            <a:pPr algn="ctr" eaLnBrk="1" hangingPunct="1"/>
            <a:r>
              <a:rPr lang="en-GB" altLang="en-US" sz="2800" u="sng" dirty="0">
                <a:latin typeface="Comic Sans MS" panose="030F0702030302020204" pitchFamily="66" charset="0"/>
              </a:rPr>
              <a:t>Recovery Coach a New Role?</a:t>
            </a:r>
            <a:br>
              <a:rPr lang="en-GB" altLang="en-US" sz="2800" u="sng" dirty="0">
                <a:latin typeface="Comic Sans MS" panose="030F0702030302020204" pitchFamily="66" charset="0"/>
              </a:rPr>
            </a:br>
            <a:endParaRPr lang="en-US" altLang="en-US" sz="2800" u="sng" dirty="0">
              <a:latin typeface="Comic Sans MS" panose="030F0702030302020204" pitchFamily="66" charset="0"/>
            </a:endParaRPr>
          </a:p>
        </p:txBody>
      </p:sp>
      <p:sp>
        <p:nvSpPr>
          <p:cNvPr id="5123" name="Rectangle 3">
            <a:extLst>
              <a:ext uri="{FF2B5EF4-FFF2-40B4-BE49-F238E27FC236}">
                <a16:creationId xmlns:a16="http://schemas.microsoft.com/office/drawing/2014/main" xmlns="" id="{95FD1DBC-209F-4B11-B0F6-CB3C933F2D81}"/>
              </a:ext>
            </a:extLst>
          </p:cNvPr>
          <p:cNvSpPr>
            <a:spLocks noGrp="1" noChangeArrowheads="1"/>
          </p:cNvSpPr>
          <p:nvPr>
            <p:ph idx="1"/>
          </p:nvPr>
        </p:nvSpPr>
        <p:spPr>
          <a:xfrm>
            <a:off x="1981200" y="1196975"/>
            <a:ext cx="8229600" cy="4929188"/>
          </a:xfrm>
        </p:spPr>
        <p:txBody>
          <a:bodyPr/>
          <a:lstStyle/>
          <a:p>
            <a:pPr eaLnBrk="1" hangingPunct="1"/>
            <a:r>
              <a:rPr lang="en-GB" altLang="en-US" dirty="0">
                <a:latin typeface="Comic Sans MS" panose="030F0702030302020204" pitchFamily="66" charset="0"/>
              </a:rPr>
              <a:t>As part of this shift, A new role is now emerging in the worlds of addiction treatment and addiction recovery.</a:t>
            </a:r>
          </a:p>
          <a:p>
            <a:pPr eaLnBrk="1" hangingPunct="1"/>
            <a:r>
              <a:rPr lang="en-GB" altLang="en-US" dirty="0">
                <a:latin typeface="Comic Sans MS" panose="030F0702030302020204" pitchFamily="66" charset="0"/>
              </a:rPr>
              <a:t>The role, variously described as recovery support specialist, recovery mentor, recovery guide or Recovery Coach is emerging to ’bridge the gap between brief professional treatment in an institution setting and sustainable recovery within the recovering persons natural environment (White, 2006) or community.</a:t>
            </a:r>
            <a:endParaRPr lang="en-US" altLang="en-US" dirty="0">
              <a:latin typeface="Comic Sans MS" panose="030F0702030302020204"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C0528DB3-AD9E-4D1F-B356-FACBEEB03B25}"/>
              </a:ext>
            </a:extLst>
          </p:cNvPr>
          <p:cNvSpPr>
            <a:spLocks noGrp="1" noChangeArrowheads="1"/>
          </p:cNvSpPr>
          <p:nvPr>
            <p:ph type="title"/>
          </p:nvPr>
        </p:nvSpPr>
        <p:spPr>
          <a:xfrm>
            <a:off x="1509203" y="681037"/>
            <a:ext cx="8358697" cy="1143000"/>
          </a:xfrm>
        </p:spPr>
        <p:txBody>
          <a:bodyPr>
            <a:normAutofit fontScale="90000"/>
          </a:bodyPr>
          <a:lstStyle/>
          <a:p>
            <a:pPr algn="ctr"/>
            <a:r>
              <a:rPr lang="en-GB" altLang="en-US" sz="2400" b="1" u="sng" dirty="0">
                <a:latin typeface="Comic Sans MS" panose="030F0702030302020204" pitchFamily="66" charset="0"/>
              </a:rPr>
              <a:t>What is a Recovery Coach?</a:t>
            </a:r>
            <a:r>
              <a:rPr lang="en-GB" altLang="en-US" sz="2400" u="sng" dirty="0">
                <a:latin typeface="Comic Sans MS" panose="030F0702030302020204" pitchFamily="66" charset="0"/>
              </a:rPr>
              <a:t/>
            </a:r>
            <a:br>
              <a:rPr lang="en-GB" altLang="en-US" sz="2400" u="sng" dirty="0">
                <a:latin typeface="Comic Sans MS" panose="030F0702030302020204" pitchFamily="66" charset="0"/>
              </a:rPr>
            </a:br>
            <a:r>
              <a:rPr lang="en-GB" altLang="en-US" sz="2400" dirty="0">
                <a:latin typeface="Comic Sans MS" panose="030F0702030302020204" pitchFamily="66" charset="0"/>
              </a:rPr>
              <a:t/>
            </a:r>
            <a:br>
              <a:rPr lang="en-GB" altLang="en-US" sz="2400" dirty="0">
                <a:latin typeface="Comic Sans MS" panose="030F0702030302020204" pitchFamily="66" charset="0"/>
              </a:rPr>
            </a:br>
            <a:r>
              <a:rPr lang="en-GB" altLang="en-US" sz="2400" dirty="0">
                <a:latin typeface="Comic Sans MS" panose="030F0702030302020204" pitchFamily="66" charset="0"/>
              </a:rPr>
              <a:t>This Question is Best Answered by Describing </a:t>
            </a:r>
            <a:r>
              <a:rPr lang="en-GB" altLang="en-US" sz="2400" b="1" dirty="0">
                <a:latin typeface="Comic Sans MS" panose="030F0702030302020204" pitchFamily="66" charset="0"/>
              </a:rPr>
              <a:t>What a RC is Not</a:t>
            </a:r>
            <a:r>
              <a:rPr lang="en-GB" altLang="en-US" sz="2400" dirty="0"/>
              <a:t> </a:t>
            </a:r>
            <a:endParaRPr lang="en-US" altLang="en-US" sz="2400" dirty="0"/>
          </a:p>
        </p:txBody>
      </p:sp>
      <p:sp>
        <p:nvSpPr>
          <p:cNvPr id="21507" name="Rectangle 3">
            <a:extLst>
              <a:ext uri="{FF2B5EF4-FFF2-40B4-BE49-F238E27FC236}">
                <a16:creationId xmlns:a16="http://schemas.microsoft.com/office/drawing/2014/main" xmlns="" id="{73F55127-F123-46F7-83F9-09B6BBEC3612}"/>
              </a:ext>
            </a:extLst>
          </p:cNvPr>
          <p:cNvSpPr>
            <a:spLocks noGrp="1" noChangeArrowheads="1"/>
          </p:cNvSpPr>
          <p:nvPr>
            <p:ph idx="1"/>
          </p:nvPr>
        </p:nvSpPr>
        <p:spPr/>
        <p:txBody>
          <a:bodyPr>
            <a:normAutofit/>
          </a:bodyPr>
          <a:lstStyle/>
          <a:p>
            <a:pPr eaLnBrk="1" hangingPunct="1">
              <a:lnSpc>
                <a:spcPct val="90000"/>
              </a:lnSpc>
            </a:pPr>
            <a:r>
              <a:rPr lang="en-GB" altLang="en-US" sz="2400" b="1" dirty="0">
                <a:latin typeface="Comic Sans MS" panose="030F0702030302020204" pitchFamily="66" charset="0"/>
              </a:rPr>
              <a:t>A Recovery Coach is Not a:</a:t>
            </a:r>
          </a:p>
          <a:p>
            <a:pPr eaLnBrk="1" hangingPunct="1">
              <a:lnSpc>
                <a:spcPct val="90000"/>
              </a:lnSpc>
            </a:pPr>
            <a:r>
              <a:rPr lang="en-GB" altLang="en-US" sz="2400" b="1" dirty="0">
                <a:latin typeface="Comic Sans MS" panose="030F0702030302020204" pitchFamily="66" charset="0"/>
              </a:rPr>
              <a:t>Sponsor-</a:t>
            </a:r>
            <a:r>
              <a:rPr lang="en-GB" altLang="en-US" sz="2400" dirty="0">
                <a:latin typeface="Comic Sans MS" panose="030F0702030302020204" pitchFamily="66" charset="0"/>
              </a:rPr>
              <a:t> Does not perform Mutual Aid group service work on paid time</a:t>
            </a:r>
          </a:p>
          <a:p>
            <a:pPr eaLnBrk="1" hangingPunct="1">
              <a:lnSpc>
                <a:spcPct val="90000"/>
              </a:lnSpc>
            </a:pPr>
            <a:r>
              <a:rPr lang="en-GB" altLang="en-US" sz="2400" b="1" dirty="0">
                <a:latin typeface="Comic Sans MS" panose="030F0702030302020204" pitchFamily="66" charset="0"/>
              </a:rPr>
              <a:t>Therapist</a:t>
            </a:r>
            <a:r>
              <a:rPr lang="en-GB" altLang="en-US" sz="2400" dirty="0">
                <a:latin typeface="Comic Sans MS" panose="030F0702030302020204" pitchFamily="66" charset="0"/>
              </a:rPr>
              <a:t>- Does not diagnose, does not refer to their support activities as ‘counselling’ or ‘therapy’</a:t>
            </a:r>
          </a:p>
          <a:p>
            <a:pPr eaLnBrk="1" hangingPunct="1">
              <a:lnSpc>
                <a:spcPct val="90000"/>
              </a:lnSpc>
            </a:pPr>
            <a:r>
              <a:rPr lang="en-GB" altLang="en-US" sz="2400" b="1" dirty="0">
                <a:latin typeface="Comic Sans MS" panose="030F0702030302020204" pitchFamily="66" charset="0"/>
              </a:rPr>
              <a:t>Nurse/Physician</a:t>
            </a:r>
            <a:r>
              <a:rPr lang="en-GB" altLang="en-US" sz="2400" dirty="0">
                <a:latin typeface="Comic Sans MS" panose="030F0702030302020204" pitchFamily="66" charset="0"/>
              </a:rPr>
              <a:t>- Does not make medical diagnosis or offer medical advice</a:t>
            </a:r>
          </a:p>
          <a:p>
            <a:pPr eaLnBrk="1" hangingPunct="1">
              <a:lnSpc>
                <a:spcPct val="90000"/>
              </a:lnSpc>
            </a:pPr>
            <a:r>
              <a:rPr lang="en-GB" altLang="en-US" sz="2400" b="1" dirty="0">
                <a:latin typeface="Comic Sans MS" panose="030F0702030302020204" pitchFamily="66" charset="0"/>
              </a:rPr>
              <a:t>Keyworker/case-manager </a:t>
            </a:r>
            <a:r>
              <a:rPr lang="en-GB" altLang="en-US" sz="2400" dirty="0">
                <a:latin typeface="Comic Sans MS" panose="030F0702030302020204" pitchFamily="66" charset="0"/>
              </a:rPr>
              <a:t>(person working in professional addiction setting)</a:t>
            </a:r>
          </a:p>
          <a:p>
            <a:pPr eaLnBrk="1" hangingPunct="1">
              <a:lnSpc>
                <a:spcPct val="90000"/>
              </a:lnSpc>
            </a:pPr>
            <a:r>
              <a:rPr lang="en-GB" altLang="en-US" sz="2400" b="1" dirty="0">
                <a:latin typeface="Comic Sans MS" panose="030F0702030302020204" pitchFamily="66" charset="0"/>
              </a:rPr>
              <a:t>Priest/clergy</a:t>
            </a:r>
            <a:r>
              <a:rPr lang="en-GB" altLang="en-US" sz="2400" dirty="0">
                <a:latin typeface="Comic Sans MS" panose="030F0702030302020204" pitchFamily="66" charset="0"/>
              </a:rPr>
              <a:t>- Does not respond to questions of religious doctrine (White, 2004b</a:t>
            </a:r>
            <a:r>
              <a:rPr lang="en-GB" altLang="en-US" sz="2400" dirty="0"/>
              <a:t>)</a:t>
            </a:r>
            <a:endParaRPr lang="en-US" altLang="en-US" sz="2400" dirty="0"/>
          </a:p>
          <a:p>
            <a:pPr eaLnBrk="1" hangingPunct="1">
              <a:lnSpc>
                <a:spcPct val="90000"/>
              </a:lnSpc>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ED48BB2C-B115-4D00-BDD6-79A388ABB6F8}"/>
              </a:ext>
            </a:extLst>
          </p:cNvPr>
          <p:cNvSpPr>
            <a:spLocks noGrp="1" noChangeArrowheads="1"/>
          </p:cNvSpPr>
          <p:nvPr>
            <p:ph type="title"/>
          </p:nvPr>
        </p:nvSpPr>
        <p:spPr/>
        <p:txBody>
          <a:bodyPr/>
          <a:lstStyle/>
          <a:p>
            <a:pPr algn="ctr" eaLnBrk="1" hangingPunct="1"/>
            <a:r>
              <a:rPr lang="en-GB" altLang="en-US" sz="2800" u="sng" dirty="0">
                <a:latin typeface="Comic Sans MS" panose="030F0702030302020204" pitchFamily="66" charset="0"/>
              </a:rPr>
              <a:t>What a Recovery Coach is</a:t>
            </a:r>
            <a:br>
              <a:rPr lang="en-GB" altLang="en-US" sz="2800" u="sng" dirty="0">
                <a:latin typeface="Comic Sans MS" panose="030F0702030302020204" pitchFamily="66" charset="0"/>
              </a:rPr>
            </a:br>
            <a:r>
              <a:rPr lang="en-GB" altLang="en-US" sz="2800" u="sng" dirty="0">
                <a:latin typeface="Comic Sans MS" panose="030F0702030302020204" pitchFamily="66" charset="0"/>
              </a:rPr>
              <a:t> </a:t>
            </a:r>
            <a:endParaRPr lang="en-US" altLang="en-US" sz="2800" u="sng" dirty="0">
              <a:latin typeface="Comic Sans MS" panose="030F0702030302020204" pitchFamily="66" charset="0"/>
            </a:endParaRPr>
          </a:p>
        </p:txBody>
      </p:sp>
      <p:sp>
        <p:nvSpPr>
          <p:cNvPr id="7171" name="Rectangle 3">
            <a:extLst>
              <a:ext uri="{FF2B5EF4-FFF2-40B4-BE49-F238E27FC236}">
                <a16:creationId xmlns:a16="http://schemas.microsoft.com/office/drawing/2014/main" xmlns="" id="{06F745F5-2F53-4B4A-8D95-B059A715455E}"/>
              </a:ext>
            </a:extLst>
          </p:cNvPr>
          <p:cNvSpPr>
            <a:spLocks noGrp="1" noChangeArrowheads="1"/>
          </p:cNvSpPr>
          <p:nvPr>
            <p:ph idx="1"/>
          </p:nvPr>
        </p:nvSpPr>
        <p:spPr>
          <a:xfrm>
            <a:off x="838200" y="1411550"/>
            <a:ext cx="10515600" cy="4765413"/>
          </a:xfrm>
        </p:spPr>
        <p:txBody>
          <a:bodyPr/>
          <a:lstStyle/>
          <a:p>
            <a:pPr marL="0" indent="0" eaLnBrk="1" hangingPunct="1">
              <a:lnSpc>
                <a:spcPct val="90000"/>
              </a:lnSpc>
              <a:buNone/>
            </a:pPr>
            <a:r>
              <a:rPr lang="en-GB" altLang="en-US" sz="2400" dirty="0">
                <a:latin typeface="Comic Sans MS" panose="030F0702030302020204" pitchFamily="66" charset="0"/>
              </a:rPr>
              <a:t>How a Recovery Coach earns his Credentials </a:t>
            </a:r>
          </a:p>
          <a:p>
            <a:pPr eaLnBrk="1" hangingPunct="1">
              <a:lnSpc>
                <a:spcPct val="90000"/>
              </a:lnSpc>
            </a:pPr>
            <a:r>
              <a:rPr lang="en-GB" altLang="en-US" sz="2400" b="1" dirty="0">
                <a:latin typeface="Comic Sans MS" panose="030F0702030302020204" pitchFamily="66" charset="0"/>
              </a:rPr>
              <a:t>Experiential expertise</a:t>
            </a:r>
            <a:r>
              <a:rPr lang="en-GB" altLang="en-US" sz="2400" dirty="0">
                <a:latin typeface="Comic Sans MS" panose="030F0702030302020204" pitchFamily="66" charset="0"/>
              </a:rPr>
              <a:t> confers credibility that no university can grant.</a:t>
            </a:r>
          </a:p>
          <a:p>
            <a:pPr eaLnBrk="1" hangingPunct="1">
              <a:lnSpc>
                <a:spcPct val="90000"/>
              </a:lnSpc>
            </a:pPr>
            <a:r>
              <a:rPr lang="en-GB" altLang="en-US" sz="2400" dirty="0">
                <a:latin typeface="Comic Sans MS" panose="030F0702030302020204" pitchFamily="66" charset="0"/>
              </a:rPr>
              <a:t>It is bestowed only on those who offer sustained living proof of their expertise as a recovery guide within the life of a community.</a:t>
            </a:r>
          </a:p>
          <a:p>
            <a:pPr eaLnBrk="1" hangingPunct="1">
              <a:lnSpc>
                <a:spcPct val="90000"/>
              </a:lnSpc>
            </a:pPr>
            <a:r>
              <a:rPr lang="en-GB" altLang="en-US" sz="2400" dirty="0">
                <a:latin typeface="Comic Sans MS" panose="030F0702030302020204" pitchFamily="66" charset="0"/>
              </a:rPr>
              <a:t>Such persons may be professionally trained, but their authority comes not from this training but </a:t>
            </a:r>
            <a:r>
              <a:rPr lang="en-GB" altLang="en-US" sz="2400" b="1" dirty="0">
                <a:latin typeface="Comic Sans MS" panose="030F0702030302020204" pitchFamily="66" charset="0"/>
              </a:rPr>
              <a:t>from their character, relationships, and performance within the community</a:t>
            </a:r>
            <a:r>
              <a:rPr lang="en-GB" altLang="en-US" sz="2400" dirty="0">
                <a:latin typeface="Comic Sans MS" panose="030F0702030302020204" pitchFamily="66" charset="0"/>
              </a:rPr>
              <a:t> (Adapted from White and Sanders, 2006)</a:t>
            </a:r>
          </a:p>
          <a:p>
            <a:r>
              <a:rPr lang="en-GB" sz="2400" b="1" dirty="0">
                <a:latin typeface="Comic Sans MS" panose="030F0702030302020204" pitchFamily="66" charset="0"/>
              </a:rPr>
              <a:t>Training </a:t>
            </a:r>
            <a:r>
              <a:rPr lang="en-GB" sz="2400" dirty="0">
                <a:latin typeface="Comic Sans MS" panose="030F0702030302020204" pitchFamily="66" charset="0"/>
              </a:rPr>
              <a:t>is accredited by OCN, Learner Recovery Coaching Education. This is the equivalent to QQI/FETAC Level 3 and is recognised in the United Kingdom. </a:t>
            </a:r>
            <a:endParaRPr lang="en-IE" sz="2400" dirty="0">
              <a:latin typeface="Comic Sans MS" panose="030F0702030302020204" pitchFamily="66" charset="0"/>
            </a:endParaRPr>
          </a:p>
          <a:p>
            <a:pPr eaLnBrk="1" hangingPunct="1">
              <a:lnSpc>
                <a:spcPct val="90000"/>
              </a:lnSpc>
            </a:pPr>
            <a:endParaRPr lang="en-GB" altLang="en-US" sz="2400" dirty="0">
              <a:latin typeface="Comic Sans MS" panose="030F0702030302020204"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56280519-9AA7-4268-9226-33D5EB1A2338}"/>
              </a:ext>
            </a:extLst>
          </p:cNvPr>
          <p:cNvSpPr>
            <a:spLocks noGrp="1" noChangeArrowheads="1"/>
          </p:cNvSpPr>
          <p:nvPr>
            <p:ph type="title"/>
          </p:nvPr>
        </p:nvSpPr>
        <p:spPr/>
        <p:txBody>
          <a:bodyPr/>
          <a:lstStyle/>
          <a:p>
            <a:pPr algn="ctr" eaLnBrk="1" hangingPunct="1"/>
            <a:r>
              <a:rPr lang="en-GB" altLang="en-US" sz="2800" u="sng" dirty="0">
                <a:latin typeface="Comic Sans MS" panose="030F0702030302020204" pitchFamily="66" charset="0"/>
              </a:rPr>
              <a:t>Recovery Coaches and Sharing Recovery Capital</a:t>
            </a:r>
            <a:endParaRPr lang="en-US" altLang="en-US" sz="2800" u="sng" dirty="0">
              <a:latin typeface="Comic Sans MS" panose="030F0702030302020204" pitchFamily="66" charset="0"/>
            </a:endParaRPr>
          </a:p>
        </p:txBody>
      </p:sp>
      <p:sp>
        <p:nvSpPr>
          <p:cNvPr id="8195" name="Rectangle 3">
            <a:extLst>
              <a:ext uri="{FF2B5EF4-FFF2-40B4-BE49-F238E27FC236}">
                <a16:creationId xmlns:a16="http://schemas.microsoft.com/office/drawing/2014/main" xmlns="" id="{134917C9-D3AF-4BB3-A7D8-65A9A5E1C4F6}"/>
              </a:ext>
            </a:extLst>
          </p:cNvPr>
          <p:cNvSpPr>
            <a:spLocks noGrp="1" noChangeArrowheads="1"/>
          </p:cNvSpPr>
          <p:nvPr>
            <p:ph idx="1"/>
          </p:nvPr>
        </p:nvSpPr>
        <p:spPr>
          <a:xfrm>
            <a:off x="1376039" y="1581149"/>
            <a:ext cx="9225286" cy="4545013"/>
          </a:xfrm>
        </p:spPr>
        <p:txBody>
          <a:bodyPr>
            <a:normAutofit lnSpcReduction="10000"/>
          </a:bodyPr>
          <a:lstStyle/>
          <a:p>
            <a:pPr eaLnBrk="1" hangingPunct="1"/>
            <a:r>
              <a:rPr lang="en-GB" altLang="en-US" sz="2400" dirty="0">
                <a:latin typeface="Comic Sans MS" panose="030F0702030302020204" pitchFamily="66" charset="0"/>
              </a:rPr>
              <a:t>This Recovery coach ‘expertise’ forms part of ‘</a:t>
            </a:r>
            <a:r>
              <a:rPr lang="en-GB" altLang="en-US" sz="2400" b="1" dirty="0">
                <a:latin typeface="Comic Sans MS" panose="030F0702030302020204" pitchFamily="66" charset="0"/>
              </a:rPr>
              <a:t>Human recovery capital</a:t>
            </a:r>
            <a:r>
              <a:rPr lang="en-GB" altLang="en-US" sz="2400" dirty="0">
                <a:latin typeface="Comic Sans MS" panose="030F0702030302020204" pitchFamily="66" charset="0"/>
              </a:rPr>
              <a:t>’ and is one aspect of ‘Personal recovery capital’.</a:t>
            </a:r>
          </a:p>
          <a:p>
            <a:r>
              <a:rPr lang="en-GB" altLang="en-US" sz="2400" dirty="0">
                <a:latin typeface="Comic Sans MS" panose="030F0702030302020204" pitchFamily="66" charset="0"/>
              </a:rPr>
              <a:t>Recover Coaches </a:t>
            </a:r>
            <a:r>
              <a:rPr lang="en-GB" altLang="en-US" sz="2400" u="sng" dirty="0">
                <a:latin typeface="Comic Sans MS" panose="030F0702030302020204" pitchFamily="66" charset="0"/>
              </a:rPr>
              <a:t>Model</a:t>
            </a:r>
            <a:r>
              <a:rPr lang="en-GB" altLang="en-US" sz="2400" dirty="0">
                <a:latin typeface="Comic Sans MS" panose="030F0702030302020204" pitchFamily="66" charset="0"/>
              </a:rPr>
              <a:t> ‘Personal/Physical Recovery Capital’</a:t>
            </a:r>
            <a:endParaRPr lang="en-US" altLang="en-US" sz="2400" dirty="0">
              <a:latin typeface="Comic Sans MS" panose="030F0702030302020204" pitchFamily="66" charset="0"/>
            </a:endParaRPr>
          </a:p>
          <a:p>
            <a:r>
              <a:rPr lang="en-GB" altLang="en-US" sz="2400" dirty="0">
                <a:latin typeface="Comic Sans MS" panose="030F0702030302020204" pitchFamily="66" charset="0"/>
              </a:rPr>
              <a:t>Recovery Coaches </a:t>
            </a:r>
            <a:r>
              <a:rPr lang="en-GB" altLang="en-US" sz="2400" u="sng" dirty="0">
                <a:latin typeface="Comic Sans MS" panose="030F0702030302020204" pitchFamily="66" charset="0"/>
              </a:rPr>
              <a:t>Mobilise</a:t>
            </a:r>
            <a:r>
              <a:rPr lang="en-GB" altLang="en-US" sz="2400" dirty="0">
                <a:latin typeface="Comic Sans MS" panose="030F0702030302020204" pitchFamily="66" charset="0"/>
              </a:rPr>
              <a:t> ‘Family/Social/Community Recovery Capital’</a:t>
            </a:r>
          </a:p>
          <a:p>
            <a:pPr>
              <a:lnSpc>
                <a:spcPct val="80000"/>
              </a:lnSpc>
            </a:pPr>
            <a:r>
              <a:rPr lang="en-GB" altLang="en-US" sz="2400" dirty="0">
                <a:latin typeface="Comic Sans MS" panose="030F0702030302020204" pitchFamily="66" charset="0"/>
              </a:rPr>
              <a:t>  It can be argued that each form of Capital has a Value</a:t>
            </a:r>
          </a:p>
          <a:p>
            <a:pPr>
              <a:lnSpc>
                <a:spcPct val="80000"/>
              </a:lnSpc>
              <a:buNone/>
            </a:pPr>
            <a:r>
              <a:rPr lang="en-GB" altLang="en-US" sz="2400" dirty="0">
                <a:latin typeface="Comic Sans MS" panose="030F0702030302020204" pitchFamily="66" charset="0"/>
              </a:rPr>
              <a:t>    And all form part of the broader concept of what is referred to as </a:t>
            </a:r>
            <a:r>
              <a:rPr lang="en-GB" altLang="en-US" sz="2400" b="1" dirty="0">
                <a:latin typeface="Comic Sans MS" panose="030F0702030302020204" pitchFamily="66" charset="0"/>
              </a:rPr>
              <a:t>‘Recovery Capital</a:t>
            </a:r>
            <a:r>
              <a:rPr lang="en-GB" altLang="en-US" sz="2400" dirty="0">
                <a:latin typeface="Comic Sans MS" panose="030F0702030302020204" pitchFamily="66" charset="0"/>
              </a:rPr>
              <a:t>’  (</a:t>
            </a:r>
            <a:r>
              <a:rPr lang="en-GB" altLang="en-US" sz="2400" dirty="0" err="1">
                <a:latin typeface="Comic Sans MS" panose="030F0702030302020204" pitchFamily="66" charset="0"/>
              </a:rPr>
              <a:t>Granfield</a:t>
            </a:r>
            <a:r>
              <a:rPr lang="en-GB" altLang="en-US" sz="2400" dirty="0">
                <a:latin typeface="Comic Sans MS" panose="030F0702030302020204" pitchFamily="66" charset="0"/>
              </a:rPr>
              <a:t> and Cloud, 1999)</a:t>
            </a:r>
          </a:p>
          <a:p>
            <a:r>
              <a:rPr lang="en-GB" altLang="en-US" sz="2400" dirty="0">
                <a:latin typeface="Comic Sans MS" panose="030F0702030302020204" pitchFamily="66" charset="0"/>
              </a:rPr>
              <a:t>Defined as ‘the breadth and depth of internal and external resources that can be drawn upon to initiate and sustain recovery from Substance misuse problems’</a:t>
            </a:r>
          </a:p>
          <a:p>
            <a:pPr marL="0" indent="0">
              <a:buNone/>
            </a:pPr>
            <a:endParaRPr lang="en-US"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sz="2800" u="sng" dirty="0">
                <a:latin typeface="Comic Sans MS" panose="030F0702030302020204" pitchFamily="66" charset="0"/>
              </a:rPr>
              <a:t>What is the Goal of Recovery Coaching?</a:t>
            </a:r>
          </a:p>
        </p:txBody>
      </p:sp>
      <p:sp>
        <p:nvSpPr>
          <p:cNvPr id="3" name="Content Placeholder 2"/>
          <p:cNvSpPr>
            <a:spLocks noGrp="1"/>
          </p:cNvSpPr>
          <p:nvPr>
            <p:ph idx="1"/>
          </p:nvPr>
        </p:nvSpPr>
        <p:spPr/>
        <p:txBody>
          <a:bodyPr/>
          <a:lstStyle/>
          <a:p>
            <a:r>
              <a:rPr lang="en-IE" dirty="0">
                <a:latin typeface="Comic Sans MS" panose="030F0702030302020204" pitchFamily="66" charset="0"/>
              </a:rPr>
              <a:t>The Goal of </a:t>
            </a:r>
            <a:r>
              <a:rPr lang="en-IE" u="sng" dirty="0">
                <a:latin typeface="Comic Sans MS" panose="030F0702030302020204" pitchFamily="66" charset="0"/>
              </a:rPr>
              <a:t>Recovery Coaching </a:t>
            </a:r>
            <a:r>
              <a:rPr lang="en-IE" dirty="0">
                <a:latin typeface="Comic Sans MS" panose="030F0702030302020204" pitchFamily="66" charset="0"/>
              </a:rPr>
              <a:t>is to Build Recovery Capital in the Community</a:t>
            </a:r>
          </a:p>
          <a:p>
            <a:r>
              <a:rPr lang="en-IE" dirty="0">
                <a:latin typeface="Comic Sans MS" panose="030F0702030302020204" pitchFamily="66" charset="0"/>
              </a:rPr>
              <a:t>The Recovery Coach is a Key Mechanism in the generation of </a:t>
            </a:r>
            <a:r>
              <a:rPr lang="en-IE" u="sng" dirty="0">
                <a:latin typeface="Comic Sans MS" panose="030F0702030302020204" pitchFamily="66" charset="0"/>
              </a:rPr>
              <a:t>Recovery Capital</a:t>
            </a:r>
          </a:p>
          <a:p>
            <a:r>
              <a:rPr lang="en-IE" dirty="0">
                <a:latin typeface="Comic Sans MS" panose="030F0702030302020204" pitchFamily="66" charset="0"/>
              </a:rPr>
              <a:t>Recovery Capital is Highly </a:t>
            </a:r>
            <a:r>
              <a:rPr lang="en-IE" u="sng" dirty="0">
                <a:latin typeface="Comic Sans MS" panose="030F0702030302020204" pitchFamily="66" charset="0"/>
              </a:rPr>
              <a:t>Personal</a:t>
            </a:r>
            <a:r>
              <a:rPr lang="en-IE" dirty="0">
                <a:latin typeface="Comic Sans MS" panose="030F0702030302020204" pitchFamily="66" charset="0"/>
              </a:rPr>
              <a:t> but it is also </a:t>
            </a:r>
            <a:r>
              <a:rPr lang="en-IE" u="sng" dirty="0">
                <a:latin typeface="Comic Sans MS" panose="030F0702030302020204" pitchFamily="66" charset="0"/>
              </a:rPr>
              <a:t>Social</a:t>
            </a:r>
            <a:r>
              <a:rPr lang="en-IE" dirty="0">
                <a:latin typeface="Comic Sans MS" panose="030F0702030302020204" pitchFamily="66" charset="0"/>
              </a:rPr>
              <a:t> and </a:t>
            </a:r>
            <a:r>
              <a:rPr lang="en-IE" u="sng" dirty="0">
                <a:latin typeface="Comic Sans MS" panose="030F0702030302020204" pitchFamily="66" charset="0"/>
              </a:rPr>
              <a:t>Community-based</a:t>
            </a:r>
          </a:p>
          <a:p>
            <a:r>
              <a:rPr lang="en-IE" dirty="0">
                <a:latin typeface="Comic Sans MS" panose="030F0702030302020204" pitchFamily="66" charset="0"/>
              </a:rPr>
              <a:t>Recovery Capital is a Valuable Resource for Communities who Wish to Live in the </a:t>
            </a:r>
            <a:r>
              <a:rPr lang="en-IE" u="sng" dirty="0">
                <a:latin typeface="Comic Sans MS" panose="030F0702030302020204" pitchFamily="66" charset="0"/>
              </a:rPr>
              <a:t>Solution</a:t>
            </a:r>
            <a:r>
              <a:rPr lang="en-IE" dirty="0">
                <a:latin typeface="Comic Sans MS" panose="030F0702030302020204" pitchFamily="66" charset="0"/>
              </a:rPr>
              <a:t> and </a:t>
            </a:r>
            <a:r>
              <a:rPr lang="en-IE" u="sng" dirty="0">
                <a:latin typeface="Comic Sans MS" panose="030F0702030302020204" pitchFamily="66" charset="0"/>
              </a:rPr>
              <a:t>Not the Problem</a:t>
            </a:r>
          </a:p>
        </p:txBody>
      </p:sp>
    </p:spTree>
    <p:extLst>
      <p:ext uri="{BB962C8B-B14F-4D97-AF65-F5344CB8AC3E}">
        <p14:creationId xmlns:p14="http://schemas.microsoft.com/office/powerpoint/2010/main" val="22880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D24F55-247C-4550-97BA-9359EF613B38}"/>
              </a:ext>
            </a:extLst>
          </p:cNvPr>
          <p:cNvSpPr>
            <a:spLocks noGrp="1"/>
          </p:cNvSpPr>
          <p:nvPr>
            <p:ph type="ctrTitle"/>
          </p:nvPr>
        </p:nvSpPr>
        <p:spPr>
          <a:xfrm>
            <a:off x="690979" y="906262"/>
            <a:ext cx="10085032" cy="878889"/>
          </a:xfrm>
        </p:spPr>
        <p:txBody>
          <a:bodyPr>
            <a:noAutofit/>
          </a:bodyPr>
          <a:lstStyle/>
          <a:p>
            <a:r>
              <a:rPr lang="en-GB" sz="2800" u="sng" dirty="0">
                <a:latin typeface="Comic Sans MS" panose="030F0702030302020204" pitchFamily="66" charset="0"/>
              </a:rPr>
              <a:t>What next?</a:t>
            </a:r>
            <a:br>
              <a:rPr lang="en-GB" sz="2800" u="sng" dirty="0">
                <a:latin typeface="Comic Sans MS" panose="030F0702030302020204" pitchFamily="66" charset="0"/>
              </a:rPr>
            </a:br>
            <a:r>
              <a:rPr lang="en-GB" sz="2800" u="sng" dirty="0">
                <a:latin typeface="Comic Sans MS" panose="030F0702030302020204" pitchFamily="66" charset="0"/>
              </a:rPr>
              <a:t/>
            </a:r>
            <a:br>
              <a:rPr lang="en-GB" sz="2800" u="sng" dirty="0">
                <a:latin typeface="Comic Sans MS" panose="030F0702030302020204" pitchFamily="66" charset="0"/>
              </a:rPr>
            </a:br>
            <a:endParaRPr lang="en-IE" sz="2800" dirty="0">
              <a:latin typeface="Comic Sans MS" panose="030F0702030302020204" pitchFamily="66" charset="0"/>
            </a:endParaRPr>
          </a:p>
        </p:txBody>
      </p:sp>
      <p:sp>
        <p:nvSpPr>
          <p:cNvPr id="3" name="Subtitle 2">
            <a:extLst>
              <a:ext uri="{FF2B5EF4-FFF2-40B4-BE49-F238E27FC236}">
                <a16:creationId xmlns:a16="http://schemas.microsoft.com/office/drawing/2014/main" xmlns="" id="{E6A4F20B-BEC3-4993-9462-F72C35A36DD7}"/>
              </a:ext>
            </a:extLst>
          </p:cNvPr>
          <p:cNvSpPr>
            <a:spLocks noGrp="1"/>
          </p:cNvSpPr>
          <p:nvPr>
            <p:ph type="subTitle" idx="1"/>
          </p:nvPr>
        </p:nvSpPr>
        <p:spPr>
          <a:xfrm>
            <a:off x="798991" y="1242874"/>
            <a:ext cx="9869009" cy="4447711"/>
          </a:xfrm>
        </p:spPr>
        <p:txBody>
          <a:bodyPr>
            <a:normAutofit lnSpcReduction="10000"/>
          </a:bodyPr>
          <a:lstStyle/>
          <a:p>
            <a:pPr algn="just"/>
            <a:endParaRPr lang="en-GB" dirty="0">
              <a:latin typeface="Comic Sans MS" panose="030F0702030302020204" pitchFamily="66" charset="0"/>
            </a:endParaRPr>
          </a:p>
          <a:p>
            <a:pPr marL="342900" indent="-342900" algn="just">
              <a:buFont typeface="Arial" panose="020B0604020202020204" pitchFamily="34" charset="0"/>
              <a:buChar char="•"/>
            </a:pPr>
            <a:r>
              <a:rPr lang="en-GB" dirty="0">
                <a:latin typeface="Comic Sans MS" panose="030F0702030302020204" pitchFamily="66" charset="0"/>
              </a:rPr>
              <a:t>So learning from previous Recovery Coach Training. What next…</a:t>
            </a:r>
          </a:p>
          <a:p>
            <a:pPr marL="342900" indent="-342900" algn="just">
              <a:buFont typeface="Arial" panose="020B0604020202020204" pitchFamily="34" charset="0"/>
              <a:buChar char="•"/>
            </a:pPr>
            <a:r>
              <a:rPr lang="en-GB" dirty="0">
                <a:latin typeface="Comic Sans MS" panose="030F0702030302020204" pitchFamily="66" charset="0"/>
              </a:rPr>
              <a:t>A total of 32 coaches will be trained in two rounds of training from 2019</a:t>
            </a:r>
          </a:p>
          <a:p>
            <a:pPr marL="342900" indent="-342900" algn="just">
              <a:buFont typeface="Arial" panose="020B0604020202020204" pitchFamily="34" charset="0"/>
              <a:buChar char="•"/>
            </a:pPr>
            <a:r>
              <a:rPr lang="en-GB" dirty="0">
                <a:latin typeface="Comic Sans MS" panose="030F0702030302020204" pitchFamily="66" charset="0"/>
              </a:rPr>
              <a:t>5 days intensive Recovery Coach training accredited by OCN Learner Recovery Coaching Education. </a:t>
            </a:r>
          </a:p>
          <a:p>
            <a:pPr marL="342900" indent="-342900" algn="just">
              <a:buFont typeface="Arial" panose="020B0604020202020204" pitchFamily="34" charset="0"/>
              <a:buChar char="•"/>
            </a:pPr>
            <a:r>
              <a:rPr lang="en-GB" dirty="0">
                <a:latin typeface="Comic Sans MS" panose="030F0702030302020204" pitchFamily="66" charset="0"/>
              </a:rPr>
              <a:t>15 from greater Dublin area and 15 at national level </a:t>
            </a:r>
          </a:p>
          <a:p>
            <a:pPr marL="342900" indent="-342900" algn="just">
              <a:buFont typeface="Arial" panose="020B0604020202020204" pitchFamily="34" charset="0"/>
              <a:buChar char="•"/>
            </a:pPr>
            <a:r>
              <a:rPr lang="en-GB" dirty="0">
                <a:latin typeface="Comic Sans MS" panose="030F0702030302020204" pitchFamily="66" charset="0"/>
              </a:rPr>
              <a:t>They will do 12 hours a week over a 25 week placement in relevant services with additional training. </a:t>
            </a:r>
          </a:p>
          <a:p>
            <a:pPr marL="342900" indent="-342900" algn="just">
              <a:buFont typeface="Arial" panose="020B0604020202020204" pitchFamily="34" charset="0"/>
              <a:buChar char="•"/>
            </a:pPr>
            <a:r>
              <a:rPr lang="en-GB" dirty="0">
                <a:latin typeface="Comic Sans MS" panose="030F0702030302020204" pitchFamily="66" charset="0"/>
              </a:rPr>
              <a:t>They will be supervised by a Mentor with oversight from the Coordinator over the 25 weeks of placement.</a:t>
            </a:r>
            <a:endParaRPr lang="en-IE"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878247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647101E2-416C-44CF-9AD9-A2A6E1A56E1F}"/>
              </a:ext>
            </a:extLst>
          </p:cNvPr>
          <p:cNvSpPr>
            <a:spLocks noGrp="1"/>
          </p:cNvSpPr>
          <p:nvPr>
            <p:ph type="title"/>
          </p:nvPr>
        </p:nvSpPr>
        <p:spPr>
          <a:xfrm>
            <a:off x="838200" y="365125"/>
            <a:ext cx="10515600" cy="968375"/>
          </a:xfrm>
        </p:spPr>
        <p:txBody>
          <a:bodyPr>
            <a:normAutofit/>
          </a:bodyPr>
          <a:lstStyle/>
          <a:p>
            <a:pPr algn="ctr"/>
            <a:r>
              <a:rPr lang="en-GB" sz="2400" u="sng" dirty="0">
                <a:latin typeface="Comic Sans MS" panose="030F0702030302020204" pitchFamily="66" charset="0"/>
              </a:rPr>
              <a:t>Measuring Outcomes</a:t>
            </a:r>
            <a:endParaRPr lang="en-IE" sz="2400" u="sng" dirty="0">
              <a:latin typeface="Comic Sans MS" panose="030F0702030302020204" pitchFamily="66" charset="0"/>
            </a:endParaRPr>
          </a:p>
        </p:txBody>
      </p:sp>
      <p:sp>
        <p:nvSpPr>
          <p:cNvPr id="5" name="Content Placeholder 4">
            <a:extLst>
              <a:ext uri="{FF2B5EF4-FFF2-40B4-BE49-F238E27FC236}">
                <a16:creationId xmlns:a16="http://schemas.microsoft.com/office/drawing/2014/main" xmlns="" id="{BC9D35DF-2FD6-4DD0-93F1-EDD69C431E61}"/>
              </a:ext>
            </a:extLst>
          </p:cNvPr>
          <p:cNvSpPr>
            <a:spLocks noGrp="1"/>
          </p:cNvSpPr>
          <p:nvPr>
            <p:ph idx="1"/>
          </p:nvPr>
        </p:nvSpPr>
        <p:spPr>
          <a:xfrm>
            <a:off x="838200" y="1238250"/>
            <a:ext cx="10515600" cy="4729163"/>
          </a:xfrm>
        </p:spPr>
        <p:txBody>
          <a:bodyPr>
            <a:normAutofit fontScale="92500" lnSpcReduction="20000"/>
          </a:bodyPr>
          <a:lstStyle/>
          <a:p>
            <a:pPr marL="0" indent="0">
              <a:buNone/>
            </a:pPr>
            <a:r>
              <a:rPr lang="en-IE" sz="2400" dirty="0">
                <a:latin typeface="Comic Sans MS" panose="030F0702030302020204" pitchFamily="66" charset="0"/>
              </a:rPr>
              <a:t>The Community Participation Action Research (CPAR) committee, which is the research committee of the Recovery Academy Ireland</a:t>
            </a:r>
            <a:endParaRPr lang="en-IE" sz="2400" dirty="0">
              <a:solidFill>
                <a:srgbClr val="FF0000"/>
              </a:solidFill>
              <a:latin typeface="Comic Sans MS" panose="030F0702030302020204" pitchFamily="66" charset="0"/>
            </a:endParaRPr>
          </a:p>
          <a:p>
            <a:r>
              <a:rPr lang="en-IE" sz="2400" dirty="0">
                <a:latin typeface="Comic Sans MS" panose="030F0702030302020204" pitchFamily="66" charset="0"/>
              </a:rPr>
              <a:t>In 2016 conducted Peer Led Action Research in collaboration with the academic researchers and recovery coaches.</a:t>
            </a:r>
          </a:p>
          <a:p>
            <a:r>
              <a:rPr lang="en-IE" sz="2400" dirty="0">
                <a:latin typeface="Comic Sans MS" panose="030F0702030302020204" pitchFamily="66" charset="0"/>
              </a:rPr>
              <a:t>: A Community Assets Scoping Exercise involving gathering two sources of data: </a:t>
            </a:r>
          </a:p>
          <a:p>
            <a:r>
              <a:rPr lang="en-IE" sz="2400" dirty="0">
                <a:latin typeface="Comic Sans MS" panose="030F0702030302020204" pitchFamily="66" charset="0"/>
              </a:rPr>
              <a:t>(</a:t>
            </a:r>
            <a:r>
              <a:rPr lang="en-IE" sz="2400" dirty="0" err="1">
                <a:latin typeface="Comic Sans MS" panose="030F0702030302020204" pitchFamily="66" charset="0"/>
              </a:rPr>
              <a:t>i</a:t>
            </a:r>
            <a:r>
              <a:rPr lang="en-IE" sz="2400" dirty="0">
                <a:latin typeface="Comic Sans MS" panose="030F0702030302020204" pitchFamily="66" charset="0"/>
              </a:rPr>
              <a:t>) questionnaires completed by people working or living in Dublin’s North Inner City and (ii) individual case studies completed by the Community Researchers.</a:t>
            </a:r>
            <a:r>
              <a:rPr lang="en-IE" sz="2400" dirty="0">
                <a:solidFill>
                  <a:schemeClr val="accent6"/>
                </a:solidFill>
                <a:latin typeface="Comic Sans MS" panose="030F0702030302020204" pitchFamily="66" charset="0"/>
              </a:rPr>
              <a:t> </a:t>
            </a:r>
          </a:p>
          <a:p>
            <a:r>
              <a:rPr lang="en-IE" sz="2400" dirty="0">
                <a:latin typeface="Comic Sans MS" panose="030F0702030302020204" pitchFamily="66" charset="0"/>
              </a:rPr>
              <a:t>Research is just one of the ways that recovery coaches can help to build recovery capital in communities. </a:t>
            </a:r>
          </a:p>
          <a:p>
            <a:r>
              <a:rPr lang="en-GB" sz="2400" dirty="0">
                <a:latin typeface="Comic Sans MS" panose="030F0702030302020204" pitchFamily="66" charset="0"/>
              </a:rPr>
              <a:t>T</a:t>
            </a:r>
            <a:r>
              <a:rPr lang="en-IE" sz="2400" dirty="0">
                <a:latin typeface="Comic Sans MS" panose="030F0702030302020204" pitchFamily="66" charset="0"/>
              </a:rPr>
              <a:t>his approach can be added or adapted to in order to gather the data on the outcomes for those being Recovery Coached. </a:t>
            </a:r>
          </a:p>
          <a:p>
            <a:pPr marL="0" indent="0">
              <a:buNone/>
            </a:pPr>
            <a:endParaRPr lang="en-IE" sz="2400" dirty="0">
              <a:latin typeface="Comic Sans MS" panose="030F0702030302020204" pitchFamily="66" charset="0"/>
            </a:endParaRPr>
          </a:p>
          <a:p>
            <a:r>
              <a:rPr lang="en-IE" sz="2400" dirty="0">
                <a:latin typeface="Comic Sans MS" panose="030F0702030302020204" pitchFamily="66" charset="0"/>
                <a:hlinkClick r:id="rId2"/>
              </a:rPr>
              <a:t>https://recoveryacademyireland.ie/resources/</a:t>
            </a:r>
            <a:r>
              <a:rPr lang="en-IE" sz="2400" dirty="0">
                <a:latin typeface="Comic Sans MS" panose="030F0702030302020204" pitchFamily="66" charset="0"/>
              </a:rPr>
              <a:t> </a:t>
            </a:r>
          </a:p>
          <a:p>
            <a:endParaRPr lang="en-GB" sz="2400">
              <a:latin typeface="Comic Sans MS" panose="030F0702030302020204" pitchFamily="66" charset="0"/>
            </a:endParaRPr>
          </a:p>
          <a:p>
            <a:pPr marL="0" indent="0">
              <a:buNone/>
            </a:pPr>
            <a:endParaRPr lang="en-IE" sz="2400" dirty="0">
              <a:latin typeface="Comic Sans MS" panose="030F0702030302020204" pitchFamily="66" charset="0"/>
            </a:endParaRPr>
          </a:p>
          <a:p>
            <a:pPr marL="0" indent="0">
              <a:buNone/>
            </a:pPr>
            <a:endParaRPr lang="en-IE" sz="2400" dirty="0">
              <a:latin typeface="Comic Sans MS" panose="030F0702030302020204" pitchFamily="66" charset="0"/>
            </a:endParaRPr>
          </a:p>
          <a:p>
            <a:endParaRPr lang="en-IE" sz="2400" dirty="0">
              <a:latin typeface="Comic Sans MS" panose="030F0702030302020204" pitchFamily="66" charset="0"/>
            </a:endParaRPr>
          </a:p>
          <a:p>
            <a:pPr marL="0" indent="0">
              <a:buNone/>
            </a:pPr>
            <a:endParaRPr lang="en-IE" sz="2400" dirty="0">
              <a:latin typeface="Comic Sans MS" panose="030F0702030302020204" pitchFamily="66" charset="0"/>
            </a:endParaRPr>
          </a:p>
          <a:p>
            <a:pPr marL="0" indent="0">
              <a:buNone/>
            </a:pPr>
            <a:endParaRPr lang="en-IE" sz="2400" dirty="0">
              <a:latin typeface="Comic Sans MS" panose="030F0702030302020204" pitchFamily="66" charset="0"/>
            </a:endParaRPr>
          </a:p>
        </p:txBody>
      </p:sp>
    </p:spTree>
    <p:extLst>
      <p:ext uri="{BB962C8B-B14F-4D97-AF65-F5344CB8AC3E}">
        <p14:creationId xmlns:p14="http://schemas.microsoft.com/office/powerpoint/2010/main" val="2225988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260</TotalTime>
  <Words>753</Words>
  <Application>Microsoft Office PowerPoint</Application>
  <PresentationFormat>Custom</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Transformative Change </vt:lpstr>
      <vt:lpstr>Recovery Coach a New Role? </vt:lpstr>
      <vt:lpstr>What is a Recovery Coach?  This Question is Best Answered by Describing What a RC is Not </vt:lpstr>
      <vt:lpstr>What a Recovery Coach is  </vt:lpstr>
      <vt:lpstr>Recovery Coaches and Sharing Recovery Capital</vt:lpstr>
      <vt:lpstr>What is the Goal of Recovery Coaching?</vt:lpstr>
      <vt:lpstr>What next?  </vt:lpstr>
      <vt:lpstr>Measuring Outcomes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Duff</dc:creator>
  <cp:lastModifiedBy>Brian Galvin</cp:lastModifiedBy>
  <cp:revision>30</cp:revision>
  <dcterms:created xsi:type="dcterms:W3CDTF">2018-11-06T09:00:07Z</dcterms:created>
  <dcterms:modified xsi:type="dcterms:W3CDTF">2018-11-06T14:48:17Z</dcterms:modified>
</cp:coreProperties>
</file>