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6" r:id="rId3"/>
    <p:sldId id="262" r:id="rId4"/>
    <p:sldId id="260" r:id="rId5"/>
    <p:sldId id="270" r:id="rId6"/>
    <p:sldId id="269" r:id="rId7"/>
    <p:sldId id="26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008000"/>
    <a:srgbClr val="006600"/>
    <a:srgbClr val="669900"/>
    <a:srgbClr val="267A04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8AB8-7968-4FB8-99B5-C246E7AD435D}" type="datetimeFigureOut">
              <a:rPr lang="en-IE" smtClean="0"/>
              <a:t>02/11/2018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67F92-21CA-43CE-8E88-40A46183E5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239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8EDB-6209-4AFB-A3FA-25F24503D12F}" type="datetime1">
              <a:rPr lang="en-IE" smtClean="0"/>
              <a:t>02/11/2018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541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A1AB-0111-49E8-BFF9-584F3174D633}" type="datetime1">
              <a:rPr lang="en-IE" smtClean="0"/>
              <a:t>02/11/2018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34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10A4-CCBD-4650-A333-40738A875F5D}" type="datetime1">
              <a:rPr lang="en-IE" smtClean="0"/>
              <a:t>02/11/2018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883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3E2-0D43-43A6-A0C6-F42332E80910}" type="datetime1">
              <a:rPr lang="en-IE" smtClean="0"/>
              <a:t>02/11/2018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131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554F-405C-4C27-848C-C3A9160F3BA6}" type="datetime1">
              <a:rPr lang="en-IE" smtClean="0"/>
              <a:t>02/11/2018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89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71D8-B3A5-43CD-89C3-67E22B402129}" type="datetime1">
              <a:rPr lang="en-IE" smtClean="0"/>
              <a:t>02/11/2018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12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4355-0BA8-4712-A7B4-FEFF6CA86CF9}" type="datetime1">
              <a:rPr lang="en-IE" smtClean="0"/>
              <a:t>02/11/2018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120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CCAB-42C8-410B-94F4-759FB5EA9BC2}" type="datetime1">
              <a:rPr lang="en-IE" smtClean="0"/>
              <a:t>02/11/2018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92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4630-BC10-4DF1-B49F-81F263B22555}" type="datetime1">
              <a:rPr lang="en-IE" smtClean="0"/>
              <a:t>02/11/2018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60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E2C-37E0-4FA0-BE99-26329072FF8B}" type="datetime1">
              <a:rPr lang="en-IE" smtClean="0"/>
              <a:t>02/11/2018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40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AC9-4D86-4753-B8BF-C5E8CC031DD1}" type="datetime1">
              <a:rPr lang="en-IE" smtClean="0"/>
              <a:t>02/11/2018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The Cornmarket Project - EPIC Social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210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00CE-F8C6-4BE5-AFBB-127D0365B2C0}" type="datetime1">
              <a:rPr lang="en-IE" smtClean="0"/>
              <a:t>02/11/2018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The Cornmarket Project - EPIC Social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6579-B7EF-4508-9280-77D3C8E7F1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19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mestronger.com/2015/03/16/hop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mestronger.com/2015/03/16/hop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42B1B-6876-4474-8BE3-051D7D74D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1051" y="640081"/>
            <a:ext cx="2532887" cy="370889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Enterprise and Co-Production – A Synergy Promoting Social Reintegration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C946326D-A3C2-456E-9EAB-FE39F444EB8C}"/>
              </a:ext>
            </a:extLst>
          </p:cNvPr>
          <p:cNvSpPr txBox="1">
            <a:spLocks/>
          </p:cNvSpPr>
          <p:nvPr/>
        </p:nvSpPr>
        <p:spPr>
          <a:xfrm>
            <a:off x="5405590" y="6347091"/>
            <a:ext cx="421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EPIC Social Enterprise –                                                                    Enhancing Progress Inspiring Change</a:t>
            </a:r>
          </a:p>
        </p:txBody>
      </p:sp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:a16="http://schemas.microsoft.com/office/drawing/2014/main" xmlns="" id="{C3CA9284-88FE-40D3-AC54-7A271454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65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0C0E1-D22E-458D-AD52-9B30587B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638"/>
            <a:ext cx="2738601" cy="167660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What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61C37F-1CF4-4050-AAA3-17CB333E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8380"/>
            <a:ext cx="3794884" cy="3221240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Cornmarket Project</a:t>
            </a:r>
          </a:p>
          <a:p>
            <a:r>
              <a:rPr lang="en-IE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Our EPIC Social Enterprise</a:t>
            </a:r>
          </a:p>
          <a:p>
            <a:r>
              <a:rPr lang="en-IE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Co-Production and Wrap Around Supports</a:t>
            </a:r>
          </a:p>
          <a:p>
            <a:r>
              <a:rPr lang="en-IE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COAIM Outcome Measurement 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4E0D58-3FE9-4FBB-ADD6-7656B5D2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270" r="14303" b="1"/>
          <a:stretch/>
        </p:blipFill>
        <p:spPr>
          <a:xfrm>
            <a:off x="3909390" y="10"/>
            <a:ext cx="5234609" cy="6857990"/>
          </a:xfrm>
          <a:prstGeom prst="rect">
            <a:avLst/>
          </a:prstGeom>
          <a:effectLst/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0632BF2D-1E06-4669-AA1F-2FC346B925E3}"/>
              </a:ext>
            </a:extLst>
          </p:cNvPr>
          <p:cNvSpPr txBox="1">
            <a:spLocks/>
          </p:cNvSpPr>
          <p:nvPr/>
        </p:nvSpPr>
        <p:spPr>
          <a:xfrm>
            <a:off x="-415580" y="6373595"/>
            <a:ext cx="421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EPIC Social Enterprise –                                                                    Enhancing Progress Inspiring Change</a:t>
            </a:r>
          </a:p>
        </p:txBody>
      </p:sp>
    </p:spTree>
    <p:extLst>
      <p:ext uri="{BB962C8B-B14F-4D97-AF65-F5344CB8AC3E}">
        <p14:creationId xmlns:p14="http://schemas.microsoft.com/office/powerpoint/2010/main" val="339181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2078C-C04B-418C-B6A6-3D9ACA10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Our EPIC Social Enterprise:                         Printed Promotional Materials Production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8F2BA-7CFC-40D4-B2FB-97A3966EE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Preparing T Shirt Designs</a:t>
            </a:r>
          </a:p>
        </p:txBody>
      </p:sp>
      <p:pic>
        <p:nvPicPr>
          <p:cNvPr id="8" name="Content Placeholder 7" descr="A picture containing person, indoor, table, laptop&#10;&#10;Description generated with very high confidence">
            <a:extLst>
              <a:ext uri="{FF2B5EF4-FFF2-40B4-BE49-F238E27FC236}">
                <a16:creationId xmlns:a16="http://schemas.microsoft.com/office/drawing/2014/main" xmlns="" id="{8C4A6858-55C8-4C58-AABF-3A10EA3314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" y="2729948"/>
            <a:ext cx="3868340" cy="345971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597A12-FDFF-48D6-A727-32AFE4A80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090780" cy="823912"/>
          </a:xfrm>
        </p:spPr>
        <p:txBody>
          <a:bodyPr/>
          <a:lstStyle/>
          <a:p>
            <a:r>
              <a:rPr lang="en-IE" b="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 order for a major conference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9F51EC3-C806-46C2-BE6F-DBFADDD6F0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987" y="2516111"/>
            <a:ext cx="3459716" cy="3887391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3DF3BE9-6DBB-421B-A33A-5B1D1AEA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7834" y="6492875"/>
            <a:ext cx="4210464" cy="365125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EPIC Social Enterprise – Enhancing Progress Inspiring Change</a:t>
            </a:r>
          </a:p>
        </p:txBody>
      </p:sp>
    </p:spTree>
    <p:extLst>
      <p:ext uri="{BB962C8B-B14F-4D97-AF65-F5344CB8AC3E}">
        <p14:creationId xmlns:p14="http://schemas.microsoft.com/office/powerpoint/2010/main" val="158681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702A1-0D04-48CD-8A8E-3F4FA71B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Awarded a place on the Social Innovation Fund’s social enterprise development accelerator </a:t>
            </a:r>
            <a:r>
              <a:rPr lang="en-US" sz="32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programme</a:t>
            </a:r>
            <a:r>
              <a:rPr lang="en-US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2018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text, receipt&#10;&#10;Description generated with very high confidence">
            <a:extLst>
              <a:ext uri="{FF2B5EF4-FFF2-40B4-BE49-F238E27FC236}">
                <a16:creationId xmlns:a16="http://schemas.microsoft.com/office/drawing/2014/main" xmlns="" id="{A6F362EC-1AEE-43A8-9C72-184657E55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4574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0104F7D4-323A-4E5E-99F9-6A966244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4739" y="6492865"/>
            <a:ext cx="4210464" cy="365125"/>
          </a:xfrm>
        </p:spPr>
        <p:txBody>
          <a:bodyPr/>
          <a:lstStyle/>
          <a:p>
            <a:r>
              <a:rPr lang="en-IE" dirty="0"/>
              <a:t>EPIC Social Enterprise – Enhancing Progress Inspiring Change</a:t>
            </a:r>
          </a:p>
        </p:txBody>
      </p:sp>
    </p:spTree>
    <p:extLst>
      <p:ext uri="{BB962C8B-B14F-4D97-AF65-F5344CB8AC3E}">
        <p14:creationId xmlns:p14="http://schemas.microsoft.com/office/powerpoint/2010/main" val="3217882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F61CF-887E-401A-86F1-BBAD724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" y="1342092"/>
            <a:ext cx="3406741" cy="954107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Evidence based: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296C3735-4A81-47E9-A0F9-6C80C00929F2}"/>
              </a:ext>
            </a:extLst>
          </p:cNvPr>
          <p:cNvGrpSpPr>
            <a:grpSpLocks/>
          </p:cNvGrpSpPr>
          <p:nvPr/>
        </p:nvGrpSpPr>
        <p:grpSpPr bwMode="auto">
          <a:xfrm>
            <a:off x="3703584" y="1534913"/>
            <a:ext cx="5109112" cy="4928911"/>
            <a:chOff x="0" y="0"/>
            <a:chExt cx="8578" cy="8664"/>
          </a:xfrm>
        </p:grpSpPr>
        <p:pic>
          <p:nvPicPr>
            <p:cNvPr id="6" name="Picture 21">
              <a:extLst>
                <a:ext uri="{FF2B5EF4-FFF2-40B4-BE49-F238E27FC236}">
                  <a16:creationId xmlns:a16="http://schemas.microsoft.com/office/drawing/2014/main" xmlns="" id="{AABA0DA0-20A3-453B-BEEE-E3B545724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465"/>
              <a:ext cx="3626" cy="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xmlns="" id="{F78C9921-1421-49D6-A947-D22F78AC1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3"/>
              <a:ext cx="3940" cy="4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xmlns="" id="{3DA73719-2A37-4449-A14A-2DDA20A9E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4549"/>
              <a:ext cx="4601" cy="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xmlns="" id="{1777B0D1-B029-4468-A8EF-B30793E7F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3253"/>
              <a:ext cx="3940" cy="4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xmlns="" id="{E54F660B-EA15-4780-AEE5-AB31A90F7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439"/>
              <a:ext cx="3757" cy="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xmlns="" id="{A3829DE4-5952-4FAA-8BB7-DC2BB193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274"/>
              <a:ext cx="4056" cy="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xmlns="" id="{675A859A-C425-4C80-8727-F88B23640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" y="307"/>
              <a:ext cx="3913" cy="2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xmlns="" id="{29E7FA73-D9AC-4104-8735-B6D4ADC69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" y="3211"/>
              <a:ext cx="1920" cy="4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CECCBF9-3ADA-4959-987E-565ABF488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" y="3245"/>
              <a:ext cx="1778" cy="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xmlns="" id="{1EF0541D-1FF4-41CC-83A8-AB70BCCFF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7373"/>
              <a:ext cx="4670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xmlns="" id="{B5CA04D8-6780-4F7E-9C70-1ED0D3F09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" y="7410"/>
              <a:ext cx="4529" cy="1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xmlns="" id="{34FD835E-8E21-40F4-8751-8511F61A8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8"/>
              <a:ext cx="2203" cy="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xmlns="" id="{0E76CC5E-64A8-42B0-9A40-E37A44A17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3312"/>
              <a:ext cx="2061" cy="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xmlns="" id="{72C36476-C9DF-41AE-A97D-2454658C1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3907" cy="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xmlns="" id="{10F3424A-FD3C-49B9-AFBE-4B0602853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37"/>
              <a:ext cx="3766" cy="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xmlns="" id="{E124F7B8-7122-43E2-A5B2-91743AABF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" y="1872"/>
              <a:ext cx="2015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Maintenance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or 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xmlns="" id="{797ED734-315B-48D2-A82F-5DE505C98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268"/>
              <a:ext cx="2783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Precontemplation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or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xmlns="" id="{F36F19AA-FFBD-4631-B616-74C2C00CF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4743"/>
              <a:ext cx="116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Action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or 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">
              <a:extLst>
                <a:ext uri="{FF2B5EF4-FFF2-40B4-BE49-F238E27FC236}">
                  <a16:creationId xmlns:a16="http://schemas.microsoft.com/office/drawing/2014/main" xmlns="" id="{0D9F4B69-70A5-43F0-9A23-6E4B14E61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8" y="4743"/>
              <a:ext cx="234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Contemplation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or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xmlns="" id="{3ED3DACD-4AA8-40A2-B5B8-AE24E492A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" y="6523"/>
              <a:ext cx="220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Preparation</a:t>
              </a:r>
              <a:endPara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or 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C7D91F5D-95FE-4A22-BD54-33362B42695E}"/>
              </a:ext>
            </a:extLst>
          </p:cNvPr>
          <p:cNvSpPr txBox="1">
            <a:spLocks/>
          </p:cNvSpPr>
          <p:nvPr/>
        </p:nvSpPr>
        <p:spPr>
          <a:xfrm>
            <a:off x="-59772" y="2529057"/>
            <a:ext cx="3029569" cy="375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Stages of Change Model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Motivational Interviewing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Functional Analysis – from CBT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119088-CBD3-428F-882A-EFD64B000BD0}"/>
              </a:ext>
            </a:extLst>
          </p:cNvPr>
          <p:cNvSpPr txBox="1"/>
          <p:nvPr/>
        </p:nvSpPr>
        <p:spPr>
          <a:xfrm>
            <a:off x="145801" y="238539"/>
            <a:ext cx="866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Using the COAIM –                                                              Change Outcome And Impact Measurement system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xmlns="" id="{57A24414-44D6-4CBF-ACD5-B3CEDACD1A25}"/>
              </a:ext>
            </a:extLst>
          </p:cNvPr>
          <p:cNvSpPr txBox="1">
            <a:spLocks/>
          </p:cNvSpPr>
          <p:nvPr/>
        </p:nvSpPr>
        <p:spPr>
          <a:xfrm>
            <a:off x="730209" y="6460463"/>
            <a:ext cx="725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EPIC Social Enterprise – Enhancing Progress Inspiring Change</a:t>
            </a:r>
          </a:p>
        </p:txBody>
      </p:sp>
    </p:spTree>
    <p:extLst>
      <p:ext uri="{BB962C8B-B14F-4D97-AF65-F5344CB8AC3E}">
        <p14:creationId xmlns:p14="http://schemas.microsoft.com/office/powerpoint/2010/main" val="255964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9894883-B46E-4284-942F-594926A9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27" y="178276"/>
            <a:ext cx="2522980" cy="1108512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Co-Production and</a:t>
            </a:r>
            <a:r>
              <a:rPr lang="en-US" sz="2800" kern="1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COAIM system</a:t>
            </a:r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E7BCAE4-EF08-4340-960C-0AA96F91D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21" y="151088"/>
            <a:ext cx="5283200" cy="655582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21D42E8-6D8A-40CE-AA0E-81DE81F9C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879" y="1973341"/>
            <a:ext cx="3222900" cy="4188230"/>
          </a:xfrm>
        </p:spPr>
        <p:txBody>
          <a:bodyPr>
            <a:normAutofit lnSpcReduction="10000"/>
          </a:bodyPr>
          <a:lstStyle/>
          <a:p>
            <a:r>
              <a:rPr lang="en-IE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Co-production is not just a word, it’s not just a concept, it is a meeting of minds coming together to find a shared solution. In practice, it involves people who use services being consulted, included and working together from the start to the end of any project that affects them.</a:t>
            </a:r>
          </a:p>
          <a:p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xmlns="" id="{3582E3C7-2C9E-4E4C-AB71-E8C83802CE05}"/>
              </a:ext>
            </a:extLst>
          </p:cNvPr>
          <p:cNvSpPr txBox="1">
            <a:spLocks/>
          </p:cNvSpPr>
          <p:nvPr/>
        </p:nvSpPr>
        <p:spPr>
          <a:xfrm>
            <a:off x="-361141" y="6439041"/>
            <a:ext cx="421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EPIC Social Enterprise –                                                                    Enhancing Progress Inspiring Change</a:t>
            </a:r>
          </a:p>
        </p:txBody>
      </p:sp>
    </p:spTree>
    <p:extLst>
      <p:ext uri="{BB962C8B-B14F-4D97-AF65-F5344CB8AC3E}">
        <p14:creationId xmlns:p14="http://schemas.microsoft.com/office/powerpoint/2010/main" val="401975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47C78B-6E88-4FBF-9123-FE01FE20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IE" sz="200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COAIM – Change Outcome And Impact Measurement system</a:t>
            </a:r>
          </a:p>
        </p:txBody>
      </p:sp>
      <p:pic>
        <p:nvPicPr>
          <p:cNvPr id="20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5ADE23E-0D9D-4080-BDA2-58498D958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95" y="265042"/>
            <a:ext cx="5660113" cy="6427306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84A4E3DA-E428-4A42-9F11-F6DCCF81DB32}"/>
              </a:ext>
            </a:extLst>
          </p:cNvPr>
          <p:cNvSpPr txBox="1">
            <a:spLocks/>
          </p:cNvSpPr>
          <p:nvPr/>
        </p:nvSpPr>
        <p:spPr>
          <a:xfrm>
            <a:off x="-472565" y="6327223"/>
            <a:ext cx="421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EPIC Social Enterprise –                                                                    Enhancing Progress Inspiring Change</a:t>
            </a:r>
          </a:p>
        </p:txBody>
      </p:sp>
    </p:spTree>
    <p:extLst>
      <p:ext uri="{BB962C8B-B14F-4D97-AF65-F5344CB8AC3E}">
        <p14:creationId xmlns:p14="http://schemas.microsoft.com/office/powerpoint/2010/main" val="264743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881B8-708E-44A5-987D-731DC3ED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1" y="3429000"/>
            <a:ext cx="3985902" cy="11440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Thank You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  <a:t>The Cornmarket Project</a:t>
            </a:r>
            <a:b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</a:br>
            <a: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  <a:t/>
            </a:r>
            <a:b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</a:br>
            <a: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  <a:t/>
            </a:r>
            <a:b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</a:br>
            <a: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  <a:t>Supporting Social Reintegration Through Social Enterprise         </a:t>
            </a:r>
            <a:b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</a:br>
            <a: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  <a:t/>
            </a:r>
            <a:b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</a:br>
            <a: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  <a:t/>
            </a:r>
            <a:br>
              <a:rPr lang="en-IE" sz="2700" dirty="0">
                <a:latin typeface="Traditional Arabic" panose="020B0604020202020204" pitchFamily="18" charset="-78"/>
                <a:cs typeface="Traditional Arabic" panose="020B0604020202020204" pitchFamily="18" charset="-78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52B06AF2-4A3F-4692-8512-A4F1EFF5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0742"/>
            <a:ext cx="4210464" cy="365125"/>
          </a:xfrm>
        </p:spPr>
        <p:txBody>
          <a:bodyPr/>
          <a:lstStyle/>
          <a:p>
            <a:r>
              <a:rPr lang="en-IE" dirty="0"/>
              <a:t>EPIC Social Enterprise – Enhancing Progress Inspiring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F45A4A-3BBA-4B11-9158-D4C6D0B7E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270" r="14303" b="1"/>
          <a:stretch/>
        </p:blipFill>
        <p:spPr>
          <a:xfrm>
            <a:off x="4136570" y="10"/>
            <a:ext cx="5007429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6865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243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Social Enterprise and Co-Production – A Synergy Promoting Social Reintegration</vt:lpstr>
      <vt:lpstr>What is:</vt:lpstr>
      <vt:lpstr>Our EPIC Social Enterprise:                         Printed Promotional Materials Production</vt:lpstr>
      <vt:lpstr>Awarded a place on the Social Innovation Fund’s social enterprise development accelerator programme 2018</vt:lpstr>
      <vt:lpstr>Evidence based:</vt:lpstr>
      <vt:lpstr>Co-Production and the COAIM system</vt:lpstr>
      <vt:lpstr>The COAIM – Change Outcome And Impact Measurement system</vt:lpstr>
      <vt:lpstr>Thank You   The Cornmarket Project   Supporting Social Reintegration Through Social Enterprise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Enterprise and Co-Production – A Synergy Promoting Social Reintegration</dc:title>
  <dc:creator>Paul Delaney</dc:creator>
  <cp:lastModifiedBy>Brian Galvin</cp:lastModifiedBy>
  <cp:revision>22</cp:revision>
  <dcterms:created xsi:type="dcterms:W3CDTF">2018-11-02T09:22:47Z</dcterms:created>
  <dcterms:modified xsi:type="dcterms:W3CDTF">2018-11-02T20:22:03Z</dcterms:modified>
</cp:coreProperties>
</file>