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8" r:id="rId2"/>
    <p:sldId id="271" r:id="rId3"/>
    <p:sldId id="333" r:id="rId4"/>
    <p:sldId id="325" r:id="rId5"/>
    <p:sldId id="330" r:id="rId6"/>
    <p:sldId id="264" r:id="rId7"/>
    <p:sldId id="326" r:id="rId8"/>
    <p:sldId id="327" r:id="rId9"/>
    <p:sldId id="331" r:id="rId10"/>
    <p:sldId id="309" r:id="rId11"/>
    <p:sldId id="332" r:id="rId12"/>
    <p:sldId id="299" r:id="rId13"/>
    <p:sldId id="262" r:id="rId14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lnan, Susan" initials="CS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EAF6"/>
    <a:srgbClr val="FFB500"/>
    <a:srgbClr val="EBD0EC"/>
    <a:srgbClr val="B9F8FF"/>
    <a:srgbClr val="003C69"/>
    <a:srgbClr val="E3E3E3"/>
    <a:srgbClr val="EFEFF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8745" autoAdjust="0"/>
  </p:normalViewPr>
  <p:slideViewPr>
    <p:cSldViewPr snapToGrid="0">
      <p:cViewPr>
        <p:scale>
          <a:sx n="72" d="100"/>
          <a:sy n="72" d="100"/>
        </p:scale>
        <p:origin x="-1308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5" d="100"/>
          <a:sy n="85" d="100"/>
        </p:scale>
        <p:origin x="229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700CA2-848F-4C8D-947E-2EC79493927F}" type="doc">
      <dgm:prSet loTypeId="urn:microsoft.com/office/officeart/2005/8/layout/cycle8" loCatId="cycle" qsTypeId="urn:microsoft.com/office/officeart/2005/8/quickstyle/3d1" qsCatId="3D" csTypeId="urn:microsoft.com/office/officeart/2005/8/colors/accent1_2" csCatId="accent1" phldr="1"/>
      <dgm:spPr/>
    </dgm:pt>
    <dgm:pt modelId="{94DE5342-8F8A-4B4B-9157-CC95667DE76C}">
      <dgm:prSet phldrT="[Text]"/>
      <dgm:spPr>
        <a:solidFill>
          <a:srgbClr val="7030A0"/>
        </a:solidFill>
      </dgm:spPr>
      <dgm:t>
        <a:bodyPr/>
        <a:lstStyle/>
        <a:p>
          <a:r>
            <a:rPr lang="en-US" dirty="0"/>
            <a:t>Systematic review</a:t>
          </a:r>
        </a:p>
      </dgm:t>
    </dgm:pt>
    <dgm:pt modelId="{79B0720F-8326-4C68-9BFE-E6A1A9EF899A}" type="parTrans" cxnId="{0E15AFF1-087B-4597-A01F-FE30DE547E31}">
      <dgm:prSet/>
      <dgm:spPr/>
      <dgm:t>
        <a:bodyPr/>
        <a:lstStyle/>
        <a:p>
          <a:endParaRPr lang="en-US"/>
        </a:p>
      </dgm:t>
    </dgm:pt>
    <dgm:pt modelId="{D596F571-B2CE-4EA5-A93A-CD10E41DC510}" type="sibTrans" cxnId="{0E15AFF1-087B-4597-A01F-FE30DE547E31}">
      <dgm:prSet/>
      <dgm:spPr/>
      <dgm:t>
        <a:bodyPr/>
        <a:lstStyle/>
        <a:p>
          <a:endParaRPr lang="en-US"/>
        </a:p>
      </dgm:t>
    </dgm:pt>
    <dgm:pt modelId="{C7C87DE9-E331-4292-985A-1A689E753DD2}">
      <dgm:prSet phldrT="[Text]"/>
      <dgm:spPr>
        <a:solidFill>
          <a:srgbClr val="7030A0"/>
        </a:solidFill>
      </dgm:spPr>
      <dgm:t>
        <a:bodyPr/>
        <a:lstStyle/>
        <a:p>
          <a:r>
            <a:rPr lang="en-US" dirty="0"/>
            <a:t>Knowledge exchange forum</a:t>
          </a:r>
        </a:p>
      </dgm:t>
    </dgm:pt>
    <dgm:pt modelId="{46399295-D981-4E46-A0A6-E51F9E89EA25}" type="parTrans" cxnId="{02BD219D-181F-4922-9466-4A97C18CB312}">
      <dgm:prSet/>
      <dgm:spPr/>
      <dgm:t>
        <a:bodyPr/>
        <a:lstStyle/>
        <a:p>
          <a:endParaRPr lang="en-US"/>
        </a:p>
      </dgm:t>
    </dgm:pt>
    <dgm:pt modelId="{4786823D-024A-4493-8884-0111286FC1E2}" type="sibTrans" cxnId="{02BD219D-181F-4922-9466-4A97C18CB312}">
      <dgm:prSet/>
      <dgm:spPr/>
      <dgm:t>
        <a:bodyPr/>
        <a:lstStyle/>
        <a:p>
          <a:endParaRPr lang="en-US"/>
        </a:p>
      </dgm:t>
    </dgm:pt>
    <dgm:pt modelId="{8C64E363-EDC5-4C18-846B-67C036D4373E}">
      <dgm:prSet phldrT="[Text]"/>
      <dgm:spPr>
        <a:solidFill>
          <a:srgbClr val="7030A0"/>
        </a:solidFill>
      </dgm:spPr>
      <dgm:t>
        <a:bodyPr/>
        <a:lstStyle/>
        <a:p>
          <a:r>
            <a:rPr lang="en-US" dirty="0"/>
            <a:t>Expert consultation</a:t>
          </a:r>
        </a:p>
      </dgm:t>
    </dgm:pt>
    <dgm:pt modelId="{AF203BB6-8F4E-4653-BF85-89520495420D}" type="parTrans" cxnId="{C93DCA78-B33D-44DE-8B1F-3B1EB039BC43}">
      <dgm:prSet/>
      <dgm:spPr/>
      <dgm:t>
        <a:bodyPr/>
        <a:lstStyle/>
        <a:p>
          <a:endParaRPr lang="en-US"/>
        </a:p>
      </dgm:t>
    </dgm:pt>
    <dgm:pt modelId="{BF3F7D06-9739-47DD-AC6F-69D23C3C6337}" type="sibTrans" cxnId="{C93DCA78-B33D-44DE-8B1F-3B1EB039BC43}">
      <dgm:prSet/>
      <dgm:spPr/>
      <dgm:t>
        <a:bodyPr/>
        <a:lstStyle/>
        <a:p>
          <a:endParaRPr lang="en-US"/>
        </a:p>
      </dgm:t>
    </dgm:pt>
    <dgm:pt modelId="{F293D574-493C-43EB-A362-667F0C49690E}" type="pres">
      <dgm:prSet presAssocID="{EF700CA2-848F-4C8D-947E-2EC79493927F}" presName="compositeShape" presStyleCnt="0">
        <dgm:presLayoutVars>
          <dgm:chMax val="7"/>
          <dgm:dir/>
          <dgm:resizeHandles val="exact"/>
        </dgm:presLayoutVars>
      </dgm:prSet>
      <dgm:spPr/>
    </dgm:pt>
    <dgm:pt modelId="{B1A705C2-DE97-43EB-AD50-FDBA9DA09BCC}" type="pres">
      <dgm:prSet presAssocID="{EF700CA2-848F-4C8D-947E-2EC79493927F}" presName="wedge1" presStyleLbl="node1" presStyleIdx="0" presStyleCnt="3"/>
      <dgm:spPr/>
      <dgm:t>
        <a:bodyPr/>
        <a:lstStyle/>
        <a:p>
          <a:endParaRPr lang="en-US"/>
        </a:p>
      </dgm:t>
    </dgm:pt>
    <dgm:pt modelId="{8E4BA393-549F-46E3-BE35-C4E3C92A53CC}" type="pres">
      <dgm:prSet presAssocID="{EF700CA2-848F-4C8D-947E-2EC79493927F}" presName="dummy1a" presStyleCnt="0"/>
      <dgm:spPr/>
    </dgm:pt>
    <dgm:pt modelId="{8E7FFBC2-F9B2-47B6-849F-EEE41BCF3E46}" type="pres">
      <dgm:prSet presAssocID="{EF700CA2-848F-4C8D-947E-2EC79493927F}" presName="dummy1b" presStyleCnt="0"/>
      <dgm:spPr/>
    </dgm:pt>
    <dgm:pt modelId="{1B5CB065-7AC4-472E-B228-290A16FECD25}" type="pres">
      <dgm:prSet presAssocID="{EF700CA2-848F-4C8D-947E-2EC79493927F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A521E2-4A13-401A-B80F-22B1CC6212A2}" type="pres">
      <dgm:prSet presAssocID="{EF700CA2-848F-4C8D-947E-2EC79493927F}" presName="wedge2" presStyleLbl="node1" presStyleIdx="1" presStyleCnt="3"/>
      <dgm:spPr/>
      <dgm:t>
        <a:bodyPr/>
        <a:lstStyle/>
        <a:p>
          <a:endParaRPr lang="en-US"/>
        </a:p>
      </dgm:t>
    </dgm:pt>
    <dgm:pt modelId="{3CCB5E71-E02D-42D4-A7E6-798B09D8820F}" type="pres">
      <dgm:prSet presAssocID="{EF700CA2-848F-4C8D-947E-2EC79493927F}" presName="dummy2a" presStyleCnt="0"/>
      <dgm:spPr/>
    </dgm:pt>
    <dgm:pt modelId="{7CDC666F-948B-4FBA-BBE7-A81AE57D8CF7}" type="pres">
      <dgm:prSet presAssocID="{EF700CA2-848F-4C8D-947E-2EC79493927F}" presName="dummy2b" presStyleCnt="0"/>
      <dgm:spPr/>
    </dgm:pt>
    <dgm:pt modelId="{303994E6-6270-4052-8177-2E05442DD339}" type="pres">
      <dgm:prSet presAssocID="{EF700CA2-848F-4C8D-947E-2EC79493927F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284C79-B432-41A0-8E09-B640314ED968}" type="pres">
      <dgm:prSet presAssocID="{EF700CA2-848F-4C8D-947E-2EC79493927F}" presName="wedge3" presStyleLbl="node1" presStyleIdx="2" presStyleCnt="3"/>
      <dgm:spPr/>
      <dgm:t>
        <a:bodyPr/>
        <a:lstStyle/>
        <a:p>
          <a:endParaRPr lang="en-US"/>
        </a:p>
      </dgm:t>
    </dgm:pt>
    <dgm:pt modelId="{C0EE390B-8562-42DD-976F-6D7CBB20522D}" type="pres">
      <dgm:prSet presAssocID="{EF700CA2-848F-4C8D-947E-2EC79493927F}" presName="dummy3a" presStyleCnt="0"/>
      <dgm:spPr/>
    </dgm:pt>
    <dgm:pt modelId="{A0878BF3-342D-4478-B43A-05D1621494FB}" type="pres">
      <dgm:prSet presAssocID="{EF700CA2-848F-4C8D-947E-2EC79493927F}" presName="dummy3b" presStyleCnt="0"/>
      <dgm:spPr/>
    </dgm:pt>
    <dgm:pt modelId="{AE5F2068-173B-4356-A7D0-7DAD1324F7C6}" type="pres">
      <dgm:prSet presAssocID="{EF700CA2-848F-4C8D-947E-2EC79493927F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D1AB12-A63A-48CD-BD7B-0891602A0B57}" type="pres">
      <dgm:prSet presAssocID="{D596F571-B2CE-4EA5-A93A-CD10E41DC510}" presName="arrowWedge1" presStyleLbl="fgSibTrans2D1" presStyleIdx="0" presStyleCnt="3"/>
      <dgm:spPr/>
    </dgm:pt>
    <dgm:pt modelId="{0E78A314-6A4D-434E-94A1-149E701FCC8D}" type="pres">
      <dgm:prSet presAssocID="{4786823D-024A-4493-8884-0111286FC1E2}" presName="arrowWedge2" presStyleLbl="fgSibTrans2D1" presStyleIdx="1" presStyleCnt="3"/>
      <dgm:spPr/>
    </dgm:pt>
    <dgm:pt modelId="{3DDE2606-8358-4215-B32F-8FFA845E306B}" type="pres">
      <dgm:prSet presAssocID="{BF3F7D06-9739-47DD-AC6F-69D23C3C6337}" presName="arrowWedge3" presStyleLbl="fgSibTrans2D1" presStyleIdx="2" presStyleCnt="3"/>
      <dgm:spPr/>
    </dgm:pt>
  </dgm:ptLst>
  <dgm:cxnLst>
    <dgm:cxn modelId="{89E9B15C-4186-4FDA-B830-BDB5FC95653C}" type="presOf" srcId="{94DE5342-8F8A-4B4B-9157-CC95667DE76C}" destId="{B1A705C2-DE97-43EB-AD50-FDBA9DA09BCC}" srcOrd="0" destOrd="0" presId="urn:microsoft.com/office/officeart/2005/8/layout/cycle8"/>
    <dgm:cxn modelId="{D2F5E0CE-B1BD-42C8-89D9-75AF0D86149C}" type="presOf" srcId="{EF700CA2-848F-4C8D-947E-2EC79493927F}" destId="{F293D574-493C-43EB-A362-667F0C49690E}" srcOrd="0" destOrd="0" presId="urn:microsoft.com/office/officeart/2005/8/layout/cycle8"/>
    <dgm:cxn modelId="{1243E932-3CA0-4852-9C41-50C495BC08D6}" type="presOf" srcId="{C7C87DE9-E331-4292-985A-1A689E753DD2}" destId="{BEA521E2-4A13-401A-B80F-22B1CC6212A2}" srcOrd="0" destOrd="0" presId="urn:microsoft.com/office/officeart/2005/8/layout/cycle8"/>
    <dgm:cxn modelId="{51917997-7C37-4F23-B23F-B79DDC8AF2EC}" type="presOf" srcId="{C7C87DE9-E331-4292-985A-1A689E753DD2}" destId="{303994E6-6270-4052-8177-2E05442DD339}" srcOrd="1" destOrd="0" presId="urn:microsoft.com/office/officeart/2005/8/layout/cycle8"/>
    <dgm:cxn modelId="{02BD219D-181F-4922-9466-4A97C18CB312}" srcId="{EF700CA2-848F-4C8D-947E-2EC79493927F}" destId="{C7C87DE9-E331-4292-985A-1A689E753DD2}" srcOrd="1" destOrd="0" parTransId="{46399295-D981-4E46-A0A6-E51F9E89EA25}" sibTransId="{4786823D-024A-4493-8884-0111286FC1E2}"/>
    <dgm:cxn modelId="{29C950BA-064E-4E64-BF1C-E3A2EB95E237}" type="presOf" srcId="{94DE5342-8F8A-4B4B-9157-CC95667DE76C}" destId="{1B5CB065-7AC4-472E-B228-290A16FECD25}" srcOrd="1" destOrd="0" presId="urn:microsoft.com/office/officeart/2005/8/layout/cycle8"/>
    <dgm:cxn modelId="{C93DCA78-B33D-44DE-8B1F-3B1EB039BC43}" srcId="{EF700CA2-848F-4C8D-947E-2EC79493927F}" destId="{8C64E363-EDC5-4C18-846B-67C036D4373E}" srcOrd="2" destOrd="0" parTransId="{AF203BB6-8F4E-4653-BF85-89520495420D}" sibTransId="{BF3F7D06-9739-47DD-AC6F-69D23C3C6337}"/>
    <dgm:cxn modelId="{B112A9FE-9EA2-45E8-9FE3-33C0A3A6CC9D}" type="presOf" srcId="{8C64E363-EDC5-4C18-846B-67C036D4373E}" destId="{AE5F2068-173B-4356-A7D0-7DAD1324F7C6}" srcOrd="1" destOrd="0" presId="urn:microsoft.com/office/officeart/2005/8/layout/cycle8"/>
    <dgm:cxn modelId="{59F6130F-E8EE-4FB0-BA45-C18F38ED86D3}" type="presOf" srcId="{8C64E363-EDC5-4C18-846B-67C036D4373E}" destId="{7A284C79-B432-41A0-8E09-B640314ED968}" srcOrd="0" destOrd="0" presId="urn:microsoft.com/office/officeart/2005/8/layout/cycle8"/>
    <dgm:cxn modelId="{0E15AFF1-087B-4597-A01F-FE30DE547E31}" srcId="{EF700CA2-848F-4C8D-947E-2EC79493927F}" destId="{94DE5342-8F8A-4B4B-9157-CC95667DE76C}" srcOrd="0" destOrd="0" parTransId="{79B0720F-8326-4C68-9BFE-E6A1A9EF899A}" sibTransId="{D596F571-B2CE-4EA5-A93A-CD10E41DC510}"/>
    <dgm:cxn modelId="{5C9D2014-B8FB-4099-A990-3856326ABFC8}" type="presParOf" srcId="{F293D574-493C-43EB-A362-667F0C49690E}" destId="{B1A705C2-DE97-43EB-AD50-FDBA9DA09BCC}" srcOrd="0" destOrd="0" presId="urn:microsoft.com/office/officeart/2005/8/layout/cycle8"/>
    <dgm:cxn modelId="{FD7E376F-29B9-40CF-A59A-477B536C90B9}" type="presParOf" srcId="{F293D574-493C-43EB-A362-667F0C49690E}" destId="{8E4BA393-549F-46E3-BE35-C4E3C92A53CC}" srcOrd="1" destOrd="0" presId="urn:microsoft.com/office/officeart/2005/8/layout/cycle8"/>
    <dgm:cxn modelId="{F8C9066D-BC0B-4A24-9EFA-E25D51122B77}" type="presParOf" srcId="{F293D574-493C-43EB-A362-667F0C49690E}" destId="{8E7FFBC2-F9B2-47B6-849F-EEE41BCF3E46}" srcOrd="2" destOrd="0" presId="urn:microsoft.com/office/officeart/2005/8/layout/cycle8"/>
    <dgm:cxn modelId="{DDF83DCA-406F-49BC-A715-D044B0C4E45A}" type="presParOf" srcId="{F293D574-493C-43EB-A362-667F0C49690E}" destId="{1B5CB065-7AC4-472E-B228-290A16FECD25}" srcOrd="3" destOrd="0" presId="urn:microsoft.com/office/officeart/2005/8/layout/cycle8"/>
    <dgm:cxn modelId="{D2C83DAF-4C63-4231-81B7-AA1281C8AAD6}" type="presParOf" srcId="{F293D574-493C-43EB-A362-667F0C49690E}" destId="{BEA521E2-4A13-401A-B80F-22B1CC6212A2}" srcOrd="4" destOrd="0" presId="urn:microsoft.com/office/officeart/2005/8/layout/cycle8"/>
    <dgm:cxn modelId="{17F8E0BE-1DF4-4B0E-9CF9-083749E8E4FE}" type="presParOf" srcId="{F293D574-493C-43EB-A362-667F0C49690E}" destId="{3CCB5E71-E02D-42D4-A7E6-798B09D8820F}" srcOrd="5" destOrd="0" presId="urn:microsoft.com/office/officeart/2005/8/layout/cycle8"/>
    <dgm:cxn modelId="{508D6BED-A4D8-4E0E-A068-8B44A7209D18}" type="presParOf" srcId="{F293D574-493C-43EB-A362-667F0C49690E}" destId="{7CDC666F-948B-4FBA-BBE7-A81AE57D8CF7}" srcOrd="6" destOrd="0" presId="urn:microsoft.com/office/officeart/2005/8/layout/cycle8"/>
    <dgm:cxn modelId="{01EBA232-22A1-4ECB-A88D-39C90E6B6643}" type="presParOf" srcId="{F293D574-493C-43EB-A362-667F0C49690E}" destId="{303994E6-6270-4052-8177-2E05442DD339}" srcOrd="7" destOrd="0" presId="urn:microsoft.com/office/officeart/2005/8/layout/cycle8"/>
    <dgm:cxn modelId="{44B56A57-0ACB-4FA7-8172-3106A1464718}" type="presParOf" srcId="{F293D574-493C-43EB-A362-667F0C49690E}" destId="{7A284C79-B432-41A0-8E09-B640314ED968}" srcOrd="8" destOrd="0" presId="urn:microsoft.com/office/officeart/2005/8/layout/cycle8"/>
    <dgm:cxn modelId="{AA898730-4FEB-40C9-8ABD-7ED46CB30C6D}" type="presParOf" srcId="{F293D574-493C-43EB-A362-667F0C49690E}" destId="{C0EE390B-8562-42DD-976F-6D7CBB20522D}" srcOrd="9" destOrd="0" presId="urn:microsoft.com/office/officeart/2005/8/layout/cycle8"/>
    <dgm:cxn modelId="{927683F2-2DF3-44D1-891C-FBAB65D653B9}" type="presParOf" srcId="{F293D574-493C-43EB-A362-667F0C49690E}" destId="{A0878BF3-342D-4478-B43A-05D1621494FB}" srcOrd="10" destOrd="0" presId="urn:microsoft.com/office/officeart/2005/8/layout/cycle8"/>
    <dgm:cxn modelId="{D6D1156D-60A6-4067-831A-8A5B438D40D8}" type="presParOf" srcId="{F293D574-493C-43EB-A362-667F0C49690E}" destId="{AE5F2068-173B-4356-A7D0-7DAD1324F7C6}" srcOrd="11" destOrd="0" presId="urn:microsoft.com/office/officeart/2005/8/layout/cycle8"/>
    <dgm:cxn modelId="{A9F12A93-403C-47CA-B098-0235F5396142}" type="presParOf" srcId="{F293D574-493C-43EB-A362-667F0C49690E}" destId="{C8D1AB12-A63A-48CD-BD7B-0891602A0B57}" srcOrd="12" destOrd="0" presId="urn:microsoft.com/office/officeart/2005/8/layout/cycle8"/>
    <dgm:cxn modelId="{356F48CF-36B6-433F-A502-477C5B09B282}" type="presParOf" srcId="{F293D574-493C-43EB-A362-667F0C49690E}" destId="{0E78A314-6A4D-434E-94A1-149E701FCC8D}" srcOrd="13" destOrd="0" presId="urn:microsoft.com/office/officeart/2005/8/layout/cycle8"/>
    <dgm:cxn modelId="{8251E16C-B176-4433-B8E9-DB7041D18CC5}" type="presParOf" srcId="{F293D574-493C-43EB-A362-667F0C49690E}" destId="{3DDE2606-8358-4215-B32F-8FFA845E306B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CA18898-70EF-4481-837B-5A40D3ED83CE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D736775-054F-4480-9895-E967698588D9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IE" sz="950" dirty="0">
              <a:latin typeface="Calibri" panose="020F0502020204030204" pitchFamily="34" charset="0"/>
            </a:rPr>
            <a:t>Nearly </a:t>
          </a:r>
          <a:r>
            <a:rPr lang="en-IE" sz="950" b="1" dirty="0">
              <a:latin typeface="Calibri" panose="020F0502020204030204" pitchFamily="34" charset="0"/>
            </a:rPr>
            <a:t>two-thirds (63%) of students </a:t>
          </a:r>
          <a:r>
            <a:rPr lang="en-IE" sz="950" dirty="0">
              <a:latin typeface="Calibri" panose="020F0502020204030204" pitchFamily="34" charset="0"/>
            </a:rPr>
            <a:t>who answered the full AUDIT showed signs of hazardous or harmful alcohol consumption (HHAC)</a:t>
          </a:r>
          <a:endParaRPr lang="en-US" sz="950" dirty="0"/>
        </a:p>
      </dgm:t>
    </dgm:pt>
    <dgm:pt modelId="{71046CF5-166E-4DAE-BCE9-909E5CE3F2DC}" type="parTrans" cxnId="{6972EBD4-D814-45B3-9CD6-AF7D72B0A8B0}">
      <dgm:prSet/>
      <dgm:spPr/>
      <dgm:t>
        <a:bodyPr/>
        <a:lstStyle/>
        <a:p>
          <a:endParaRPr lang="en-US"/>
        </a:p>
      </dgm:t>
    </dgm:pt>
    <dgm:pt modelId="{C80EE00F-4396-4312-943B-2CEB1594F245}" type="sibTrans" cxnId="{6972EBD4-D814-45B3-9CD6-AF7D72B0A8B0}">
      <dgm:prSet/>
      <dgm:spPr/>
      <dgm:t>
        <a:bodyPr/>
        <a:lstStyle/>
        <a:p>
          <a:endParaRPr lang="en-US"/>
        </a:p>
      </dgm:t>
    </dgm:pt>
    <dgm:pt modelId="{6E65A880-8BB6-4A23-A69E-5BDFF53945E8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IE" sz="950" dirty="0">
              <a:latin typeface="Calibri" panose="020F0502020204030204" pitchFamily="34" charset="0"/>
            </a:rPr>
            <a:t>By gender, </a:t>
          </a:r>
          <a:r>
            <a:rPr lang="en-IE" sz="950" b="1" dirty="0">
              <a:latin typeface="Calibri" panose="020F0502020204030204" pitchFamily="34" charset="0"/>
            </a:rPr>
            <a:t>66.3% of males</a:t>
          </a:r>
          <a:r>
            <a:rPr lang="en-IE" sz="950" dirty="0">
              <a:latin typeface="Calibri" panose="020F0502020204030204" pitchFamily="34" charset="0"/>
            </a:rPr>
            <a:t> and </a:t>
          </a:r>
          <a:r>
            <a:rPr lang="en-IE" sz="950" b="1" dirty="0">
              <a:latin typeface="Calibri" panose="020F0502020204030204" pitchFamily="34" charset="0"/>
            </a:rPr>
            <a:t>60.4% of females </a:t>
          </a:r>
          <a:r>
            <a:rPr lang="en-IE" sz="950" dirty="0">
              <a:latin typeface="Calibri" panose="020F0502020204030204" pitchFamily="34" charset="0"/>
            </a:rPr>
            <a:t>showed signs of  HHAC</a:t>
          </a:r>
          <a:endParaRPr lang="en-US" sz="950" dirty="0"/>
        </a:p>
      </dgm:t>
    </dgm:pt>
    <dgm:pt modelId="{4312814E-CB76-4570-9B1B-443390C0E65E}" type="parTrans" cxnId="{08C1EC85-D3FC-4485-BA7E-11FF637CF865}">
      <dgm:prSet/>
      <dgm:spPr/>
      <dgm:t>
        <a:bodyPr/>
        <a:lstStyle/>
        <a:p>
          <a:endParaRPr lang="en-US"/>
        </a:p>
      </dgm:t>
    </dgm:pt>
    <dgm:pt modelId="{1241D156-9351-431F-A389-B8A0DA521072}" type="sibTrans" cxnId="{08C1EC85-D3FC-4485-BA7E-11FF637CF865}">
      <dgm:prSet/>
      <dgm:spPr/>
      <dgm:t>
        <a:bodyPr/>
        <a:lstStyle/>
        <a:p>
          <a:endParaRPr lang="en-US"/>
        </a:p>
      </dgm:t>
    </dgm:pt>
    <dgm:pt modelId="{C92966A3-760A-4896-9B8B-8761566B945B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IE" sz="9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Majority of HHAC drinkers incorrectly described their own drinking as ‘</a:t>
          </a:r>
          <a:r>
            <a:rPr lang="en-IE" sz="95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low risk</a:t>
          </a:r>
          <a:r>
            <a:rPr lang="en-IE" sz="9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’ (72.8% of females, 63.4% of males) </a:t>
          </a:r>
          <a:endParaRPr lang="en-US" sz="950" dirty="0"/>
        </a:p>
      </dgm:t>
    </dgm:pt>
    <dgm:pt modelId="{77736C14-AFA1-4E3C-B600-AA757EE95F7B}" type="parTrans" cxnId="{FD53FD24-F34E-4733-8FDC-F07C393688C2}">
      <dgm:prSet/>
      <dgm:spPr/>
      <dgm:t>
        <a:bodyPr/>
        <a:lstStyle/>
        <a:p>
          <a:endParaRPr lang="en-US"/>
        </a:p>
      </dgm:t>
    </dgm:pt>
    <dgm:pt modelId="{EC2416B2-0616-4D05-9623-A37A940FAE70}" type="sibTrans" cxnId="{FD53FD24-F34E-4733-8FDC-F07C393688C2}">
      <dgm:prSet/>
      <dgm:spPr/>
      <dgm:t>
        <a:bodyPr/>
        <a:lstStyle/>
        <a:p>
          <a:endParaRPr lang="en-US"/>
        </a:p>
      </dgm:t>
    </dgm:pt>
    <dgm:pt modelId="{D4514C29-B0FF-43A5-8A90-6AFD3E20FAD8}">
      <dgm:prSet phldrT="[Text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IE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Motives for drinking</a:t>
          </a:r>
          <a:r>
            <a:rPr lang="en-I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,</a:t>
          </a:r>
          <a:r>
            <a:rPr lang="en-IE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the most commonly cited reasons among all respondents were drinking for enjoyment and drinking to be sociable</a:t>
          </a:r>
          <a:endParaRPr lang="en-US" dirty="0"/>
        </a:p>
      </dgm:t>
    </dgm:pt>
    <dgm:pt modelId="{A23B3AFE-A243-4E1D-B8DF-9FB656E5F35A}" type="parTrans" cxnId="{20B0253C-90A5-4EA1-831D-8B86ED691CE2}">
      <dgm:prSet/>
      <dgm:spPr/>
      <dgm:t>
        <a:bodyPr/>
        <a:lstStyle/>
        <a:p>
          <a:endParaRPr lang="en-US"/>
        </a:p>
      </dgm:t>
    </dgm:pt>
    <dgm:pt modelId="{91DF436A-625A-4FA0-99FB-8C7B096192CA}" type="sibTrans" cxnId="{20B0253C-90A5-4EA1-831D-8B86ED691CE2}">
      <dgm:prSet/>
      <dgm:spPr/>
      <dgm:t>
        <a:bodyPr/>
        <a:lstStyle/>
        <a:p>
          <a:endParaRPr lang="en-US"/>
        </a:p>
      </dgm:t>
    </dgm:pt>
    <dgm:pt modelId="{910D937C-D7D8-4776-AB56-0962E671D514}">
      <dgm:prSet phldrT="[Text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IE" b="1" dirty="0">
              <a:latin typeface="Calibri" panose="020F0502020204030204" pitchFamily="34" charset="0"/>
            </a:rPr>
            <a:t>Concerns about own drinking</a:t>
          </a:r>
          <a:r>
            <a:rPr lang="en-IE" dirty="0">
              <a:latin typeface="Calibri" panose="020F0502020204030204" pitchFamily="34" charset="0"/>
            </a:rPr>
            <a:t>, ‘spending too much money on alcohol’ emerged as the biggest concern, negative impact on physical health as the second biggest</a:t>
          </a:r>
          <a:endParaRPr lang="en-US" dirty="0"/>
        </a:p>
      </dgm:t>
    </dgm:pt>
    <dgm:pt modelId="{D17F75CE-5296-4DAD-98E1-07A413C4D7F1}" type="parTrans" cxnId="{BD4AEB4D-7A9A-497B-ADD6-F9968E1A3A0A}">
      <dgm:prSet/>
      <dgm:spPr/>
      <dgm:t>
        <a:bodyPr/>
        <a:lstStyle/>
        <a:p>
          <a:endParaRPr lang="en-US"/>
        </a:p>
      </dgm:t>
    </dgm:pt>
    <dgm:pt modelId="{696D0E85-D9EC-4E25-BD86-FFAFCF465298}" type="sibTrans" cxnId="{BD4AEB4D-7A9A-497B-ADD6-F9968E1A3A0A}">
      <dgm:prSet/>
      <dgm:spPr/>
      <dgm:t>
        <a:bodyPr/>
        <a:lstStyle/>
        <a:p>
          <a:endParaRPr lang="en-US"/>
        </a:p>
      </dgm:t>
    </dgm:pt>
    <dgm:pt modelId="{35649157-BF5C-4B1E-B5C8-8127ECB31418}" type="pres">
      <dgm:prSet presAssocID="{5CA18898-70EF-4481-837B-5A40D3ED83C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73FFA53-20F0-47DC-855E-6CB427E4D6FF}" type="pres">
      <dgm:prSet presAssocID="{5D736775-054F-4480-9895-E967698588D9}" presName="node" presStyleLbl="node1" presStyleIdx="0" presStyleCnt="5" custScaleX="130095" custScaleY="1286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AB54CB-44ED-4A17-85AF-B4D8EFC8D5C6}" type="pres">
      <dgm:prSet presAssocID="{C80EE00F-4396-4312-943B-2CEB1594F245}" presName="sibTrans" presStyleLbl="sibTrans2D1" presStyleIdx="0" presStyleCnt="5" custScaleX="271830"/>
      <dgm:spPr/>
      <dgm:t>
        <a:bodyPr/>
        <a:lstStyle/>
        <a:p>
          <a:endParaRPr lang="en-US"/>
        </a:p>
      </dgm:t>
    </dgm:pt>
    <dgm:pt modelId="{BEA79D01-DEB0-4584-84CF-08B5DF218216}" type="pres">
      <dgm:prSet presAssocID="{C80EE00F-4396-4312-943B-2CEB1594F245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8A0F95E2-A840-4B7C-BB2A-6BD89D1F2082}" type="pres">
      <dgm:prSet presAssocID="{6E65A880-8BB6-4A23-A69E-5BDFF53945E8}" presName="node" presStyleLbl="node1" presStyleIdx="1" presStyleCnt="5" custScaleX="130950" custScaleY="1242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75994F-3E02-425F-B1DB-A7680D24E164}" type="pres">
      <dgm:prSet presAssocID="{1241D156-9351-431F-A389-B8A0DA521072}" presName="sibTrans" presStyleLbl="sibTrans2D1" presStyleIdx="1" presStyleCnt="5" custScaleX="246993"/>
      <dgm:spPr/>
      <dgm:t>
        <a:bodyPr/>
        <a:lstStyle/>
        <a:p>
          <a:endParaRPr lang="en-US"/>
        </a:p>
      </dgm:t>
    </dgm:pt>
    <dgm:pt modelId="{B2ACAAE9-9F50-4A07-AF18-60F3DD64B7E8}" type="pres">
      <dgm:prSet presAssocID="{1241D156-9351-431F-A389-B8A0DA521072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2BD582F2-5D1B-4083-80D1-26234997E121}" type="pres">
      <dgm:prSet presAssocID="{C92966A3-760A-4896-9B8B-8761566B945B}" presName="node" presStyleLbl="node1" presStyleIdx="2" presStyleCnt="5" custScaleX="130927" custScaleY="126967" custRadScaleRad="101770" custRadScaleInc="-37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910153-870A-4909-A9BC-6419F04EFABD}" type="pres">
      <dgm:prSet presAssocID="{EC2416B2-0616-4D05-9623-A37A940FAE70}" presName="sibTrans" presStyleLbl="sibTrans2D1" presStyleIdx="2" presStyleCnt="5" custScaleX="236766"/>
      <dgm:spPr/>
      <dgm:t>
        <a:bodyPr/>
        <a:lstStyle/>
        <a:p>
          <a:endParaRPr lang="en-US"/>
        </a:p>
      </dgm:t>
    </dgm:pt>
    <dgm:pt modelId="{2AB019D5-3808-4725-B6D9-7B1F26EC7E54}" type="pres">
      <dgm:prSet presAssocID="{EC2416B2-0616-4D05-9623-A37A940FAE70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D931D169-6A3E-42A1-BAAA-810BA28165F7}" type="pres">
      <dgm:prSet presAssocID="{D4514C29-B0FF-43A5-8A90-6AFD3E20FAD8}" presName="node" presStyleLbl="node1" presStyleIdx="3" presStyleCnt="5" custScaleX="130760" custScaleY="122697" custRadScaleRad="103997" custRadScaleInc="81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FC7F94-0B58-44A6-94F6-4E991792A0E3}" type="pres">
      <dgm:prSet presAssocID="{91DF436A-625A-4FA0-99FB-8C7B096192CA}" presName="sibTrans" presStyleLbl="sibTrans2D1" presStyleIdx="3" presStyleCnt="5" custScaleX="337464"/>
      <dgm:spPr/>
      <dgm:t>
        <a:bodyPr/>
        <a:lstStyle/>
        <a:p>
          <a:endParaRPr lang="en-US"/>
        </a:p>
      </dgm:t>
    </dgm:pt>
    <dgm:pt modelId="{EF0917B8-C5ED-4608-956E-03AA56AC0A25}" type="pres">
      <dgm:prSet presAssocID="{91DF436A-625A-4FA0-99FB-8C7B096192CA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E7BB97FD-8B3A-4242-A403-9FB0D7F921E1}" type="pres">
      <dgm:prSet presAssocID="{910D937C-D7D8-4776-AB56-0962E671D514}" presName="node" presStyleLbl="node1" presStyleIdx="4" presStyleCnt="5" custScaleX="137547" custScaleY="1303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DCDF14-5DF2-4ABF-982E-FDB76626CB43}" type="pres">
      <dgm:prSet presAssocID="{696D0E85-D9EC-4E25-BD86-FFAFCF465298}" presName="sibTrans" presStyleLbl="sibTrans2D1" presStyleIdx="4" presStyleCnt="5" custScaleX="207132"/>
      <dgm:spPr/>
      <dgm:t>
        <a:bodyPr/>
        <a:lstStyle/>
        <a:p>
          <a:endParaRPr lang="en-US"/>
        </a:p>
      </dgm:t>
    </dgm:pt>
    <dgm:pt modelId="{39C175D8-43D1-4E65-9971-C8B445565E01}" type="pres">
      <dgm:prSet presAssocID="{696D0E85-D9EC-4E25-BD86-FFAFCF465298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1E6B067F-510C-4BAD-B72A-F21342737D44}" type="presOf" srcId="{C80EE00F-4396-4312-943B-2CEB1594F245}" destId="{D7AB54CB-44ED-4A17-85AF-B4D8EFC8D5C6}" srcOrd="0" destOrd="0" presId="urn:microsoft.com/office/officeart/2005/8/layout/cycle2"/>
    <dgm:cxn modelId="{6972EBD4-D814-45B3-9CD6-AF7D72B0A8B0}" srcId="{5CA18898-70EF-4481-837B-5A40D3ED83CE}" destId="{5D736775-054F-4480-9895-E967698588D9}" srcOrd="0" destOrd="0" parTransId="{71046CF5-166E-4DAE-BCE9-909E5CE3F2DC}" sibTransId="{C80EE00F-4396-4312-943B-2CEB1594F245}"/>
    <dgm:cxn modelId="{20B0253C-90A5-4EA1-831D-8B86ED691CE2}" srcId="{5CA18898-70EF-4481-837B-5A40D3ED83CE}" destId="{D4514C29-B0FF-43A5-8A90-6AFD3E20FAD8}" srcOrd="3" destOrd="0" parTransId="{A23B3AFE-A243-4E1D-B8DF-9FB656E5F35A}" sibTransId="{91DF436A-625A-4FA0-99FB-8C7B096192CA}"/>
    <dgm:cxn modelId="{A4E136E0-ACD3-4918-A251-3610116CAFCD}" type="presOf" srcId="{91DF436A-625A-4FA0-99FB-8C7B096192CA}" destId="{A7FC7F94-0B58-44A6-94F6-4E991792A0E3}" srcOrd="0" destOrd="0" presId="urn:microsoft.com/office/officeart/2005/8/layout/cycle2"/>
    <dgm:cxn modelId="{8D8B8824-6444-4C78-8B1C-BAD6AC6663D3}" type="presOf" srcId="{696D0E85-D9EC-4E25-BD86-FFAFCF465298}" destId="{4FDCDF14-5DF2-4ABF-982E-FDB76626CB43}" srcOrd="0" destOrd="0" presId="urn:microsoft.com/office/officeart/2005/8/layout/cycle2"/>
    <dgm:cxn modelId="{DB18B588-60CA-437F-845C-55594FF606BD}" type="presOf" srcId="{1241D156-9351-431F-A389-B8A0DA521072}" destId="{B2ACAAE9-9F50-4A07-AF18-60F3DD64B7E8}" srcOrd="1" destOrd="0" presId="urn:microsoft.com/office/officeart/2005/8/layout/cycle2"/>
    <dgm:cxn modelId="{AA81636E-A1DE-4E7A-90BF-59A185D83F5D}" type="presOf" srcId="{696D0E85-D9EC-4E25-BD86-FFAFCF465298}" destId="{39C175D8-43D1-4E65-9971-C8B445565E01}" srcOrd="1" destOrd="0" presId="urn:microsoft.com/office/officeart/2005/8/layout/cycle2"/>
    <dgm:cxn modelId="{456E9780-433D-4C04-B744-FC46A36E9F43}" type="presOf" srcId="{EC2416B2-0616-4D05-9623-A37A940FAE70}" destId="{2AB019D5-3808-4725-B6D9-7B1F26EC7E54}" srcOrd="1" destOrd="0" presId="urn:microsoft.com/office/officeart/2005/8/layout/cycle2"/>
    <dgm:cxn modelId="{4875D857-04F0-40C5-A241-C9C18D7DEF68}" type="presOf" srcId="{6E65A880-8BB6-4A23-A69E-5BDFF53945E8}" destId="{8A0F95E2-A840-4B7C-BB2A-6BD89D1F2082}" srcOrd="0" destOrd="0" presId="urn:microsoft.com/office/officeart/2005/8/layout/cycle2"/>
    <dgm:cxn modelId="{88F823E6-FB69-4847-A3A6-9A7692DC646E}" type="presOf" srcId="{C92966A3-760A-4896-9B8B-8761566B945B}" destId="{2BD582F2-5D1B-4083-80D1-26234997E121}" srcOrd="0" destOrd="0" presId="urn:microsoft.com/office/officeart/2005/8/layout/cycle2"/>
    <dgm:cxn modelId="{7E434325-6AA4-4670-93B2-200326728DB9}" type="presOf" srcId="{1241D156-9351-431F-A389-B8A0DA521072}" destId="{AD75994F-3E02-425F-B1DB-A7680D24E164}" srcOrd="0" destOrd="0" presId="urn:microsoft.com/office/officeart/2005/8/layout/cycle2"/>
    <dgm:cxn modelId="{BD4AEB4D-7A9A-497B-ADD6-F9968E1A3A0A}" srcId="{5CA18898-70EF-4481-837B-5A40D3ED83CE}" destId="{910D937C-D7D8-4776-AB56-0962E671D514}" srcOrd="4" destOrd="0" parTransId="{D17F75CE-5296-4DAD-98E1-07A413C4D7F1}" sibTransId="{696D0E85-D9EC-4E25-BD86-FFAFCF465298}"/>
    <dgm:cxn modelId="{08C1EC85-D3FC-4485-BA7E-11FF637CF865}" srcId="{5CA18898-70EF-4481-837B-5A40D3ED83CE}" destId="{6E65A880-8BB6-4A23-A69E-5BDFF53945E8}" srcOrd="1" destOrd="0" parTransId="{4312814E-CB76-4570-9B1B-443390C0E65E}" sibTransId="{1241D156-9351-431F-A389-B8A0DA521072}"/>
    <dgm:cxn modelId="{8C5B787B-D387-4DA8-923F-DADC668F5B99}" type="presOf" srcId="{91DF436A-625A-4FA0-99FB-8C7B096192CA}" destId="{EF0917B8-C5ED-4608-956E-03AA56AC0A25}" srcOrd="1" destOrd="0" presId="urn:microsoft.com/office/officeart/2005/8/layout/cycle2"/>
    <dgm:cxn modelId="{FD53FD24-F34E-4733-8FDC-F07C393688C2}" srcId="{5CA18898-70EF-4481-837B-5A40D3ED83CE}" destId="{C92966A3-760A-4896-9B8B-8761566B945B}" srcOrd="2" destOrd="0" parTransId="{77736C14-AFA1-4E3C-B600-AA757EE95F7B}" sibTransId="{EC2416B2-0616-4D05-9623-A37A940FAE70}"/>
    <dgm:cxn modelId="{2D1828F8-1F88-4B08-8A64-C1E2197360F2}" type="presOf" srcId="{5CA18898-70EF-4481-837B-5A40D3ED83CE}" destId="{35649157-BF5C-4B1E-B5C8-8127ECB31418}" srcOrd="0" destOrd="0" presId="urn:microsoft.com/office/officeart/2005/8/layout/cycle2"/>
    <dgm:cxn modelId="{38E8A792-A01B-43DC-BDB0-22C6B36CB568}" type="presOf" srcId="{C80EE00F-4396-4312-943B-2CEB1594F245}" destId="{BEA79D01-DEB0-4584-84CF-08B5DF218216}" srcOrd="1" destOrd="0" presId="urn:microsoft.com/office/officeart/2005/8/layout/cycle2"/>
    <dgm:cxn modelId="{DD51E707-611E-43D9-B95A-47F6852BD3AC}" type="presOf" srcId="{EC2416B2-0616-4D05-9623-A37A940FAE70}" destId="{29910153-870A-4909-A9BC-6419F04EFABD}" srcOrd="0" destOrd="0" presId="urn:microsoft.com/office/officeart/2005/8/layout/cycle2"/>
    <dgm:cxn modelId="{45C5F2F1-72A3-470F-9386-938E8C36EAEA}" type="presOf" srcId="{D4514C29-B0FF-43A5-8A90-6AFD3E20FAD8}" destId="{D931D169-6A3E-42A1-BAAA-810BA28165F7}" srcOrd="0" destOrd="0" presId="urn:microsoft.com/office/officeart/2005/8/layout/cycle2"/>
    <dgm:cxn modelId="{B828CCFD-8F05-4882-8467-1CDFB0CD9A8E}" type="presOf" srcId="{5D736775-054F-4480-9895-E967698588D9}" destId="{F73FFA53-20F0-47DC-855E-6CB427E4D6FF}" srcOrd="0" destOrd="0" presId="urn:microsoft.com/office/officeart/2005/8/layout/cycle2"/>
    <dgm:cxn modelId="{292FAADD-C65C-44E3-B16E-A094DDA6970A}" type="presOf" srcId="{910D937C-D7D8-4776-AB56-0962E671D514}" destId="{E7BB97FD-8B3A-4242-A403-9FB0D7F921E1}" srcOrd="0" destOrd="0" presId="urn:microsoft.com/office/officeart/2005/8/layout/cycle2"/>
    <dgm:cxn modelId="{4D3C9140-0B04-44D7-BEF3-B41A809E048E}" type="presParOf" srcId="{35649157-BF5C-4B1E-B5C8-8127ECB31418}" destId="{F73FFA53-20F0-47DC-855E-6CB427E4D6FF}" srcOrd="0" destOrd="0" presId="urn:microsoft.com/office/officeart/2005/8/layout/cycle2"/>
    <dgm:cxn modelId="{1D587BAA-24E2-4A40-8296-F09381764CDA}" type="presParOf" srcId="{35649157-BF5C-4B1E-B5C8-8127ECB31418}" destId="{D7AB54CB-44ED-4A17-85AF-B4D8EFC8D5C6}" srcOrd="1" destOrd="0" presId="urn:microsoft.com/office/officeart/2005/8/layout/cycle2"/>
    <dgm:cxn modelId="{1E1FFC9E-C372-4CD1-9658-A14773033D8D}" type="presParOf" srcId="{D7AB54CB-44ED-4A17-85AF-B4D8EFC8D5C6}" destId="{BEA79D01-DEB0-4584-84CF-08B5DF218216}" srcOrd="0" destOrd="0" presId="urn:microsoft.com/office/officeart/2005/8/layout/cycle2"/>
    <dgm:cxn modelId="{BB4434A7-820D-4415-BA06-CCF2306B43E0}" type="presParOf" srcId="{35649157-BF5C-4B1E-B5C8-8127ECB31418}" destId="{8A0F95E2-A840-4B7C-BB2A-6BD89D1F2082}" srcOrd="2" destOrd="0" presId="urn:microsoft.com/office/officeart/2005/8/layout/cycle2"/>
    <dgm:cxn modelId="{C954F1BF-87D6-4DE0-818A-0012EE3ED50E}" type="presParOf" srcId="{35649157-BF5C-4B1E-B5C8-8127ECB31418}" destId="{AD75994F-3E02-425F-B1DB-A7680D24E164}" srcOrd="3" destOrd="0" presId="urn:microsoft.com/office/officeart/2005/8/layout/cycle2"/>
    <dgm:cxn modelId="{03140CEE-9337-416D-BE99-BC226BBD7C47}" type="presParOf" srcId="{AD75994F-3E02-425F-B1DB-A7680D24E164}" destId="{B2ACAAE9-9F50-4A07-AF18-60F3DD64B7E8}" srcOrd="0" destOrd="0" presId="urn:microsoft.com/office/officeart/2005/8/layout/cycle2"/>
    <dgm:cxn modelId="{8C801874-5880-4C92-BBAB-C9A0F45D0754}" type="presParOf" srcId="{35649157-BF5C-4B1E-B5C8-8127ECB31418}" destId="{2BD582F2-5D1B-4083-80D1-26234997E121}" srcOrd="4" destOrd="0" presId="urn:microsoft.com/office/officeart/2005/8/layout/cycle2"/>
    <dgm:cxn modelId="{F63E2726-D004-47C9-97F8-74BCF8DD9BBD}" type="presParOf" srcId="{35649157-BF5C-4B1E-B5C8-8127ECB31418}" destId="{29910153-870A-4909-A9BC-6419F04EFABD}" srcOrd="5" destOrd="0" presId="urn:microsoft.com/office/officeart/2005/8/layout/cycle2"/>
    <dgm:cxn modelId="{DDD50576-0A12-4174-9B41-1B083C5446E6}" type="presParOf" srcId="{29910153-870A-4909-A9BC-6419F04EFABD}" destId="{2AB019D5-3808-4725-B6D9-7B1F26EC7E54}" srcOrd="0" destOrd="0" presId="urn:microsoft.com/office/officeart/2005/8/layout/cycle2"/>
    <dgm:cxn modelId="{08BBD530-E66B-48C5-862F-DDE066F044E0}" type="presParOf" srcId="{35649157-BF5C-4B1E-B5C8-8127ECB31418}" destId="{D931D169-6A3E-42A1-BAAA-810BA28165F7}" srcOrd="6" destOrd="0" presId="urn:microsoft.com/office/officeart/2005/8/layout/cycle2"/>
    <dgm:cxn modelId="{5F4819D1-4A83-4112-AC35-B665122B4256}" type="presParOf" srcId="{35649157-BF5C-4B1E-B5C8-8127ECB31418}" destId="{A7FC7F94-0B58-44A6-94F6-4E991792A0E3}" srcOrd="7" destOrd="0" presId="urn:microsoft.com/office/officeart/2005/8/layout/cycle2"/>
    <dgm:cxn modelId="{98C265C0-AC26-4B38-8A38-085095C22736}" type="presParOf" srcId="{A7FC7F94-0B58-44A6-94F6-4E991792A0E3}" destId="{EF0917B8-C5ED-4608-956E-03AA56AC0A25}" srcOrd="0" destOrd="0" presId="urn:microsoft.com/office/officeart/2005/8/layout/cycle2"/>
    <dgm:cxn modelId="{CA30AD8C-34DA-4B11-99CF-AB6861317D34}" type="presParOf" srcId="{35649157-BF5C-4B1E-B5C8-8127ECB31418}" destId="{E7BB97FD-8B3A-4242-A403-9FB0D7F921E1}" srcOrd="8" destOrd="0" presId="urn:microsoft.com/office/officeart/2005/8/layout/cycle2"/>
    <dgm:cxn modelId="{4E145D1B-91C7-4597-B3C7-50781EFC56B9}" type="presParOf" srcId="{35649157-BF5C-4B1E-B5C8-8127ECB31418}" destId="{4FDCDF14-5DF2-4ABF-982E-FDB76626CB43}" srcOrd="9" destOrd="0" presId="urn:microsoft.com/office/officeart/2005/8/layout/cycle2"/>
    <dgm:cxn modelId="{3EB547F4-9F40-4295-AEC1-0DB0692070A1}" type="presParOf" srcId="{4FDCDF14-5DF2-4ABF-982E-FDB76626CB43}" destId="{39C175D8-43D1-4E65-9971-C8B445565E01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CA18898-70EF-4481-837B-5A40D3ED83CE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D736775-054F-4480-9895-E967698588D9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IE" sz="1200" dirty="0">
              <a:latin typeface="Calibri" panose="020F0502020204030204" pitchFamily="34" charset="0"/>
            </a:rPr>
            <a:t>Students were generally in favour of an alcohol programme in third-level institutions</a:t>
          </a:r>
          <a:endParaRPr lang="en-US" sz="1200" dirty="0"/>
        </a:p>
      </dgm:t>
    </dgm:pt>
    <dgm:pt modelId="{71046CF5-166E-4DAE-BCE9-909E5CE3F2DC}" type="parTrans" cxnId="{6972EBD4-D814-45B3-9CD6-AF7D72B0A8B0}">
      <dgm:prSet/>
      <dgm:spPr/>
      <dgm:t>
        <a:bodyPr/>
        <a:lstStyle/>
        <a:p>
          <a:endParaRPr lang="en-US"/>
        </a:p>
      </dgm:t>
    </dgm:pt>
    <dgm:pt modelId="{C80EE00F-4396-4312-943B-2CEB1594F245}" type="sibTrans" cxnId="{6972EBD4-D814-45B3-9CD6-AF7D72B0A8B0}">
      <dgm:prSet/>
      <dgm:spPr/>
      <dgm:t>
        <a:bodyPr/>
        <a:lstStyle/>
        <a:p>
          <a:endParaRPr lang="en-US"/>
        </a:p>
      </dgm:t>
    </dgm:pt>
    <dgm:pt modelId="{6E65A880-8BB6-4A23-A69E-5BDFF53945E8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IE" sz="1200" dirty="0">
              <a:latin typeface="Calibri" panose="020F0502020204030204" pitchFamily="34" charset="0"/>
            </a:rPr>
            <a:t>However, a considerable proportion felt it was responsibility of students alone to control own drinking </a:t>
          </a:r>
          <a:endParaRPr lang="en-US" sz="1200" dirty="0"/>
        </a:p>
      </dgm:t>
    </dgm:pt>
    <dgm:pt modelId="{4312814E-CB76-4570-9B1B-443390C0E65E}" type="parTrans" cxnId="{08C1EC85-D3FC-4485-BA7E-11FF637CF865}">
      <dgm:prSet/>
      <dgm:spPr/>
      <dgm:t>
        <a:bodyPr/>
        <a:lstStyle/>
        <a:p>
          <a:endParaRPr lang="en-US"/>
        </a:p>
      </dgm:t>
    </dgm:pt>
    <dgm:pt modelId="{1241D156-9351-431F-A389-B8A0DA521072}" type="sibTrans" cxnId="{08C1EC85-D3FC-4485-BA7E-11FF637CF865}">
      <dgm:prSet/>
      <dgm:spPr/>
      <dgm:t>
        <a:bodyPr/>
        <a:lstStyle/>
        <a:p>
          <a:endParaRPr lang="en-US"/>
        </a:p>
      </dgm:t>
    </dgm:pt>
    <dgm:pt modelId="{C92966A3-760A-4896-9B8B-8761566B945B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1200" dirty="0">
              <a:latin typeface="Calibri" panose="020F0502020204030204" pitchFamily="34" charset="0"/>
            </a:rPr>
            <a:t>All of the groups pointed to dramatic increase in use of other drugs (cocaine, prescription)</a:t>
          </a:r>
        </a:p>
      </dgm:t>
    </dgm:pt>
    <dgm:pt modelId="{77736C14-AFA1-4E3C-B600-AA757EE95F7B}" type="parTrans" cxnId="{FD53FD24-F34E-4733-8FDC-F07C393688C2}">
      <dgm:prSet/>
      <dgm:spPr/>
      <dgm:t>
        <a:bodyPr/>
        <a:lstStyle/>
        <a:p>
          <a:endParaRPr lang="en-US"/>
        </a:p>
      </dgm:t>
    </dgm:pt>
    <dgm:pt modelId="{EC2416B2-0616-4D05-9623-A37A940FAE70}" type="sibTrans" cxnId="{FD53FD24-F34E-4733-8FDC-F07C393688C2}">
      <dgm:prSet/>
      <dgm:spPr/>
      <dgm:t>
        <a:bodyPr/>
        <a:lstStyle/>
        <a:p>
          <a:endParaRPr lang="en-US"/>
        </a:p>
      </dgm:t>
    </dgm:pt>
    <dgm:pt modelId="{910D937C-D7D8-4776-AB56-0962E671D514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IE" sz="1200" b="0" dirty="0">
              <a:latin typeface="Calibri" panose="020F0502020204030204" pitchFamily="34" charset="0"/>
            </a:rPr>
            <a:t>Among younger students, problem drinking perceived not in terms of quantity but interfering with daily life</a:t>
          </a:r>
          <a:endParaRPr lang="en-US" sz="1200" b="0" dirty="0"/>
        </a:p>
      </dgm:t>
    </dgm:pt>
    <dgm:pt modelId="{D17F75CE-5296-4DAD-98E1-07A413C4D7F1}" type="parTrans" cxnId="{BD4AEB4D-7A9A-497B-ADD6-F9968E1A3A0A}">
      <dgm:prSet/>
      <dgm:spPr/>
      <dgm:t>
        <a:bodyPr/>
        <a:lstStyle/>
        <a:p>
          <a:endParaRPr lang="en-US"/>
        </a:p>
      </dgm:t>
    </dgm:pt>
    <dgm:pt modelId="{696D0E85-D9EC-4E25-BD86-FFAFCF465298}" type="sibTrans" cxnId="{BD4AEB4D-7A9A-497B-ADD6-F9968E1A3A0A}">
      <dgm:prSet/>
      <dgm:spPr/>
      <dgm:t>
        <a:bodyPr/>
        <a:lstStyle/>
        <a:p>
          <a:endParaRPr lang="en-US"/>
        </a:p>
      </dgm:t>
    </dgm:pt>
    <dgm:pt modelId="{35649157-BF5C-4B1E-B5C8-8127ECB31418}" type="pres">
      <dgm:prSet presAssocID="{5CA18898-70EF-4481-837B-5A40D3ED83C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73FFA53-20F0-47DC-855E-6CB427E4D6FF}" type="pres">
      <dgm:prSet presAssocID="{5D736775-054F-4480-9895-E967698588D9}" presName="node" presStyleLbl="node1" presStyleIdx="0" presStyleCnt="4" custScaleX="130095" custScaleY="128644" custRadScaleRad="1006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AB54CB-44ED-4A17-85AF-B4D8EFC8D5C6}" type="pres">
      <dgm:prSet presAssocID="{C80EE00F-4396-4312-943B-2CEB1594F245}" presName="sibTrans" presStyleLbl="sibTrans2D1" presStyleIdx="0" presStyleCnt="4" custScaleX="271830"/>
      <dgm:spPr/>
      <dgm:t>
        <a:bodyPr/>
        <a:lstStyle/>
        <a:p>
          <a:endParaRPr lang="en-US"/>
        </a:p>
      </dgm:t>
    </dgm:pt>
    <dgm:pt modelId="{BEA79D01-DEB0-4584-84CF-08B5DF218216}" type="pres">
      <dgm:prSet presAssocID="{C80EE00F-4396-4312-943B-2CEB1594F245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8A0F95E2-A840-4B7C-BB2A-6BD89D1F2082}" type="pres">
      <dgm:prSet presAssocID="{6E65A880-8BB6-4A23-A69E-5BDFF53945E8}" presName="node" presStyleLbl="node1" presStyleIdx="1" presStyleCnt="4" custScaleX="136703" custScaleY="127188" custRadScaleRad="100009" custRadScaleInc="-17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75994F-3E02-425F-B1DB-A7680D24E164}" type="pres">
      <dgm:prSet presAssocID="{1241D156-9351-431F-A389-B8A0DA521072}" presName="sibTrans" presStyleLbl="sibTrans2D1" presStyleIdx="1" presStyleCnt="4" custScaleX="394977"/>
      <dgm:spPr/>
      <dgm:t>
        <a:bodyPr/>
        <a:lstStyle/>
        <a:p>
          <a:endParaRPr lang="en-US"/>
        </a:p>
      </dgm:t>
    </dgm:pt>
    <dgm:pt modelId="{B2ACAAE9-9F50-4A07-AF18-60F3DD64B7E8}" type="pres">
      <dgm:prSet presAssocID="{1241D156-9351-431F-A389-B8A0DA521072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2BD582F2-5D1B-4083-80D1-26234997E121}" type="pres">
      <dgm:prSet presAssocID="{C92966A3-760A-4896-9B8B-8761566B945B}" presName="node" presStyleLbl="node1" presStyleIdx="2" presStyleCnt="4" custScaleX="130927" custScaleY="126967" custRadScaleRad="98858" custRadScaleInc="-85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910153-870A-4909-A9BC-6419F04EFABD}" type="pres">
      <dgm:prSet presAssocID="{EC2416B2-0616-4D05-9623-A37A940FAE70}" presName="sibTrans" presStyleLbl="sibTrans2D1" presStyleIdx="2" presStyleCnt="4" custScaleX="308828"/>
      <dgm:spPr/>
      <dgm:t>
        <a:bodyPr/>
        <a:lstStyle/>
        <a:p>
          <a:endParaRPr lang="en-US"/>
        </a:p>
      </dgm:t>
    </dgm:pt>
    <dgm:pt modelId="{2AB019D5-3808-4725-B6D9-7B1F26EC7E54}" type="pres">
      <dgm:prSet presAssocID="{EC2416B2-0616-4D05-9623-A37A940FAE70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E7BB97FD-8B3A-4242-A403-9FB0D7F921E1}" type="pres">
      <dgm:prSet presAssocID="{910D937C-D7D8-4776-AB56-0962E671D514}" presName="node" presStyleLbl="node1" presStyleIdx="3" presStyleCnt="4" custScaleX="140829" custScaleY="133029" custRadScaleRad="100009" custRadScaleInc="17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DCDF14-5DF2-4ABF-982E-FDB76626CB43}" type="pres">
      <dgm:prSet presAssocID="{696D0E85-D9EC-4E25-BD86-FFAFCF465298}" presName="sibTrans" presStyleLbl="sibTrans2D1" presStyleIdx="3" presStyleCnt="4" custScaleX="207132"/>
      <dgm:spPr/>
      <dgm:t>
        <a:bodyPr/>
        <a:lstStyle/>
        <a:p>
          <a:endParaRPr lang="en-US"/>
        </a:p>
      </dgm:t>
    </dgm:pt>
    <dgm:pt modelId="{39C175D8-43D1-4E65-9971-C8B445565E01}" type="pres">
      <dgm:prSet presAssocID="{696D0E85-D9EC-4E25-BD86-FFAFCF465298}" presName="connectorText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BD4AEB4D-7A9A-497B-ADD6-F9968E1A3A0A}" srcId="{5CA18898-70EF-4481-837B-5A40D3ED83CE}" destId="{910D937C-D7D8-4776-AB56-0962E671D514}" srcOrd="3" destOrd="0" parTransId="{D17F75CE-5296-4DAD-98E1-07A413C4D7F1}" sibTransId="{696D0E85-D9EC-4E25-BD86-FFAFCF465298}"/>
    <dgm:cxn modelId="{6972EBD4-D814-45B3-9CD6-AF7D72B0A8B0}" srcId="{5CA18898-70EF-4481-837B-5A40D3ED83CE}" destId="{5D736775-054F-4480-9895-E967698588D9}" srcOrd="0" destOrd="0" parTransId="{71046CF5-166E-4DAE-BCE9-909E5CE3F2DC}" sibTransId="{C80EE00F-4396-4312-943B-2CEB1594F245}"/>
    <dgm:cxn modelId="{AA81636E-A1DE-4E7A-90BF-59A185D83F5D}" type="presOf" srcId="{696D0E85-D9EC-4E25-BD86-FFAFCF465298}" destId="{39C175D8-43D1-4E65-9971-C8B445565E01}" srcOrd="1" destOrd="0" presId="urn:microsoft.com/office/officeart/2005/8/layout/cycle2"/>
    <dgm:cxn modelId="{292FAADD-C65C-44E3-B16E-A094DDA6970A}" type="presOf" srcId="{910D937C-D7D8-4776-AB56-0962E671D514}" destId="{E7BB97FD-8B3A-4242-A403-9FB0D7F921E1}" srcOrd="0" destOrd="0" presId="urn:microsoft.com/office/officeart/2005/8/layout/cycle2"/>
    <dgm:cxn modelId="{DB18B588-60CA-437F-845C-55594FF606BD}" type="presOf" srcId="{1241D156-9351-431F-A389-B8A0DA521072}" destId="{B2ACAAE9-9F50-4A07-AF18-60F3DD64B7E8}" srcOrd="1" destOrd="0" presId="urn:microsoft.com/office/officeart/2005/8/layout/cycle2"/>
    <dgm:cxn modelId="{1E6B067F-510C-4BAD-B72A-F21342737D44}" type="presOf" srcId="{C80EE00F-4396-4312-943B-2CEB1594F245}" destId="{D7AB54CB-44ED-4A17-85AF-B4D8EFC8D5C6}" srcOrd="0" destOrd="0" presId="urn:microsoft.com/office/officeart/2005/8/layout/cycle2"/>
    <dgm:cxn modelId="{08C1EC85-D3FC-4485-BA7E-11FF637CF865}" srcId="{5CA18898-70EF-4481-837B-5A40D3ED83CE}" destId="{6E65A880-8BB6-4A23-A69E-5BDFF53945E8}" srcOrd="1" destOrd="0" parTransId="{4312814E-CB76-4570-9B1B-443390C0E65E}" sibTransId="{1241D156-9351-431F-A389-B8A0DA521072}"/>
    <dgm:cxn modelId="{B828CCFD-8F05-4882-8467-1CDFB0CD9A8E}" type="presOf" srcId="{5D736775-054F-4480-9895-E967698588D9}" destId="{F73FFA53-20F0-47DC-855E-6CB427E4D6FF}" srcOrd="0" destOrd="0" presId="urn:microsoft.com/office/officeart/2005/8/layout/cycle2"/>
    <dgm:cxn modelId="{4875D857-04F0-40C5-A241-C9C18D7DEF68}" type="presOf" srcId="{6E65A880-8BB6-4A23-A69E-5BDFF53945E8}" destId="{8A0F95E2-A840-4B7C-BB2A-6BD89D1F2082}" srcOrd="0" destOrd="0" presId="urn:microsoft.com/office/officeart/2005/8/layout/cycle2"/>
    <dgm:cxn modelId="{2D1828F8-1F88-4B08-8A64-C1E2197360F2}" type="presOf" srcId="{5CA18898-70EF-4481-837B-5A40D3ED83CE}" destId="{35649157-BF5C-4B1E-B5C8-8127ECB31418}" srcOrd="0" destOrd="0" presId="urn:microsoft.com/office/officeart/2005/8/layout/cycle2"/>
    <dgm:cxn modelId="{8D8B8824-6444-4C78-8B1C-BAD6AC6663D3}" type="presOf" srcId="{696D0E85-D9EC-4E25-BD86-FFAFCF465298}" destId="{4FDCDF14-5DF2-4ABF-982E-FDB76626CB43}" srcOrd="0" destOrd="0" presId="urn:microsoft.com/office/officeart/2005/8/layout/cycle2"/>
    <dgm:cxn modelId="{7E434325-6AA4-4670-93B2-200326728DB9}" type="presOf" srcId="{1241D156-9351-431F-A389-B8A0DA521072}" destId="{AD75994F-3E02-425F-B1DB-A7680D24E164}" srcOrd="0" destOrd="0" presId="urn:microsoft.com/office/officeart/2005/8/layout/cycle2"/>
    <dgm:cxn modelId="{FD53FD24-F34E-4733-8FDC-F07C393688C2}" srcId="{5CA18898-70EF-4481-837B-5A40D3ED83CE}" destId="{C92966A3-760A-4896-9B8B-8761566B945B}" srcOrd="2" destOrd="0" parTransId="{77736C14-AFA1-4E3C-B600-AA757EE95F7B}" sibTransId="{EC2416B2-0616-4D05-9623-A37A940FAE70}"/>
    <dgm:cxn modelId="{38E8A792-A01B-43DC-BDB0-22C6B36CB568}" type="presOf" srcId="{C80EE00F-4396-4312-943B-2CEB1594F245}" destId="{BEA79D01-DEB0-4584-84CF-08B5DF218216}" srcOrd="1" destOrd="0" presId="urn:microsoft.com/office/officeart/2005/8/layout/cycle2"/>
    <dgm:cxn modelId="{88F823E6-FB69-4847-A3A6-9A7692DC646E}" type="presOf" srcId="{C92966A3-760A-4896-9B8B-8761566B945B}" destId="{2BD582F2-5D1B-4083-80D1-26234997E121}" srcOrd="0" destOrd="0" presId="urn:microsoft.com/office/officeart/2005/8/layout/cycle2"/>
    <dgm:cxn modelId="{456E9780-433D-4C04-B744-FC46A36E9F43}" type="presOf" srcId="{EC2416B2-0616-4D05-9623-A37A940FAE70}" destId="{2AB019D5-3808-4725-B6D9-7B1F26EC7E54}" srcOrd="1" destOrd="0" presId="urn:microsoft.com/office/officeart/2005/8/layout/cycle2"/>
    <dgm:cxn modelId="{DD51E707-611E-43D9-B95A-47F6852BD3AC}" type="presOf" srcId="{EC2416B2-0616-4D05-9623-A37A940FAE70}" destId="{29910153-870A-4909-A9BC-6419F04EFABD}" srcOrd="0" destOrd="0" presId="urn:microsoft.com/office/officeart/2005/8/layout/cycle2"/>
    <dgm:cxn modelId="{4D3C9140-0B04-44D7-BEF3-B41A809E048E}" type="presParOf" srcId="{35649157-BF5C-4B1E-B5C8-8127ECB31418}" destId="{F73FFA53-20F0-47DC-855E-6CB427E4D6FF}" srcOrd="0" destOrd="0" presId="urn:microsoft.com/office/officeart/2005/8/layout/cycle2"/>
    <dgm:cxn modelId="{1D587BAA-24E2-4A40-8296-F09381764CDA}" type="presParOf" srcId="{35649157-BF5C-4B1E-B5C8-8127ECB31418}" destId="{D7AB54CB-44ED-4A17-85AF-B4D8EFC8D5C6}" srcOrd="1" destOrd="0" presId="urn:microsoft.com/office/officeart/2005/8/layout/cycle2"/>
    <dgm:cxn modelId="{1E1FFC9E-C372-4CD1-9658-A14773033D8D}" type="presParOf" srcId="{D7AB54CB-44ED-4A17-85AF-B4D8EFC8D5C6}" destId="{BEA79D01-DEB0-4584-84CF-08B5DF218216}" srcOrd="0" destOrd="0" presId="urn:microsoft.com/office/officeart/2005/8/layout/cycle2"/>
    <dgm:cxn modelId="{BB4434A7-820D-4415-BA06-CCF2306B43E0}" type="presParOf" srcId="{35649157-BF5C-4B1E-B5C8-8127ECB31418}" destId="{8A0F95E2-A840-4B7C-BB2A-6BD89D1F2082}" srcOrd="2" destOrd="0" presId="urn:microsoft.com/office/officeart/2005/8/layout/cycle2"/>
    <dgm:cxn modelId="{C954F1BF-87D6-4DE0-818A-0012EE3ED50E}" type="presParOf" srcId="{35649157-BF5C-4B1E-B5C8-8127ECB31418}" destId="{AD75994F-3E02-425F-B1DB-A7680D24E164}" srcOrd="3" destOrd="0" presId="urn:microsoft.com/office/officeart/2005/8/layout/cycle2"/>
    <dgm:cxn modelId="{03140CEE-9337-416D-BE99-BC226BBD7C47}" type="presParOf" srcId="{AD75994F-3E02-425F-B1DB-A7680D24E164}" destId="{B2ACAAE9-9F50-4A07-AF18-60F3DD64B7E8}" srcOrd="0" destOrd="0" presId="urn:microsoft.com/office/officeart/2005/8/layout/cycle2"/>
    <dgm:cxn modelId="{8C801874-5880-4C92-BBAB-C9A0F45D0754}" type="presParOf" srcId="{35649157-BF5C-4B1E-B5C8-8127ECB31418}" destId="{2BD582F2-5D1B-4083-80D1-26234997E121}" srcOrd="4" destOrd="0" presId="urn:microsoft.com/office/officeart/2005/8/layout/cycle2"/>
    <dgm:cxn modelId="{F63E2726-D004-47C9-97F8-74BCF8DD9BBD}" type="presParOf" srcId="{35649157-BF5C-4B1E-B5C8-8127ECB31418}" destId="{29910153-870A-4909-A9BC-6419F04EFABD}" srcOrd="5" destOrd="0" presId="urn:microsoft.com/office/officeart/2005/8/layout/cycle2"/>
    <dgm:cxn modelId="{DDD50576-0A12-4174-9B41-1B083C5446E6}" type="presParOf" srcId="{29910153-870A-4909-A9BC-6419F04EFABD}" destId="{2AB019D5-3808-4725-B6D9-7B1F26EC7E54}" srcOrd="0" destOrd="0" presId="urn:microsoft.com/office/officeart/2005/8/layout/cycle2"/>
    <dgm:cxn modelId="{CA30AD8C-34DA-4B11-99CF-AB6861317D34}" type="presParOf" srcId="{35649157-BF5C-4B1E-B5C8-8127ECB31418}" destId="{E7BB97FD-8B3A-4242-A403-9FB0D7F921E1}" srcOrd="6" destOrd="0" presId="urn:microsoft.com/office/officeart/2005/8/layout/cycle2"/>
    <dgm:cxn modelId="{4E145D1B-91C7-4597-B3C7-50781EFC56B9}" type="presParOf" srcId="{35649157-BF5C-4B1E-B5C8-8127ECB31418}" destId="{4FDCDF14-5DF2-4ABF-982E-FDB76626CB43}" srcOrd="7" destOrd="0" presId="urn:microsoft.com/office/officeart/2005/8/layout/cycle2"/>
    <dgm:cxn modelId="{3EB547F4-9F40-4295-AEC1-0DB0692070A1}" type="presParOf" srcId="{4FDCDF14-5DF2-4ABF-982E-FDB76626CB43}" destId="{39C175D8-43D1-4E65-9971-C8B445565E01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A705C2-DE97-43EB-AD50-FDBA9DA09BCC}">
      <dsp:nvSpPr>
        <dsp:cNvPr id="0" name=""/>
        <dsp:cNvSpPr/>
      </dsp:nvSpPr>
      <dsp:spPr>
        <a:xfrm>
          <a:off x="1381844" y="285418"/>
          <a:ext cx="3688488" cy="3688488"/>
        </a:xfrm>
        <a:prstGeom prst="pie">
          <a:avLst>
            <a:gd name="adj1" fmla="val 16200000"/>
            <a:gd name="adj2" fmla="val 1800000"/>
          </a:avLst>
        </a:prstGeom>
        <a:solidFill>
          <a:srgbClr val="7030A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Systematic review</a:t>
          </a:r>
        </a:p>
      </dsp:txBody>
      <dsp:txXfrm>
        <a:off x="3325766" y="1067027"/>
        <a:ext cx="1317317" cy="1097764"/>
      </dsp:txXfrm>
    </dsp:sp>
    <dsp:sp modelId="{BEA521E2-4A13-401A-B80F-22B1CC6212A2}">
      <dsp:nvSpPr>
        <dsp:cNvPr id="0" name=""/>
        <dsp:cNvSpPr/>
      </dsp:nvSpPr>
      <dsp:spPr>
        <a:xfrm>
          <a:off x="1305879" y="417150"/>
          <a:ext cx="3688488" cy="3688488"/>
        </a:xfrm>
        <a:prstGeom prst="pie">
          <a:avLst>
            <a:gd name="adj1" fmla="val 1800000"/>
            <a:gd name="adj2" fmla="val 9000000"/>
          </a:avLst>
        </a:prstGeom>
        <a:solidFill>
          <a:srgbClr val="7030A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Knowledge exchange forum</a:t>
          </a:r>
        </a:p>
      </dsp:txBody>
      <dsp:txXfrm>
        <a:off x="2184091" y="2810277"/>
        <a:ext cx="1975976" cy="966032"/>
      </dsp:txXfrm>
    </dsp:sp>
    <dsp:sp modelId="{7A284C79-B432-41A0-8E09-B640314ED968}">
      <dsp:nvSpPr>
        <dsp:cNvPr id="0" name=""/>
        <dsp:cNvSpPr/>
      </dsp:nvSpPr>
      <dsp:spPr>
        <a:xfrm>
          <a:off x="1229914" y="285418"/>
          <a:ext cx="3688488" cy="3688488"/>
        </a:xfrm>
        <a:prstGeom prst="pie">
          <a:avLst>
            <a:gd name="adj1" fmla="val 9000000"/>
            <a:gd name="adj2" fmla="val 16200000"/>
          </a:avLst>
        </a:prstGeom>
        <a:solidFill>
          <a:srgbClr val="7030A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Expert consultation</a:t>
          </a:r>
        </a:p>
      </dsp:txBody>
      <dsp:txXfrm>
        <a:off x="1657164" y="1067027"/>
        <a:ext cx="1317317" cy="1097764"/>
      </dsp:txXfrm>
    </dsp:sp>
    <dsp:sp modelId="{C8D1AB12-A63A-48CD-BD7B-0891602A0B57}">
      <dsp:nvSpPr>
        <dsp:cNvPr id="0" name=""/>
        <dsp:cNvSpPr/>
      </dsp:nvSpPr>
      <dsp:spPr>
        <a:xfrm>
          <a:off x="1153814" y="57083"/>
          <a:ext cx="4145158" cy="4145158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E78A314-6A4D-434E-94A1-149E701FCC8D}">
      <dsp:nvSpPr>
        <dsp:cNvPr id="0" name=""/>
        <dsp:cNvSpPr/>
      </dsp:nvSpPr>
      <dsp:spPr>
        <a:xfrm>
          <a:off x="1077544" y="188582"/>
          <a:ext cx="4145158" cy="4145158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DDE2606-8358-4215-B32F-8FFA845E306B}">
      <dsp:nvSpPr>
        <dsp:cNvPr id="0" name=""/>
        <dsp:cNvSpPr/>
      </dsp:nvSpPr>
      <dsp:spPr>
        <a:xfrm>
          <a:off x="1001274" y="57083"/>
          <a:ext cx="4145158" cy="4145158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8BC48A-72C0-4757-87D5-A920A4E4BFF8}" type="datetimeFigureOut">
              <a:rPr lang="en-GB" smtClean="0"/>
              <a:t>07/11/2018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161FEB-8766-4427-B17D-2DC31004E9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75142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5BF0C5-F093-46FD-8BEC-42196463B5FF}" type="datetimeFigureOut">
              <a:rPr lang="en-GB" smtClean="0"/>
              <a:t>07/11/2018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E0E6D3-495E-45E8-8C4B-0DE3ED272F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5225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E0E6D3-495E-45E8-8C4B-0DE3ED272F7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3162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Wechsler, H., Lee, J.E. and </a:t>
            </a:r>
            <a:r>
              <a:rPr lang="en-I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Kuo</a:t>
            </a:r>
            <a:r>
              <a:rPr lang="en-I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M. (2002) ‘Trends in college binge drinking during a period of increased prevention efforts – Findings from 4 Harvard School of Public Health College Alcohol Study Surveys: 1993–2001, </a:t>
            </a:r>
            <a:r>
              <a:rPr lang="en-I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Journal of American College Health</a:t>
            </a:r>
            <a:r>
              <a:rPr lang="en-I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Vo. 50, No. 5.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Hope, A., </a:t>
            </a:r>
            <a:r>
              <a:rPr lang="en-I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Dring</a:t>
            </a:r>
            <a:r>
              <a:rPr lang="en-I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C. and </a:t>
            </a:r>
            <a:r>
              <a:rPr lang="en-I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Dring</a:t>
            </a:r>
            <a:r>
              <a:rPr lang="en-I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J. (2005) </a:t>
            </a:r>
            <a:r>
              <a:rPr lang="en-I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College Lifestyle and Attitudinal National (CLAN) Survey</a:t>
            </a:r>
            <a:r>
              <a:rPr lang="en-I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I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Health of Irish Students</a:t>
            </a:r>
            <a:r>
              <a:rPr lang="en-I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Dublin: Health Service Executive.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Davoren</a:t>
            </a:r>
            <a:r>
              <a:rPr lang="en-I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M.P., </a:t>
            </a:r>
            <a:r>
              <a:rPr lang="en-I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Shiely</a:t>
            </a:r>
            <a:r>
              <a:rPr lang="en-I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F., Byrne, M. and Perry, I.J. (2015) ‘Hazardous alcohol consumption among university students in Ireland: A cross-sectional study’, </a:t>
            </a:r>
            <a:r>
              <a:rPr lang="en-I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BMJ Open</a:t>
            </a:r>
            <a:r>
              <a:rPr lang="en-I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2015:5: e006045.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E0E6D3-495E-45E8-8C4B-0DE3ED272F7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96077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dirty="0"/>
              <a:t>Further details on REACT are available online at: http://reactalcohol.ie/  </a:t>
            </a:r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E0E6D3-495E-45E8-8C4B-0DE3ED272F7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45897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Davoren,</a:t>
            </a:r>
            <a:r>
              <a:rPr lang="en-IE" baseline="0" dirty="0"/>
              <a:t> M.P., Calnan, S., Mulcahy, J., Lynch, E., Perry, I.J. and Byrne, M. (2018) Responding to excessive alcohol consumption in third-level (REACT): A study protocol, </a:t>
            </a:r>
            <a:r>
              <a:rPr lang="en-IE" i="1" baseline="0" dirty="0"/>
              <a:t>BMC Health Services Research</a:t>
            </a:r>
            <a:r>
              <a:rPr lang="en-IE" baseline="0" dirty="0"/>
              <a:t>, 18: 364.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E0E6D3-495E-45E8-8C4B-0DE3ED272F7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2584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Further details on REACT are available online at: http://reactalcohol.ie/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E0E6D3-495E-45E8-8C4B-0DE3ED272F7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21942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Further details on REACT are available online at: http://reactalcohol.ie/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E0E6D3-495E-45E8-8C4B-0DE3ED272F7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9022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* AUDIT refers to the Alcohol Use Disorders Identification</a:t>
            </a:r>
            <a:r>
              <a:rPr lang="en-IE" baseline="0" dirty="0"/>
              <a:t> Test – a 10-item screening tool developed by the WHO to assess alcohol consumption, drinking behaviours and alcohol-related problems. See </a:t>
            </a:r>
            <a:r>
              <a:rPr lang="en-I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http://auditscreen.org/ 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E0E6D3-495E-45E8-8C4B-0DE3ED272F7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44160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Further details on REACT are available online at: http://reactalcohol.ie/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E0E6D3-495E-45E8-8C4B-0DE3ED272F7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17513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E0E6D3-495E-45E8-8C4B-0DE3ED272F73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2986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4391526"/>
            <a:ext cx="5486400" cy="949290"/>
          </a:xfrm>
        </p:spPr>
        <p:txBody>
          <a:bodyPr anchor="b">
            <a:normAutofit/>
          </a:bodyPr>
          <a:lstStyle>
            <a:lvl1pPr algn="l">
              <a:defRPr sz="3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5538414"/>
            <a:ext cx="3348318" cy="620338"/>
          </a:xfrm>
        </p:spPr>
        <p:txBody>
          <a:bodyPr>
            <a:normAutofit/>
          </a:bodyPr>
          <a:lstStyle>
            <a:lvl1pPr marL="0" indent="0" algn="l">
              <a:buNone/>
              <a:defRPr sz="165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962" y="1576310"/>
            <a:ext cx="1080000" cy="1080000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900" y="425241"/>
            <a:ext cx="1080000" cy="1080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200" y="4125497"/>
            <a:ext cx="2586918" cy="259597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108" y="1576310"/>
            <a:ext cx="621792" cy="62179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575" y="883449"/>
            <a:ext cx="621792" cy="621792"/>
          </a:xfrm>
          <a:prstGeom prst="rect">
            <a:avLst/>
          </a:prstGeom>
        </p:spPr>
      </p:pic>
      <p:pic>
        <p:nvPicPr>
          <p:cNvPr id="24" name="Picture 23"/>
          <p:cNvPicPr>
            <a:picLocks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433" y="883449"/>
            <a:ext cx="622800" cy="621792"/>
          </a:xfrm>
          <a:prstGeom prst="rect">
            <a:avLst/>
          </a:prstGeom>
        </p:spPr>
      </p:pic>
      <p:pic>
        <p:nvPicPr>
          <p:cNvPr id="6" name="Picture 5"/>
          <p:cNvPicPr>
            <a:picLocks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51"/>
          <a:stretch/>
        </p:blipFill>
        <p:spPr>
          <a:xfrm>
            <a:off x="599417" y="525307"/>
            <a:ext cx="3600000" cy="3600000"/>
          </a:xfrm>
          <a:prstGeom prst="rect">
            <a:avLst/>
          </a:prstGeom>
        </p:spPr>
      </p:pic>
      <p:pic>
        <p:nvPicPr>
          <p:cNvPr id="8" name="Picture 7"/>
          <p:cNvPicPr>
            <a:picLocks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22" b="9221"/>
          <a:stretch/>
        </p:blipFill>
        <p:spPr>
          <a:xfrm>
            <a:off x="4604836" y="525307"/>
            <a:ext cx="1440000" cy="144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98" r="9037"/>
          <a:stretch/>
        </p:blipFill>
        <p:spPr>
          <a:xfrm>
            <a:off x="4572000" y="2706557"/>
            <a:ext cx="1445622" cy="1444886"/>
          </a:xfrm>
          <a:prstGeom prst="rect">
            <a:avLst/>
          </a:prstGeom>
        </p:spPr>
      </p:pic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6434" y="6299431"/>
            <a:ext cx="3968402" cy="25209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IE"/>
              <a:t>Name, Email@Address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55232150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38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2550" y="1825625"/>
            <a:ext cx="42523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49" y="1825625"/>
            <a:ext cx="4271185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62550" y="212726"/>
            <a:ext cx="7188117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97576" y="6356351"/>
            <a:ext cx="348849" cy="3651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38383"/>
                </a:solidFill>
              </a:defRPr>
            </a:lvl1pPr>
          </a:lstStyle>
          <a:p>
            <a:fld id="{E43E79CB-A789-4786-97B9-09B90D8752C9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12903" y="6469380"/>
            <a:ext cx="3968402" cy="25209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IE"/>
              <a:t>Name, Email@Address</a:t>
            </a:r>
            <a:endParaRPr lang="en-IE" dirty="0"/>
          </a:p>
        </p:txBody>
      </p:sp>
      <p:sp>
        <p:nvSpPr>
          <p:cNvPr id="9" name="Rectangle 8"/>
          <p:cNvSpPr/>
          <p:nvPr userDrawn="1"/>
        </p:nvSpPr>
        <p:spPr>
          <a:xfrm>
            <a:off x="262550" y="6048857"/>
            <a:ext cx="865285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22" y="6104468"/>
            <a:ext cx="2636786" cy="753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91355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3885" y="1760764"/>
            <a:ext cx="3954029" cy="776971"/>
          </a:xfrm>
          <a:solidFill>
            <a:srgbClr val="003C69"/>
          </a:solidFill>
        </p:spPr>
        <p:txBody>
          <a:bodyPr anchor="b"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63886" y="2710416"/>
            <a:ext cx="3936450" cy="333844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17971" y="1771649"/>
            <a:ext cx="3954029" cy="776971"/>
          </a:xfrm>
          <a:solidFill>
            <a:srgbClr val="003C69"/>
          </a:solidFill>
        </p:spPr>
        <p:txBody>
          <a:bodyPr anchor="b"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Content Placeholder 5"/>
          <p:cNvSpPr>
            <a:spLocks noGrp="1"/>
          </p:cNvSpPr>
          <p:nvPr>
            <p:ph sz="quarter" idx="16"/>
          </p:nvPr>
        </p:nvSpPr>
        <p:spPr>
          <a:xfrm>
            <a:off x="613888" y="2718020"/>
            <a:ext cx="3962193" cy="33308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97576" y="6356351"/>
            <a:ext cx="348849" cy="3651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38383"/>
                </a:solidFill>
              </a:defRPr>
            </a:lvl1pPr>
          </a:lstStyle>
          <a:p>
            <a:fld id="{E43E79CB-A789-4786-97B9-09B90D8752C9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12903" y="6469380"/>
            <a:ext cx="3968402" cy="25209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IE"/>
              <a:t>Name, Email@Address</a:t>
            </a:r>
            <a:endParaRPr lang="en-IE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262550" y="6048857"/>
            <a:ext cx="865285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22" y="6104468"/>
            <a:ext cx="2636786" cy="753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542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2248" y="212726"/>
            <a:ext cx="7198419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Rectangle 8"/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97576" y="6356351"/>
            <a:ext cx="348849" cy="3651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38383"/>
                </a:solidFill>
              </a:defRPr>
            </a:lvl1pPr>
          </a:lstStyle>
          <a:p>
            <a:fld id="{E43E79CB-A789-4786-97B9-09B90D8752C9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12903" y="6469380"/>
            <a:ext cx="3968402" cy="25209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IE"/>
              <a:t>Name, Email@Address</a:t>
            </a:r>
            <a:endParaRPr lang="en-IE" dirty="0"/>
          </a:p>
        </p:txBody>
      </p:sp>
      <p:sp>
        <p:nvSpPr>
          <p:cNvPr id="7" name="Rectangle 6"/>
          <p:cNvSpPr/>
          <p:nvPr userDrawn="1"/>
        </p:nvSpPr>
        <p:spPr>
          <a:xfrm>
            <a:off x="262550" y="6048857"/>
            <a:ext cx="865285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22" y="6104468"/>
            <a:ext cx="2636786" cy="753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054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97576" y="6356351"/>
            <a:ext cx="348849" cy="3651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38383"/>
                </a:solidFill>
              </a:defRPr>
            </a:lvl1pPr>
          </a:lstStyle>
          <a:p>
            <a:fld id="{E43E79CB-A789-4786-97B9-09B90D8752C9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12903" y="6469380"/>
            <a:ext cx="3968402" cy="25209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IE"/>
              <a:t>Name, Email@Address</a:t>
            </a:r>
            <a:endParaRPr lang="en-IE" dirty="0"/>
          </a:p>
        </p:txBody>
      </p:sp>
      <p:sp>
        <p:nvSpPr>
          <p:cNvPr id="5" name="Rectangle 4"/>
          <p:cNvSpPr/>
          <p:nvPr userDrawn="1"/>
        </p:nvSpPr>
        <p:spPr>
          <a:xfrm>
            <a:off x="262550" y="6048857"/>
            <a:ext cx="865285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22" y="6104468"/>
            <a:ext cx="2636786" cy="753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1131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550" y="457200"/>
            <a:ext cx="3316469" cy="1600200"/>
          </a:xfrm>
          <a:solidFill>
            <a:srgbClr val="FFB500"/>
          </a:solidFill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0" y="987426"/>
            <a:ext cx="5005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2550" y="2057400"/>
            <a:ext cx="3316469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97576" y="6356351"/>
            <a:ext cx="348849" cy="3651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38383"/>
                </a:solidFill>
              </a:defRPr>
            </a:lvl1pPr>
          </a:lstStyle>
          <a:p>
            <a:fld id="{E43E79CB-A789-4786-97B9-09B90D8752C9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12903" y="6469380"/>
            <a:ext cx="3968402" cy="25209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IE"/>
              <a:t>Name, Email@Address</a:t>
            </a:r>
            <a:endParaRPr lang="en-IE" dirty="0"/>
          </a:p>
        </p:txBody>
      </p:sp>
      <p:sp>
        <p:nvSpPr>
          <p:cNvPr id="8" name="Rectangle 7"/>
          <p:cNvSpPr/>
          <p:nvPr userDrawn="1"/>
        </p:nvSpPr>
        <p:spPr>
          <a:xfrm>
            <a:off x="262550" y="6048857"/>
            <a:ext cx="865285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22" y="6104468"/>
            <a:ext cx="2636786" cy="753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428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248" y="457200"/>
            <a:ext cx="3326771" cy="1600200"/>
          </a:xfrm>
          <a:solidFill>
            <a:srgbClr val="FFB500"/>
          </a:solidFill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0" y="987426"/>
            <a:ext cx="5005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2248" y="2057400"/>
            <a:ext cx="3326771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97576" y="6356351"/>
            <a:ext cx="348849" cy="3651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38383"/>
                </a:solidFill>
              </a:defRPr>
            </a:lvl1pPr>
          </a:lstStyle>
          <a:p>
            <a:fld id="{E43E79CB-A789-4786-97B9-09B90D8752C9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12903" y="6469380"/>
            <a:ext cx="3968402" cy="25209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IE"/>
              <a:t>Name, Email@Address</a:t>
            </a:r>
            <a:endParaRPr lang="en-IE" dirty="0"/>
          </a:p>
        </p:txBody>
      </p:sp>
      <p:sp>
        <p:nvSpPr>
          <p:cNvPr id="8" name="Rectangle 7"/>
          <p:cNvSpPr/>
          <p:nvPr userDrawn="1"/>
        </p:nvSpPr>
        <p:spPr>
          <a:xfrm>
            <a:off x="262550" y="6048857"/>
            <a:ext cx="865285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22" y="6104468"/>
            <a:ext cx="2636786" cy="753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9279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200" y="4133940"/>
            <a:ext cx="2585805" cy="25972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248" y="472609"/>
            <a:ext cx="6471282" cy="2956391"/>
          </a:xfrm>
          <a:solidFill>
            <a:srgbClr val="FFB500"/>
          </a:solidFill>
        </p:spPr>
        <p:txBody>
          <a:bodyPr anchor="t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2248" y="2329985"/>
            <a:ext cx="6471282" cy="1099015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6299200" y="4125122"/>
            <a:ext cx="2571750" cy="2606040"/>
          </a:xfrm>
          <a:prstGeom prst="rect">
            <a:avLst/>
          </a:prstGeom>
          <a:solidFill>
            <a:srgbClr val="E3E3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22" y="6104468"/>
            <a:ext cx="2636786" cy="753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1986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200" y="4133940"/>
            <a:ext cx="2585805" cy="25972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248" y="472609"/>
            <a:ext cx="6471282" cy="2956391"/>
          </a:xfrm>
          <a:blipFill>
            <a:blip r:embed="rId3">
              <a:alphaModFix amt="37000"/>
            </a:blip>
            <a:stretch>
              <a:fillRect/>
            </a:stretch>
          </a:blipFill>
        </p:spPr>
        <p:txBody>
          <a:bodyPr anchor="t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2248" y="2329985"/>
            <a:ext cx="6471282" cy="1099015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6299200" y="4125122"/>
            <a:ext cx="2571750" cy="2606040"/>
          </a:xfrm>
          <a:prstGeom prst="rect">
            <a:avLst/>
          </a:prstGeom>
          <a:solidFill>
            <a:srgbClr val="E3E3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22" y="6104468"/>
            <a:ext cx="2636786" cy="753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1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622" y="212726"/>
            <a:ext cx="7191045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622" y="1727652"/>
            <a:ext cx="7191045" cy="43768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 rot="5400000">
            <a:off x="6192286" y="3378427"/>
            <a:ext cx="4376817" cy="1075267"/>
          </a:xfrm>
          <a:prstGeom prst="rect">
            <a:avLst/>
          </a:prstGeom>
          <a:solidFill>
            <a:srgbClr val="EFEFF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12903" y="6469380"/>
            <a:ext cx="3968402" cy="25209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IE"/>
              <a:t>Name, Email@Address</a:t>
            </a:r>
            <a:endParaRPr lang="en-IE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97576" y="6356351"/>
            <a:ext cx="348849" cy="3651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38383"/>
                </a:solidFill>
              </a:defRPr>
            </a:lvl1pPr>
          </a:lstStyle>
          <a:p>
            <a:fld id="{E43E79CB-A789-4786-97B9-09B90D8752C9}" type="slidenum">
              <a:rPr lang="en-IE" smtClean="0"/>
              <a:pPr/>
              <a:t>‹#›</a:t>
            </a:fld>
            <a:endParaRPr lang="en-IE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98" r="4996"/>
          <a:stretch/>
        </p:blipFill>
        <p:spPr>
          <a:xfrm>
            <a:off x="7873300" y="194823"/>
            <a:ext cx="1045028" cy="10751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262550" y="6048857"/>
            <a:ext cx="865285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22" y="6104468"/>
            <a:ext cx="2636786" cy="753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554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622" y="212726"/>
            <a:ext cx="7191045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622" y="1727652"/>
            <a:ext cx="7191045" cy="43768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 rot="5400000">
            <a:off x="6192286" y="3378427"/>
            <a:ext cx="4376817" cy="1075267"/>
          </a:xfrm>
          <a:prstGeom prst="rect">
            <a:avLst/>
          </a:prstGeom>
          <a:solidFill>
            <a:srgbClr val="EFEFF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97576" y="6356351"/>
            <a:ext cx="348849" cy="3651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38383"/>
                </a:solidFill>
              </a:defRPr>
            </a:lvl1pPr>
          </a:lstStyle>
          <a:p>
            <a:fld id="{E43E79CB-A789-4786-97B9-09B90D8752C9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12903" y="6469380"/>
            <a:ext cx="3968402" cy="25209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IE"/>
              <a:t>Name, Email@Address</a:t>
            </a:r>
            <a:endParaRPr lang="en-IE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98" r="4996"/>
          <a:stretch/>
        </p:blipFill>
        <p:spPr>
          <a:xfrm>
            <a:off x="7873300" y="194823"/>
            <a:ext cx="1045028" cy="1075177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262550" y="6048857"/>
            <a:ext cx="865285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22" y="6104468"/>
            <a:ext cx="2636786" cy="753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834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622" y="212726"/>
            <a:ext cx="7191045" cy="1057274"/>
          </a:xfrm>
          <a:solidFill>
            <a:srgbClr val="FFB50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622" y="1727652"/>
            <a:ext cx="7191045" cy="43768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 rot="5400000">
            <a:off x="6192286" y="3378427"/>
            <a:ext cx="4376817" cy="1075267"/>
          </a:xfrm>
          <a:prstGeom prst="rect">
            <a:avLst/>
          </a:prstGeom>
          <a:solidFill>
            <a:srgbClr val="EFEFF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97576" y="6356351"/>
            <a:ext cx="348849" cy="3651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38383"/>
                </a:solidFill>
              </a:defRPr>
            </a:lvl1pPr>
          </a:lstStyle>
          <a:p>
            <a:fld id="{E43E79CB-A789-4786-97B9-09B90D8752C9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12903" y="6469380"/>
            <a:ext cx="3968402" cy="25209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IE"/>
              <a:t>Name, Email@Address</a:t>
            </a:r>
            <a:endParaRPr lang="en-IE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98" r="4996"/>
          <a:stretch/>
        </p:blipFill>
        <p:spPr>
          <a:xfrm>
            <a:off x="7873300" y="194823"/>
            <a:ext cx="1045028" cy="1075177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262550" y="6048857"/>
            <a:ext cx="865285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22" y="6104468"/>
            <a:ext cx="2636786" cy="753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294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622" y="212726"/>
            <a:ext cx="7191045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622" y="1727652"/>
            <a:ext cx="7191045" cy="43768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 rot="5400000">
            <a:off x="6192286" y="3378427"/>
            <a:ext cx="4376817" cy="1075267"/>
          </a:xfrm>
          <a:prstGeom prst="rect">
            <a:avLst/>
          </a:prstGeom>
          <a:solidFill>
            <a:srgbClr val="EFEFF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97576" y="6356351"/>
            <a:ext cx="348849" cy="3651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38383"/>
                </a:solidFill>
              </a:defRPr>
            </a:lvl1pPr>
          </a:lstStyle>
          <a:p>
            <a:fld id="{E43E79CB-A789-4786-97B9-09B90D8752C9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12903" y="6469380"/>
            <a:ext cx="3968402" cy="25209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IE"/>
              <a:t>Name, Email@Address</a:t>
            </a:r>
            <a:endParaRPr lang="en-IE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262550" y="6048857"/>
            <a:ext cx="865285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22" y="6104468"/>
            <a:ext cx="2636786" cy="753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309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622" y="1727651"/>
            <a:ext cx="5855428" cy="430089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311504" y="1727199"/>
            <a:ext cx="2588831" cy="4317503"/>
          </a:xfrm>
          <a:noFill/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59622" y="212726"/>
            <a:ext cx="7191045" cy="1053320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97576" y="6356351"/>
            <a:ext cx="348849" cy="3651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38383"/>
                </a:solidFill>
              </a:defRPr>
            </a:lvl1pPr>
          </a:lstStyle>
          <a:p>
            <a:fld id="{E43E79CB-A789-4786-97B9-09B90D8752C9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12903" y="6469380"/>
            <a:ext cx="3968402" cy="25209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IE"/>
              <a:t>Name, Email@Address</a:t>
            </a:r>
            <a:endParaRPr lang="en-IE" dirty="0"/>
          </a:p>
        </p:txBody>
      </p:sp>
      <p:sp>
        <p:nvSpPr>
          <p:cNvPr id="9" name="Rectangle 8"/>
          <p:cNvSpPr/>
          <p:nvPr userDrawn="1"/>
        </p:nvSpPr>
        <p:spPr>
          <a:xfrm>
            <a:off x="262550" y="6048857"/>
            <a:ext cx="865285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22" y="6104468"/>
            <a:ext cx="2636786" cy="753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06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,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400" y="1727651"/>
            <a:ext cx="5850650" cy="43170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345372" y="1727651"/>
            <a:ext cx="2554964" cy="4317514"/>
          </a:xfrm>
          <a:noFill/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64400" y="212726"/>
            <a:ext cx="7186268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97576" y="6356351"/>
            <a:ext cx="348849" cy="3651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38383"/>
                </a:solidFill>
              </a:defRPr>
            </a:lvl1pPr>
          </a:lstStyle>
          <a:p>
            <a:fld id="{E43E79CB-A789-4786-97B9-09B90D8752C9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12903" y="6469380"/>
            <a:ext cx="3968402" cy="25209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IE"/>
              <a:t>Name, Email@Address</a:t>
            </a:r>
            <a:endParaRPr lang="en-IE" dirty="0"/>
          </a:p>
        </p:txBody>
      </p:sp>
      <p:sp>
        <p:nvSpPr>
          <p:cNvPr id="9" name="Rectangle 8"/>
          <p:cNvSpPr/>
          <p:nvPr userDrawn="1"/>
        </p:nvSpPr>
        <p:spPr>
          <a:xfrm>
            <a:off x="262550" y="6048857"/>
            <a:ext cx="865285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22" y="6104468"/>
            <a:ext cx="2636786" cy="753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186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,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248" y="1727651"/>
            <a:ext cx="5862802" cy="43170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311504" y="1727199"/>
            <a:ext cx="2588831" cy="4317503"/>
          </a:xfrm>
          <a:noFill/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52248" y="212726"/>
            <a:ext cx="7198419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97576" y="6356351"/>
            <a:ext cx="348849" cy="3651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38383"/>
                </a:solidFill>
              </a:defRPr>
            </a:lvl1pPr>
          </a:lstStyle>
          <a:p>
            <a:fld id="{E43E79CB-A789-4786-97B9-09B90D8752C9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12903" y="6469380"/>
            <a:ext cx="3968402" cy="25209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IE"/>
              <a:t>Name, Email@Address</a:t>
            </a:r>
            <a:endParaRPr lang="en-IE" dirty="0"/>
          </a:p>
        </p:txBody>
      </p:sp>
      <p:sp>
        <p:nvSpPr>
          <p:cNvPr id="9" name="Rectangle 8"/>
          <p:cNvSpPr/>
          <p:nvPr userDrawn="1"/>
        </p:nvSpPr>
        <p:spPr>
          <a:xfrm>
            <a:off x="262550" y="6048857"/>
            <a:ext cx="865285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0" t="12496"/>
          <a:stretch/>
        </p:blipFill>
        <p:spPr>
          <a:xfrm>
            <a:off x="259622" y="6146331"/>
            <a:ext cx="3522117" cy="711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541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550" y="1727651"/>
            <a:ext cx="5852500" cy="43170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250" y="1727650"/>
            <a:ext cx="2692085" cy="4317052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64400" y="212726"/>
            <a:ext cx="7186268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97576" y="6356351"/>
            <a:ext cx="348849" cy="3651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38383"/>
                </a:solidFill>
              </a:defRPr>
            </a:lvl1pPr>
          </a:lstStyle>
          <a:p>
            <a:fld id="{E43E79CB-A789-4786-97B9-09B90D8752C9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12903" y="6469380"/>
            <a:ext cx="3968402" cy="25209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IE"/>
              <a:t>Name, Email@Address</a:t>
            </a:r>
            <a:endParaRPr lang="en-IE" dirty="0"/>
          </a:p>
        </p:txBody>
      </p:sp>
      <p:sp>
        <p:nvSpPr>
          <p:cNvPr id="9" name="Rectangle 8"/>
          <p:cNvSpPr/>
          <p:nvPr userDrawn="1"/>
        </p:nvSpPr>
        <p:spPr>
          <a:xfrm>
            <a:off x="262550" y="6048857"/>
            <a:ext cx="865285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22" y="6104468"/>
            <a:ext cx="2636786" cy="753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896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65126"/>
            <a:ext cx="7176407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17640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7452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67" r:id="rId4"/>
    <p:sldLayoutId id="2147483664" r:id="rId5"/>
    <p:sldLayoutId id="2147483660" r:id="rId6"/>
    <p:sldLayoutId id="2147483663" r:id="rId7"/>
    <p:sldLayoutId id="2147483665" r:id="rId8"/>
    <p:sldLayoutId id="214748366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1" r:id="rId16"/>
    <p:sldLayoutId id="2147483666" r:id="rId17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622" y="212725"/>
            <a:ext cx="7373630" cy="1105867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IE" sz="1900" dirty="0">
                <a:latin typeface="Calibri" panose="020F0502020204030204" pitchFamily="34" charset="0"/>
              </a:rPr>
              <a:t>Responding to excessive alcohol consumption in third-level (REACT): </a:t>
            </a:r>
            <a:br>
              <a:rPr lang="en-IE" sz="1900" dirty="0">
                <a:latin typeface="Calibri" panose="020F0502020204030204" pitchFamily="34" charset="0"/>
              </a:rPr>
            </a:br>
            <a:r>
              <a:rPr lang="en-IE" sz="1800" dirty="0">
                <a:latin typeface="Calibri" panose="020F0502020204030204" pitchFamily="34" charset="0"/>
              </a:rPr>
              <a:t>Design and evaluation of a pilot programme to reduce student drinking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782" y="2290711"/>
            <a:ext cx="3218986" cy="328995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E" sz="1400" b="1" dirty="0">
                <a:solidFill>
                  <a:srgbClr val="002060"/>
                </a:solidFill>
                <a:latin typeface="Calibri" pitchFamily="34" charset="0"/>
                <a:cs typeface="Arial" pitchFamily="34" charset="0"/>
              </a:rPr>
              <a:t>Susan Calnan</a:t>
            </a:r>
          </a:p>
          <a:p>
            <a:pPr marL="0" indent="0" algn="ctr">
              <a:buNone/>
            </a:pPr>
            <a:r>
              <a:rPr lang="en-IE" sz="1400" dirty="0">
                <a:solidFill>
                  <a:srgbClr val="002060"/>
                </a:solidFill>
                <a:latin typeface="Calibri" pitchFamily="34" charset="0"/>
                <a:cs typeface="Arial" pitchFamily="34" charset="0"/>
              </a:rPr>
              <a:t>PhD student</a:t>
            </a:r>
          </a:p>
          <a:p>
            <a:pPr marL="0" indent="0" algn="ctr">
              <a:buNone/>
            </a:pPr>
            <a:r>
              <a:rPr lang="en-IE" sz="1400" dirty="0">
                <a:solidFill>
                  <a:srgbClr val="002060"/>
                </a:solidFill>
                <a:latin typeface="Calibri" pitchFamily="34" charset="0"/>
                <a:cs typeface="Arial" pitchFamily="34" charset="0"/>
              </a:rPr>
              <a:t>School of Public Health </a:t>
            </a:r>
          </a:p>
          <a:p>
            <a:pPr marL="0" indent="0" algn="ctr">
              <a:buNone/>
            </a:pPr>
            <a:r>
              <a:rPr lang="en-IE" sz="1400" dirty="0">
                <a:solidFill>
                  <a:srgbClr val="002060"/>
                </a:solidFill>
                <a:latin typeface="Calibri" pitchFamily="34" charset="0"/>
                <a:cs typeface="Arial" pitchFamily="34" charset="0"/>
              </a:rPr>
              <a:t>University College Cork</a:t>
            </a:r>
          </a:p>
          <a:p>
            <a:pPr marL="0" indent="0" algn="ctr">
              <a:buNone/>
            </a:pPr>
            <a:endParaRPr lang="en-IE" sz="1400" dirty="0">
              <a:solidFill>
                <a:srgbClr val="002060"/>
              </a:solidFill>
              <a:latin typeface="Calibri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en-IE" sz="1400" dirty="0">
              <a:solidFill>
                <a:srgbClr val="002060"/>
              </a:solidFill>
              <a:latin typeface="Calibri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n-IE" sz="1400" b="1" dirty="0">
                <a:solidFill>
                  <a:srgbClr val="002060"/>
                </a:solidFill>
                <a:latin typeface="Calibri" pitchFamily="34" charset="0"/>
                <a:cs typeface="Arial" pitchFamily="34" charset="0"/>
              </a:rPr>
              <a:t>National Drugs Forum</a:t>
            </a:r>
          </a:p>
          <a:p>
            <a:pPr marL="0" indent="0" algn="ctr">
              <a:buNone/>
            </a:pPr>
            <a:r>
              <a:rPr lang="en-IE" sz="1400" b="1" dirty="0">
                <a:solidFill>
                  <a:srgbClr val="002060"/>
                </a:solidFill>
                <a:latin typeface="Calibri" pitchFamily="34" charset="0"/>
                <a:cs typeface="Arial" pitchFamily="34" charset="0"/>
              </a:rPr>
              <a:t>12th November 2018</a:t>
            </a:r>
            <a:endParaRPr lang="en-IE" sz="1400" b="1" dirty="0"/>
          </a:p>
        </p:txBody>
      </p:sp>
      <p:pic>
        <p:nvPicPr>
          <p:cNvPr id="5" name="Picture 2" descr="S:\REACT Project\Logos\react tran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234" y="6319593"/>
            <a:ext cx="2207466" cy="455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Young people.jpg">
            <a:extLst>
              <a:ext uri="{FF2B5EF4-FFF2-40B4-BE49-F238E27FC236}">
                <a16:creationId xmlns:a16="http://schemas.microsoft.com/office/drawing/2014/main" xmlns="" id="{F8FA1D28-CB6C-4724-8679-7236506B068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7619" y="1742323"/>
            <a:ext cx="4159874" cy="362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6057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282E9D-B826-489B-A4B3-E47F731B6745}"/>
              </a:ext>
            </a:extLst>
          </p:cNvPr>
          <p:cNvSpPr txBox="1">
            <a:spLocks/>
          </p:cNvSpPr>
          <p:nvPr/>
        </p:nvSpPr>
        <p:spPr>
          <a:xfrm>
            <a:off x="252248" y="212726"/>
            <a:ext cx="8639961" cy="90045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IE" dirty="0"/>
              <a:t> </a:t>
            </a:r>
            <a:r>
              <a:rPr lang="en-IE" sz="2000" dirty="0">
                <a:solidFill>
                  <a:srgbClr val="002060"/>
                </a:solidFill>
              </a:rPr>
              <a:t>Some findings: Qualitative study on implementation of REACT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832CEBF3-60CB-4EDB-A8E8-CAF99548B049}"/>
              </a:ext>
            </a:extLst>
          </p:cNvPr>
          <p:cNvSpPr/>
          <p:nvPr/>
        </p:nvSpPr>
        <p:spPr>
          <a:xfrm>
            <a:off x="449705" y="1403404"/>
            <a:ext cx="8064708" cy="294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buNone/>
              <a:defRPr/>
            </a:pPr>
            <a:r>
              <a:rPr lang="en-IE" altLang="en-US" sz="1600" b="1" dirty="0">
                <a:latin typeface="Calibri" pitchFamily="34" charset="0"/>
              </a:rPr>
              <a:t>(Institutions: 6 participating, 5 non-participating; project team x 4)  </a:t>
            </a:r>
          </a:p>
        </p:txBody>
      </p:sp>
      <p:pic>
        <p:nvPicPr>
          <p:cNvPr id="4" name="Picture 3" descr="Evaluate pic.png">
            <a:extLst>
              <a:ext uri="{FF2B5EF4-FFF2-40B4-BE49-F238E27FC236}">
                <a16:creationId xmlns:a16="http://schemas.microsoft.com/office/drawing/2014/main" xmlns="" id="{98652697-1555-41D0-B13F-263912F1791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79007" y="5713256"/>
            <a:ext cx="1490042" cy="1058714"/>
          </a:xfrm>
          <a:prstGeom prst="rect">
            <a:avLst/>
          </a:prstGeom>
        </p:spPr>
      </p:pic>
      <p:sp>
        <p:nvSpPr>
          <p:cNvPr id="5" name="Rounded Rectangle 8">
            <a:extLst>
              <a:ext uri="{FF2B5EF4-FFF2-40B4-BE49-F238E27FC236}">
                <a16:creationId xmlns:a16="http://schemas.microsoft.com/office/drawing/2014/main" xmlns="" id="{CD041096-5364-4ACA-A9C1-F9417D16B055}"/>
              </a:ext>
            </a:extLst>
          </p:cNvPr>
          <p:cNvSpPr/>
          <p:nvPr/>
        </p:nvSpPr>
        <p:spPr>
          <a:xfrm>
            <a:off x="252248" y="2242412"/>
            <a:ext cx="2745785" cy="347084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b="1" dirty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r>
              <a:rPr lang="en-IE" sz="1600" b="1" dirty="0">
                <a:solidFill>
                  <a:schemeClr val="tx1"/>
                </a:solidFill>
                <a:latin typeface="Calibri" pitchFamily="34" charset="0"/>
              </a:rPr>
              <a:t>Advantages perceived </a:t>
            </a:r>
          </a:p>
          <a:p>
            <a:pPr algn="ctr"/>
            <a:endParaRPr lang="en-IE" b="1" dirty="0">
              <a:solidFill>
                <a:schemeClr val="tx1"/>
              </a:solidFill>
              <a:latin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400" dirty="0">
                <a:solidFill>
                  <a:schemeClr val="tx1"/>
                </a:solidFill>
                <a:latin typeface="Calibri" pitchFamily="34" charset="0"/>
              </a:rPr>
              <a:t>Recognition for work already done in this area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400" dirty="0">
                <a:solidFill>
                  <a:schemeClr val="tx1"/>
                </a:solidFill>
                <a:latin typeface="Calibri" pitchFamily="34" charset="0"/>
              </a:rPr>
              <a:t>Provides a structure/proactive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400" dirty="0">
                <a:solidFill>
                  <a:schemeClr val="tx1"/>
                </a:solidFill>
                <a:latin typeface="Calibri" pitchFamily="34" charset="0"/>
              </a:rPr>
              <a:t>Fits with ethos (e.g. Healthy Campus)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400" dirty="0">
                <a:solidFill>
                  <a:schemeClr val="tx1"/>
                </a:solidFill>
                <a:latin typeface="Calibri" pitchFamily="34" charset="0"/>
              </a:rPr>
              <a:t>Accreditation an incentive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400" dirty="0">
                <a:solidFill>
                  <a:schemeClr val="tx1"/>
                </a:solidFill>
                <a:latin typeface="Calibri" pitchFamily="34" charset="0"/>
              </a:rPr>
              <a:t>Steering Committee – sharing of info/different people coming together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400" dirty="0">
                <a:solidFill>
                  <a:schemeClr val="tx1"/>
                </a:solidFill>
                <a:latin typeface="Calibri" pitchFamily="34" charset="0"/>
              </a:rPr>
              <a:t>Action points – make it more manageable/easier to track progress</a:t>
            </a:r>
          </a:p>
          <a:p>
            <a:pPr algn="ctr"/>
            <a:endParaRPr lang="en-IE" dirty="0"/>
          </a:p>
        </p:txBody>
      </p:sp>
      <p:sp>
        <p:nvSpPr>
          <p:cNvPr id="6" name="Rounded Rectangle 8">
            <a:extLst>
              <a:ext uri="{FF2B5EF4-FFF2-40B4-BE49-F238E27FC236}">
                <a16:creationId xmlns:a16="http://schemas.microsoft.com/office/drawing/2014/main" xmlns="" id="{F88C3E07-15E1-45DA-BD42-C5A746CCF0BF}"/>
              </a:ext>
            </a:extLst>
          </p:cNvPr>
          <p:cNvSpPr/>
          <p:nvPr/>
        </p:nvSpPr>
        <p:spPr>
          <a:xfrm>
            <a:off x="3222885" y="2231829"/>
            <a:ext cx="2745785" cy="34814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600" b="1" dirty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r>
              <a:rPr lang="en-IE" sz="1600" b="1" dirty="0">
                <a:solidFill>
                  <a:schemeClr val="tx1"/>
                </a:solidFill>
                <a:latin typeface="Calibri" pitchFamily="34" charset="0"/>
              </a:rPr>
              <a:t>Challenges experienced</a:t>
            </a:r>
          </a:p>
          <a:p>
            <a:pPr algn="ctr"/>
            <a:endParaRPr lang="en-IE" b="1" dirty="0">
              <a:solidFill>
                <a:schemeClr val="tx1"/>
              </a:solidFill>
              <a:latin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400" dirty="0">
                <a:solidFill>
                  <a:schemeClr val="tx1"/>
                </a:solidFill>
                <a:latin typeface="Calibri" pitchFamily="34" charset="0"/>
              </a:rPr>
              <a:t>Communication/lack of clarity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400" dirty="0" err="1">
                <a:solidFill>
                  <a:schemeClr val="tx1"/>
                </a:solidFill>
                <a:latin typeface="Calibri" pitchFamily="34" charset="0"/>
              </a:rPr>
              <a:t>ePub</a:t>
            </a:r>
            <a:r>
              <a:rPr lang="en-IE" sz="1400" dirty="0">
                <a:solidFill>
                  <a:schemeClr val="tx1"/>
                </a:solidFill>
                <a:latin typeface="Calibri" pitchFamily="34" charset="0"/>
              </a:rPr>
              <a:t> too long and costly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400" dirty="0">
                <a:solidFill>
                  <a:schemeClr val="tx1"/>
                </a:solidFill>
                <a:latin typeface="Calibri" pitchFamily="34" charset="0"/>
              </a:rPr>
              <a:t>Lack of resources to implement – personnel,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400" dirty="0">
                <a:solidFill>
                  <a:schemeClr val="tx1"/>
                </a:solidFill>
                <a:latin typeface="Calibri" pitchFamily="34" charset="0"/>
              </a:rPr>
              <a:t>Need a driver to implement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400" dirty="0">
                <a:solidFill>
                  <a:schemeClr val="tx1"/>
                </a:solidFill>
                <a:latin typeface="Calibri" pitchFamily="34" charset="0"/>
              </a:rPr>
              <a:t>Drugs not included – programme needs to be broader, although some felt alcohol-only focus better</a:t>
            </a:r>
          </a:p>
          <a:p>
            <a:pPr algn="ctr"/>
            <a:endParaRPr lang="en-IE" dirty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endParaRPr lang="en-IE" dirty="0"/>
          </a:p>
        </p:txBody>
      </p:sp>
      <p:sp>
        <p:nvSpPr>
          <p:cNvPr id="7" name="Rounded Rectangle 8">
            <a:extLst>
              <a:ext uri="{FF2B5EF4-FFF2-40B4-BE49-F238E27FC236}">
                <a16:creationId xmlns:a16="http://schemas.microsoft.com/office/drawing/2014/main" xmlns="" id="{78CAEA8B-77AE-436A-B5DA-1C159E6B8A42}"/>
              </a:ext>
            </a:extLst>
          </p:cNvPr>
          <p:cNvSpPr/>
          <p:nvPr/>
        </p:nvSpPr>
        <p:spPr>
          <a:xfrm>
            <a:off x="6145967" y="2231829"/>
            <a:ext cx="2745785" cy="348142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600" b="1" dirty="0">
                <a:solidFill>
                  <a:schemeClr val="tx1"/>
                </a:solidFill>
                <a:latin typeface="Calibri" pitchFamily="34" charset="0"/>
              </a:rPr>
              <a:t>Reasons for non-participation</a:t>
            </a:r>
          </a:p>
          <a:p>
            <a:pPr algn="ctr"/>
            <a:endParaRPr lang="en-IE" b="1" dirty="0">
              <a:solidFill>
                <a:schemeClr val="tx1"/>
              </a:solidFill>
              <a:latin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400" dirty="0">
                <a:solidFill>
                  <a:schemeClr val="tx1"/>
                </a:solidFill>
                <a:latin typeface="Calibri" pitchFamily="34" charset="0"/>
              </a:rPr>
              <a:t>Lack of resources to implement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400" dirty="0">
                <a:solidFill>
                  <a:schemeClr val="tx1"/>
                </a:solidFill>
                <a:latin typeface="Calibri" pitchFamily="34" charset="0"/>
              </a:rPr>
              <a:t>Better to put limited resources elsewhere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400" dirty="0">
                <a:solidFill>
                  <a:schemeClr val="tx1"/>
                </a:solidFill>
                <a:latin typeface="Calibri" pitchFamily="34" charset="0"/>
              </a:rPr>
              <a:t>Not evidence based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400" dirty="0">
                <a:solidFill>
                  <a:schemeClr val="tx1"/>
                </a:solidFill>
                <a:latin typeface="Calibri" pitchFamily="34" charset="0"/>
              </a:rPr>
              <a:t>Too research driven  - action better than data collection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400" dirty="0">
                <a:solidFill>
                  <a:schemeClr val="tx1"/>
                </a:solidFill>
                <a:latin typeface="Calibri" pitchFamily="34" charset="0"/>
              </a:rPr>
              <a:t>Drugs not included </a:t>
            </a:r>
          </a:p>
          <a:p>
            <a:endParaRPr lang="en-IE" sz="1400" dirty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842095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282E9D-B826-489B-A4B3-E47F731B6745}"/>
              </a:ext>
            </a:extLst>
          </p:cNvPr>
          <p:cNvSpPr txBox="1">
            <a:spLocks/>
          </p:cNvSpPr>
          <p:nvPr/>
        </p:nvSpPr>
        <p:spPr>
          <a:xfrm>
            <a:off x="103695" y="184446"/>
            <a:ext cx="8965354" cy="89963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IE" dirty="0"/>
              <a:t> </a:t>
            </a:r>
            <a:r>
              <a:rPr lang="en-IE" sz="1900" dirty="0">
                <a:solidFill>
                  <a:srgbClr val="002060"/>
                </a:solidFill>
              </a:rPr>
              <a:t>Some findings: Qualitative study on student perspectives on REACT</a:t>
            </a:r>
          </a:p>
        </p:txBody>
      </p:sp>
      <p:pic>
        <p:nvPicPr>
          <p:cNvPr id="4" name="Picture 3" descr="Evaluate pic.png">
            <a:extLst>
              <a:ext uri="{FF2B5EF4-FFF2-40B4-BE49-F238E27FC236}">
                <a16:creationId xmlns:a16="http://schemas.microsoft.com/office/drawing/2014/main" xmlns="" id="{98652697-1555-41D0-B13F-263912F1791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79007" y="5713256"/>
            <a:ext cx="1490042" cy="105871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478066" y="1196571"/>
            <a:ext cx="2536235" cy="28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None/>
              <a:defRPr/>
            </a:pPr>
            <a:r>
              <a:rPr lang="en-IE" altLang="en-US" sz="1600" b="1" dirty="0">
                <a:latin typeface="Calibri" pitchFamily="34" charset="0"/>
              </a:rPr>
              <a:t>Some preliminary findings</a:t>
            </a: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749009193"/>
              </p:ext>
            </p:extLst>
          </p:nvPr>
        </p:nvGraphicFramePr>
        <p:xfrm>
          <a:off x="1499672" y="174983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25720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73FFA53-20F0-47DC-855E-6CB427E4D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graphicEl>
                                              <a:dgm id="{F73FFA53-20F0-47DC-855E-6CB427E4D6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graphicEl>
                                              <a:dgm id="{F73FFA53-20F0-47DC-855E-6CB427E4D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graphicEl>
                                              <a:dgm id="{F73FFA53-20F0-47DC-855E-6CB427E4D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7AB54CB-44ED-4A17-85AF-B4D8EFC8D5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graphicEl>
                                              <a:dgm id="{D7AB54CB-44ED-4A17-85AF-B4D8EFC8D5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graphicEl>
                                              <a:dgm id="{D7AB54CB-44ED-4A17-85AF-B4D8EFC8D5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graphicEl>
                                              <a:dgm id="{D7AB54CB-44ED-4A17-85AF-B4D8EFC8D5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A0F95E2-A840-4B7C-BB2A-6BD89D1F20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graphicEl>
                                              <a:dgm id="{8A0F95E2-A840-4B7C-BB2A-6BD89D1F20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graphicEl>
                                              <a:dgm id="{8A0F95E2-A840-4B7C-BB2A-6BD89D1F20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graphicEl>
                                              <a:dgm id="{8A0F95E2-A840-4B7C-BB2A-6BD89D1F20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D75994F-3E02-425F-B1DB-A7680D24E1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>
                                            <p:graphicEl>
                                              <a:dgm id="{AD75994F-3E02-425F-B1DB-A7680D24E1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graphicEl>
                                              <a:dgm id="{AD75994F-3E02-425F-B1DB-A7680D24E1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graphicEl>
                                              <a:dgm id="{AD75994F-3E02-425F-B1DB-A7680D24E1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BD582F2-5D1B-4083-80D1-26234997E1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>
                                            <p:graphicEl>
                                              <a:dgm id="{2BD582F2-5D1B-4083-80D1-26234997E1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>
                                            <p:graphicEl>
                                              <a:dgm id="{2BD582F2-5D1B-4083-80D1-26234997E1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graphicEl>
                                              <a:dgm id="{2BD582F2-5D1B-4083-80D1-26234997E1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9910153-870A-4909-A9BC-6419F04EFA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>
                                            <p:graphicEl>
                                              <a:dgm id="{29910153-870A-4909-A9BC-6419F04EFA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>
                                            <p:graphicEl>
                                              <a:dgm id="{29910153-870A-4909-A9BC-6419F04EFA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>
                                            <p:graphicEl>
                                              <a:dgm id="{29910153-870A-4909-A9BC-6419F04EFA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7BB97FD-8B3A-4242-A403-9FB0D7F921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>
                                            <p:graphicEl>
                                              <a:dgm id="{E7BB97FD-8B3A-4242-A403-9FB0D7F921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graphicEl>
                                              <a:dgm id="{E7BB97FD-8B3A-4242-A403-9FB0D7F921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>
                                            <p:graphicEl>
                                              <a:dgm id="{E7BB97FD-8B3A-4242-A403-9FB0D7F921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FDCDF14-5DF2-4ABF-982E-FDB76626CB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>
                                            <p:graphicEl>
                                              <a:dgm id="{4FDCDF14-5DF2-4ABF-982E-FDB76626CB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>
                                            <p:graphicEl>
                                              <a:dgm id="{4FDCDF14-5DF2-4ABF-982E-FDB76626CB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>
                                            <p:graphicEl>
                                              <a:dgm id="{4FDCDF14-5DF2-4ABF-982E-FDB76626CB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504" y="212725"/>
            <a:ext cx="7198419" cy="1057274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IE" dirty="0"/>
              <a:t> Learning points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3446" y="153545"/>
            <a:ext cx="1236858" cy="137359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4BDD4CA-7596-4D84-B81C-46E905756800}"/>
              </a:ext>
            </a:extLst>
          </p:cNvPr>
          <p:cNvSpPr/>
          <p:nvPr/>
        </p:nvSpPr>
        <p:spPr>
          <a:xfrm>
            <a:off x="384313" y="1945582"/>
            <a:ext cx="8494643" cy="3911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IE" altLang="en-US" sz="1700" dirty="0">
                <a:latin typeface="Calibri" panose="020F0502020204030204" pitchFamily="34" charset="0"/>
              </a:rPr>
              <a:t>Hazardous or harmful alcohol consumption still a </a:t>
            </a:r>
            <a:r>
              <a:rPr lang="en-IE" altLang="en-US" sz="1700" b="1" dirty="0">
                <a:latin typeface="Calibri" panose="020F0502020204030204" pitchFamily="34" charset="0"/>
              </a:rPr>
              <a:t>leading public health issue </a:t>
            </a:r>
            <a:r>
              <a:rPr lang="en-IE" altLang="en-US" sz="1700" dirty="0">
                <a:latin typeface="Calibri" panose="020F0502020204030204" pitchFamily="34" charset="0"/>
              </a:rPr>
              <a:t>for third-level institutions (two-thirds of students drinking at hazardous/harmful levels)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IE" altLang="en-US" sz="1700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IE" altLang="en-US" sz="1700" dirty="0">
                <a:latin typeface="Calibri" panose="020F0502020204030204" pitchFamily="34" charset="0"/>
              </a:rPr>
              <a:t>Majority in this category defined their drinking as low-risk – indicating </a:t>
            </a:r>
            <a:r>
              <a:rPr lang="en-IE" altLang="en-US" sz="1700" b="1" dirty="0">
                <a:latin typeface="Calibri" panose="020F0502020204030204" pitchFamily="34" charset="0"/>
              </a:rPr>
              <a:t>low levels of awareness</a:t>
            </a:r>
            <a:r>
              <a:rPr lang="en-IE" altLang="en-US" sz="1700" dirty="0">
                <a:latin typeface="Calibri" panose="020F0502020204030204" pitchFamily="34" charset="0"/>
              </a:rPr>
              <a:t> of own drinking among students</a:t>
            </a:r>
          </a:p>
          <a:p>
            <a:pPr>
              <a:defRPr/>
            </a:pPr>
            <a:endParaRPr lang="en-IE" altLang="en-US" sz="1700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IE" altLang="en-US" sz="1700" b="1" dirty="0">
                <a:latin typeface="Calibri" panose="020F0502020204030204" pitchFamily="34" charset="0"/>
              </a:rPr>
              <a:t>Importance of context </a:t>
            </a:r>
            <a:r>
              <a:rPr lang="en-IE" altLang="en-US" sz="1700" dirty="0">
                <a:latin typeface="Calibri" panose="020F0502020204030204" pitchFamily="34" charset="0"/>
              </a:rPr>
              <a:t>in implementing a programme – in this case, the third-level sector is characterised by a dearth of resources, but rising student numbers </a:t>
            </a:r>
          </a:p>
          <a:p>
            <a:pPr>
              <a:defRPr/>
            </a:pPr>
            <a:endParaRPr lang="en-IE" altLang="en-US" sz="1700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IE" altLang="en-US" sz="1700" dirty="0">
                <a:latin typeface="Calibri" panose="020F0502020204030204" pitchFamily="34" charset="0"/>
              </a:rPr>
              <a:t>Many of the students see alcohol consumption as their </a:t>
            </a:r>
            <a:r>
              <a:rPr lang="en-IE" altLang="en-US" sz="1700" b="1" dirty="0">
                <a:latin typeface="Calibri" panose="020F0502020204030204" pitchFamily="34" charset="0"/>
              </a:rPr>
              <a:t>personal responsibility </a:t>
            </a:r>
            <a:r>
              <a:rPr lang="en-IE" altLang="en-US" sz="1700" dirty="0">
                <a:latin typeface="Calibri" panose="020F0502020204030204" pitchFamily="34" charset="0"/>
              </a:rPr>
              <a:t>rather than that of the </a:t>
            </a:r>
            <a:r>
              <a:rPr lang="en-IE" altLang="en-US" sz="1700" b="1" dirty="0">
                <a:latin typeface="Calibri" panose="020F0502020204030204" pitchFamily="34" charset="0"/>
              </a:rPr>
              <a:t>third-level institution </a:t>
            </a:r>
            <a:r>
              <a:rPr lang="en-IE" altLang="en-US" sz="1700" dirty="0">
                <a:latin typeface="Calibri" panose="020F0502020204030204" pitchFamily="34" charset="0"/>
              </a:rPr>
              <a:t>they are attending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IE" altLang="en-US" sz="1700" dirty="0"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IE" altLang="en-US" sz="1700" dirty="0">
                <a:latin typeface="Calibri" panose="020F0502020204030204" pitchFamily="34" charset="0"/>
              </a:rPr>
              <a:t> </a:t>
            </a:r>
          </a:p>
          <a:p>
            <a:pPr>
              <a:lnSpc>
                <a:spcPct val="80000"/>
              </a:lnSpc>
              <a:defRPr/>
            </a:pPr>
            <a:endParaRPr lang="en-IE" altLang="en-US" sz="1700" dirty="0"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  <a:defRPr/>
            </a:pPr>
            <a:endParaRPr lang="en-IE" altLang="en-US" sz="17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164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248" y="472609"/>
            <a:ext cx="6471282" cy="2956391"/>
          </a:xfrm>
        </p:spPr>
        <p:txBody>
          <a:bodyPr>
            <a:normAutofit/>
          </a:bodyPr>
          <a:lstStyle/>
          <a:p>
            <a:r>
              <a:rPr lang="en-IE" sz="2400" b="1" dirty="0">
                <a:solidFill>
                  <a:srgbClr val="0070C0"/>
                </a:solidFill>
                <a:latin typeface="Segoe Script" panose="020B0504020000000003" pitchFamily="34" charset="0"/>
              </a:rPr>
              <a:t>Susan Calnan</a:t>
            </a:r>
            <a:br>
              <a:rPr lang="en-IE" sz="2400" b="1" dirty="0">
                <a:solidFill>
                  <a:srgbClr val="0070C0"/>
                </a:solidFill>
                <a:latin typeface="Segoe Script" panose="020B0504020000000003" pitchFamily="34" charset="0"/>
              </a:rPr>
            </a:br>
            <a:r>
              <a:rPr lang="en-IE" sz="1800" b="1" dirty="0">
                <a:solidFill>
                  <a:srgbClr val="0070C0"/>
                </a:solidFill>
                <a:latin typeface="Segoe Script" panose="020B0504020000000003" pitchFamily="34" charset="0"/>
              </a:rPr>
              <a:t>E: susan.calnan@ucc.ie</a:t>
            </a:r>
            <a:r>
              <a:rPr lang="en-IE" sz="3600" b="1" dirty="0">
                <a:solidFill>
                  <a:srgbClr val="0070C0"/>
                </a:solidFill>
                <a:latin typeface="Calibri" panose="020F0502020204030204" pitchFamily="34" charset="0"/>
              </a:rPr>
              <a:t/>
            </a:r>
            <a:br>
              <a:rPr lang="en-IE" sz="3600" b="1" dirty="0">
                <a:solidFill>
                  <a:srgbClr val="0070C0"/>
                </a:solidFill>
                <a:latin typeface="Calibri" panose="020F0502020204030204" pitchFamily="34" charset="0"/>
              </a:rPr>
            </a:br>
            <a:endParaRPr lang="en-IE" sz="3600" dirty="0">
              <a:solidFill>
                <a:srgbClr val="0070C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9FD6992-3AE1-49F0-AE2C-98E3B73FE7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1780" y="4058587"/>
            <a:ext cx="3427228" cy="275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642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78" y="212726"/>
            <a:ext cx="7198419" cy="1057274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IE" dirty="0"/>
              <a:t>   What’s the problem?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94BDD4CA-7596-4D84-B81C-46E905756800}"/>
              </a:ext>
            </a:extLst>
          </p:cNvPr>
          <p:cNvSpPr/>
          <p:nvPr/>
        </p:nvSpPr>
        <p:spPr>
          <a:xfrm>
            <a:off x="384313" y="1813604"/>
            <a:ext cx="8494643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IE" altLang="en-US" sz="1700" b="1" dirty="0">
                <a:latin typeface="Calibri" panose="020F0502020204030204" pitchFamily="34" charset="0"/>
              </a:rPr>
              <a:t>Alcohol and third-level sector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IE" altLang="en-US" sz="1700" dirty="0">
              <a:latin typeface="Calibri" panose="020F0502020204030204" pitchFamily="34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IE" altLang="en-US" sz="1700" dirty="0">
                <a:latin typeface="Calibri" panose="020F0502020204030204" pitchFamily="34" charset="0"/>
              </a:rPr>
              <a:t>Alcohol is deemed the </a:t>
            </a:r>
            <a:r>
              <a:rPr lang="en-IE" altLang="en-US" sz="1700" b="1" dirty="0">
                <a:latin typeface="Calibri" panose="020F0502020204030204" pitchFamily="34" charset="0"/>
              </a:rPr>
              <a:t>number one </a:t>
            </a:r>
            <a:r>
              <a:rPr lang="en-IE" altLang="en-US" sz="1700" dirty="0">
                <a:latin typeface="Calibri" panose="020F0502020204030204" pitchFamily="34" charset="0"/>
              </a:rPr>
              <a:t>public health problem facing third-level institutions today (</a:t>
            </a:r>
            <a:r>
              <a:rPr lang="en-IE" sz="1700" dirty="0">
                <a:latin typeface="Calibri" panose="020F0502020204030204" pitchFamily="34" charset="0"/>
              </a:rPr>
              <a:t>Wechsler et al, 2002)</a:t>
            </a:r>
            <a:endParaRPr lang="en-IE" altLang="en-US" sz="1700" dirty="0">
              <a:latin typeface="Calibri" panose="020F0502020204030204" pitchFamily="34" charset="0"/>
            </a:endParaRP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IE" altLang="en-US" sz="1700" dirty="0">
              <a:latin typeface="Calibri" panose="020F0502020204030204" pitchFamily="34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IE" altLang="en-US" sz="1700" dirty="0">
                <a:latin typeface="Calibri" panose="020F0502020204030204" pitchFamily="34" charset="0"/>
              </a:rPr>
              <a:t>College Lifestyle Attitudinal National (CLAN) Survey 2002-2003 – a pattern of </a:t>
            </a:r>
            <a:r>
              <a:rPr lang="en-IE" altLang="en-US" sz="1700" b="1" dirty="0">
                <a:latin typeface="Calibri" panose="020F0502020204030204" pitchFamily="34" charset="0"/>
              </a:rPr>
              <a:t>high-risk drinking is now the norm</a:t>
            </a:r>
            <a:r>
              <a:rPr lang="en-IE" altLang="en-US" sz="1700" dirty="0">
                <a:latin typeface="Calibri" panose="020F0502020204030204" pitchFamily="34" charset="0"/>
              </a:rPr>
              <a:t> among college students in Ireland (Hope et al, 2015)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IE" altLang="en-US" sz="1700" dirty="0">
              <a:latin typeface="Calibri" panose="020F0502020204030204" pitchFamily="34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IE" altLang="en-US" sz="1700" dirty="0">
                <a:latin typeface="Calibri" panose="020F0502020204030204" pitchFamily="34" charset="0"/>
              </a:rPr>
              <a:t>UCC study (</a:t>
            </a:r>
            <a:r>
              <a:rPr lang="en-IE" altLang="en-US" sz="1700" dirty="0" err="1">
                <a:latin typeface="Calibri" panose="020F0502020204030204" pitchFamily="34" charset="0"/>
              </a:rPr>
              <a:t>Davoren</a:t>
            </a:r>
            <a:r>
              <a:rPr lang="en-IE" altLang="en-US" sz="1700" dirty="0">
                <a:latin typeface="Calibri" panose="020F0502020204030204" pitchFamily="34" charset="0"/>
              </a:rPr>
              <a:t> et al, 2015) – </a:t>
            </a:r>
            <a:r>
              <a:rPr lang="en-IE" altLang="en-US" sz="1700" b="1" dirty="0">
                <a:latin typeface="Calibri" panose="020F0502020204030204" pitchFamily="34" charset="0"/>
              </a:rPr>
              <a:t>two-thirds of students showed signs of hazardous drinking (66.4%)</a:t>
            </a:r>
            <a:r>
              <a:rPr lang="en-IE" altLang="en-US" sz="1700" dirty="0">
                <a:latin typeface="Calibri" panose="020F0502020204030204" pitchFamily="34" charset="0"/>
              </a:rPr>
              <a:t>, with similar levels for female students (67.3%) and male students (65.2%) – indicating that the </a:t>
            </a:r>
            <a:r>
              <a:rPr lang="en-IE" altLang="en-US" sz="1700" b="1" dirty="0">
                <a:latin typeface="Calibri" panose="020F0502020204030204" pitchFamily="34" charset="0"/>
              </a:rPr>
              <a:t>gender gap is narrowing </a:t>
            </a:r>
            <a:r>
              <a:rPr lang="en-IE" altLang="en-US" sz="1700" dirty="0">
                <a:latin typeface="Calibri" panose="020F0502020204030204" pitchFamily="34" charset="0"/>
              </a:rPr>
              <a:t>among students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IE" altLang="en-US" sz="1700" dirty="0">
              <a:latin typeface="Calibri" panose="020F0502020204030204" pitchFamily="34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IE" altLang="en-US" sz="1700" dirty="0">
                <a:latin typeface="Calibri" panose="020F0502020204030204" pitchFamily="34" charset="0"/>
              </a:rPr>
              <a:t>While ad hoc measures exist in third-level institutions (e.g. college alcohol policy, late night transport for students), there is no standard </a:t>
            </a:r>
            <a:r>
              <a:rPr lang="en-IE" altLang="en-US" sz="1700" b="1" dirty="0">
                <a:latin typeface="Calibri" panose="020F0502020204030204" pitchFamily="34" charset="0"/>
              </a:rPr>
              <a:t>multi-component programme </a:t>
            </a:r>
            <a:r>
              <a:rPr lang="en-IE" altLang="en-US" sz="1700" dirty="0">
                <a:latin typeface="Calibri" panose="020F0502020204030204" pitchFamily="34" charset="0"/>
              </a:rPr>
              <a:t>for third-level institutions in Ireland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5199A7F-D815-4F92-9278-FE32F9AE6A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531" y="109128"/>
            <a:ext cx="1112726" cy="1461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9508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xmlns="" id="{3A69C039-74EF-4B73-A937-38329DEDA37B}"/>
              </a:ext>
            </a:extLst>
          </p:cNvPr>
          <p:cNvSpPr txBox="1">
            <a:spLocks/>
          </p:cNvSpPr>
          <p:nvPr/>
        </p:nvSpPr>
        <p:spPr>
          <a:xfrm>
            <a:off x="355247" y="344557"/>
            <a:ext cx="8457449" cy="86139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spcBef>
                <a:spcPts val="1800"/>
              </a:spcBef>
            </a:pPr>
            <a:r>
              <a:rPr lang="en-IE" dirty="0"/>
              <a:t>REACT programme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2EA3EA5-7223-41F7-9458-2EDE787FA308}"/>
              </a:ext>
            </a:extLst>
          </p:cNvPr>
          <p:cNvSpPr txBox="1"/>
          <p:nvPr/>
        </p:nvSpPr>
        <p:spPr>
          <a:xfrm>
            <a:off x="2188565" y="3105834"/>
            <a:ext cx="18437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>
                <a:solidFill>
                  <a:schemeClr val="bg1"/>
                </a:solidFill>
              </a:rPr>
              <a:t>Epistemology/ontology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4BDD4CA-7596-4D84-B81C-46E905756800}"/>
              </a:ext>
            </a:extLst>
          </p:cNvPr>
          <p:cNvSpPr/>
          <p:nvPr/>
        </p:nvSpPr>
        <p:spPr>
          <a:xfrm>
            <a:off x="350592" y="1851311"/>
            <a:ext cx="8472897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IE" altLang="en-US" sz="1700" b="1" dirty="0">
                <a:latin typeface="Calibri" pitchFamily="34" charset="0"/>
              </a:rPr>
              <a:t>REACT </a:t>
            </a:r>
            <a:r>
              <a:rPr lang="en-IE" altLang="en-US" sz="1700" dirty="0">
                <a:latin typeface="Calibri" pitchFamily="34" charset="0"/>
              </a:rPr>
              <a:t>– which stands for </a:t>
            </a:r>
            <a:r>
              <a:rPr lang="en-IE" altLang="en-US" sz="1700" b="1" dirty="0">
                <a:latin typeface="Calibri" pitchFamily="34" charset="0"/>
              </a:rPr>
              <a:t>R</a:t>
            </a:r>
            <a:r>
              <a:rPr lang="en-IE" altLang="en-US" sz="1700" dirty="0">
                <a:latin typeface="Calibri" pitchFamily="34" charset="0"/>
              </a:rPr>
              <a:t>esponding to </a:t>
            </a:r>
            <a:r>
              <a:rPr lang="en-IE" altLang="en-US" sz="1700" b="1" dirty="0">
                <a:latin typeface="Calibri" pitchFamily="34" charset="0"/>
              </a:rPr>
              <a:t>E</a:t>
            </a:r>
            <a:r>
              <a:rPr lang="en-IE" altLang="en-US" sz="1700" dirty="0">
                <a:latin typeface="Calibri" pitchFamily="34" charset="0"/>
              </a:rPr>
              <a:t>xcessive </a:t>
            </a:r>
            <a:r>
              <a:rPr lang="en-IE" altLang="en-US" sz="1700" b="1" dirty="0">
                <a:latin typeface="Calibri" pitchFamily="34" charset="0"/>
              </a:rPr>
              <a:t>A</a:t>
            </a:r>
            <a:r>
              <a:rPr lang="en-IE" altLang="en-US" sz="1700" dirty="0">
                <a:latin typeface="Calibri" pitchFamily="34" charset="0"/>
              </a:rPr>
              <a:t>lcohol </a:t>
            </a:r>
            <a:r>
              <a:rPr lang="en-IE" altLang="en-US" sz="1700" b="1" dirty="0">
                <a:latin typeface="Calibri" pitchFamily="34" charset="0"/>
              </a:rPr>
              <a:t>C</a:t>
            </a:r>
            <a:r>
              <a:rPr lang="en-IE" altLang="en-US" sz="1700" dirty="0">
                <a:latin typeface="Calibri" pitchFamily="34" charset="0"/>
              </a:rPr>
              <a:t>onsumption in </a:t>
            </a:r>
            <a:r>
              <a:rPr lang="en-IE" altLang="en-US" sz="1700" b="1" dirty="0">
                <a:latin typeface="Calibri" pitchFamily="34" charset="0"/>
              </a:rPr>
              <a:t>T</a:t>
            </a:r>
            <a:r>
              <a:rPr lang="en-IE" altLang="en-US" sz="1700" dirty="0">
                <a:latin typeface="Calibri" pitchFamily="34" charset="0"/>
              </a:rPr>
              <a:t>hird-level – was launched in 2015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IE" altLang="en-US" sz="1700" dirty="0">
              <a:latin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IE" altLang="en-US" sz="1700" dirty="0">
                <a:latin typeface="Calibri" pitchFamily="34" charset="0"/>
              </a:rPr>
              <a:t>Programme comprises a suite of </a:t>
            </a:r>
            <a:r>
              <a:rPr lang="en-IE" altLang="en-US" sz="1700" b="1" dirty="0">
                <a:latin typeface="Calibri" pitchFamily="34" charset="0"/>
              </a:rPr>
              <a:t>mandatory</a:t>
            </a:r>
            <a:r>
              <a:rPr lang="en-IE" altLang="en-US" sz="1700" dirty="0">
                <a:latin typeface="Calibri" pitchFamily="34" charset="0"/>
              </a:rPr>
              <a:t> and </a:t>
            </a:r>
            <a:r>
              <a:rPr lang="en-IE" altLang="en-US" sz="1700" b="1" dirty="0">
                <a:latin typeface="Calibri" pitchFamily="34" charset="0"/>
              </a:rPr>
              <a:t>optional</a:t>
            </a:r>
            <a:r>
              <a:rPr lang="en-IE" altLang="en-US" sz="1700" dirty="0">
                <a:latin typeface="Calibri" pitchFamily="34" charset="0"/>
              </a:rPr>
              <a:t> action points which institutions must implement and for which they will receive an </a:t>
            </a:r>
            <a:r>
              <a:rPr lang="en-IE" altLang="en-US" sz="1700" b="1" dirty="0">
                <a:latin typeface="Calibri" pitchFamily="34" charset="0"/>
              </a:rPr>
              <a:t>award and accreditation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IE" altLang="en-US" sz="1700" b="1" dirty="0">
              <a:latin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IE" altLang="en-US" sz="1700" b="1" dirty="0">
                <a:latin typeface="Calibri" pitchFamily="34" charset="0"/>
              </a:rPr>
              <a:t>First programme </a:t>
            </a:r>
            <a:r>
              <a:rPr lang="en-IE" altLang="en-US" sz="1700" dirty="0">
                <a:latin typeface="Calibri" pitchFamily="34" charset="0"/>
              </a:rPr>
              <a:t>of its kind in Ireland – developed by UCC Health Matters in conjunction with USI and Irish Student Health Association, with funding by the HSE and </a:t>
            </a:r>
            <a:r>
              <a:rPr lang="en-IE" altLang="en-US" sz="1700" dirty="0" err="1">
                <a:latin typeface="Calibri" pitchFamily="34" charset="0"/>
              </a:rPr>
              <a:t>Tomar</a:t>
            </a:r>
            <a:r>
              <a:rPr lang="en-IE" altLang="en-US" sz="1700" dirty="0">
                <a:latin typeface="Calibri" pitchFamily="34" charset="0"/>
              </a:rPr>
              <a:t> Trust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IE" altLang="en-US" sz="1700" dirty="0">
              <a:latin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IE" altLang="en-US" sz="1700" dirty="0">
                <a:latin typeface="Calibri" pitchFamily="34" charset="0"/>
              </a:rPr>
              <a:t>Based on a </a:t>
            </a:r>
            <a:r>
              <a:rPr lang="en-IE" altLang="en-US" sz="1700" b="1" dirty="0">
                <a:latin typeface="Calibri" pitchFamily="34" charset="0"/>
              </a:rPr>
              <a:t>settings approach</a:t>
            </a:r>
            <a:r>
              <a:rPr lang="en-IE" altLang="en-US" sz="1700" dirty="0">
                <a:latin typeface="Calibri" pitchFamily="34" charset="0"/>
              </a:rPr>
              <a:t>, whereby strategic focus is on the whole community and population, policies and environment rather than solely individuals and problem behaviours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IE" altLang="en-US" sz="1700" dirty="0">
              <a:latin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IE" altLang="en-US" sz="1700" dirty="0">
                <a:latin typeface="Calibri" pitchFamily="34" charset="0"/>
              </a:rPr>
              <a:t>Currently around </a:t>
            </a:r>
            <a:r>
              <a:rPr lang="en-IE" altLang="en-US" sz="1700" b="1" dirty="0">
                <a:latin typeface="Calibri" pitchFamily="34" charset="0"/>
              </a:rPr>
              <a:t>15 third-level institutions </a:t>
            </a:r>
            <a:r>
              <a:rPr lang="en-IE" altLang="en-US" sz="1700" dirty="0">
                <a:latin typeface="Calibri" pitchFamily="34" charset="0"/>
              </a:rPr>
              <a:t>taking part in REACT at present 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IE" altLang="en-US" sz="1700" dirty="0">
              <a:latin typeface="Calibri" pitchFamily="34" charset="0"/>
            </a:endParaRPr>
          </a:p>
        </p:txBody>
      </p:sp>
      <p:pic>
        <p:nvPicPr>
          <p:cNvPr id="8" name="Picture 2" descr="S:\REACT Project\Logos\react tran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226" y="6202838"/>
            <a:ext cx="2660902" cy="54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4768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xmlns="" id="{3A69C039-74EF-4B73-A937-38329DEDA37B}"/>
              </a:ext>
            </a:extLst>
          </p:cNvPr>
          <p:cNvSpPr txBox="1">
            <a:spLocks/>
          </p:cNvSpPr>
          <p:nvPr/>
        </p:nvSpPr>
        <p:spPr>
          <a:xfrm>
            <a:off x="355247" y="344557"/>
            <a:ext cx="8457449" cy="86139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spcBef>
                <a:spcPts val="1800"/>
              </a:spcBef>
            </a:pPr>
            <a:r>
              <a:rPr lang="en-IE" dirty="0"/>
              <a:t> Design of REACT – 3-step process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2EA3EA5-7223-41F7-9458-2EDE787FA308}"/>
              </a:ext>
            </a:extLst>
          </p:cNvPr>
          <p:cNvSpPr txBox="1"/>
          <p:nvPr/>
        </p:nvSpPr>
        <p:spPr>
          <a:xfrm>
            <a:off x="2188565" y="3105834"/>
            <a:ext cx="18437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>
                <a:solidFill>
                  <a:schemeClr val="bg1"/>
                </a:solidFill>
              </a:rPr>
              <a:t>Epistemology/ontology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513439720"/>
              </p:ext>
            </p:extLst>
          </p:nvPr>
        </p:nvGraphicFramePr>
        <p:xfrm>
          <a:off x="1495719" y="1453561"/>
          <a:ext cx="6300248" cy="43910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13171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1A705C2-DE97-43EB-AD50-FDBA9DA09B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graphicEl>
                                              <a:dgm id="{B1A705C2-DE97-43EB-AD50-FDBA9DA09B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graphicEl>
                                              <a:dgm id="{B1A705C2-DE97-43EB-AD50-FDBA9DA09B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graphicEl>
                                              <a:dgm id="{B1A705C2-DE97-43EB-AD50-FDBA9DA09B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graphicEl>
                                              <a:dgm id="{B1A705C2-DE97-43EB-AD50-FDBA9DA09B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8D1AB12-A63A-48CD-BD7B-0891602A0B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graphicEl>
                                              <a:dgm id="{C8D1AB12-A63A-48CD-BD7B-0891602A0B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graphicEl>
                                              <a:dgm id="{C8D1AB12-A63A-48CD-BD7B-0891602A0B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graphicEl>
                                              <a:dgm id="{C8D1AB12-A63A-48CD-BD7B-0891602A0B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graphicEl>
                                              <a:dgm id="{C8D1AB12-A63A-48CD-BD7B-0891602A0B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EA521E2-4A13-401A-B80F-22B1CC6212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graphicEl>
                                              <a:dgm id="{BEA521E2-4A13-401A-B80F-22B1CC6212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graphicEl>
                                              <a:dgm id="{BEA521E2-4A13-401A-B80F-22B1CC6212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graphicEl>
                                              <a:dgm id="{BEA521E2-4A13-401A-B80F-22B1CC6212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graphicEl>
                                              <a:dgm id="{BEA521E2-4A13-401A-B80F-22B1CC6212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E78A314-6A4D-434E-94A1-149E701FCC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graphicEl>
                                              <a:dgm id="{0E78A314-6A4D-434E-94A1-149E701FCC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graphicEl>
                                              <a:dgm id="{0E78A314-6A4D-434E-94A1-149E701FCC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graphicEl>
                                              <a:dgm id="{0E78A314-6A4D-434E-94A1-149E701FCC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graphicEl>
                                              <a:dgm id="{0E78A314-6A4D-434E-94A1-149E701FCC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A284C79-B432-41A0-8E09-B640314ED9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graphicEl>
                                              <a:dgm id="{7A284C79-B432-41A0-8E09-B640314ED9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graphicEl>
                                              <a:dgm id="{7A284C79-B432-41A0-8E09-B640314ED9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graphicEl>
                                              <a:dgm id="{7A284C79-B432-41A0-8E09-B640314ED9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graphicEl>
                                              <a:dgm id="{7A284C79-B432-41A0-8E09-B640314ED9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DDE2606-8358-4215-B32F-8FFA845E30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graphicEl>
                                              <a:dgm id="{3DDE2606-8358-4215-B32F-8FFA845E30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graphicEl>
                                              <a:dgm id="{3DDE2606-8358-4215-B32F-8FFA845E30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graphicEl>
                                              <a:dgm id="{3DDE2606-8358-4215-B32F-8FFA845E30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>
                                            <p:graphicEl>
                                              <a:dgm id="{3DDE2606-8358-4215-B32F-8FFA845E30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2EA3EA5-7223-41F7-9458-2EDE787FA308}"/>
              </a:ext>
            </a:extLst>
          </p:cNvPr>
          <p:cNvSpPr txBox="1"/>
          <p:nvPr/>
        </p:nvSpPr>
        <p:spPr>
          <a:xfrm>
            <a:off x="2188565" y="3105834"/>
            <a:ext cx="18437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>
                <a:solidFill>
                  <a:schemeClr val="bg1"/>
                </a:solidFill>
              </a:rPr>
              <a:t>Epistemology/ontology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2517" y="237016"/>
            <a:ext cx="4181660" cy="5737636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6978129" y="5480367"/>
            <a:ext cx="1911347" cy="40195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1800" dirty="0">
                <a:solidFill>
                  <a:srgbClr val="002060"/>
                </a:solidFill>
                <a:latin typeface="+mn-lt"/>
              </a:rPr>
              <a:t>Protocol paper</a:t>
            </a:r>
          </a:p>
        </p:txBody>
      </p:sp>
    </p:spTree>
    <p:extLst>
      <p:ext uri="{BB962C8B-B14F-4D97-AF65-F5344CB8AC3E}">
        <p14:creationId xmlns:p14="http://schemas.microsoft.com/office/powerpoint/2010/main" val="647542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xmlns="" id="{3A69C039-74EF-4B73-A937-38329DEDA37B}"/>
              </a:ext>
            </a:extLst>
          </p:cNvPr>
          <p:cNvSpPr txBox="1">
            <a:spLocks/>
          </p:cNvSpPr>
          <p:nvPr/>
        </p:nvSpPr>
        <p:spPr>
          <a:xfrm>
            <a:off x="286713" y="94267"/>
            <a:ext cx="8508495" cy="7294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spcBef>
                <a:spcPts val="1800"/>
              </a:spcBef>
            </a:pPr>
            <a:r>
              <a:rPr lang="en-IE" dirty="0"/>
              <a:t> </a:t>
            </a:r>
            <a:r>
              <a:rPr lang="en-IE" sz="2900" dirty="0"/>
              <a:t>Mandatory action points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18979" t="7443" r="19932" b="16803"/>
          <a:stretch/>
        </p:blipFill>
        <p:spPr>
          <a:xfrm>
            <a:off x="150829" y="833110"/>
            <a:ext cx="8776355" cy="5945273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xmlns="" id="{327F2640-07B8-428B-B73F-FAA40D8410E8}"/>
              </a:ext>
            </a:extLst>
          </p:cNvPr>
          <p:cNvSpPr/>
          <p:nvPr/>
        </p:nvSpPr>
        <p:spPr>
          <a:xfrm>
            <a:off x="286713" y="1112363"/>
            <a:ext cx="2720438" cy="650450"/>
          </a:xfrm>
          <a:prstGeom prst="ellipse">
            <a:avLst/>
          </a:prstGeom>
          <a:solidFill>
            <a:schemeClr val="accent2">
              <a:lumMod val="40000"/>
              <a:lumOff val="60000"/>
              <a:alpha val="0"/>
            </a:schemeClr>
          </a:solidFill>
          <a:ln w="730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327F2640-07B8-428B-B73F-FAA40D8410E8}"/>
              </a:ext>
            </a:extLst>
          </p:cNvPr>
          <p:cNvSpPr/>
          <p:nvPr/>
        </p:nvSpPr>
        <p:spPr>
          <a:xfrm>
            <a:off x="286713" y="2950590"/>
            <a:ext cx="2654450" cy="1018095"/>
          </a:xfrm>
          <a:prstGeom prst="ellipse">
            <a:avLst/>
          </a:prstGeom>
          <a:solidFill>
            <a:schemeClr val="bg1">
              <a:alpha val="0"/>
            </a:schemeClr>
          </a:solidFill>
          <a:ln w="730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5002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xmlns="" id="{3A69C039-74EF-4B73-A937-38329DEDA37B}"/>
              </a:ext>
            </a:extLst>
          </p:cNvPr>
          <p:cNvSpPr txBox="1">
            <a:spLocks/>
          </p:cNvSpPr>
          <p:nvPr/>
        </p:nvSpPr>
        <p:spPr>
          <a:xfrm>
            <a:off x="355247" y="174871"/>
            <a:ext cx="8457449" cy="86139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spcBef>
                <a:spcPts val="1800"/>
              </a:spcBef>
            </a:pPr>
            <a:r>
              <a:rPr lang="en-IE" dirty="0"/>
              <a:t> </a:t>
            </a:r>
            <a:r>
              <a:rPr lang="en-IE" sz="2900" dirty="0"/>
              <a:t>Optional action points (page 1)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8503" t="10054" r="20000" b="14190"/>
          <a:stretch/>
        </p:blipFill>
        <p:spPr>
          <a:xfrm>
            <a:off x="270888" y="937793"/>
            <a:ext cx="8626165" cy="5843531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327F2640-07B8-428B-B73F-FAA40D8410E8}"/>
              </a:ext>
            </a:extLst>
          </p:cNvPr>
          <p:cNvSpPr/>
          <p:nvPr/>
        </p:nvSpPr>
        <p:spPr>
          <a:xfrm>
            <a:off x="446967" y="2765606"/>
            <a:ext cx="3389741" cy="807153"/>
          </a:xfrm>
          <a:prstGeom prst="ellipse">
            <a:avLst/>
          </a:prstGeom>
          <a:solidFill>
            <a:schemeClr val="bg1">
              <a:alpha val="0"/>
            </a:schemeClr>
          </a:solidFill>
          <a:ln w="730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327F2640-07B8-428B-B73F-FAA40D8410E8}"/>
              </a:ext>
            </a:extLst>
          </p:cNvPr>
          <p:cNvSpPr/>
          <p:nvPr/>
        </p:nvSpPr>
        <p:spPr>
          <a:xfrm>
            <a:off x="446967" y="5439268"/>
            <a:ext cx="3389741" cy="650447"/>
          </a:xfrm>
          <a:prstGeom prst="ellipse">
            <a:avLst/>
          </a:prstGeom>
          <a:solidFill>
            <a:schemeClr val="bg1">
              <a:alpha val="0"/>
            </a:schemeClr>
          </a:solidFill>
          <a:ln w="730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1821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xmlns="" id="{3A69C039-74EF-4B73-A937-38329DEDA37B}"/>
              </a:ext>
            </a:extLst>
          </p:cNvPr>
          <p:cNvSpPr txBox="1">
            <a:spLocks/>
          </p:cNvSpPr>
          <p:nvPr/>
        </p:nvSpPr>
        <p:spPr>
          <a:xfrm>
            <a:off x="355247" y="344557"/>
            <a:ext cx="8457449" cy="86139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spcBef>
                <a:spcPts val="1800"/>
              </a:spcBef>
            </a:pPr>
            <a:r>
              <a:rPr lang="en-IE" dirty="0"/>
              <a:t> Evaluation</a:t>
            </a:r>
          </a:p>
        </p:txBody>
      </p:sp>
      <p:sp>
        <p:nvSpPr>
          <p:cNvPr id="3" name="Right Arrow 3">
            <a:extLst>
              <a:ext uri="{FF2B5EF4-FFF2-40B4-BE49-F238E27FC236}">
                <a16:creationId xmlns:a16="http://schemas.microsoft.com/office/drawing/2014/main" xmlns="" id="{2B42E5BD-5D2C-40CC-BD4F-DDA6368D705B}"/>
              </a:ext>
            </a:extLst>
          </p:cNvPr>
          <p:cNvSpPr/>
          <p:nvPr/>
        </p:nvSpPr>
        <p:spPr>
          <a:xfrm>
            <a:off x="1018094" y="1394734"/>
            <a:ext cx="8032462" cy="3931410"/>
          </a:xfrm>
          <a:prstGeom prst="rightArrow">
            <a:avLst/>
          </a:prstGeom>
          <a:solidFill>
            <a:srgbClr val="EBD0EC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B687A380-F1C6-43E0-8CB1-7BEA38EEB001}"/>
              </a:ext>
            </a:extLst>
          </p:cNvPr>
          <p:cNvSpPr/>
          <p:nvPr/>
        </p:nvSpPr>
        <p:spPr>
          <a:xfrm>
            <a:off x="4147339" y="2438251"/>
            <a:ext cx="1825054" cy="1844367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200" b="1" dirty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endParaRPr lang="en-IE" sz="1200" b="1" dirty="0">
              <a:solidFill>
                <a:schemeClr val="tx1"/>
              </a:solidFill>
              <a:latin typeface="Calibri" pitchFamily="34" charset="0"/>
            </a:endParaRPr>
          </a:p>
          <a:p>
            <a:pPr lvl="0" algn="ctr"/>
            <a:endParaRPr lang="en-US" sz="1200" b="1" dirty="0">
              <a:latin typeface="Calibri" panose="020F0502020204030204" pitchFamily="34" charset="0"/>
            </a:endParaRPr>
          </a:p>
          <a:p>
            <a:pPr lvl="0" algn="ctr"/>
            <a:endParaRPr lang="en-US" sz="1200" b="1" dirty="0">
              <a:latin typeface="Calibri" panose="020F0502020204030204" pitchFamily="34" charset="0"/>
            </a:endParaRPr>
          </a:p>
          <a:p>
            <a:pPr lvl="0" algn="ctr"/>
            <a:endParaRPr lang="en-US" sz="1200" b="1" dirty="0">
              <a:latin typeface="Calibri" panose="020F0502020204030204" pitchFamily="34" charset="0"/>
            </a:endParaRPr>
          </a:p>
          <a:p>
            <a:pPr lvl="0" algn="ctr"/>
            <a:r>
              <a:rPr lang="en-US" sz="1200" b="1" dirty="0">
                <a:latin typeface="Calibri" panose="020F0502020204030204" pitchFamily="34" charset="0"/>
              </a:rPr>
              <a:t>Outcomes</a:t>
            </a:r>
          </a:p>
          <a:p>
            <a:pPr lvl="0" algn="ctr"/>
            <a:endParaRPr lang="en-IE" altLang="en-US" sz="1200" b="1" dirty="0">
              <a:latin typeface="Calibri" pitchFamily="34" charset="0"/>
            </a:endParaRPr>
          </a:p>
          <a:p>
            <a:pPr lvl="0" algn="ctr"/>
            <a:r>
              <a:rPr lang="en-IE" altLang="en-US" sz="1200" dirty="0">
                <a:latin typeface="Calibri" pitchFamily="34" charset="0"/>
              </a:rPr>
              <a:t>Conduct a baseline and follow-up survey (incl. AUDIT*) to determine any changes (e.g. consumption, attitudes, etc.)</a:t>
            </a:r>
            <a:endParaRPr lang="en-US" sz="1200" dirty="0"/>
          </a:p>
          <a:p>
            <a:pPr algn="ctr"/>
            <a:endParaRPr lang="en-IE" sz="1200" dirty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endParaRPr lang="en-IE" sz="1200" dirty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endParaRPr lang="en-IE" dirty="0"/>
          </a:p>
        </p:txBody>
      </p:sp>
      <p:sp>
        <p:nvSpPr>
          <p:cNvPr id="5" name="Rounded Rectangle 5">
            <a:extLst>
              <a:ext uri="{FF2B5EF4-FFF2-40B4-BE49-F238E27FC236}">
                <a16:creationId xmlns:a16="http://schemas.microsoft.com/office/drawing/2014/main" xmlns="" id="{B687A380-F1C6-43E0-8CB1-7BEA38EEB001}"/>
              </a:ext>
            </a:extLst>
          </p:cNvPr>
          <p:cNvSpPr/>
          <p:nvPr/>
        </p:nvSpPr>
        <p:spPr>
          <a:xfrm>
            <a:off x="6023475" y="2438251"/>
            <a:ext cx="1773972" cy="1844367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200" b="1" dirty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endParaRPr lang="en-IE" sz="1200" b="1" dirty="0">
              <a:solidFill>
                <a:schemeClr val="tx1"/>
              </a:solidFill>
              <a:latin typeface="Calibri" pitchFamily="34" charset="0"/>
            </a:endParaRPr>
          </a:p>
          <a:p>
            <a:pPr lvl="0" algn="ctr"/>
            <a:endParaRPr lang="en-US" sz="1200" b="1" dirty="0">
              <a:latin typeface="Calibri" panose="020F0502020204030204" pitchFamily="34" charset="0"/>
            </a:endParaRPr>
          </a:p>
          <a:p>
            <a:pPr lvl="0" algn="ctr"/>
            <a:r>
              <a:rPr lang="en-US" sz="1200" b="1" dirty="0">
                <a:latin typeface="Calibri" panose="020F0502020204030204" pitchFamily="34" charset="0"/>
              </a:rPr>
              <a:t>Policy context</a:t>
            </a:r>
          </a:p>
          <a:p>
            <a:pPr algn="ctr"/>
            <a:endParaRPr lang="en-IE" sz="1200" dirty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r>
              <a:rPr lang="en-IE" sz="1200" dirty="0">
                <a:solidFill>
                  <a:schemeClr val="bg1"/>
                </a:solidFill>
                <a:latin typeface="Calibri" pitchFamily="34" charset="0"/>
              </a:rPr>
              <a:t>Examine the wider policy context regarding alcohol regulation at time of REACT</a:t>
            </a:r>
          </a:p>
          <a:p>
            <a:pPr algn="ctr"/>
            <a:endParaRPr lang="en-IE" sz="1200" dirty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endParaRPr lang="en-IE" dirty="0"/>
          </a:p>
        </p:txBody>
      </p:sp>
      <p:sp>
        <p:nvSpPr>
          <p:cNvPr id="7" name="Rounded Rectangle 5">
            <a:extLst>
              <a:ext uri="{FF2B5EF4-FFF2-40B4-BE49-F238E27FC236}">
                <a16:creationId xmlns:a16="http://schemas.microsoft.com/office/drawing/2014/main" xmlns="" id="{B687A380-F1C6-43E0-8CB1-7BEA38EEB001}"/>
              </a:ext>
            </a:extLst>
          </p:cNvPr>
          <p:cNvSpPr/>
          <p:nvPr/>
        </p:nvSpPr>
        <p:spPr>
          <a:xfrm>
            <a:off x="2322285" y="2438251"/>
            <a:ext cx="1773972" cy="1844367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200" b="1" dirty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endParaRPr lang="en-IE" sz="1200" b="1" dirty="0">
              <a:solidFill>
                <a:schemeClr val="tx1"/>
              </a:solidFill>
              <a:latin typeface="Calibri" pitchFamily="34" charset="0"/>
            </a:endParaRPr>
          </a:p>
          <a:p>
            <a:pPr lvl="0" algn="ctr"/>
            <a:endParaRPr lang="en-US" sz="1200" b="1" dirty="0">
              <a:latin typeface="Calibri" panose="020F0502020204030204" pitchFamily="34" charset="0"/>
            </a:endParaRPr>
          </a:p>
          <a:p>
            <a:pPr lvl="0" algn="ctr"/>
            <a:r>
              <a:rPr lang="en-US" sz="1200" b="1" dirty="0">
                <a:latin typeface="Calibri" panose="020F0502020204030204" pitchFamily="34" charset="0"/>
              </a:rPr>
              <a:t>Implementation</a:t>
            </a:r>
          </a:p>
          <a:p>
            <a:pPr algn="ctr"/>
            <a:endParaRPr lang="en-IE" sz="1200" dirty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r>
              <a:rPr lang="en-IE" sz="1200" dirty="0">
                <a:solidFill>
                  <a:schemeClr val="bg1"/>
                </a:solidFill>
                <a:latin typeface="Calibri" pitchFamily="34" charset="0"/>
              </a:rPr>
              <a:t>Examine factors influencing take-up and implementation of REACT among third-level institutions</a:t>
            </a:r>
          </a:p>
          <a:p>
            <a:pPr algn="ctr"/>
            <a:endParaRPr lang="en-IE" sz="1200" dirty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endParaRPr lang="en-IE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B687A380-F1C6-43E0-8CB1-7BEA38EEB001}"/>
              </a:ext>
            </a:extLst>
          </p:cNvPr>
          <p:cNvSpPr/>
          <p:nvPr/>
        </p:nvSpPr>
        <p:spPr>
          <a:xfrm>
            <a:off x="497231" y="2438252"/>
            <a:ext cx="1773972" cy="184436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200" b="1" dirty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endParaRPr lang="en-IE" sz="1200" b="1" dirty="0">
              <a:solidFill>
                <a:schemeClr val="tx1"/>
              </a:solidFill>
              <a:latin typeface="Calibri" pitchFamily="34" charset="0"/>
            </a:endParaRPr>
          </a:p>
          <a:p>
            <a:pPr lvl="0" algn="ctr"/>
            <a:endParaRPr lang="en-US" sz="1200" b="1" dirty="0">
              <a:latin typeface="Calibri" panose="020F0502020204030204" pitchFamily="34" charset="0"/>
            </a:endParaRPr>
          </a:p>
          <a:p>
            <a:pPr lvl="0" algn="ctr"/>
            <a:endParaRPr lang="en-US" sz="1200" b="1" dirty="0">
              <a:latin typeface="Calibri" panose="020F0502020204030204" pitchFamily="34" charset="0"/>
            </a:endParaRPr>
          </a:p>
          <a:p>
            <a:pPr lvl="0" algn="ctr"/>
            <a:r>
              <a:rPr lang="en-US" sz="1200" b="1" dirty="0">
                <a:latin typeface="Calibri" panose="020F0502020204030204" pitchFamily="34" charset="0"/>
              </a:rPr>
              <a:t>Student perceptions</a:t>
            </a:r>
          </a:p>
          <a:p>
            <a:pPr lvl="0" algn="ctr"/>
            <a:endParaRPr lang="en-IE" altLang="en-US" sz="1200" b="1" dirty="0">
              <a:latin typeface="Calibri" pitchFamily="34" charset="0"/>
            </a:endParaRPr>
          </a:p>
          <a:p>
            <a:pPr lvl="0" algn="ctr"/>
            <a:r>
              <a:rPr lang="en-IE" altLang="en-US" sz="1200" dirty="0">
                <a:latin typeface="Calibri" pitchFamily="34" charset="0"/>
              </a:rPr>
              <a:t>Explore students’ perceptions regarding the REACT programme and alcohol more generally</a:t>
            </a:r>
            <a:endParaRPr lang="en-US" sz="1200" dirty="0"/>
          </a:p>
          <a:p>
            <a:pPr algn="ctr"/>
            <a:endParaRPr lang="en-IE" sz="1200" dirty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endParaRPr lang="en-IE" sz="1200" dirty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590699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xmlns="" id="{3A69C039-74EF-4B73-A937-38329DEDA37B}"/>
              </a:ext>
            </a:extLst>
          </p:cNvPr>
          <p:cNvSpPr txBox="1">
            <a:spLocks/>
          </p:cNvSpPr>
          <p:nvPr/>
        </p:nvSpPr>
        <p:spPr>
          <a:xfrm>
            <a:off x="355247" y="344557"/>
            <a:ext cx="8609644" cy="7687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spcBef>
                <a:spcPts val="2400"/>
              </a:spcBef>
            </a:pPr>
            <a:r>
              <a:rPr lang="en-IE" sz="2000" dirty="0">
                <a:solidFill>
                  <a:srgbClr val="002060"/>
                </a:solidFill>
              </a:rPr>
              <a:t>Some findings: Baseline study on student alcohol consumption</a:t>
            </a:r>
            <a:endParaRPr lang="en-IE" sz="2000" dirty="0"/>
          </a:p>
        </p:txBody>
      </p:sp>
      <p:sp>
        <p:nvSpPr>
          <p:cNvPr id="9" name="Rectangle 8"/>
          <p:cNvSpPr/>
          <p:nvPr/>
        </p:nvSpPr>
        <p:spPr>
          <a:xfrm>
            <a:off x="2875988" y="1260471"/>
            <a:ext cx="3873606" cy="294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None/>
              <a:defRPr/>
            </a:pPr>
            <a:r>
              <a:rPr lang="en-IE" altLang="en-US" sz="1600" b="1" dirty="0">
                <a:latin typeface="Calibri" pitchFamily="34" charset="0"/>
              </a:rPr>
              <a:t>n = 1,873, average response rate 21%</a:t>
            </a: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017327956"/>
              </p:ext>
            </p:extLst>
          </p:nvPr>
        </p:nvGraphicFramePr>
        <p:xfrm>
          <a:off x="1499672" y="1806395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Picture 11" descr="Evaluate pic.png">
            <a:extLst>
              <a:ext uri="{FF2B5EF4-FFF2-40B4-BE49-F238E27FC236}">
                <a16:creationId xmlns:a16="http://schemas.microsoft.com/office/drawing/2014/main" xmlns="" id="{98652697-1555-41D0-B13F-263912F17916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579007" y="5713256"/>
            <a:ext cx="1490042" cy="1058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762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F73FFA53-20F0-47DC-855E-6CB427E4D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graphicEl>
                                              <a:dgm id="{F73FFA53-20F0-47DC-855E-6CB427E4D6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graphicEl>
                                              <a:dgm id="{F73FFA53-20F0-47DC-855E-6CB427E4D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graphicEl>
                                              <a:dgm id="{F73FFA53-20F0-47DC-855E-6CB427E4D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7AB54CB-44ED-4A17-85AF-B4D8EFC8D5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graphicEl>
                                              <a:dgm id="{D7AB54CB-44ED-4A17-85AF-B4D8EFC8D5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graphicEl>
                                              <a:dgm id="{D7AB54CB-44ED-4A17-85AF-B4D8EFC8D5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graphicEl>
                                              <a:dgm id="{D7AB54CB-44ED-4A17-85AF-B4D8EFC8D5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A0F95E2-A840-4B7C-BB2A-6BD89D1F20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>
                                            <p:graphicEl>
                                              <a:dgm id="{8A0F95E2-A840-4B7C-BB2A-6BD89D1F20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>
                                            <p:graphicEl>
                                              <a:dgm id="{8A0F95E2-A840-4B7C-BB2A-6BD89D1F20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>
                                            <p:graphicEl>
                                              <a:dgm id="{8A0F95E2-A840-4B7C-BB2A-6BD89D1F20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D75994F-3E02-425F-B1DB-A7680D24E1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>
                                            <p:graphicEl>
                                              <a:dgm id="{AD75994F-3E02-425F-B1DB-A7680D24E1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>
                                            <p:graphicEl>
                                              <a:dgm id="{AD75994F-3E02-425F-B1DB-A7680D24E1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>
                                            <p:graphicEl>
                                              <a:dgm id="{AD75994F-3E02-425F-B1DB-A7680D24E1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BD582F2-5D1B-4083-80D1-26234997E1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>
                                            <p:graphicEl>
                                              <a:dgm id="{2BD582F2-5D1B-4083-80D1-26234997E1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>
                                            <p:graphicEl>
                                              <a:dgm id="{2BD582F2-5D1B-4083-80D1-26234997E1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>
                                            <p:graphicEl>
                                              <a:dgm id="{2BD582F2-5D1B-4083-80D1-26234997E1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9910153-870A-4909-A9BC-6419F04EFA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>
                                            <p:graphicEl>
                                              <a:dgm id="{29910153-870A-4909-A9BC-6419F04EFA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>
                                            <p:graphicEl>
                                              <a:dgm id="{29910153-870A-4909-A9BC-6419F04EFA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>
                                            <p:graphicEl>
                                              <a:dgm id="{29910153-870A-4909-A9BC-6419F04EFA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931D169-6A3E-42A1-BAAA-810BA28165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>
                                            <p:graphicEl>
                                              <a:dgm id="{D931D169-6A3E-42A1-BAAA-810BA28165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>
                                            <p:graphicEl>
                                              <a:dgm id="{D931D169-6A3E-42A1-BAAA-810BA28165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>
                                            <p:graphicEl>
                                              <a:dgm id="{D931D169-6A3E-42A1-BAAA-810BA28165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7FC7F94-0B58-44A6-94F6-4E991792A0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>
                                            <p:graphicEl>
                                              <a:dgm id="{A7FC7F94-0B58-44A6-94F6-4E991792A0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>
                                            <p:graphicEl>
                                              <a:dgm id="{A7FC7F94-0B58-44A6-94F6-4E991792A0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>
                                            <p:graphicEl>
                                              <a:dgm id="{A7FC7F94-0B58-44A6-94F6-4E991792A0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7BB97FD-8B3A-4242-A403-9FB0D7F921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">
                                            <p:graphicEl>
                                              <a:dgm id="{E7BB97FD-8B3A-4242-A403-9FB0D7F921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>
                                            <p:graphicEl>
                                              <a:dgm id="{E7BB97FD-8B3A-4242-A403-9FB0D7F921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>
                                            <p:graphicEl>
                                              <a:dgm id="{E7BB97FD-8B3A-4242-A403-9FB0D7F921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FDCDF14-5DF2-4ABF-982E-FDB76626CB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">
                                            <p:graphicEl>
                                              <a:dgm id="{4FDCDF14-5DF2-4ABF-982E-FDB76626CB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>
                                            <p:graphicEl>
                                              <a:dgm id="{4FDCDF14-5DF2-4ABF-982E-FDB76626CB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>
                                            <p:graphicEl>
                                              <a:dgm id="{4FDCDF14-5DF2-4ABF-982E-FDB76626CB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UCC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C69"/>
      </a:accent1>
      <a:accent2>
        <a:srgbClr val="CE222C"/>
      </a:accent2>
      <a:accent3>
        <a:srgbClr val="BBBCBC"/>
      </a:accent3>
      <a:accent4>
        <a:srgbClr val="FFB500"/>
      </a:accent4>
      <a:accent5>
        <a:srgbClr val="69B3E7"/>
      </a:accent5>
      <a:accent6>
        <a:srgbClr val="74AA50"/>
      </a:accent6>
      <a:hlink>
        <a:srgbClr val="C6893F"/>
      </a:hlink>
      <a:folHlink>
        <a:srgbClr val="7566DC"/>
      </a:folHlink>
    </a:clrScheme>
    <a:fontScheme name="UCC 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epartment of Epi and PH 2016 PowerPoint Template" id="{8DAB0B90-8449-4E0D-A49E-BDEFA9AC99E3}" vid="{4F7257E7-B2C3-4712-A4A6-27337F14FFB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Department of Epi and PH 2016 PowerPoint Template</Template>
  <TotalTime>2160</TotalTime>
  <Words>1100</Words>
  <Application>Microsoft Office PowerPoint</Application>
  <PresentationFormat>On-screen Show (4:3)</PresentationFormat>
  <Paragraphs>137</Paragraphs>
  <Slides>13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Responding to excessive alcohol consumption in third-level (REACT):  Design and evaluation of a pilot programme to reduce student drinking</vt:lpstr>
      <vt:lpstr>   What’s the problem?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Learning points</vt:lpstr>
      <vt:lpstr>Susan Calnan E: susan.calnan@ucc.ie </vt:lpstr>
    </vt:vector>
  </TitlesOfParts>
  <Company>University College Cork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Collins, Claire (Epidemiology &amp; Public Health)</dc:creator>
  <cp:lastModifiedBy>Brian Galvin</cp:lastModifiedBy>
  <cp:revision>223</cp:revision>
  <cp:lastPrinted>2018-04-18T13:11:51Z</cp:lastPrinted>
  <dcterms:created xsi:type="dcterms:W3CDTF">2017-11-01T14:50:01Z</dcterms:created>
  <dcterms:modified xsi:type="dcterms:W3CDTF">2018-11-07T16:51:25Z</dcterms:modified>
</cp:coreProperties>
</file>