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image10.jpg" ContentType="image/png"/>
  <Override PartName="/ppt/media/image11.jpg" ContentType="image/png"/>
  <Override PartName="/ppt/media/image12.jpg" ContentType="image/png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3" r:id="rId1"/>
  </p:sldMasterIdLst>
  <p:notesMasterIdLst>
    <p:notesMasterId r:id="rId20"/>
  </p:notesMasterIdLst>
  <p:handoutMasterIdLst>
    <p:handoutMasterId r:id="rId21"/>
  </p:handoutMasterIdLst>
  <p:sldIdLst>
    <p:sldId id="477" r:id="rId2"/>
    <p:sldId id="461" r:id="rId3"/>
    <p:sldId id="543" r:id="rId4"/>
    <p:sldId id="286" r:id="rId5"/>
    <p:sldId id="291" r:id="rId6"/>
    <p:sldId id="315" r:id="rId7"/>
    <p:sldId id="314" r:id="rId8"/>
    <p:sldId id="316" r:id="rId9"/>
    <p:sldId id="530" r:id="rId10"/>
    <p:sldId id="544" r:id="rId11"/>
    <p:sldId id="261" r:id="rId12"/>
    <p:sldId id="541" r:id="rId13"/>
    <p:sldId id="527" r:id="rId14"/>
    <p:sldId id="536" r:id="rId15"/>
    <p:sldId id="528" r:id="rId16"/>
    <p:sldId id="540" r:id="rId17"/>
    <p:sldId id="526" r:id="rId18"/>
    <p:sldId id="542" r:id="rId19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55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325" autoAdjust="0"/>
    <p:restoredTop sz="57674" autoAdjust="0"/>
  </p:normalViewPr>
  <p:slideViewPr>
    <p:cSldViewPr snapToGrid="0">
      <p:cViewPr>
        <p:scale>
          <a:sx n="70" d="100"/>
          <a:sy n="70" d="100"/>
        </p:scale>
        <p:origin x="-1896" y="-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6576"/>
    </p:cViewPr>
  </p:sorterViewPr>
  <p:notesViewPr>
    <p:cSldViewPr snapToGrid="0">
      <p:cViewPr varScale="1">
        <p:scale>
          <a:sx n="81" d="100"/>
          <a:sy n="81" d="100"/>
        </p:scale>
        <p:origin x="39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et Major" userId="60fd171d35dc0f5e" providerId="LiveId" clId="{9502A002-AD18-4F27-A3E8-E378A4EF5A30}"/>
    <pc:docChg chg="delSld modSld sldOrd">
      <pc:chgData name="Emmet Major" userId="60fd171d35dc0f5e" providerId="LiveId" clId="{9502A002-AD18-4F27-A3E8-E378A4EF5A30}" dt="2018-04-13T06:59:19.502" v="3"/>
      <pc:docMkLst>
        <pc:docMk/>
      </pc:docMkLst>
      <pc:sldChg chg="ord">
        <pc:chgData name="Emmet Major" userId="60fd171d35dc0f5e" providerId="LiveId" clId="{9502A002-AD18-4F27-A3E8-E378A4EF5A30}" dt="2018-04-13T06:58:06.734" v="0"/>
        <pc:sldMkLst>
          <pc:docMk/>
          <pc:sldMk cId="1000345636" sldId="417"/>
        </pc:sldMkLst>
      </pc:sldChg>
      <pc:sldChg chg="del">
        <pc:chgData name="Emmet Major" userId="60fd171d35dc0f5e" providerId="LiveId" clId="{9502A002-AD18-4F27-A3E8-E378A4EF5A30}" dt="2018-04-13T06:58:48.147" v="2" actId="2696"/>
        <pc:sldMkLst>
          <pc:docMk/>
          <pc:sldMk cId="3062770930" sldId="448"/>
        </pc:sldMkLst>
      </pc:sldChg>
      <pc:sldChg chg="ord">
        <pc:chgData name="Emmet Major" userId="60fd171d35dc0f5e" providerId="LiveId" clId="{9502A002-AD18-4F27-A3E8-E378A4EF5A30}" dt="2018-04-13T06:59:19.502" v="3"/>
        <pc:sldMkLst>
          <pc:docMk/>
          <pc:sldMk cId="1825124257" sldId="48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1848664162003224E-2"/>
          <c:y val="2.5011214564710775E-2"/>
          <c:w val="0.94338273744781842"/>
          <c:h val="0.8618421052631578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Drunk past 30 days</c:v>
                </c:pt>
              </c:strCache>
            </c:strRef>
          </c:tx>
          <c:spPr>
            <a:ln w="41275">
              <a:solidFill>
                <a:srgbClr val="00B050"/>
              </a:solidFill>
              <a:prstDash val="solid"/>
            </a:ln>
          </c:spPr>
          <c:marker>
            <c:symbol val="triangle"/>
            <c:size val="2"/>
            <c:spPr>
              <a:solidFill>
                <a:srgbClr val="00B050"/>
              </a:solidFill>
              <a:ln>
                <a:solidFill>
                  <a:srgbClr val="00B05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2.2890355483396494E-2"/>
                  <c:y val="-2.98497530886054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79A-4DDC-BB07-443C07C36FE5}"/>
                </c:ext>
              </c:extLst>
            </c:dLbl>
            <c:dLbl>
              <c:idx val="14"/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3.6128295351851462E-2"/>
                  <c:y val="-1.75280448717948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C30-4C4A-B965-F986F530BC84}"/>
                </c:ext>
              </c:extLst>
            </c:dLbl>
            <c:dLbl>
              <c:idx val="17"/>
              <c:layout>
                <c:manualLayout>
                  <c:x val="-2.6477394456404121E-2"/>
                  <c:y val="8.335281031848579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C30-4C4A-B965-F986F530BC84}"/>
                </c:ext>
              </c:extLst>
            </c:dLbl>
            <c:dLbl>
              <c:idx val="18"/>
              <c:layout>
                <c:manualLayout>
                  <c:x val="-7.3306023076274039E-3"/>
                  <c:y val="1.68832165166801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C30-4C4A-B965-F986F530BC84}"/>
                </c:ext>
              </c:extLst>
            </c:dLbl>
            <c:dLbl>
              <c:idx val="19"/>
              <c:layout>
                <c:manualLayout>
                  <c:x val="6.6582951285435194E-3"/>
                  <c:y val="1.94297605406145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52A-447B-94B4-804E1EB7DFB3}"/>
                </c:ext>
              </c:extLst>
            </c:dLbl>
            <c:spPr>
              <a:noFill/>
              <a:ln w="25400">
                <a:noFill/>
              </a:ln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Sheet1!$A$2:$A$21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Sheet1!$B$2:$B$21</c:f>
              <c:numCache>
                <c:formatCode>0</c:formatCode>
                <c:ptCount val="20"/>
                <c:pt idx="0">
                  <c:v>42</c:v>
                </c:pt>
                <c:pt idx="1">
                  <c:v>35</c:v>
                </c:pt>
                <c:pt idx="2">
                  <c:v>32</c:v>
                </c:pt>
                <c:pt idx="3">
                  <c:v>33.299999999999997</c:v>
                </c:pt>
                <c:pt idx="4">
                  <c:v>26.1</c:v>
                </c:pt>
                <c:pt idx="5">
                  <c:v>27.8</c:v>
                </c:pt>
                <c:pt idx="6">
                  <c:v>26</c:v>
                </c:pt>
                <c:pt idx="7">
                  <c:v>22</c:v>
                </c:pt>
                <c:pt idx="8">
                  <c:v>25</c:v>
                </c:pt>
                <c:pt idx="9">
                  <c:v>20</c:v>
                </c:pt>
                <c:pt idx="10">
                  <c:v>17.8</c:v>
                </c:pt>
                <c:pt idx="11">
                  <c:v>19.100000000000001</c:v>
                </c:pt>
                <c:pt idx="12">
                  <c:v>13.8</c:v>
                </c:pt>
                <c:pt idx="13">
                  <c:v>9.1999999999999993</c:v>
                </c:pt>
                <c:pt idx="14">
                  <c:v>7.4</c:v>
                </c:pt>
                <c:pt idx="15" formatCode="General">
                  <c:v>5</c:v>
                </c:pt>
                <c:pt idx="16" formatCode="General">
                  <c:v>6</c:v>
                </c:pt>
                <c:pt idx="17">
                  <c:v>5</c:v>
                </c:pt>
                <c:pt idx="18">
                  <c:v>5</c:v>
                </c:pt>
                <c:pt idx="19" formatCode="General">
                  <c:v>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8C30-4C4A-B965-F986F530BC8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Daily smoking</c:v>
                </c:pt>
              </c:strCache>
            </c:strRef>
          </c:tx>
          <c:spPr>
            <a:ln w="41275">
              <a:solidFill>
                <a:srgbClr val="006666"/>
              </a:solidFill>
              <a:prstDash val="solid"/>
            </a:ln>
          </c:spPr>
          <c:marker>
            <c:symbol val="square"/>
            <c:size val="2"/>
            <c:spPr>
              <a:solidFill>
                <a:schemeClr val="tx2"/>
              </a:solidFill>
              <a:ln>
                <a:solidFill>
                  <a:schemeClr val="tx2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2.746738599112325E-2"/>
                  <c:y val="-2.9913040222331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C30-4C4A-B965-F986F530BC84}"/>
                </c:ext>
              </c:extLst>
            </c:dLbl>
            <c:dLbl>
              <c:idx val="12"/>
              <c:layout>
                <c:manualLayout>
                  <c:x val="-7.083028852670115E-3"/>
                  <c:y val="2.68355761601639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C30-4C4A-B965-F986F530BC84}"/>
                </c:ext>
              </c:extLst>
            </c:dLbl>
            <c:dLbl>
              <c:idx val="13"/>
              <c:layout>
                <c:manualLayout>
                  <c:x val="-1.6593491584366838E-2"/>
                  <c:y val="1.60533614320068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C30-4C4A-B965-F986F530BC84}"/>
                </c:ext>
              </c:extLst>
            </c:dLbl>
            <c:dLbl>
              <c:idx val="14"/>
              <c:layout>
                <c:manualLayout>
                  <c:x val="-2.4052086333156253E-2"/>
                  <c:y val="2.38065440524238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8C30-4C4A-B965-F986F530BC84}"/>
                </c:ext>
              </c:extLst>
            </c:dLbl>
            <c:dLbl>
              <c:idx val="15"/>
              <c:layout>
                <c:manualLayout>
                  <c:x val="-1.8552400287514727E-2"/>
                  <c:y val="1.34846363869272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C30-4C4A-B965-F986F530BC84}"/>
                </c:ext>
              </c:extLst>
            </c:dLbl>
            <c:dLbl>
              <c:idx val="16"/>
              <c:layout>
                <c:manualLayout>
                  <c:x val="-2.562866531199328E-2"/>
                  <c:y val="8.633504615585511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8C30-4C4A-B965-F986F530BC84}"/>
                </c:ext>
              </c:extLst>
            </c:dLbl>
            <c:dLbl>
              <c:idx val="17"/>
              <c:layout>
                <c:manualLayout>
                  <c:x val="7.2286245902789393E-4"/>
                  <c:y val="1.92930114928212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8C30-4C4A-B965-F986F530BC84}"/>
                </c:ext>
              </c:extLst>
            </c:dLbl>
            <c:dLbl>
              <c:idx val="18"/>
              <c:layout>
                <c:manualLayout>
                  <c:x val="1.0359939627698208E-2"/>
                  <c:y val="1.72326524842031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2.2890355483396494E-2"/>
                      <c:h val="4.936192934998821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8C30-4C4A-B965-F986F530BC84}"/>
                </c:ext>
              </c:extLst>
            </c:dLbl>
            <c:dLbl>
              <c:idx val="19"/>
              <c:layout>
                <c:manualLayout>
                  <c:x val="3.5605485325918094E-4"/>
                  <c:y val="-6.220657205342016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52A-447B-94B4-804E1EB7DFB3}"/>
                </c:ext>
              </c:extLst>
            </c:dLbl>
            <c:numFmt formatCode="0" sourceLinked="0"/>
            <c:spPr>
              <a:noFill/>
              <a:ln w="25400">
                <a:noFill/>
              </a:ln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Sheet1!$A$2:$A$21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Sheet1!$C$2:$C$21</c:f>
              <c:numCache>
                <c:formatCode>0</c:formatCode>
                <c:ptCount val="20"/>
                <c:pt idx="0">
                  <c:v>23</c:v>
                </c:pt>
                <c:pt idx="1">
                  <c:v>19</c:v>
                </c:pt>
                <c:pt idx="2">
                  <c:v>16</c:v>
                </c:pt>
                <c:pt idx="3">
                  <c:v>14.9</c:v>
                </c:pt>
                <c:pt idx="4">
                  <c:v>14.2</c:v>
                </c:pt>
                <c:pt idx="5">
                  <c:v>13.6</c:v>
                </c:pt>
                <c:pt idx="6">
                  <c:v>12</c:v>
                </c:pt>
                <c:pt idx="7">
                  <c:v>10.7</c:v>
                </c:pt>
                <c:pt idx="8">
                  <c:v>11.9</c:v>
                </c:pt>
                <c:pt idx="9">
                  <c:v>10</c:v>
                </c:pt>
                <c:pt idx="10">
                  <c:v>10</c:v>
                </c:pt>
                <c:pt idx="11">
                  <c:v>9.6</c:v>
                </c:pt>
                <c:pt idx="12">
                  <c:v>7.3</c:v>
                </c:pt>
                <c:pt idx="13">
                  <c:v>5.0999999999999996</c:v>
                </c:pt>
                <c:pt idx="14">
                  <c:v>3.4</c:v>
                </c:pt>
                <c:pt idx="15" formatCode="General">
                  <c:v>3</c:v>
                </c:pt>
                <c:pt idx="16" formatCode="General">
                  <c:v>2</c:v>
                </c:pt>
                <c:pt idx="17">
                  <c:v>3</c:v>
                </c:pt>
                <c:pt idx="18">
                  <c:v>3</c:v>
                </c:pt>
                <c:pt idx="19" formatCode="General">
                  <c:v>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8C30-4C4A-B965-F986F530BC8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Tried cannabis</c:v>
                </c:pt>
              </c:strCache>
            </c:strRef>
          </c:tx>
          <c:spPr>
            <a:ln w="41275">
              <a:solidFill>
                <a:srgbClr val="FF0000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2.4299919935351688E-2"/>
                  <c:y val="-2.2072557986581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8C30-4C4A-B965-F986F530BC84}"/>
                </c:ext>
              </c:extLst>
            </c:dLbl>
            <c:dLbl>
              <c:idx val="10"/>
              <c:layout>
                <c:manualLayout>
                  <c:x val="0"/>
                  <c:y val="1.5506365240833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8C30-4C4A-B965-F986F530BC84}"/>
                </c:ext>
              </c:extLst>
            </c:dLbl>
            <c:dLbl>
              <c:idx val="12"/>
              <c:layout>
                <c:manualLayout>
                  <c:x val="-1.3097112703848205E-2"/>
                  <c:y val="-2.44225252543135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79A-4DDC-BB07-443C07C36FE5}"/>
                </c:ext>
              </c:extLst>
            </c:dLbl>
            <c:dLbl>
              <c:idx val="1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C30-4C4A-B965-F986F530BC84}"/>
                </c:ext>
              </c:extLst>
            </c:dLbl>
            <c:dLbl>
              <c:idx val="1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C30-4C4A-B965-F986F530BC84}"/>
                </c:ext>
              </c:extLst>
            </c:dLbl>
            <c:dLbl>
              <c:idx val="15"/>
              <c:layout>
                <c:manualLayout>
                  <c:x val="-1.8552367883383183E-2"/>
                  <c:y val="3.08827457264957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8C30-4C4A-B965-F986F530BC84}"/>
                </c:ext>
              </c:extLst>
            </c:dLbl>
            <c:dLbl>
              <c:idx val="1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C30-4C4A-B965-F986F530BC84}"/>
                </c:ext>
              </c:extLst>
            </c:dLbl>
            <c:dLbl>
              <c:idx val="1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C30-4C4A-B965-F986F530BC84}"/>
                </c:ext>
              </c:extLst>
            </c:dLbl>
            <c:dLbl>
              <c:idx val="18"/>
              <c:layout>
                <c:manualLayout>
                  <c:x val="-1.1118519526348351E-2"/>
                  <c:y val="-2.11788052813621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8C30-4C4A-B965-F986F530BC84}"/>
                </c:ext>
              </c:extLst>
            </c:dLbl>
            <c:dLbl>
              <c:idx val="19"/>
              <c:layout>
                <c:manualLayout>
                  <c:x val="-2.0590759028409045E-3"/>
                  <c:y val="3.945843424282501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52A-447B-94B4-804E1EB7DFB3}"/>
                </c:ext>
              </c:extLst>
            </c:dLbl>
            <c:spPr>
              <a:noFill/>
              <a:ln w="25400">
                <a:noFill/>
              </a:ln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Sheet1!$A$2:$A$21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Sheet1!$D$2:$D$21</c:f>
              <c:numCache>
                <c:formatCode>0</c:formatCode>
                <c:ptCount val="20"/>
                <c:pt idx="0">
                  <c:v>17</c:v>
                </c:pt>
                <c:pt idx="1">
                  <c:v>15</c:v>
                </c:pt>
                <c:pt idx="2">
                  <c:v>12</c:v>
                </c:pt>
                <c:pt idx="3">
                  <c:v>11.4</c:v>
                </c:pt>
                <c:pt idx="4">
                  <c:v>11.7</c:v>
                </c:pt>
                <c:pt idx="5">
                  <c:v>12.8</c:v>
                </c:pt>
                <c:pt idx="6">
                  <c:v>9</c:v>
                </c:pt>
                <c:pt idx="7">
                  <c:v>9.1999999999999993</c:v>
                </c:pt>
                <c:pt idx="8">
                  <c:v>8.8000000000000007</c:v>
                </c:pt>
                <c:pt idx="9">
                  <c:v>7</c:v>
                </c:pt>
                <c:pt idx="10">
                  <c:v>6.8</c:v>
                </c:pt>
                <c:pt idx="11">
                  <c:v>8</c:v>
                </c:pt>
                <c:pt idx="12">
                  <c:v>9</c:v>
                </c:pt>
                <c:pt idx="13">
                  <c:v>8</c:v>
                </c:pt>
                <c:pt idx="14">
                  <c:v>7</c:v>
                </c:pt>
                <c:pt idx="15" formatCode="General">
                  <c:v>7</c:v>
                </c:pt>
                <c:pt idx="16" formatCode="General">
                  <c:v>6</c:v>
                </c:pt>
                <c:pt idx="17">
                  <c:v>6</c:v>
                </c:pt>
                <c:pt idx="18">
                  <c:v>7</c:v>
                </c:pt>
                <c:pt idx="19" formatCode="General">
                  <c:v>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6-8C30-4C4A-B965-F986F530BC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027712"/>
        <c:axId val="49062272"/>
      </c:lineChart>
      <c:catAx>
        <c:axId val="49027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520000" vert="horz"/>
          <a:lstStyle/>
          <a:p>
            <a:pPr>
              <a:defRPr/>
            </a:pPr>
            <a:endParaRPr lang="en-US"/>
          </a:p>
        </c:txPr>
        <c:crossAx val="4906227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9062272"/>
        <c:scaling>
          <c:orientation val="minMax"/>
          <c:max val="50"/>
        </c:scaling>
        <c:delete val="0"/>
        <c:axPos val="l"/>
        <c:title>
          <c:tx>
            <c:rich>
              <a:bodyPr rot="0" vert="horz"/>
              <a:lstStyle/>
              <a:p>
                <a:pPr algn="ctr">
                  <a:defRPr/>
                </a:pPr>
                <a:r>
                  <a:rPr lang="is-IS"/>
                  <a:t>%</a:t>
                </a:r>
              </a:p>
            </c:rich>
          </c:tx>
          <c:layout>
            <c:manualLayout>
              <c:xMode val="edge"/>
              <c:yMode val="edge"/>
              <c:x val="0"/>
              <c:y val="0.4309210526315789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490277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8005301595721712"/>
          <c:y val="0.15292177766333517"/>
          <c:w val="0.29677284936011444"/>
          <c:h val="0.32857580409213127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+mn-lt"/>
          <a:ea typeface="Georgia"/>
          <a:cs typeface="Times New Roman" pitchFamily="18" charset="0"/>
        </a:defRPr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A3A740-8F5C-46DF-A312-B5A3ED51F306}" type="doc">
      <dgm:prSet loTypeId="urn:microsoft.com/office/officeart/2005/8/layout/venn1" loCatId="relationship" qsTypeId="urn:microsoft.com/office/officeart/2005/8/quickstyle/simple1#1" qsCatId="simple" csTypeId="urn:microsoft.com/office/officeart/2005/8/colors/accent1_2#1" csCatId="accent1" phldr="1"/>
      <dgm:spPr/>
    </dgm:pt>
    <dgm:pt modelId="{B1093F5E-7906-44B8-A100-D12DEDBDDF00}">
      <dgm:prSet custT="1"/>
      <dgm:spPr>
        <a:solidFill>
          <a:schemeClr val="accent2">
            <a:alpha val="5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s-I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Family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s-I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factors</a:t>
          </a:r>
        </a:p>
      </dgm:t>
    </dgm:pt>
    <dgm:pt modelId="{3E88B345-DC31-4190-A3DE-97F895BB52F3}" type="parTrans" cxnId="{5C26F11C-BED3-4B80-B4BF-148E97216956}">
      <dgm:prSet/>
      <dgm:spPr/>
      <dgm:t>
        <a:bodyPr/>
        <a:lstStyle/>
        <a:p>
          <a:endParaRPr lang="en-US"/>
        </a:p>
      </dgm:t>
    </dgm:pt>
    <dgm:pt modelId="{600CFB8B-903A-43FE-B1E0-A53464E3457D}" type="sibTrans" cxnId="{5C26F11C-BED3-4B80-B4BF-148E97216956}">
      <dgm:prSet/>
      <dgm:spPr/>
      <dgm:t>
        <a:bodyPr/>
        <a:lstStyle/>
        <a:p>
          <a:endParaRPr lang="en-US"/>
        </a:p>
      </dgm:t>
    </dgm:pt>
    <dgm:pt modelId="{77A21968-5CDD-4CBF-8F0A-D986F9C5531E}">
      <dgm:prSet custT="1"/>
      <dgm:spPr>
        <a:solidFill>
          <a:srgbClr val="FFFF00">
            <a:alpha val="50000"/>
          </a:srgb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s-I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Peer group effect</a:t>
          </a:r>
        </a:p>
      </dgm:t>
    </dgm:pt>
    <dgm:pt modelId="{7345A224-C7C5-45C5-B2A2-D89B8BF19F11}" type="parTrans" cxnId="{BA7EE67B-ADB8-491A-B67D-94C1043DC039}">
      <dgm:prSet/>
      <dgm:spPr/>
      <dgm:t>
        <a:bodyPr/>
        <a:lstStyle/>
        <a:p>
          <a:endParaRPr lang="en-US"/>
        </a:p>
      </dgm:t>
    </dgm:pt>
    <dgm:pt modelId="{6D6C2652-46D2-410B-8DC8-81F2A5D8CC5A}" type="sibTrans" cxnId="{BA7EE67B-ADB8-491A-B67D-94C1043DC039}">
      <dgm:prSet/>
      <dgm:spPr/>
      <dgm:t>
        <a:bodyPr/>
        <a:lstStyle/>
        <a:p>
          <a:endParaRPr lang="en-US"/>
        </a:p>
      </dgm:t>
    </dgm:pt>
    <dgm:pt modelId="{35D4646B-3F72-48BD-A984-F7151165B799}">
      <dgm:prSet custT="1"/>
      <dgm:spPr>
        <a:solidFill>
          <a:srgbClr val="34407C">
            <a:alpha val="50000"/>
          </a:srgb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s-I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General well being </a:t>
          </a:r>
        </a:p>
      </dgm:t>
    </dgm:pt>
    <dgm:pt modelId="{55436C02-EA64-43CC-870E-72CFCE367E6A}" type="parTrans" cxnId="{0496C516-35D6-4EDA-9AC9-CB0472135E9B}">
      <dgm:prSet/>
      <dgm:spPr/>
      <dgm:t>
        <a:bodyPr/>
        <a:lstStyle/>
        <a:p>
          <a:endParaRPr lang="en-US"/>
        </a:p>
      </dgm:t>
    </dgm:pt>
    <dgm:pt modelId="{A56BECC4-AE42-44F1-ACD8-7B3711C28AC9}" type="sibTrans" cxnId="{0496C516-35D6-4EDA-9AC9-CB0472135E9B}">
      <dgm:prSet/>
      <dgm:spPr/>
      <dgm:t>
        <a:bodyPr/>
        <a:lstStyle/>
        <a:p>
          <a:endParaRPr lang="en-US"/>
        </a:p>
      </dgm:t>
    </dgm:pt>
    <dgm:pt modelId="{3424881C-671E-4E2A-B98C-31FED459727B}">
      <dgm:prSet custT="1"/>
      <dgm:spPr>
        <a:solidFill>
          <a:srgbClr val="00B050">
            <a:alpha val="50000"/>
          </a:srgb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is-IS" sz="1600" b="1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E5EC993B-E7F5-4F0E-81F7-2960392EF72F}" type="parTrans" cxnId="{916B85A8-4E89-4CB8-A59C-35ACED870A64}">
      <dgm:prSet/>
      <dgm:spPr/>
      <dgm:t>
        <a:bodyPr/>
        <a:lstStyle/>
        <a:p>
          <a:endParaRPr lang="en-US"/>
        </a:p>
      </dgm:t>
    </dgm:pt>
    <dgm:pt modelId="{9139D811-DD8B-45B8-B5F0-8F658764D386}" type="sibTrans" cxnId="{916B85A8-4E89-4CB8-A59C-35ACED870A64}">
      <dgm:prSet/>
      <dgm:spPr/>
      <dgm:t>
        <a:bodyPr/>
        <a:lstStyle/>
        <a:p>
          <a:endParaRPr lang="en-US"/>
        </a:p>
      </dgm:t>
    </dgm:pt>
    <dgm:pt modelId="{A19420A5-D536-40E8-90F9-5F777F950011}" type="pres">
      <dgm:prSet presAssocID="{98A3A740-8F5C-46DF-A312-B5A3ED51F306}" presName="compositeShape" presStyleCnt="0">
        <dgm:presLayoutVars>
          <dgm:chMax val="7"/>
          <dgm:dir/>
          <dgm:resizeHandles val="exact"/>
        </dgm:presLayoutVars>
      </dgm:prSet>
      <dgm:spPr/>
    </dgm:pt>
    <dgm:pt modelId="{E97AB12B-A34A-4D05-AAD4-CC222FA9AE85}" type="pres">
      <dgm:prSet presAssocID="{B1093F5E-7906-44B8-A100-D12DEDBDDF00}" presName="circ1" presStyleLbl="vennNode1" presStyleIdx="0" presStyleCnt="4" custScaleX="104735"/>
      <dgm:spPr/>
      <dgm:t>
        <a:bodyPr/>
        <a:lstStyle/>
        <a:p>
          <a:endParaRPr lang="en-US"/>
        </a:p>
      </dgm:t>
    </dgm:pt>
    <dgm:pt modelId="{E83C5C53-A85D-4B54-891E-E628F037A3DF}" type="pres">
      <dgm:prSet presAssocID="{B1093F5E-7906-44B8-A100-D12DEDBDDF0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9411B0-9081-40B2-B77F-64D99D5738A8}" type="pres">
      <dgm:prSet presAssocID="{77A21968-5CDD-4CBF-8F0A-D986F9C5531E}" presName="circ2" presStyleLbl="vennNode1" presStyleIdx="1" presStyleCnt="4" custScaleX="110100" custScaleY="103431"/>
      <dgm:spPr/>
      <dgm:t>
        <a:bodyPr/>
        <a:lstStyle/>
        <a:p>
          <a:endParaRPr lang="en-US"/>
        </a:p>
      </dgm:t>
    </dgm:pt>
    <dgm:pt modelId="{C5100322-E595-4FE1-B1FE-8CA3E7F8F719}" type="pres">
      <dgm:prSet presAssocID="{77A21968-5CDD-4CBF-8F0A-D986F9C5531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9481CB-ED78-46B0-8167-A61C4B8D18B2}" type="pres">
      <dgm:prSet presAssocID="{35D4646B-3F72-48BD-A984-F7151165B799}" presName="circ3" presStyleLbl="vennNode1" presStyleIdx="2" presStyleCnt="4" custScaleX="110230" custScaleY="117592"/>
      <dgm:spPr/>
      <dgm:t>
        <a:bodyPr/>
        <a:lstStyle/>
        <a:p>
          <a:endParaRPr lang="en-US"/>
        </a:p>
      </dgm:t>
    </dgm:pt>
    <dgm:pt modelId="{BEEE6F76-7DC7-4D21-BF00-754FC09BD8C9}" type="pres">
      <dgm:prSet presAssocID="{35D4646B-3F72-48BD-A984-F7151165B79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389F97-671A-4ED6-98B3-FAB8A9A6853B}" type="pres">
      <dgm:prSet presAssocID="{3424881C-671E-4E2A-B98C-31FED459727B}" presName="circ4" presStyleLbl="vennNode1" presStyleIdx="3" presStyleCnt="4" custScaleX="103095"/>
      <dgm:spPr/>
      <dgm:t>
        <a:bodyPr/>
        <a:lstStyle/>
        <a:p>
          <a:endParaRPr lang="en-US"/>
        </a:p>
      </dgm:t>
    </dgm:pt>
    <dgm:pt modelId="{4FE17B59-95DE-400C-8F08-C32BF6B25038}" type="pres">
      <dgm:prSet presAssocID="{3424881C-671E-4E2A-B98C-31FED459727B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438B67-5000-4116-B0C3-CC2C0463543A}" type="presOf" srcId="{3424881C-671E-4E2A-B98C-31FED459727B}" destId="{4FE17B59-95DE-400C-8F08-C32BF6B25038}" srcOrd="1" destOrd="0" presId="urn:microsoft.com/office/officeart/2005/8/layout/venn1"/>
    <dgm:cxn modelId="{64EF6760-846F-4ECC-BD28-CBD1DF36D4E5}" type="presOf" srcId="{35D4646B-3F72-48BD-A984-F7151165B799}" destId="{489481CB-ED78-46B0-8167-A61C4B8D18B2}" srcOrd="0" destOrd="0" presId="urn:microsoft.com/office/officeart/2005/8/layout/venn1"/>
    <dgm:cxn modelId="{BA7EE67B-ADB8-491A-B67D-94C1043DC039}" srcId="{98A3A740-8F5C-46DF-A312-B5A3ED51F306}" destId="{77A21968-5CDD-4CBF-8F0A-D986F9C5531E}" srcOrd="1" destOrd="0" parTransId="{7345A224-C7C5-45C5-B2A2-D89B8BF19F11}" sibTransId="{6D6C2652-46D2-410B-8DC8-81F2A5D8CC5A}"/>
    <dgm:cxn modelId="{33816518-25A1-4B81-8383-CC9682DB9EEB}" type="presOf" srcId="{77A21968-5CDD-4CBF-8F0A-D986F9C5531E}" destId="{A59411B0-9081-40B2-B77F-64D99D5738A8}" srcOrd="0" destOrd="0" presId="urn:microsoft.com/office/officeart/2005/8/layout/venn1"/>
    <dgm:cxn modelId="{49318BD1-7FA8-45FE-B851-7BF02EE79B9B}" type="presOf" srcId="{98A3A740-8F5C-46DF-A312-B5A3ED51F306}" destId="{A19420A5-D536-40E8-90F9-5F777F950011}" srcOrd="0" destOrd="0" presId="urn:microsoft.com/office/officeart/2005/8/layout/venn1"/>
    <dgm:cxn modelId="{943A2FF7-247A-49EE-9678-2E8B8A6ECA34}" type="presOf" srcId="{B1093F5E-7906-44B8-A100-D12DEDBDDF00}" destId="{E83C5C53-A85D-4B54-891E-E628F037A3DF}" srcOrd="1" destOrd="0" presId="urn:microsoft.com/office/officeart/2005/8/layout/venn1"/>
    <dgm:cxn modelId="{DD940505-9D45-44D7-9627-0419D38EB607}" type="presOf" srcId="{77A21968-5CDD-4CBF-8F0A-D986F9C5531E}" destId="{C5100322-E595-4FE1-B1FE-8CA3E7F8F719}" srcOrd="1" destOrd="0" presId="urn:microsoft.com/office/officeart/2005/8/layout/venn1"/>
    <dgm:cxn modelId="{7EC8A17B-BC9F-4C8A-8BB0-5ECFEA4487B3}" type="presOf" srcId="{B1093F5E-7906-44B8-A100-D12DEDBDDF00}" destId="{E97AB12B-A34A-4D05-AAD4-CC222FA9AE85}" srcOrd="0" destOrd="0" presId="urn:microsoft.com/office/officeart/2005/8/layout/venn1"/>
    <dgm:cxn modelId="{33829BB3-ECF2-4B60-B4AB-8073DE8F4225}" type="presOf" srcId="{3424881C-671E-4E2A-B98C-31FED459727B}" destId="{AF389F97-671A-4ED6-98B3-FAB8A9A6853B}" srcOrd="0" destOrd="0" presId="urn:microsoft.com/office/officeart/2005/8/layout/venn1"/>
    <dgm:cxn modelId="{0496C516-35D6-4EDA-9AC9-CB0472135E9B}" srcId="{98A3A740-8F5C-46DF-A312-B5A3ED51F306}" destId="{35D4646B-3F72-48BD-A984-F7151165B799}" srcOrd="2" destOrd="0" parTransId="{55436C02-EA64-43CC-870E-72CFCE367E6A}" sibTransId="{A56BECC4-AE42-44F1-ACD8-7B3711C28AC9}"/>
    <dgm:cxn modelId="{1E4DE03F-E9EB-4379-BEE8-B66C51BE83DA}" type="presOf" srcId="{35D4646B-3F72-48BD-A984-F7151165B799}" destId="{BEEE6F76-7DC7-4D21-BF00-754FC09BD8C9}" srcOrd="1" destOrd="0" presId="urn:microsoft.com/office/officeart/2005/8/layout/venn1"/>
    <dgm:cxn modelId="{916B85A8-4E89-4CB8-A59C-35ACED870A64}" srcId="{98A3A740-8F5C-46DF-A312-B5A3ED51F306}" destId="{3424881C-671E-4E2A-B98C-31FED459727B}" srcOrd="3" destOrd="0" parTransId="{E5EC993B-E7F5-4F0E-81F7-2960392EF72F}" sibTransId="{9139D811-DD8B-45B8-B5F0-8F658764D386}"/>
    <dgm:cxn modelId="{5C26F11C-BED3-4B80-B4BF-148E97216956}" srcId="{98A3A740-8F5C-46DF-A312-B5A3ED51F306}" destId="{B1093F5E-7906-44B8-A100-D12DEDBDDF00}" srcOrd="0" destOrd="0" parTransId="{3E88B345-DC31-4190-A3DE-97F895BB52F3}" sibTransId="{600CFB8B-903A-43FE-B1E0-A53464E3457D}"/>
    <dgm:cxn modelId="{30BB3F51-7DEB-4C05-910E-ABF268C488DE}" type="presParOf" srcId="{A19420A5-D536-40E8-90F9-5F777F950011}" destId="{E97AB12B-A34A-4D05-AAD4-CC222FA9AE85}" srcOrd="0" destOrd="0" presId="urn:microsoft.com/office/officeart/2005/8/layout/venn1"/>
    <dgm:cxn modelId="{469B5FDA-C0AC-471B-B6E8-00D9BE43BED2}" type="presParOf" srcId="{A19420A5-D536-40E8-90F9-5F777F950011}" destId="{E83C5C53-A85D-4B54-891E-E628F037A3DF}" srcOrd="1" destOrd="0" presId="urn:microsoft.com/office/officeart/2005/8/layout/venn1"/>
    <dgm:cxn modelId="{D83A1DC0-3D2C-4BF6-B32E-F18E3A45FD28}" type="presParOf" srcId="{A19420A5-D536-40E8-90F9-5F777F950011}" destId="{A59411B0-9081-40B2-B77F-64D99D5738A8}" srcOrd="2" destOrd="0" presId="urn:microsoft.com/office/officeart/2005/8/layout/venn1"/>
    <dgm:cxn modelId="{1E5256C9-3D94-4DD7-B141-8E0DE6C9AB67}" type="presParOf" srcId="{A19420A5-D536-40E8-90F9-5F777F950011}" destId="{C5100322-E595-4FE1-B1FE-8CA3E7F8F719}" srcOrd="3" destOrd="0" presId="urn:microsoft.com/office/officeart/2005/8/layout/venn1"/>
    <dgm:cxn modelId="{7A515914-A87B-48CA-AEA9-2C1A2AFCE3D4}" type="presParOf" srcId="{A19420A5-D536-40E8-90F9-5F777F950011}" destId="{489481CB-ED78-46B0-8167-A61C4B8D18B2}" srcOrd="4" destOrd="0" presId="urn:microsoft.com/office/officeart/2005/8/layout/venn1"/>
    <dgm:cxn modelId="{02DD2CEF-0049-49CE-8DF9-5E09C2181DA2}" type="presParOf" srcId="{A19420A5-D536-40E8-90F9-5F777F950011}" destId="{BEEE6F76-7DC7-4D21-BF00-754FC09BD8C9}" srcOrd="5" destOrd="0" presId="urn:microsoft.com/office/officeart/2005/8/layout/venn1"/>
    <dgm:cxn modelId="{97FDFA2E-1DCD-4512-A953-CE1AE3429D5C}" type="presParOf" srcId="{A19420A5-D536-40E8-90F9-5F777F950011}" destId="{AF389F97-671A-4ED6-98B3-FAB8A9A6853B}" srcOrd="6" destOrd="0" presId="urn:microsoft.com/office/officeart/2005/8/layout/venn1"/>
    <dgm:cxn modelId="{542DDDF3-AC0B-4A86-9601-6AE176CAE5A0}" type="presParOf" srcId="{A19420A5-D536-40E8-90F9-5F777F950011}" destId="{4FE17B59-95DE-400C-8F08-C32BF6B25038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AB12B-A34A-4D05-AAD4-CC222FA9AE85}">
      <dsp:nvSpPr>
        <dsp:cNvPr id="0" name=""/>
        <dsp:cNvSpPr/>
      </dsp:nvSpPr>
      <dsp:spPr>
        <a:xfrm>
          <a:off x="3710128" y="-46275"/>
          <a:ext cx="1958290" cy="1869757"/>
        </a:xfrm>
        <a:prstGeom prst="ellipse">
          <a:avLst/>
        </a:prstGeom>
        <a:solidFill>
          <a:schemeClr val="accent2">
            <a:alpha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s-IS" sz="18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Family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s-IS" sz="18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factors</a:t>
          </a:r>
        </a:p>
      </dsp:txBody>
      <dsp:txXfrm>
        <a:off x="3936085" y="205423"/>
        <a:ext cx="1506377" cy="593288"/>
      </dsp:txXfrm>
    </dsp:sp>
    <dsp:sp modelId="{A59411B0-9081-40B2-B77F-64D99D5738A8}">
      <dsp:nvSpPr>
        <dsp:cNvPr id="0" name=""/>
        <dsp:cNvSpPr/>
      </dsp:nvSpPr>
      <dsp:spPr>
        <a:xfrm>
          <a:off x="4486980" y="748657"/>
          <a:ext cx="2058603" cy="1933909"/>
        </a:xfrm>
        <a:prstGeom prst="ellipse">
          <a:avLst/>
        </a:prstGeom>
        <a:solidFill>
          <a:srgbClr val="FFFF00">
            <a:alpha val="50000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s-IS" sz="18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Peer group effect</a:t>
          </a:r>
        </a:p>
      </dsp:txBody>
      <dsp:txXfrm>
        <a:off x="5595459" y="971800"/>
        <a:ext cx="791770" cy="1487622"/>
      </dsp:txXfrm>
    </dsp:sp>
    <dsp:sp modelId="{489481CB-ED78-46B0-8167-A61C4B8D18B2}">
      <dsp:nvSpPr>
        <dsp:cNvPr id="0" name=""/>
        <dsp:cNvSpPr/>
      </dsp:nvSpPr>
      <dsp:spPr>
        <a:xfrm>
          <a:off x="3658757" y="1443277"/>
          <a:ext cx="2061033" cy="2198685"/>
        </a:xfrm>
        <a:prstGeom prst="ellipse">
          <a:avLst/>
        </a:prstGeom>
        <a:solidFill>
          <a:srgbClr val="34407C">
            <a:alpha val="50000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s-IS" sz="18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General well being </a:t>
          </a:r>
        </a:p>
      </dsp:txBody>
      <dsp:txXfrm>
        <a:off x="3896568" y="2648326"/>
        <a:ext cx="1585410" cy="697659"/>
      </dsp:txXfrm>
    </dsp:sp>
    <dsp:sp modelId="{AF389F97-671A-4ED6-98B3-FAB8A9A6853B}">
      <dsp:nvSpPr>
        <dsp:cNvPr id="0" name=""/>
        <dsp:cNvSpPr/>
      </dsp:nvSpPr>
      <dsp:spPr>
        <a:xfrm>
          <a:off x="2898452" y="780733"/>
          <a:ext cx="1927626" cy="1869757"/>
        </a:xfrm>
        <a:prstGeom prst="ellipse">
          <a:avLst/>
        </a:prstGeom>
        <a:solidFill>
          <a:srgbClr val="00B050">
            <a:alpha val="50000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is-IS" sz="1600" b="1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3046731" y="996474"/>
        <a:ext cx="741394" cy="1438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8475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1"/>
            <a:ext cx="2971800" cy="498475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E9410128-63CB-4A8C-AAC7-96A8EE3A555F}" type="datetimeFigureOut">
              <a:rPr lang="is-IS" smtClean="0"/>
              <a:t>6.11.2018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9447213"/>
            <a:ext cx="2971800" cy="49847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372FE72E-686E-40E0-A71F-43D2803A202B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72246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12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147393A5-42F4-4F58-BA67-3208B760E594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86363"/>
            <a:ext cx="5486400" cy="3916115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9"/>
            <a:ext cx="2971800" cy="499011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9446679"/>
            <a:ext cx="2971800" cy="499011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9371CF71-E533-497D-84F6-9B8803931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600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CF71-E533-497D-84F6-9B8803931BC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130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CF71-E533-497D-84F6-9B8803931BC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508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The</a:t>
            </a:r>
            <a:r>
              <a:rPr lang="is-IS" baseline="0" dirty="0"/>
              <a:t> questionnaires cover everything of importance in the childrens lives. </a:t>
            </a:r>
          </a:p>
          <a:p>
            <a:endParaRPr lang="is-IS" baseline="0" dirty="0"/>
          </a:p>
          <a:p>
            <a:r>
              <a:rPr lang="is-IS" baseline="0" dirty="0"/>
              <a:t>We don´t just ask them about how much they drink and smoke but about everything of importance in their lives and envirponment. </a:t>
            </a:r>
          </a:p>
          <a:p>
            <a:endParaRPr lang="is-IS" baseline="0" dirty="0"/>
          </a:p>
          <a:p>
            <a:r>
              <a:rPr lang="is-IS" baseline="0" dirty="0"/>
              <a:t>Mental and physical health, leisure time activities, family and friends, school, gambling, their neigbourhood and more and more</a:t>
            </a:r>
          </a:p>
          <a:p>
            <a:endParaRPr lang="is-IS" baseline="0" dirty="0"/>
          </a:p>
          <a:p>
            <a:r>
              <a:rPr lang="is-IS" baseline="0" dirty="0"/>
              <a:t>The questionnaires include about 80 questions in 350 variables and take around 50 minutes to fill out. </a:t>
            </a:r>
          </a:p>
          <a:p>
            <a:endParaRPr lang="is-IS" baseline="0" dirty="0"/>
          </a:p>
          <a:p>
            <a:r>
              <a:rPr lang="is-IS" baseline="0" dirty="0"/>
              <a:t>Lesa dæmi</a:t>
            </a:r>
          </a:p>
          <a:p>
            <a:endParaRPr lang="is-IS" dirty="0"/>
          </a:p>
          <a:p>
            <a:r>
              <a:rPr lang="is-IS" dirty="0"/>
              <a:t>Laboratory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CF71-E533-497D-84F6-9B8803931BC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384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CF71-E533-497D-84F6-9B8803931BC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919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1CF71-E533-497D-84F6-9B8803931BC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730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CF71-E533-497D-84F6-9B8803931BC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1159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1CF71-E533-497D-84F6-9B8803931BC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956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CF71-E533-497D-84F6-9B8803931BC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847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1CF71-E533-497D-84F6-9B8803931BC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173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CF71-E533-497D-84F6-9B8803931BC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938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CF71-E533-497D-84F6-9B8803931BC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121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CF71-E533-497D-84F6-9B8803931BC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57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CF71-E533-497D-84F6-9B8803931BC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719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CF71-E533-497D-84F6-9B8803931BC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356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CF71-E533-497D-84F6-9B8803931BC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627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0" y="6330567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097E2-384B-41DA-BECA-7E1056141CD5}" type="datetime1">
              <a:rPr lang="en-US" smtClean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956" y="5910288"/>
            <a:ext cx="1312025" cy="3651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1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103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DEFF-0A04-42FE-84E0-46594D0B5702}" type="datetime1">
              <a:rPr lang="en-US" smtClean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637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660D7-E7B5-4459-A76F-E50AB1F67F85}" type="datetime1">
              <a:rPr lang="en-US" smtClean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1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33200" y="6356350"/>
            <a:ext cx="12295757" cy="501650"/>
          </a:xfrm>
          <a:prstGeom prst="rect">
            <a:avLst/>
          </a:prstGeom>
          <a:solidFill>
            <a:srgbClr val="F94B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6600"/>
              </a:solidFill>
              <a:latin typeface="Gotham HTF Medium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981" y="259887"/>
            <a:ext cx="5478753" cy="977900"/>
          </a:xfrm>
        </p:spPr>
        <p:txBody>
          <a:bodyPr anchor="b"/>
          <a:lstStyle>
            <a:lvl1pPr>
              <a:defRPr sz="2400" b="0" cap="none"/>
            </a:lvl1pPr>
          </a:lstStyle>
          <a:p>
            <a:r>
              <a:rPr lang="is-IS" dirty="0"/>
              <a:t>Click to edit Master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20087" y="1371387"/>
            <a:ext cx="4488980" cy="3606801"/>
          </a:xfrm>
        </p:spPr>
        <p:txBody>
          <a:bodyPr wrap="square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31800" y="1300507"/>
            <a:ext cx="4783667" cy="0"/>
          </a:xfrm>
          <a:prstGeom prst="line">
            <a:avLst/>
          </a:prstGeom>
          <a:ln>
            <a:solidFill>
              <a:srgbClr val="F94B3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1032067" y="6401249"/>
            <a:ext cx="550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03867" y="6401249"/>
            <a:ext cx="9672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457200" rtl="0" eaLnBrk="1" latinLnBrk="0" hangingPunct="1">
              <a:defRPr lang="en-US" sz="1000" b="0" smtClean="0"/>
            </a:lvl1pPr>
          </a:lstStyle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 multilevel analysis on the effects of stress on biology, emotions and behavior throughout childhood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11078307" y="6522121"/>
            <a:ext cx="0" cy="15173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683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B07E-439B-4D93-954E-B9EDF06425BC}" type="datetime1">
              <a:rPr lang="en-US" smtClean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b="1"/>
            </a:lvl1pPr>
          </a:lstStyle>
          <a:p>
            <a:fld id="{629637A9-119A-49DA-BD12-AAC58B377D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80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9887-DE72-4FEB-B539-BD2C5D801C38}" type="datetime1">
              <a:rPr lang="en-US" smtClean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5966715"/>
            <a:ext cx="1312025" cy="365125"/>
          </a:xfrm>
        </p:spPr>
        <p:txBody>
          <a:bodyPr/>
          <a:lstStyle>
            <a:lvl1pPr>
              <a:defRPr/>
            </a:lvl1pPr>
          </a:lstStyle>
          <a:p>
            <a:fld id="{AFD2EA3F-C684-4333-B698-040BBF1AD83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36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9637A9-119A-49DA-BD12-AAC58B377D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504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7F21-5A00-4435-B8ED-DAE12D5F02F5}" type="datetime1">
              <a:rPr lang="en-US" smtClean="0"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328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7D06-0400-44DA-B12F-58A71766EE7E}" type="datetime1">
              <a:rPr lang="en-US" smtClean="0"/>
              <a:t>11/6/2018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358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62B4F-0BEF-4DCC-AA91-08BEC997AC40}" type="datetime1">
              <a:rPr lang="en-US" smtClean="0"/>
              <a:t>11/6/2018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89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2116E-4310-4F1B-A6D3-1BD42B2547BF}" type="datetime1">
              <a:rPr lang="en-US" smtClean="0"/>
              <a:t>11/6/2018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219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0B4D8A4-EBE9-4242-86BD-218495C1ABC5}" type="datetime1">
              <a:rPr lang="en-US" smtClean="0"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77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8878-DA66-417A-8435-11D80278F535}" type="datetime1">
              <a:rPr lang="en-US" smtClean="0"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662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C70F91-4258-43C2-90D4-2774EEA782F7}" type="datetime1">
              <a:rPr lang="en-US" smtClean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411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DbD_JSCrNo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589" y="34116"/>
            <a:ext cx="10183091" cy="1420611"/>
          </a:xfrm>
        </p:spPr>
        <p:txBody>
          <a:bodyPr>
            <a:normAutofit/>
          </a:bodyPr>
          <a:lstStyle/>
          <a:p>
            <a:r>
              <a:rPr lang="is-IS" sz="3200" dirty="0"/>
              <a:t> </a:t>
            </a:r>
            <a:endParaRPr lang="en-GB" sz="3200" dirty="0"/>
          </a:p>
        </p:txBody>
      </p:sp>
      <p:pic>
        <p:nvPicPr>
          <p:cNvPr id="35842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690" y="1997038"/>
            <a:ext cx="4846320" cy="347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46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630" y="388620"/>
            <a:ext cx="7990740" cy="534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92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Survey Indicators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None/>
            </a:pPr>
            <a:r>
              <a:rPr lang="en-GB" sz="2500" kern="0" dirty="0">
                <a:solidFill>
                  <a:srgbClr val="0070C0"/>
                </a:solidFill>
                <a:latin typeface="Verdana"/>
              </a:rPr>
              <a:t>Health</a:t>
            </a:r>
            <a:r>
              <a:rPr lang="en-GB" sz="2500" kern="0" dirty="0">
                <a:solidFill>
                  <a:srgbClr val="000000"/>
                </a:solidFill>
                <a:latin typeface="Verdana"/>
              </a:rPr>
              <a:t> status indicators, anxiety, </a:t>
            </a:r>
            <a:r>
              <a:rPr lang="en-GB" sz="2500" kern="0" dirty="0">
                <a:solidFill>
                  <a:srgbClr val="0070C0"/>
                </a:solidFill>
                <a:latin typeface="Verdana"/>
              </a:rPr>
              <a:t>depressive</a:t>
            </a:r>
            <a:r>
              <a:rPr lang="en-GB" sz="2500" kern="0" dirty="0">
                <a:solidFill>
                  <a:srgbClr val="000000"/>
                </a:solidFill>
                <a:latin typeface="Verdana"/>
              </a:rPr>
              <a:t> symptoms, </a:t>
            </a:r>
            <a:r>
              <a:rPr lang="en-GB" sz="2500" kern="0" dirty="0">
                <a:solidFill>
                  <a:srgbClr val="0070C0"/>
                </a:solidFill>
                <a:latin typeface="Verdana"/>
              </a:rPr>
              <a:t>physical</a:t>
            </a:r>
            <a:r>
              <a:rPr lang="en-GB" sz="2500" kern="0" dirty="0">
                <a:solidFill>
                  <a:srgbClr val="000000"/>
                </a:solidFill>
                <a:latin typeface="Verdana"/>
              </a:rPr>
              <a:t> health status, </a:t>
            </a:r>
            <a:r>
              <a:rPr lang="en-GB" sz="2500" kern="0" dirty="0">
                <a:solidFill>
                  <a:srgbClr val="0070C0"/>
                </a:solidFill>
                <a:latin typeface="Verdana"/>
              </a:rPr>
              <a:t>lifestyle</a:t>
            </a:r>
            <a:r>
              <a:rPr lang="en-GB" sz="2500" kern="0" dirty="0">
                <a:solidFill>
                  <a:srgbClr val="000000"/>
                </a:solidFill>
                <a:latin typeface="Verdana"/>
              </a:rPr>
              <a:t> and leisure time activities, </a:t>
            </a:r>
            <a:r>
              <a:rPr lang="en-GB" sz="2500" kern="0" dirty="0">
                <a:solidFill>
                  <a:srgbClr val="0070C0"/>
                </a:solidFill>
                <a:latin typeface="Verdana"/>
              </a:rPr>
              <a:t>local community </a:t>
            </a:r>
            <a:r>
              <a:rPr lang="en-GB" sz="2500" kern="0" dirty="0">
                <a:solidFill>
                  <a:srgbClr val="000000"/>
                </a:solidFill>
                <a:latin typeface="Verdana"/>
              </a:rPr>
              <a:t>networks, negative </a:t>
            </a:r>
            <a:r>
              <a:rPr lang="en-GB" sz="2500" kern="0" dirty="0">
                <a:solidFill>
                  <a:srgbClr val="0070C0"/>
                </a:solidFill>
                <a:latin typeface="Verdana"/>
              </a:rPr>
              <a:t>life events </a:t>
            </a:r>
            <a:r>
              <a:rPr lang="en-GB" sz="2500" kern="0" dirty="0">
                <a:solidFill>
                  <a:srgbClr val="000000"/>
                </a:solidFill>
                <a:latin typeface="Verdana"/>
              </a:rPr>
              <a:t>and strain, </a:t>
            </a:r>
            <a:r>
              <a:rPr lang="en-GB" sz="2500" kern="0" dirty="0">
                <a:solidFill>
                  <a:srgbClr val="0070C0"/>
                </a:solidFill>
                <a:latin typeface="Verdana"/>
              </a:rPr>
              <a:t>parents</a:t>
            </a:r>
            <a:r>
              <a:rPr lang="en-GB" sz="2500" kern="0" dirty="0">
                <a:solidFill>
                  <a:srgbClr val="000000"/>
                </a:solidFill>
                <a:latin typeface="Verdana"/>
              </a:rPr>
              <a:t> and family, </a:t>
            </a:r>
            <a:r>
              <a:rPr lang="en-GB" sz="2500" kern="0" dirty="0">
                <a:solidFill>
                  <a:srgbClr val="0070C0"/>
                </a:solidFill>
                <a:latin typeface="Verdana"/>
              </a:rPr>
              <a:t>peer</a:t>
            </a:r>
            <a:r>
              <a:rPr lang="en-GB" sz="2500" kern="0" dirty="0">
                <a:solidFill>
                  <a:srgbClr val="000000"/>
                </a:solidFill>
                <a:latin typeface="Verdana"/>
              </a:rPr>
              <a:t> group</a:t>
            </a:r>
            <a:r>
              <a:rPr lang="is-IS" sz="2500" kern="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GB" sz="2500" kern="0" dirty="0">
                <a:solidFill>
                  <a:srgbClr val="000000"/>
                </a:solidFill>
                <a:latin typeface="Verdana"/>
              </a:rPr>
              <a:t>economic and psychological issues, </a:t>
            </a:r>
            <a:r>
              <a:rPr lang="en-GB" sz="2500" kern="0" dirty="0">
                <a:solidFill>
                  <a:srgbClr val="0070C0"/>
                </a:solidFill>
                <a:latin typeface="Verdana"/>
              </a:rPr>
              <a:t>internet gambling</a:t>
            </a:r>
            <a:r>
              <a:rPr lang="en-GB" sz="2500" kern="0" dirty="0">
                <a:solidFill>
                  <a:srgbClr val="000000"/>
                </a:solidFill>
                <a:latin typeface="Verdana"/>
              </a:rPr>
              <a:t>, studies and school, </a:t>
            </a:r>
            <a:r>
              <a:rPr lang="en-GB" sz="2500" kern="0" dirty="0">
                <a:solidFill>
                  <a:srgbClr val="0070C0"/>
                </a:solidFill>
                <a:latin typeface="Verdana"/>
              </a:rPr>
              <a:t>substance</a:t>
            </a:r>
            <a:r>
              <a:rPr lang="en-GB" sz="2500" kern="0" dirty="0">
                <a:solidFill>
                  <a:srgbClr val="000000"/>
                </a:solidFill>
                <a:latin typeface="Verdana"/>
              </a:rPr>
              <a:t> use, values and attitudes, </a:t>
            </a:r>
            <a:r>
              <a:rPr lang="en-GB" sz="2500" kern="0" dirty="0">
                <a:solidFill>
                  <a:srgbClr val="0070C0"/>
                </a:solidFill>
                <a:latin typeface="Verdana"/>
              </a:rPr>
              <a:t>violence</a:t>
            </a:r>
            <a:r>
              <a:rPr lang="en-GB" sz="2500" kern="0" dirty="0">
                <a:solidFill>
                  <a:srgbClr val="000000"/>
                </a:solidFill>
                <a:latin typeface="Verdana"/>
              </a:rPr>
              <a:t> and delinquency, and more…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207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Steps taken by WRDATF to date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721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/>
              <a:t>Source funding and partners for each of the three sites</a:t>
            </a:r>
          </a:p>
          <a:p>
            <a:pPr marL="0" indent="0">
              <a:buNone/>
            </a:pPr>
            <a:r>
              <a:rPr lang="en-GB" sz="3200" dirty="0" smtClean="0"/>
              <a:t>Apply for approval from RCPI REC</a:t>
            </a:r>
          </a:p>
          <a:p>
            <a:pPr marL="0" indent="0">
              <a:buNone/>
            </a:pPr>
            <a:r>
              <a:rPr lang="en-GB" sz="3200" dirty="0" smtClean="0"/>
              <a:t>Localise and print survey</a:t>
            </a:r>
          </a:p>
          <a:p>
            <a:pPr marL="0" indent="0">
              <a:buNone/>
            </a:pPr>
            <a:r>
              <a:rPr lang="en-GB" sz="3200" dirty="0" smtClean="0"/>
              <a:t>Agree 5-year IMOU with ICSRA</a:t>
            </a:r>
          </a:p>
          <a:p>
            <a:pPr marL="0" indent="0">
              <a:buNone/>
            </a:pPr>
            <a:r>
              <a:rPr lang="en-GB" sz="3200" dirty="0" smtClean="0"/>
              <a:t>Recruit and organise schools</a:t>
            </a:r>
          </a:p>
          <a:p>
            <a:pPr marL="0" indent="0">
              <a:buNone/>
            </a:pPr>
            <a:r>
              <a:rPr lang="en-GB" sz="3200" dirty="0" smtClean="0"/>
              <a:t>Conduct the survey</a:t>
            </a:r>
          </a:p>
          <a:p>
            <a:pPr marL="0" indent="0">
              <a:buNone/>
            </a:pPr>
            <a:r>
              <a:rPr lang="en-GB" sz="3200" dirty="0" smtClean="0"/>
              <a:t>Freight to ICSRA</a:t>
            </a:r>
          </a:p>
          <a:p>
            <a:pPr marL="0" indent="0">
              <a:buNone/>
            </a:pPr>
            <a:endParaRPr lang="en-GB" sz="3200" dirty="0" smtClean="0"/>
          </a:p>
          <a:p>
            <a:pPr marL="0" indent="0">
              <a:buNone/>
            </a:pPr>
            <a:endParaRPr lang="en-GB" sz="3200" dirty="0" smtClean="0"/>
          </a:p>
          <a:p>
            <a:pPr marL="0" indent="0"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2545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617219"/>
            <a:ext cx="10035540" cy="564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2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238867"/>
            <a:ext cx="4617720" cy="583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5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3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Survey outcomes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721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/>
              <a:t>4600 </a:t>
            </a:r>
            <a:r>
              <a:rPr lang="en-GB" sz="3200" dirty="0"/>
              <a:t>F</a:t>
            </a:r>
            <a:r>
              <a:rPr lang="en-GB" sz="3200" dirty="0" smtClean="0"/>
              <a:t>orms returned</a:t>
            </a:r>
          </a:p>
          <a:p>
            <a:pPr marL="0" indent="0">
              <a:buNone/>
            </a:pPr>
            <a:r>
              <a:rPr lang="en-GB" sz="3200" dirty="0"/>
              <a:t>	</a:t>
            </a:r>
            <a:r>
              <a:rPr lang="en-GB" sz="3200" dirty="0" smtClean="0"/>
              <a:t>2,601 in Galway, 533 in Roscommon and 1,511 in Mayo</a:t>
            </a:r>
          </a:p>
          <a:p>
            <a:pPr marL="0" indent="0">
              <a:buNone/>
            </a:pPr>
            <a:endParaRPr lang="en-GB" sz="3200" dirty="0" smtClean="0"/>
          </a:p>
          <a:p>
            <a:pPr marL="0" indent="0">
              <a:buNone/>
            </a:pPr>
            <a:r>
              <a:rPr lang="en-GB" sz="3200" dirty="0" smtClean="0"/>
              <a:t>100% Partici</a:t>
            </a:r>
            <a:r>
              <a:rPr lang="en-GB" sz="3200" dirty="0"/>
              <a:t>p</a:t>
            </a:r>
            <a:r>
              <a:rPr lang="en-GB" sz="3200" dirty="0" smtClean="0"/>
              <a:t>ation of Schools and Youthreach Centres </a:t>
            </a:r>
          </a:p>
          <a:p>
            <a:pPr marL="0" indent="0">
              <a:buNone/>
            </a:pPr>
            <a:r>
              <a:rPr lang="en-GB" sz="3200" dirty="0"/>
              <a:t>	</a:t>
            </a:r>
            <a:r>
              <a:rPr lang="en-GB" sz="3200" dirty="0" smtClean="0"/>
              <a:t>43 in Galway, 11 in Roscommon and 29 in Mayo</a:t>
            </a:r>
          </a:p>
          <a:p>
            <a:pPr marL="0" indent="0">
              <a:buNone/>
            </a:pPr>
            <a:endParaRPr lang="en-GB" sz="3200" dirty="0" smtClean="0"/>
          </a:p>
          <a:p>
            <a:pPr marL="0" indent="0">
              <a:buNone/>
            </a:pPr>
            <a:r>
              <a:rPr lang="en-GB" sz="3200" dirty="0" smtClean="0"/>
              <a:t>Forms have gone to Reykjavik for processing</a:t>
            </a:r>
          </a:p>
          <a:p>
            <a:pPr marL="0" indent="0">
              <a:buNone/>
            </a:pPr>
            <a:endParaRPr lang="en-GB" sz="3200" dirty="0" smtClean="0"/>
          </a:p>
          <a:p>
            <a:pPr marL="0" indent="0">
              <a:buNone/>
            </a:pPr>
            <a:endParaRPr lang="en-GB" sz="3200" dirty="0" smtClean="0"/>
          </a:p>
          <a:p>
            <a:pPr marL="0" indent="0"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10729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The To-Do list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200" dirty="0" smtClean="0"/>
              <a:t>Identify the local </a:t>
            </a:r>
            <a:r>
              <a:rPr lang="en-GB" sz="3200" dirty="0"/>
              <a:t>situation </a:t>
            </a:r>
            <a:r>
              <a:rPr lang="en-GB" sz="3200" dirty="0" smtClean="0"/>
              <a:t>via the Planet Youth Survey</a:t>
            </a:r>
            <a:endParaRPr lang="en-GB" sz="3200" dirty="0"/>
          </a:p>
          <a:p>
            <a:pPr marL="0" indent="0">
              <a:buNone/>
            </a:pPr>
            <a:r>
              <a:rPr lang="en-GB" sz="3200" dirty="0"/>
              <a:t>From the data find the local risk and protective </a:t>
            </a:r>
            <a:r>
              <a:rPr lang="en-GB" sz="3200" dirty="0" smtClean="0"/>
              <a:t>factors</a:t>
            </a:r>
          </a:p>
          <a:p>
            <a:pPr marL="0" indent="0">
              <a:buNone/>
            </a:pPr>
            <a:r>
              <a:rPr lang="en-GB" sz="3200" dirty="0"/>
              <a:t>Give immediate, practical information out </a:t>
            </a:r>
            <a:r>
              <a:rPr lang="en-GB" sz="3200" dirty="0" smtClean="0"/>
              <a:t>quickly</a:t>
            </a:r>
            <a:endParaRPr lang="en-GB" sz="3200" dirty="0"/>
          </a:p>
          <a:p>
            <a:pPr marL="0" indent="0">
              <a:buNone/>
            </a:pPr>
            <a:r>
              <a:rPr lang="en-GB" sz="3200" dirty="0" smtClean="0"/>
              <a:t>Form </a:t>
            </a:r>
            <a:r>
              <a:rPr lang="en-GB" sz="3200" dirty="0"/>
              <a:t>local networks </a:t>
            </a:r>
            <a:r>
              <a:rPr lang="en-GB" sz="3200" dirty="0" smtClean="0"/>
              <a:t>with </a:t>
            </a:r>
            <a:r>
              <a:rPr lang="en-GB" sz="3200" dirty="0"/>
              <a:t>all </a:t>
            </a:r>
            <a:r>
              <a:rPr lang="en-GB" sz="3200" dirty="0" smtClean="0"/>
              <a:t>stakeholders in the region</a:t>
            </a:r>
          </a:p>
          <a:p>
            <a:pPr marL="0" indent="0">
              <a:buNone/>
            </a:pPr>
            <a:r>
              <a:rPr lang="en-GB" sz="3200" dirty="0"/>
              <a:t>Address these factors through local community </a:t>
            </a:r>
            <a:r>
              <a:rPr lang="en-GB" sz="3200" dirty="0" smtClean="0"/>
              <a:t>work</a:t>
            </a:r>
            <a:endParaRPr lang="en-GB" sz="3200" dirty="0"/>
          </a:p>
          <a:p>
            <a:pPr marL="0" indent="0">
              <a:buNone/>
            </a:pPr>
            <a:r>
              <a:rPr lang="en-GB" sz="3200" dirty="0" smtClean="0"/>
              <a:t>Measure regularly</a:t>
            </a:r>
          </a:p>
          <a:p>
            <a:pPr marL="0" indent="0">
              <a:buNone/>
            </a:pPr>
            <a:r>
              <a:rPr lang="en-GB" sz="3200" dirty="0"/>
              <a:t>F</a:t>
            </a:r>
            <a:r>
              <a:rPr lang="en-GB" sz="3200" dirty="0" smtClean="0"/>
              <a:t>irst </a:t>
            </a:r>
            <a:r>
              <a:rPr lang="en-GB" sz="3200" dirty="0"/>
              <a:t>s</a:t>
            </a:r>
            <a:r>
              <a:rPr lang="en-GB" sz="3200" dirty="0" smtClean="0"/>
              <a:t>ite reports </a:t>
            </a:r>
            <a:r>
              <a:rPr lang="en-GB" sz="3200" dirty="0"/>
              <a:t>will be </a:t>
            </a:r>
            <a:r>
              <a:rPr lang="en-GB" sz="3200" dirty="0" smtClean="0"/>
              <a:t>presented on February 25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&amp; 26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2018 </a:t>
            </a:r>
            <a:endParaRPr lang="en-GB" sz="3200" dirty="0"/>
          </a:p>
          <a:p>
            <a:pPr marL="0" indent="0"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98793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  <a:hlinkClick r:id="rId3"/>
              </a:rPr>
              <a:t>Thank you!</a:t>
            </a:r>
            <a:endParaRPr lang="en-GB" dirty="0">
              <a:latin typeface="+mn-lt"/>
            </a:endParaRPr>
          </a:p>
        </p:txBody>
      </p:sp>
      <p:pic>
        <p:nvPicPr>
          <p:cNvPr id="5122" name="Picture 2" descr="https://c2.staticflickr.com/6/5286/5380522396_8041d6b83d_z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75" b="1957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80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75892" y="225189"/>
            <a:ext cx="9394884" cy="1010487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+mn-lt"/>
              </a:rPr>
              <a:t>Based on the Icelandic Prevention Model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2700" dirty="0"/>
              <a:t>From highest to lowest in substance use – 15/16 year old students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89405" y="1540476"/>
            <a:ext cx="4506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200" dirty="0"/>
              <a:t>In 1998 Iceland scored </a:t>
            </a:r>
            <a:r>
              <a:rPr lang="is-IS" sz="1200" dirty="0">
                <a:solidFill>
                  <a:srgbClr val="FF0000"/>
                </a:solidFill>
              </a:rPr>
              <a:t>highest</a:t>
            </a:r>
            <a:r>
              <a:rPr lang="is-IS" sz="1200" dirty="0"/>
              <a:t> in adolescent substance use in Europe</a:t>
            </a:r>
          </a:p>
          <a:p>
            <a:r>
              <a:rPr lang="is-IS" sz="1200" dirty="0"/>
              <a:t>In 2016 Iceland scores </a:t>
            </a:r>
            <a:r>
              <a:rPr lang="is-IS" sz="1200" dirty="0">
                <a:solidFill>
                  <a:srgbClr val="FF0000"/>
                </a:solidFill>
              </a:rPr>
              <a:t>lowest</a:t>
            </a:r>
            <a:r>
              <a:rPr lang="is-IS" sz="1200" dirty="0"/>
              <a:t> in adolescent substance use in Europe</a:t>
            </a:r>
          </a:p>
        </p:txBody>
      </p:sp>
      <p:graphicFrame>
        <p:nvGraphicFramePr>
          <p:cNvPr id="7" name="Object 77"/>
          <p:cNvGraphicFramePr>
            <a:graphicFrameLocks noChangeAspect="1"/>
          </p:cNvGraphicFramePr>
          <p:nvPr>
            <p:extLst/>
          </p:nvPr>
        </p:nvGraphicFramePr>
        <p:xfrm>
          <a:off x="158045" y="1235676"/>
          <a:ext cx="11531931" cy="4914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5976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76" y="3881120"/>
            <a:ext cx="44291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981075"/>
            <a:ext cx="28067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571516">
            <a:off x="9416533" y="3791903"/>
            <a:ext cx="1727200" cy="1905000"/>
          </a:xfrm>
        </p:spPr>
      </p:pic>
      <p:pic>
        <p:nvPicPr>
          <p:cNvPr id="26630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260350"/>
            <a:ext cx="4824412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17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The </a:t>
            </a:r>
            <a:r>
              <a:rPr lang="en-GB" dirty="0">
                <a:latin typeface="+mn-lt"/>
              </a:rPr>
              <a:t>focus is </a:t>
            </a:r>
            <a:r>
              <a:rPr lang="en-GB" i="1" dirty="0">
                <a:latin typeface="+mn-lt"/>
              </a:rPr>
              <a:t>primary</a:t>
            </a:r>
            <a:r>
              <a:rPr lang="en-GB" dirty="0">
                <a:latin typeface="+mn-lt"/>
              </a:rPr>
              <a:t> 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71134"/>
            <a:ext cx="9864634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 Primary prevention, preventing the </a:t>
            </a:r>
            <a:br>
              <a:rPr lang="en-GB" sz="3600" dirty="0"/>
            </a:br>
            <a:r>
              <a:rPr lang="en-GB" sz="3600" dirty="0"/>
              <a:t> development of substance use before it </a:t>
            </a:r>
            <a:br>
              <a:rPr lang="en-GB" sz="3600" dirty="0"/>
            </a:br>
            <a:r>
              <a:rPr lang="en-GB" sz="3600" dirty="0"/>
              <a:t> starts</a:t>
            </a:r>
          </a:p>
          <a:p>
            <a:pPr marL="0" indent="0">
              <a:buNone/>
            </a:pPr>
            <a:r>
              <a:rPr lang="en-GB" sz="3600" dirty="0">
                <a:solidFill>
                  <a:schemeClr val="bg1">
                    <a:lumMod val="75000"/>
                  </a:schemeClr>
                </a:solidFill>
              </a:rPr>
              <a:t> Secondary prevention, that refers to </a:t>
            </a:r>
            <a:br>
              <a:rPr lang="en-GB" sz="36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GB" sz="3600" dirty="0">
                <a:solidFill>
                  <a:schemeClr val="bg1">
                    <a:lumMod val="75000"/>
                  </a:schemeClr>
                </a:solidFill>
              </a:rPr>
              <a:t>  measures that detect substance use</a:t>
            </a:r>
          </a:p>
          <a:p>
            <a:pPr marL="0" indent="0">
              <a:buNone/>
            </a:pPr>
            <a:r>
              <a:rPr lang="en-GB" sz="3600" dirty="0">
                <a:solidFill>
                  <a:schemeClr val="bg1">
                    <a:lumMod val="75000"/>
                  </a:schemeClr>
                </a:solidFill>
              </a:rPr>
              <a:t> Tertiary prevention efforts that focus on </a:t>
            </a:r>
            <a:br>
              <a:rPr lang="en-GB" sz="36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GB" sz="3600" dirty="0">
                <a:solidFill>
                  <a:schemeClr val="bg1">
                    <a:lumMod val="75000"/>
                  </a:schemeClr>
                </a:solidFill>
              </a:rPr>
              <a:t> people already abusing substances</a:t>
            </a:r>
          </a:p>
        </p:txBody>
      </p:sp>
    </p:spTree>
    <p:extLst>
      <p:ext uri="{BB962C8B-B14F-4D97-AF65-F5344CB8AC3E}">
        <p14:creationId xmlns:p14="http://schemas.microsoft.com/office/powerpoint/2010/main" val="197860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Risk and Protective Factors</a:t>
            </a:r>
            <a:endParaRPr lang="en-GB" dirty="0"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211240"/>
              </p:ext>
            </p:extLst>
          </p:nvPr>
        </p:nvGraphicFramePr>
        <p:xfrm>
          <a:off x="0" y="2108200"/>
          <a:ext cx="9444037" cy="3595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40112" y="3420368"/>
            <a:ext cx="2500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s-IS" b="1" dirty="0" err="1">
                <a:latin typeface="Arial" charset="0"/>
              </a:rPr>
              <a:t>Extracurricular</a:t>
            </a:r>
            <a:endParaRPr lang="is-IS" b="1" dirty="0">
              <a:latin typeface="Arial" charset="0"/>
            </a:endParaRPr>
          </a:p>
          <a:p>
            <a:pPr algn="ctr"/>
            <a:r>
              <a:rPr lang="is-IS" b="1" dirty="0" err="1">
                <a:latin typeface="Arial" charset="0"/>
              </a:rPr>
              <a:t>activities</a:t>
            </a:r>
            <a:r>
              <a:rPr lang="is-IS" b="1" dirty="0">
                <a:latin typeface="Arial" charset="0"/>
              </a:rPr>
              <a:t>, sports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67089" y="1756979"/>
            <a:ext cx="39576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s-IS" dirty="0"/>
              <a:t>	</a:t>
            </a:r>
            <a:r>
              <a:rPr lang="is-IS" dirty="0" err="1"/>
              <a:t>Time</a:t>
            </a:r>
            <a:r>
              <a:rPr lang="is-IS" dirty="0"/>
              <a:t> </a:t>
            </a:r>
            <a:r>
              <a:rPr lang="is-IS" dirty="0" err="1"/>
              <a:t>spent</a:t>
            </a:r>
            <a:r>
              <a:rPr lang="is-IS" dirty="0"/>
              <a:t> </a:t>
            </a:r>
            <a:r>
              <a:rPr lang="is-IS" dirty="0" err="1"/>
              <a:t>with</a:t>
            </a:r>
            <a:r>
              <a:rPr lang="is-IS" dirty="0"/>
              <a:t> </a:t>
            </a:r>
            <a:r>
              <a:rPr lang="is-IS" dirty="0" err="1"/>
              <a:t>parents</a:t>
            </a:r>
            <a:r>
              <a:rPr lang="is-IS" dirty="0"/>
              <a:t> </a:t>
            </a:r>
          </a:p>
          <a:p>
            <a:r>
              <a:rPr lang="is-IS" dirty="0"/>
              <a:t>	</a:t>
            </a:r>
            <a:r>
              <a:rPr lang="is-IS" dirty="0" smtClean="0"/>
              <a:t>Parental </a:t>
            </a:r>
            <a:r>
              <a:rPr lang="is-IS" dirty="0"/>
              <a:t>Support</a:t>
            </a:r>
          </a:p>
          <a:p>
            <a:r>
              <a:rPr lang="is-IS" dirty="0"/>
              <a:t>	</a:t>
            </a:r>
            <a:r>
              <a:rPr lang="is-IS" dirty="0" smtClean="0"/>
              <a:t>Parental Monitoring</a:t>
            </a:r>
            <a:endParaRPr lang="is-IS" dirty="0"/>
          </a:p>
          <a:p>
            <a:r>
              <a:rPr lang="is-IS" dirty="0"/>
              <a:t>	</a:t>
            </a:r>
            <a:r>
              <a:rPr lang="is-IS" dirty="0" smtClean="0"/>
              <a:t>Parental </a:t>
            </a:r>
            <a:r>
              <a:rPr lang="is-IS" dirty="0"/>
              <a:t> </a:t>
            </a:r>
            <a:r>
              <a:rPr lang="is-IS" dirty="0" smtClean="0"/>
              <a:t>Control</a:t>
            </a:r>
            <a:endParaRPr lang="is-IS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738863" y="3220237"/>
            <a:ext cx="359768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s-IS" dirty="0"/>
              <a:t>Positive and negative effects.</a:t>
            </a:r>
          </a:p>
          <a:p>
            <a:r>
              <a:rPr lang="is-IS" dirty="0"/>
              <a:t>How we </a:t>
            </a:r>
            <a:r>
              <a:rPr lang="is-IS" dirty="0" smtClean="0"/>
              <a:t>approach </a:t>
            </a:r>
            <a:r>
              <a:rPr lang="is-IS" dirty="0"/>
              <a:t>the peer group</a:t>
            </a:r>
          </a:p>
          <a:p>
            <a:r>
              <a:rPr lang="is-IS" dirty="0"/>
              <a:t>Staying outside late</a:t>
            </a:r>
          </a:p>
          <a:p>
            <a:r>
              <a:rPr lang="is-IS" dirty="0" smtClean="0"/>
              <a:t>Unsupervised idle time</a:t>
            </a:r>
            <a:endParaRPr lang="is-IS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 flipH="1">
            <a:off x="5582606" y="5242223"/>
            <a:ext cx="28984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s-IS" dirty="0"/>
              <a:t>Inside and outside of school, at home, bullying e.t.c.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1461" y="3220237"/>
            <a:ext cx="281419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s-IS" dirty="0" smtClean="0"/>
              <a:t>Frequency and quality</a:t>
            </a:r>
          </a:p>
          <a:p>
            <a:pPr algn="ctr"/>
            <a:r>
              <a:rPr lang="is-IS" dirty="0" smtClean="0"/>
              <a:t>Organised vs</a:t>
            </a:r>
            <a:r>
              <a:rPr lang="is-IS" dirty="0"/>
              <a:t>. </a:t>
            </a:r>
          </a:p>
          <a:p>
            <a:pPr algn="ctr"/>
            <a:r>
              <a:rPr lang="is-IS" dirty="0" smtClean="0"/>
              <a:t>unorganised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7684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7208041" cy="1783080"/>
          </a:xfrm>
        </p:spPr>
        <p:txBody>
          <a:bodyPr/>
          <a:lstStyle/>
          <a:p>
            <a:r>
              <a:rPr lang="en-GB" dirty="0">
                <a:latin typeface="+mn-lt"/>
              </a:rPr>
              <a:t>Percentage of students in 9</a:t>
            </a:r>
            <a:r>
              <a:rPr lang="en-GB" baseline="30000" dirty="0">
                <a:latin typeface="+mn-lt"/>
              </a:rPr>
              <a:t>th</a:t>
            </a:r>
            <a:r>
              <a:rPr lang="en-GB" dirty="0">
                <a:latin typeface="+mn-lt"/>
              </a:rPr>
              <a:t> and 10</a:t>
            </a:r>
            <a:r>
              <a:rPr lang="en-GB" baseline="30000" dirty="0">
                <a:latin typeface="+mn-lt"/>
              </a:rPr>
              <a:t>th</a:t>
            </a:r>
            <a:r>
              <a:rPr lang="en-GB" dirty="0">
                <a:latin typeface="+mn-lt"/>
              </a:rPr>
              <a:t> grade who spend time (often/almost always) with their parents during weekdays</a:t>
            </a:r>
          </a:p>
        </p:txBody>
      </p:sp>
      <p:graphicFrame>
        <p:nvGraphicFramePr>
          <p:cNvPr id="6" name="Picture Placeholder 5"/>
          <p:cNvGraphicFramePr>
            <a:graphicFrameLocks noGrp="1" noChangeAspect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06324117"/>
              </p:ext>
            </p:extLst>
          </p:nvPr>
        </p:nvGraphicFramePr>
        <p:xfrm>
          <a:off x="1709738" y="423863"/>
          <a:ext cx="8326437" cy="429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Worksheet" r:id="rId4" imgW="7886835" imgH="4067322" progId="Excel.Sheet.8">
                  <p:embed/>
                </p:oleObj>
              </mc:Choice>
              <mc:Fallback>
                <p:oleObj name="Worksheet" r:id="rId4" imgW="7886835" imgH="4067322" progId="Excel.Sheet.8">
                  <p:embed/>
                  <p:pic>
                    <p:nvPicPr>
                      <p:cNvPr id="6" name="Picture Placeholder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9738" y="423863"/>
                        <a:ext cx="8326437" cy="42941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3161821" y="715090"/>
            <a:ext cx="36721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s-IS" b="1" dirty="0">
                <a:solidFill>
                  <a:srgbClr val="FF0000"/>
                </a:solidFill>
              </a:rPr>
              <a:t>Parents and children spend more time together</a:t>
            </a:r>
          </a:p>
        </p:txBody>
      </p:sp>
    </p:spTree>
    <p:extLst>
      <p:ext uri="{BB962C8B-B14F-4D97-AF65-F5344CB8AC3E}">
        <p14:creationId xmlns:p14="http://schemas.microsoft.com/office/powerpoint/2010/main" val="44792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1" y="5074920"/>
            <a:ext cx="7170420" cy="1554480"/>
          </a:xfrm>
        </p:spPr>
        <p:txBody>
          <a:bodyPr/>
          <a:lstStyle/>
          <a:p>
            <a:r>
              <a:rPr lang="en-GB" dirty="0">
                <a:latin typeface="+mn-lt"/>
              </a:rPr>
              <a:t>Percentage of students in 9</a:t>
            </a:r>
            <a:r>
              <a:rPr lang="en-GB" baseline="30000" dirty="0">
                <a:latin typeface="+mn-lt"/>
              </a:rPr>
              <a:t>th</a:t>
            </a:r>
            <a:r>
              <a:rPr lang="en-GB" dirty="0">
                <a:latin typeface="+mn-lt"/>
              </a:rPr>
              <a:t> and 10</a:t>
            </a:r>
            <a:r>
              <a:rPr lang="en-GB" baseline="30000" dirty="0">
                <a:latin typeface="+mn-lt"/>
              </a:rPr>
              <a:t>th</a:t>
            </a:r>
            <a:r>
              <a:rPr lang="en-GB" dirty="0">
                <a:latin typeface="+mn-lt"/>
              </a:rPr>
              <a:t> grade who have been out after 10 pm (3 times or more) in the past week</a:t>
            </a:r>
          </a:p>
        </p:txBody>
      </p:sp>
      <p:graphicFrame>
        <p:nvGraphicFramePr>
          <p:cNvPr id="6" name="Object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84260598"/>
              </p:ext>
            </p:extLst>
          </p:nvPr>
        </p:nvGraphicFramePr>
        <p:xfrm>
          <a:off x="1647825" y="401638"/>
          <a:ext cx="8523288" cy="435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Worksheet" r:id="rId4" imgW="8524939" imgH="4352912" progId="Excel.Sheet.8">
                  <p:embed/>
                </p:oleObj>
              </mc:Choice>
              <mc:Fallback>
                <p:oleObj name="Worksheet" r:id="rId4" imgW="8524939" imgH="4352912" progId="Excel.Sheet.8">
                  <p:embed/>
                  <p:pic>
                    <p:nvPicPr>
                      <p:cNvPr id="6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7825" y="401638"/>
                        <a:ext cx="8523288" cy="435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041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7208041" cy="1426464"/>
          </a:xfrm>
        </p:spPr>
        <p:txBody>
          <a:bodyPr/>
          <a:lstStyle/>
          <a:p>
            <a:r>
              <a:rPr lang="en-GB" dirty="0">
                <a:latin typeface="+mn-lt"/>
              </a:rPr>
              <a:t>Percentage of students in 9</a:t>
            </a:r>
            <a:r>
              <a:rPr lang="en-GB" baseline="30000" dirty="0">
                <a:latin typeface="+mn-lt"/>
              </a:rPr>
              <a:t>th</a:t>
            </a:r>
            <a:r>
              <a:rPr lang="en-GB" dirty="0">
                <a:latin typeface="+mn-lt"/>
              </a:rPr>
              <a:t> grade that participate in sports in a sports club four times per week or more</a:t>
            </a:r>
          </a:p>
        </p:txBody>
      </p:sp>
      <p:graphicFrame>
        <p:nvGraphicFramePr>
          <p:cNvPr id="6" name="Object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873037267"/>
              </p:ext>
            </p:extLst>
          </p:nvPr>
        </p:nvGraphicFramePr>
        <p:xfrm>
          <a:off x="1319213" y="261938"/>
          <a:ext cx="8926512" cy="450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Worksheet" r:id="rId4" imgW="9182085" imgH="4619798" progId="Excel.Sheet.8">
                  <p:embed/>
                </p:oleObj>
              </mc:Choice>
              <mc:Fallback>
                <p:oleObj name="Worksheet" r:id="rId4" imgW="9182085" imgH="4619798" progId="Excel.Sheet.8">
                  <p:embed/>
                  <p:pic>
                    <p:nvPicPr>
                      <p:cNvPr id="6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9213" y="261938"/>
                        <a:ext cx="8926512" cy="45053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8371335" y="2710117"/>
            <a:ext cx="31683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s-IS" b="1" dirty="0">
                <a:solidFill>
                  <a:schemeClr val="bg1"/>
                </a:solidFill>
              </a:rPr>
              <a:t>Increased participation in organized sports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3161821" y="715090"/>
            <a:ext cx="36721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s-IS" b="1" dirty="0">
                <a:solidFill>
                  <a:srgbClr val="FF0000"/>
                </a:solidFill>
              </a:rPr>
              <a:t>Increased participation in organized leisure time activities</a:t>
            </a:r>
          </a:p>
        </p:txBody>
      </p:sp>
    </p:spTree>
    <p:extLst>
      <p:ext uri="{BB962C8B-B14F-4D97-AF65-F5344CB8AC3E}">
        <p14:creationId xmlns:p14="http://schemas.microsoft.com/office/powerpoint/2010/main" val="215272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Not just a drug and alcohol programme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721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/>
              <a:t>Lower suicide rate </a:t>
            </a:r>
          </a:p>
          <a:p>
            <a:pPr marL="0" indent="0">
              <a:buNone/>
            </a:pPr>
            <a:r>
              <a:rPr lang="en-GB" sz="3200" dirty="0" smtClean="0"/>
              <a:t>Lowered obesity rates</a:t>
            </a:r>
          </a:p>
          <a:p>
            <a:pPr marL="0" indent="0">
              <a:buNone/>
            </a:pPr>
            <a:r>
              <a:rPr lang="en-GB" sz="3200" dirty="0" smtClean="0"/>
              <a:t>Less alcohol use at university age</a:t>
            </a:r>
          </a:p>
          <a:p>
            <a:pPr marL="0" indent="0">
              <a:buNone/>
            </a:pPr>
            <a:r>
              <a:rPr lang="en-GB" sz="3200" dirty="0" smtClean="0"/>
              <a:t>Improved general mental health and wellbeing</a:t>
            </a:r>
          </a:p>
          <a:p>
            <a:pPr marL="0" indent="0">
              <a:buNone/>
            </a:pPr>
            <a:r>
              <a:rPr lang="en-GB" sz="3200" dirty="0" smtClean="0"/>
              <a:t>Improved youth facilities and services</a:t>
            </a:r>
          </a:p>
          <a:p>
            <a:pPr marL="0" indent="0">
              <a:buNone/>
            </a:pPr>
            <a:r>
              <a:rPr lang="en-GB" sz="3200" dirty="0" smtClean="0"/>
              <a:t>Less early school leaving</a:t>
            </a:r>
          </a:p>
          <a:p>
            <a:pPr marL="0" indent="0">
              <a:buNone/>
            </a:pPr>
            <a:r>
              <a:rPr lang="en-GB" sz="3200" dirty="0" smtClean="0"/>
              <a:t>Less crime and imprisonment</a:t>
            </a:r>
          </a:p>
          <a:p>
            <a:pPr marL="0" indent="0">
              <a:buNone/>
            </a:pPr>
            <a:endParaRPr lang="en-GB" sz="3200" dirty="0" smtClean="0"/>
          </a:p>
          <a:p>
            <a:pPr marL="0" indent="0">
              <a:buNone/>
            </a:pPr>
            <a:endParaRPr lang="en-GB" sz="3200" dirty="0" smtClean="0"/>
          </a:p>
          <a:p>
            <a:pPr marL="0" indent="0"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987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1_Capsules 2">
    <a:dk1>
      <a:srgbClr val="003366"/>
    </a:dk1>
    <a:lt1>
      <a:srgbClr val="FFFFFF"/>
    </a:lt1>
    <a:dk2>
      <a:srgbClr val="006666"/>
    </a:dk2>
    <a:lt2>
      <a:srgbClr val="003366"/>
    </a:lt2>
    <a:accent1>
      <a:srgbClr val="99CC99"/>
    </a:accent1>
    <a:accent2>
      <a:srgbClr val="33CCCC"/>
    </a:accent2>
    <a:accent3>
      <a:srgbClr val="FFFFFF"/>
    </a:accent3>
    <a:accent4>
      <a:srgbClr val="002A56"/>
    </a:accent4>
    <a:accent5>
      <a:srgbClr val="CAE2CA"/>
    </a:accent5>
    <a:accent6>
      <a:srgbClr val="2DB9B9"/>
    </a:accent6>
    <a:hlink>
      <a:srgbClr val="666699"/>
    </a:hlink>
    <a:folHlink>
      <a:srgbClr val="CC99FF"/>
    </a:folHlink>
  </a:clrScheme>
  <a:fontScheme name="1_Capsules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14517</TotalTime>
  <Words>500</Words>
  <Application>Microsoft Office PowerPoint</Application>
  <PresentationFormat>Custom</PresentationFormat>
  <Paragraphs>119</Paragraphs>
  <Slides>18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Retrospect</vt:lpstr>
      <vt:lpstr>Worksheet</vt:lpstr>
      <vt:lpstr> </vt:lpstr>
      <vt:lpstr>Based on the Icelandic Prevention Model From highest to lowest in substance use – 15/16 year old students</vt:lpstr>
      <vt:lpstr>PowerPoint Presentation</vt:lpstr>
      <vt:lpstr>The focus is primary prevention</vt:lpstr>
      <vt:lpstr>Risk and Protective Factors</vt:lpstr>
      <vt:lpstr>Percentage of students in 9th and 10th grade who spend time (often/almost always) with their parents during weekdays</vt:lpstr>
      <vt:lpstr>Percentage of students in 9th and 10th grade who have been out after 10 pm (3 times or more) in the past week</vt:lpstr>
      <vt:lpstr>Percentage of students in 9th grade that participate in sports in a sports club four times per week or more</vt:lpstr>
      <vt:lpstr>Not just a drug and alcohol programme</vt:lpstr>
      <vt:lpstr>PowerPoint Presentation</vt:lpstr>
      <vt:lpstr>Survey Indicators</vt:lpstr>
      <vt:lpstr>Steps taken by WRDATF to date</vt:lpstr>
      <vt:lpstr>PowerPoint Presentation</vt:lpstr>
      <vt:lpstr>PowerPoint Presentation</vt:lpstr>
      <vt:lpstr>PowerPoint Presentation</vt:lpstr>
      <vt:lpstr>Survey outcomes</vt:lpstr>
      <vt:lpstr>The To-Do list </vt:lpstr>
      <vt:lpstr>Thank you!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ToDo list Timeline &amp; Practical Matters</dc:title>
  <dc:creator>Erla Tolgyes</dc:creator>
  <cp:lastModifiedBy>Brian Galvin</cp:lastModifiedBy>
  <cp:revision>344</cp:revision>
  <cp:lastPrinted>2018-02-16T08:11:42Z</cp:lastPrinted>
  <dcterms:created xsi:type="dcterms:W3CDTF">2015-06-04T12:20:07Z</dcterms:created>
  <dcterms:modified xsi:type="dcterms:W3CDTF">2018-11-06T16:11:07Z</dcterms:modified>
</cp:coreProperties>
</file>