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sldIdLst>
    <p:sldId id="256" r:id="rId5"/>
    <p:sldId id="264" r:id="rId6"/>
    <p:sldId id="258" r:id="rId7"/>
    <p:sldId id="273" r:id="rId8"/>
    <p:sldId id="277" r:id="rId9"/>
    <p:sldId id="268" r:id="rId10"/>
    <p:sldId id="265" r:id="rId11"/>
    <p:sldId id="281" r:id="rId12"/>
    <p:sldId id="276" r:id="rId13"/>
    <p:sldId id="279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43">
          <p15:clr>
            <a:srgbClr val="A4A3A4"/>
          </p15:clr>
        </p15:guide>
        <p15:guide id="2" pos="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00"/>
    <a:srgbClr val="808180"/>
    <a:srgbClr val="9D1635"/>
    <a:srgbClr val="00594D"/>
    <a:srgbClr val="6DABE4"/>
    <a:srgbClr val="414141"/>
    <a:srgbClr val="699887"/>
    <a:srgbClr val="003C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5" autoAdjust="0"/>
    <p:restoredTop sz="94674"/>
  </p:normalViewPr>
  <p:slideViewPr>
    <p:cSldViewPr snapToGrid="0" snapToObjects="1">
      <p:cViewPr>
        <p:scale>
          <a:sx n="90" d="100"/>
          <a:sy n="90" d="100"/>
        </p:scale>
        <p:origin x="-2244" y="-1032"/>
      </p:cViewPr>
      <p:guideLst>
        <p:guide orient="horz" pos="2943"/>
        <p:guide pos="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6DABE4"/>
              </a:solidFill>
            </c:spPr>
          </c:dPt>
          <c:dPt>
            <c:idx val="1"/>
            <c:bubble3D val="0"/>
            <c:spPr>
              <a:solidFill>
                <a:srgbClr val="F7A800"/>
              </a:solidFill>
            </c:spPr>
          </c:dPt>
          <c:dPt>
            <c:idx val="2"/>
            <c:bubble3D val="0"/>
            <c:spPr>
              <a:solidFill>
                <a:srgbClr val="00594D"/>
              </a:solidFill>
            </c:spPr>
          </c:dPt>
          <c:dPt>
            <c:idx val="3"/>
            <c:bubble3D val="0"/>
            <c:spPr>
              <a:solidFill>
                <a:srgbClr val="9D1635"/>
              </a:solidFill>
            </c:spPr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Clare</c:v>
                </c:pt>
                <c:pt idx="1">
                  <c:v>Limerick City</c:v>
                </c:pt>
                <c:pt idx="2">
                  <c:v>Co. Limerick</c:v>
                </c:pt>
                <c:pt idx="3">
                  <c:v>North Tipperary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28123-53D2-49B3-9F77-662F3E9EE59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1B7845D-DAD4-4480-ABE5-A80A4617D9AC}">
      <dgm:prSet phldrT="[Text]" custT="1"/>
      <dgm:spPr>
        <a:solidFill>
          <a:srgbClr val="6DABE4"/>
        </a:solidFill>
      </dgm:spPr>
      <dgm:t>
        <a:bodyPr/>
        <a:lstStyle/>
        <a:p>
          <a:r>
            <a:rPr lang="en-IE" sz="1200" dirty="0" smtClean="0"/>
            <a:t>Parents only</a:t>
          </a:r>
          <a:endParaRPr lang="en-IE" sz="1200" dirty="0"/>
        </a:p>
      </dgm:t>
    </dgm:pt>
    <dgm:pt modelId="{F51AC13B-B7F5-41FF-8B2F-84781A000A1E}" type="parTrans" cxnId="{E126DBEC-966B-4CCC-80B6-EC588623BDA4}">
      <dgm:prSet/>
      <dgm:spPr/>
      <dgm:t>
        <a:bodyPr/>
        <a:lstStyle/>
        <a:p>
          <a:endParaRPr lang="en-IE"/>
        </a:p>
      </dgm:t>
    </dgm:pt>
    <dgm:pt modelId="{13879026-86A6-4CEA-92DD-8F99B9ED3A89}" type="sibTrans" cxnId="{E126DBEC-966B-4CCC-80B6-EC588623BDA4}">
      <dgm:prSet/>
      <dgm:spPr>
        <a:solidFill>
          <a:srgbClr val="9D1635"/>
        </a:solidFill>
      </dgm:spPr>
      <dgm:t>
        <a:bodyPr/>
        <a:lstStyle/>
        <a:p>
          <a:endParaRPr lang="en-IE">
            <a:solidFill>
              <a:srgbClr val="9D1635"/>
            </a:solidFill>
          </a:endParaRPr>
        </a:p>
      </dgm:t>
    </dgm:pt>
    <dgm:pt modelId="{1DAE6F20-31D3-40B5-81D1-003DAAA59DAF}">
      <dgm:prSet phldrT="[Text]" custT="1"/>
      <dgm:spPr>
        <a:solidFill>
          <a:srgbClr val="00594D"/>
        </a:solidFill>
      </dgm:spPr>
      <dgm:t>
        <a:bodyPr/>
        <a:lstStyle/>
        <a:p>
          <a:r>
            <a:rPr lang="en-IE" sz="1200" dirty="0" smtClean="0"/>
            <a:t>Parents and Pupils</a:t>
          </a:r>
          <a:endParaRPr lang="en-IE" sz="1200" dirty="0"/>
        </a:p>
      </dgm:t>
    </dgm:pt>
    <dgm:pt modelId="{0049545D-215C-4E8D-AD4A-45E480C6064D}" type="parTrans" cxnId="{3A0494DF-C7B1-48B5-ABE7-2C1683D034E0}">
      <dgm:prSet/>
      <dgm:spPr/>
      <dgm:t>
        <a:bodyPr/>
        <a:lstStyle/>
        <a:p>
          <a:endParaRPr lang="en-IE"/>
        </a:p>
      </dgm:t>
    </dgm:pt>
    <dgm:pt modelId="{9FEBF546-EA44-4C5E-9555-F18E007E0162}" type="sibTrans" cxnId="{3A0494DF-C7B1-48B5-ABE7-2C1683D034E0}">
      <dgm:prSet/>
      <dgm:spPr>
        <a:solidFill>
          <a:srgbClr val="699887"/>
        </a:solidFill>
      </dgm:spPr>
      <dgm:t>
        <a:bodyPr/>
        <a:lstStyle/>
        <a:p>
          <a:endParaRPr lang="en-IE"/>
        </a:p>
      </dgm:t>
    </dgm:pt>
    <dgm:pt modelId="{BE4910BD-F5DA-4353-97F8-D15B6FD1451A}">
      <dgm:prSet phldrT="[Text]" custT="1"/>
      <dgm:spPr>
        <a:solidFill>
          <a:srgbClr val="F7A800"/>
        </a:solidFill>
      </dgm:spPr>
      <dgm:t>
        <a:bodyPr/>
        <a:lstStyle/>
        <a:p>
          <a:r>
            <a:rPr lang="en-IE" sz="1200" dirty="0" smtClean="0"/>
            <a:t>SPHE</a:t>
          </a:r>
          <a:endParaRPr lang="en-IE" sz="1200" dirty="0"/>
        </a:p>
      </dgm:t>
    </dgm:pt>
    <dgm:pt modelId="{FEA3FEB2-8B1B-46CE-9C8F-12489EBF3C8D}" type="parTrans" cxnId="{2C5C61F5-BA55-4399-B2CC-DDC9342E33B1}">
      <dgm:prSet/>
      <dgm:spPr/>
      <dgm:t>
        <a:bodyPr/>
        <a:lstStyle/>
        <a:p>
          <a:endParaRPr lang="en-IE"/>
        </a:p>
      </dgm:t>
    </dgm:pt>
    <dgm:pt modelId="{75D83D23-1FFA-4194-94CA-CD421A0C285C}" type="sibTrans" cxnId="{2C5C61F5-BA55-4399-B2CC-DDC9342E33B1}">
      <dgm:prSet/>
      <dgm:spPr>
        <a:solidFill>
          <a:srgbClr val="414141"/>
        </a:solidFill>
      </dgm:spPr>
      <dgm:t>
        <a:bodyPr/>
        <a:lstStyle/>
        <a:p>
          <a:endParaRPr lang="en-IE"/>
        </a:p>
      </dgm:t>
    </dgm:pt>
    <dgm:pt modelId="{9EE24A21-4883-40E8-9877-EC017A9E0D71}" type="pres">
      <dgm:prSet presAssocID="{9E228123-53D2-49B3-9F77-662F3E9EE59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378542-AB0C-42AB-A409-885720159EAA}" type="pres">
      <dgm:prSet presAssocID="{A1B7845D-DAD4-4480-ABE5-A80A4617D9AC}" presName="composite" presStyleCnt="0"/>
      <dgm:spPr/>
    </dgm:pt>
    <dgm:pt modelId="{0F67C39A-7212-4FD0-9687-E7EC14CB86DE}" type="pres">
      <dgm:prSet presAssocID="{A1B7845D-DAD4-4480-ABE5-A80A4617D9A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90563-131D-4346-9EFD-342EB1092AC7}" type="pres">
      <dgm:prSet presAssocID="{A1B7845D-DAD4-4480-ABE5-A80A4617D9A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43ECA70-7319-44FC-8A84-9C01AE3E354C}" type="pres">
      <dgm:prSet presAssocID="{A1B7845D-DAD4-4480-ABE5-A80A4617D9AC}" presName="BalanceSpacing" presStyleCnt="0"/>
      <dgm:spPr/>
    </dgm:pt>
    <dgm:pt modelId="{85086557-7D89-4A23-A4F9-032D6F905FB6}" type="pres">
      <dgm:prSet presAssocID="{A1B7845D-DAD4-4480-ABE5-A80A4617D9AC}" presName="BalanceSpacing1" presStyleCnt="0"/>
      <dgm:spPr/>
    </dgm:pt>
    <dgm:pt modelId="{0D2B0C8D-7CBA-4506-8092-0150B0E547AA}" type="pres">
      <dgm:prSet presAssocID="{13879026-86A6-4CEA-92DD-8F99B9ED3A89}" presName="Accent1Text" presStyleLbl="node1" presStyleIdx="1" presStyleCnt="6"/>
      <dgm:spPr/>
      <dgm:t>
        <a:bodyPr/>
        <a:lstStyle/>
        <a:p>
          <a:endParaRPr lang="en-US"/>
        </a:p>
      </dgm:t>
    </dgm:pt>
    <dgm:pt modelId="{D91DE98C-5783-45B4-9C92-781E37072425}" type="pres">
      <dgm:prSet presAssocID="{13879026-86A6-4CEA-92DD-8F99B9ED3A89}" presName="spaceBetweenRectangles" presStyleCnt="0"/>
      <dgm:spPr/>
    </dgm:pt>
    <dgm:pt modelId="{4F9D1528-0D5D-4512-9AD6-681C00D3D39B}" type="pres">
      <dgm:prSet presAssocID="{1DAE6F20-31D3-40B5-81D1-003DAAA59DAF}" presName="composite" presStyleCnt="0"/>
      <dgm:spPr/>
    </dgm:pt>
    <dgm:pt modelId="{0AE60A0D-1BEB-489D-B40B-E0D82020D616}" type="pres">
      <dgm:prSet presAssocID="{1DAE6F20-31D3-40B5-81D1-003DAAA59DA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BB8DBB-5791-4A23-97FD-01D20D6FBCE3}" type="pres">
      <dgm:prSet presAssocID="{1DAE6F20-31D3-40B5-81D1-003DAAA59DA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D696E1-9D10-4FAA-A3C4-A0E7F8D4E675}" type="pres">
      <dgm:prSet presAssocID="{1DAE6F20-31D3-40B5-81D1-003DAAA59DAF}" presName="BalanceSpacing" presStyleCnt="0"/>
      <dgm:spPr/>
    </dgm:pt>
    <dgm:pt modelId="{B498CA70-EE1E-4AD9-9852-56E803986B2F}" type="pres">
      <dgm:prSet presAssocID="{1DAE6F20-31D3-40B5-81D1-003DAAA59DAF}" presName="BalanceSpacing1" presStyleCnt="0"/>
      <dgm:spPr/>
    </dgm:pt>
    <dgm:pt modelId="{9869C073-DDDC-4867-A8F0-169E07D2D76E}" type="pres">
      <dgm:prSet presAssocID="{9FEBF546-EA44-4C5E-9555-F18E007E0162}" presName="Accent1Text" presStyleLbl="node1" presStyleIdx="3" presStyleCnt="6"/>
      <dgm:spPr/>
      <dgm:t>
        <a:bodyPr/>
        <a:lstStyle/>
        <a:p>
          <a:endParaRPr lang="en-US"/>
        </a:p>
      </dgm:t>
    </dgm:pt>
    <dgm:pt modelId="{EA2717D1-631A-4A70-9E06-ADDEF7A7C3CD}" type="pres">
      <dgm:prSet presAssocID="{9FEBF546-EA44-4C5E-9555-F18E007E0162}" presName="spaceBetweenRectangles" presStyleCnt="0"/>
      <dgm:spPr/>
    </dgm:pt>
    <dgm:pt modelId="{A82E255A-508E-4BB3-AA02-213E420D2212}" type="pres">
      <dgm:prSet presAssocID="{BE4910BD-F5DA-4353-97F8-D15B6FD1451A}" presName="composite" presStyleCnt="0"/>
      <dgm:spPr/>
    </dgm:pt>
    <dgm:pt modelId="{DD25AFAC-6D4D-4154-A848-43E727D5EFEA}" type="pres">
      <dgm:prSet presAssocID="{BE4910BD-F5DA-4353-97F8-D15B6FD1451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657F5D-1984-4277-A5B3-86B7F257B0AC}" type="pres">
      <dgm:prSet presAssocID="{BE4910BD-F5DA-4353-97F8-D15B6FD1451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E880C5-F7D1-4067-A7F9-FC5D43283FBE}" type="pres">
      <dgm:prSet presAssocID="{BE4910BD-F5DA-4353-97F8-D15B6FD1451A}" presName="BalanceSpacing" presStyleCnt="0"/>
      <dgm:spPr/>
    </dgm:pt>
    <dgm:pt modelId="{4B436A70-6D96-4B8D-8982-8BBC6733EAAD}" type="pres">
      <dgm:prSet presAssocID="{BE4910BD-F5DA-4353-97F8-D15B6FD1451A}" presName="BalanceSpacing1" presStyleCnt="0"/>
      <dgm:spPr/>
    </dgm:pt>
    <dgm:pt modelId="{C16609DF-3696-4FC3-BF1A-963F8DD15B93}" type="pres">
      <dgm:prSet presAssocID="{75D83D23-1FFA-4194-94CA-CD421A0C28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24821D3-6341-4BB0-8EB0-2C6942E56024}" type="presOf" srcId="{BE4910BD-F5DA-4353-97F8-D15B6FD1451A}" destId="{DD25AFAC-6D4D-4154-A848-43E727D5EFEA}" srcOrd="0" destOrd="0" presId="urn:microsoft.com/office/officeart/2008/layout/AlternatingHexagons"/>
    <dgm:cxn modelId="{405D8AF5-A076-473F-B4F8-10CEEB29C02F}" type="presOf" srcId="{1DAE6F20-31D3-40B5-81D1-003DAAA59DAF}" destId="{0AE60A0D-1BEB-489D-B40B-E0D82020D616}" srcOrd="0" destOrd="0" presId="urn:microsoft.com/office/officeart/2008/layout/AlternatingHexagons"/>
    <dgm:cxn modelId="{4FA1E1BA-7FA7-4BCD-87CC-CE7E9654A844}" type="presOf" srcId="{13879026-86A6-4CEA-92DD-8F99B9ED3A89}" destId="{0D2B0C8D-7CBA-4506-8092-0150B0E547AA}" srcOrd="0" destOrd="0" presId="urn:microsoft.com/office/officeart/2008/layout/AlternatingHexagons"/>
    <dgm:cxn modelId="{1EF06207-6C19-48BD-991E-849E0CAEDDF2}" type="presOf" srcId="{75D83D23-1FFA-4194-94CA-CD421A0C285C}" destId="{C16609DF-3696-4FC3-BF1A-963F8DD15B93}" srcOrd="0" destOrd="0" presId="urn:microsoft.com/office/officeart/2008/layout/AlternatingHexagons"/>
    <dgm:cxn modelId="{FA907280-9988-4127-A9DB-1F2FE0DFB801}" type="presOf" srcId="{9E228123-53D2-49B3-9F77-662F3E9EE59F}" destId="{9EE24A21-4883-40E8-9877-EC017A9E0D71}" srcOrd="0" destOrd="0" presId="urn:microsoft.com/office/officeart/2008/layout/AlternatingHexagons"/>
    <dgm:cxn modelId="{2C5C61F5-BA55-4399-B2CC-DDC9342E33B1}" srcId="{9E228123-53D2-49B3-9F77-662F3E9EE59F}" destId="{BE4910BD-F5DA-4353-97F8-D15B6FD1451A}" srcOrd="2" destOrd="0" parTransId="{FEA3FEB2-8B1B-46CE-9C8F-12489EBF3C8D}" sibTransId="{75D83D23-1FFA-4194-94CA-CD421A0C285C}"/>
    <dgm:cxn modelId="{3ABFDEDD-1CD5-484A-B834-23DA5C9A85E5}" type="presOf" srcId="{A1B7845D-DAD4-4480-ABE5-A80A4617D9AC}" destId="{0F67C39A-7212-4FD0-9687-E7EC14CB86DE}" srcOrd="0" destOrd="0" presId="urn:microsoft.com/office/officeart/2008/layout/AlternatingHexagons"/>
    <dgm:cxn modelId="{3A0494DF-C7B1-48B5-ABE7-2C1683D034E0}" srcId="{9E228123-53D2-49B3-9F77-662F3E9EE59F}" destId="{1DAE6F20-31D3-40B5-81D1-003DAAA59DAF}" srcOrd="1" destOrd="0" parTransId="{0049545D-215C-4E8D-AD4A-45E480C6064D}" sibTransId="{9FEBF546-EA44-4C5E-9555-F18E007E0162}"/>
    <dgm:cxn modelId="{731429E6-F019-48AF-8222-50FD71E59319}" type="presOf" srcId="{9FEBF546-EA44-4C5E-9555-F18E007E0162}" destId="{9869C073-DDDC-4867-A8F0-169E07D2D76E}" srcOrd="0" destOrd="0" presId="urn:microsoft.com/office/officeart/2008/layout/AlternatingHexagons"/>
    <dgm:cxn modelId="{E126DBEC-966B-4CCC-80B6-EC588623BDA4}" srcId="{9E228123-53D2-49B3-9F77-662F3E9EE59F}" destId="{A1B7845D-DAD4-4480-ABE5-A80A4617D9AC}" srcOrd="0" destOrd="0" parTransId="{F51AC13B-B7F5-41FF-8B2F-84781A000A1E}" sibTransId="{13879026-86A6-4CEA-92DD-8F99B9ED3A89}"/>
    <dgm:cxn modelId="{12CC9CDC-B72E-4951-9768-E8823B5B71F8}" type="presParOf" srcId="{9EE24A21-4883-40E8-9877-EC017A9E0D71}" destId="{9F378542-AB0C-42AB-A409-885720159EAA}" srcOrd="0" destOrd="0" presId="urn:microsoft.com/office/officeart/2008/layout/AlternatingHexagons"/>
    <dgm:cxn modelId="{234B7EC7-F7A5-4BE4-A2E1-14E37235B66F}" type="presParOf" srcId="{9F378542-AB0C-42AB-A409-885720159EAA}" destId="{0F67C39A-7212-4FD0-9687-E7EC14CB86DE}" srcOrd="0" destOrd="0" presId="urn:microsoft.com/office/officeart/2008/layout/AlternatingHexagons"/>
    <dgm:cxn modelId="{1B3C2024-1436-4375-9731-4D4E3BA34A46}" type="presParOf" srcId="{9F378542-AB0C-42AB-A409-885720159EAA}" destId="{32090563-131D-4346-9EFD-342EB1092AC7}" srcOrd="1" destOrd="0" presId="urn:microsoft.com/office/officeart/2008/layout/AlternatingHexagons"/>
    <dgm:cxn modelId="{53132202-B256-47E0-9556-FECFDD90A09E}" type="presParOf" srcId="{9F378542-AB0C-42AB-A409-885720159EAA}" destId="{A43ECA70-7319-44FC-8A84-9C01AE3E354C}" srcOrd="2" destOrd="0" presId="urn:microsoft.com/office/officeart/2008/layout/AlternatingHexagons"/>
    <dgm:cxn modelId="{DDF8FFA0-3AC3-4415-8668-B081A5ED5DC8}" type="presParOf" srcId="{9F378542-AB0C-42AB-A409-885720159EAA}" destId="{85086557-7D89-4A23-A4F9-032D6F905FB6}" srcOrd="3" destOrd="0" presId="urn:microsoft.com/office/officeart/2008/layout/AlternatingHexagons"/>
    <dgm:cxn modelId="{D4A0DD4A-CC37-4E89-83DC-776B4E022DEC}" type="presParOf" srcId="{9F378542-AB0C-42AB-A409-885720159EAA}" destId="{0D2B0C8D-7CBA-4506-8092-0150B0E547AA}" srcOrd="4" destOrd="0" presId="urn:microsoft.com/office/officeart/2008/layout/AlternatingHexagons"/>
    <dgm:cxn modelId="{CDB816E8-CE9D-4FB0-8F54-8BB65568AF66}" type="presParOf" srcId="{9EE24A21-4883-40E8-9877-EC017A9E0D71}" destId="{D91DE98C-5783-45B4-9C92-781E37072425}" srcOrd="1" destOrd="0" presId="urn:microsoft.com/office/officeart/2008/layout/AlternatingHexagons"/>
    <dgm:cxn modelId="{B665AF6A-9685-41E5-BC9A-ECCD8AE90208}" type="presParOf" srcId="{9EE24A21-4883-40E8-9877-EC017A9E0D71}" destId="{4F9D1528-0D5D-4512-9AD6-681C00D3D39B}" srcOrd="2" destOrd="0" presId="urn:microsoft.com/office/officeart/2008/layout/AlternatingHexagons"/>
    <dgm:cxn modelId="{86048403-9370-439F-B5F5-CC93494CE5DA}" type="presParOf" srcId="{4F9D1528-0D5D-4512-9AD6-681C00D3D39B}" destId="{0AE60A0D-1BEB-489D-B40B-E0D82020D616}" srcOrd="0" destOrd="0" presId="urn:microsoft.com/office/officeart/2008/layout/AlternatingHexagons"/>
    <dgm:cxn modelId="{C2C4DBB0-EA39-4996-BBCB-A9E5E2F823B0}" type="presParOf" srcId="{4F9D1528-0D5D-4512-9AD6-681C00D3D39B}" destId="{FFBB8DBB-5791-4A23-97FD-01D20D6FBCE3}" srcOrd="1" destOrd="0" presId="urn:microsoft.com/office/officeart/2008/layout/AlternatingHexagons"/>
    <dgm:cxn modelId="{2526A850-DD75-4362-B2F0-8BD4ADB8F88E}" type="presParOf" srcId="{4F9D1528-0D5D-4512-9AD6-681C00D3D39B}" destId="{55D696E1-9D10-4FAA-A3C4-A0E7F8D4E675}" srcOrd="2" destOrd="0" presId="urn:microsoft.com/office/officeart/2008/layout/AlternatingHexagons"/>
    <dgm:cxn modelId="{B3778055-9E90-45E5-91AD-64DE4C698F10}" type="presParOf" srcId="{4F9D1528-0D5D-4512-9AD6-681C00D3D39B}" destId="{B498CA70-EE1E-4AD9-9852-56E803986B2F}" srcOrd="3" destOrd="0" presId="urn:microsoft.com/office/officeart/2008/layout/AlternatingHexagons"/>
    <dgm:cxn modelId="{343E0695-529C-4D4A-A134-FD604E39697E}" type="presParOf" srcId="{4F9D1528-0D5D-4512-9AD6-681C00D3D39B}" destId="{9869C073-DDDC-4867-A8F0-169E07D2D76E}" srcOrd="4" destOrd="0" presId="urn:microsoft.com/office/officeart/2008/layout/AlternatingHexagons"/>
    <dgm:cxn modelId="{F142F232-7937-426E-820D-BC832629DE45}" type="presParOf" srcId="{9EE24A21-4883-40E8-9877-EC017A9E0D71}" destId="{EA2717D1-631A-4A70-9E06-ADDEF7A7C3CD}" srcOrd="3" destOrd="0" presId="urn:microsoft.com/office/officeart/2008/layout/AlternatingHexagons"/>
    <dgm:cxn modelId="{9CFDA67E-BF22-439E-8DE1-02E427194F60}" type="presParOf" srcId="{9EE24A21-4883-40E8-9877-EC017A9E0D71}" destId="{A82E255A-508E-4BB3-AA02-213E420D2212}" srcOrd="4" destOrd="0" presId="urn:microsoft.com/office/officeart/2008/layout/AlternatingHexagons"/>
    <dgm:cxn modelId="{B4C9D166-2627-49E9-BD5E-8248D8847D17}" type="presParOf" srcId="{A82E255A-508E-4BB3-AA02-213E420D2212}" destId="{DD25AFAC-6D4D-4154-A848-43E727D5EFEA}" srcOrd="0" destOrd="0" presId="urn:microsoft.com/office/officeart/2008/layout/AlternatingHexagons"/>
    <dgm:cxn modelId="{7EC7EECA-6D98-42B2-8E52-EA6519D2E847}" type="presParOf" srcId="{A82E255A-508E-4BB3-AA02-213E420D2212}" destId="{F4657F5D-1984-4277-A5B3-86B7F257B0AC}" srcOrd="1" destOrd="0" presId="urn:microsoft.com/office/officeart/2008/layout/AlternatingHexagons"/>
    <dgm:cxn modelId="{B9C9482A-6EE7-4C98-94DA-CDB6CB421471}" type="presParOf" srcId="{A82E255A-508E-4BB3-AA02-213E420D2212}" destId="{9DE880C5-F7D1-4067-A7F9-FC5D43283FBE}" srcOrd="2" destOrd="0" presId="urn:microsoft.com/office/officeart/2008/layout/AlternatingHexagons"/>
    <dgm:cxn modelId="{62102C72-44F9-4C3F-B71E-F0E041966395}" type="presParOf" srcId="{A82E255A-508E-4BB3-AA02-213E420D2212}" destId="{4B436A70-6D96-4B8D-8982-8BBC6733EAAD}" srcOrd="3" destOrd="0" presId="urn:microsoft.com/office/officeart/2008/layout/AlternatingHexagons"/>
    <dgm:cxn modelId="{2F0F102F-D972-4F49-9B21-E68FD17EDEDB}" type="presParOf" srcId="{A82E255A-508E-4BB3-AA02-213E420D2212}" destId="{C16609DF-3696-4FC3-BF1A-963F8DD15B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7C39A-7212-4FD0-9687-E7EC14CB86DE}">
      <dsp:nvSpPr>
        <dsp:cNvPr id="0" name=""/>
        <dsp:cNvSpPr/>
      </dsp:nvSpPr>
      <dsp:spPr>
        <a:xfrm rot="5400000">
          <a:off x="1776095" y="72568"/>
          <a:ext cx="1105043" cy="961388"/>
        </a:xfrm>
        <a:prstGeom prst="hexagon">
          <a:avLst>
            <a:gd name="adj" fmla="val 25000"/>
            <a:gd name="vf" fmla="val 115470"/>
          </a:avLst>
        </a:prstGeom>
        <a:solidFill>
          <a:srgbClr val="6DAB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Parents only</a:t>
          </a:r>
          <a:endParaRPr lang="en-IE" sz="1200" kern="1200" dirty="0"/>
        </a:p>
      </dsp:txBody>
      <dsp:txXfrm rot="-5400000">
        <a:off x="1997738" y="172944"/>
        <a:ext cx="661756" cy="760637"/>
      </dsp:txXfrm>
    </dsp:sp>
    <dsp:sp modelId="{32090563-131D-4346-9EFD-342EB1092AC7}">
      <dsp:nvSpPr>
        <dsp:cNvPr id="0" name=""/>
        <dsp:cNvSpPr/>
      </dsp:nvSpPr>
      <dsp:spPr>
        <a:xfrm>
          <a:off x="2838484" y="221749"/>
          <a:ext cx="1233228" cy="66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B0C8D-7CBA-4506-8092-0150B0E547AA}">
      <dsp:nvSpPr>
        <dsp:cNvPr id="0" name=""/>
        <dsp:cNvSpPr/>
      </dsp:nvSpPr>
      <dsp:spPr>
        <a:xfrm rot="5400000">
          <a:off x="737796" y="72568"/>
          <a:ext cx="1105043" cy="961388"/>
        </a:xfrm>
        <a:prstGeom prst="hexagon">
          <a:avLst>
            <a:gd name="adj" fmla="val 25000"/>
            <a:gd name="vf" fmla="val 115470"/>
          </a:avLst>
        </a:prstGeom>
        <a:solidFill>
          <a:srgbClr val="9D16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3600" kern="1200">
            <a:solidFill>
              <a:srgbClr val="9D1635"/>
            </a:solidFill>
          </a:endParaRPr>
        </a:p>
      </dsp:txBody>
      <dsp:txXfrm rot="-5400000">
        <a:off x="959439" y="172944"/>
        <a:ext cx="661756" cy="760637"/>
      </dsp:txXfrm>
    </dsp:sp>
    <dsp:sp modelId="{0AE60A0D-1BEB-489D-B40B-E0D82020D616}">
      <dsp:nvSpPr>
        <dsp:cNvPr id="0" name=""/>
        <dsp:cNvSpPr/>
      </dsp:nvSpPr>
      <dsp:spPr>
        <a:xfrm rot="5400000">
          <a:off x="1254956" y="1010529"/>
          <a:ext cx="1105043" cy="961388"/>
        </a:xfrm>
        <a:prstGeom prst="hexagon">
          <a:avLst>
            <a:gd name="adj" fmla="val 25000"/>
            <a:gd name="vf" fmla="val 115470"/>
          </a:avLst>
        </a:prstGeom>
        <a:solidFill>
          <a:srgbClr val="0059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Parents and Pupils</a:t>
          </a:r>
          <a:endParaRPr lang="en-IE" sz="1200" kern="1200" dirty="0"/>
        </a:p>
      </dsp:txBody>
      <dsp:txXfrm rot="-5400000">
        <a:off x="1476599" y="1110905"/>
        <a:ext cx="661756" cy="760637"/>
      </dsp:txXfrm>
    </dsp:sp>
    <dsp:sp modelId="{FFBB8DBB-5791-4A23-97FD-01D20D6FBCE3}">
      <dsp:nvSpPr>
        <dsp:cNvPr id="0" name=""/>
        <dsp:cNvSpPr/>
      </dsp:nvSpPr>
      <dsp:spPr>
        <a:xfrm>
          <a:off x="93555" y="1159710"/>
          <a:ext cx="1193447" cy="66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9C073-DDDC-4867-A8F0-169E07D2D76E}">
      <dsp:nvSpPr>
        <dsp:cNvPr id="0" name=""/>
        <dsp:cNvSpPr/>
      </dsp:nvSpPr>
      <dsp:spPr>
        <a:xfrm rot="5400000">
          <a:off x="2293255" y="1010529"/>
          <a:ext cx="1105043" cy="961388"/>
        </a:xfrm>
        <a:prstGeom prst="hexagon">
          <a:avLst>
            <a:gd name="adj" fmla="val 25000"/>
            <a:gd name="vf" fmla="val 115470"/>
          </a:avLst>
        </a:prstGeom>
        <a:solidFill>
          <a:srgbClr val="6998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3600" kern="1200"/>
        </a:p>
      </dsp:txBody>
      <dsp:txXfrm rot="-5400000">
        <a:off x="2514898" y="1110905"/>
        <a:ext cx="661756" cy="760637"/>
      </dsp:txXfrm>
    </dsp:sp>
    <dsp:sp modelId="{DD25AFAC-6D4D-4154-A848-43E727D5EFEA}">
      <dsp:nvSpPr>
        <dsp:cNvPr id="0" name=""/>
        <dsp:cNvSpPr/>
      </dsp:nvSpPr>
      <dsp:spPr>
        <a:xfrm rot="5400000">
          <a:off x="1776095" y="1948490"/>
          <a:ext cx="1105043" cy="961388"/>
        </a:xfrm>
        <a:prstGeom prst="hexagon">
          <a:avLst>
            <a:gd name="adj" fmla="val 25000"/>
            <a:gd name="vf" fmla="val 115470"/>
          </a:avLst>
        </a:prstGeom>
        <a:solidFill>
          <a:srgbClr val="F7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SPHE</a:t>
          </a:r>
          <a:endParaRPr lang="en-IE" sz="1200" kern="1200" dirty="0"/>
        </a:p>
      </dsp:txBody>
      <dsp:txXfrm rot="-5400000">
        <a:off x="1997738" y="2048866"/>
        <a:ext cx="661756" cy="760637"/>
      </dsp:txXfrm>
    </dsp:sp>
    <dsp:sp modelId="{F4657F5D-1984-4277-A5B3-86B7F257B0AC}">
      <dsp:nvSpPr>
        <dsp:cNvPr id="0" name=""/>
        <dsp:cNvSpPr/>
      </dsp:nvSpPr>
      <dsp:spPr>
        <a:xfrm>
          <a:off x="2838484" y="2097671"/>
          <a:ext cx="1233228" cy="66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609DF-3696-4FC3-BF1A-963F8DD15B93}">
      <dsp:nvSpPr>
        <dsp:cNvPr id="0" name=""/>
        <dsp:cNvSpPr/>
      </dsp:nvSpPr>
      <dsp:spPr>
        <a:xfrm rot="5400000">
          <a:off x="737796" y="1948490"/>
          <a:ext cx="1105043" cy="961388"/>
        </a:xfrm>
        <a:prstGeom prst="hexagon">
          <a:avLst>
            <a:gd name="adj" fmla="val 25000"/>
            <a:gd name="vf" fmla="val 115470"/>
          </a:avLst>
        </a:prstGeom>
        <a:solidFill>
          <a:srgbClr val="4141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3600" kern="1200"/>
        </a:p>
      </dsp:txBody>
      <dsp:txXfrm rot="-5400000">
        <a:off x="959439" y="2048866"/>
        <a:ext cx="661756" cy="76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4B06-F6C8-6142-9D8C-EB03ACA4620E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27C63-A927-B647-8AFD-696B33AF9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0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45253" y="4515556"/>
            <a:ext cx="1853494" cy="635000"/>
          </a:xfrm>
          <a:prstGeom prst="rect">
            <a:avLst/>
          </a:prstGeom>
          <a:solidFill>
            <a:srgbClr val="6998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9887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0" y="0"/>
            <a:ext cx="972609" cy="95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6"/>
          <a:stretch/>
        </p:blipFill>
        <p:spPr>
          <a:xfrm>
            <a:off x="7208728" y="90703"/>
            <a:ext cx="1935271" cy="5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747613"/>
            <a:ext cx="9144000" cy="402942"/>
          </a:xfrm>
          <a:prstGeom prst="rect">
            <a:avLst/>
          </a:prstGeom>
          <a:solidFill>
            <a:srgbClr val="6998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988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36" y="4791310"/>
            <a:ext cx="1625928" cy="3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  <p15:guide id="2" pos="55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4614388"/>
            <a:ext cx="9144000" cy="529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r="21722" b="29594"/>
          <a:stretch/>
        </p:blipFill>
        <p:spPr>
          <a:xfrm>
            <a:off x="71366" y="4677972"/>
            <a:ext cx="551714" cy="4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B764EEA8-2BEC-40B5-AD42-1A927AF16C2E}" type="datetimeFigureOut">
              <a:rPr lang="en-IE" smtClean="0"/>
              <a:t>07/11/2018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F804AD78-7B83-417B-9CE0-7A6B106DD7F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921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B764EEA8-2BEC-40B5-AD42-1A927AF16C2E}" type="datetimeFigureOut">
              <a:rPr lang="en-IE" smtClean="0"/>
              <a:t>07/11/2018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F804AD78-7B83-417B-9CE0-7A6B106DD7F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318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8" r:id="rId1"/>
    <p:sldLayoutId id="2147493456" r:id="rId2"/>
    <p:sldLayoutId id="2147493457" r:id="rId3"/>
    <p:sldLayoutId id="2147493459" r:id="rId4"/>
    <p:sldLayoutId id="2147493460" r:id="rId5"/>
  </p:sldLayoutIdLst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4232" y="1249777"/>
            <a:ext cx="753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94D"/>
                </a:solidFill>
                <a:latin typeface="Arial"/>
                <a:cs typeface="Arial"/>
              </a:rPr>
              <a:t>The </a:t>
            </a:r>
          </a:p>
          <a:p>
            <a:pPr algn="ctr"/>
            <a:r>
              <a:rPr lang="en-US" sz="2400" b="1" dirty="0" smtClean="0">
                <a:solidFill>
                  <a:srgbClr val="00594D"/>
                </a:solidFill>
                <a:latin typeface="Arial"/>
                <a:cs typeface="Arial"/>
              </a:rPr>
              <a:t>Let’s Learn about Drugs and Alcohol Together </a:t>
            </a:r>
          </a:p>
          <a:p>
            <a:pPr algn="ctr"/>
            <a:r>
              <a:rPr lang="en-US" sz="2400" b="1" dirty="0" smtClean="0">
                <a:solidFill>
                  <a:srgbClr val="00594D"/>
                </a:solidFill>
                <a:latin typeface="Arial"/>
                <a:cs typeface="Arial"/>
              </a:rPr>
              <a:t>Programme</a:t>
            </a:r>
            <a:endParaRPr lang="en-US" sz="2400" b="1" dirty="0">
              <a:solidFill>
                <a:srgbClr val="00594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0467" y="4486172"/>
            <a:ext cx="351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9D1635"/>
                </a:solidFill>
              </a:rPr>
              <a:t>Sancha Power PhD</a:t>
            </a:r>
          </a:p>
          <a:p>
            <a:r>
              <a:rPr lang="en-IE" sz="1200" b="1" dirty="0" smtClean="0">
                <a:solidFill>
                  <a:srgbClr val="9D1635"/>
                </a:solidFill>
              </a:rPr>
              <a:t>Education Officer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367" y="2610998"/>
            <a:ext cx="735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rgbClr val="699887"/>
                </a:solidFill>
              </a:rPr>
              <a:t>A substance use education programme for 2</a:t>
            </a:r>
            <a:r>
              <a:rPr lang="en-IE" sz="1600" b="1" baseline="30000" dirty="0" smtClean="0">
                <a:solidFill>
                  <a:srgbClr val="699887"/>
                </a:solidFill>
              </a:rPr>
              <a:t>nd</a:t>
            </a:r>
            <a:r>
              <a:rPr lang="en-IE" sz="1600" b="1" dirty="0" smtClean="0">
                <a:solidFill>
                  <a:srgbClr val="699887"/>
                </a:solidFill>
              </a:rPr>
              <a:t> year parents and pupils</a:t>
            </a:r>
            <a:endParaRPr lang="en-IE" sz="1600" b="1" dirty="0">
              <a:solidFill>
                <a:srgbClr val="69988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9661" y="3136605"/>
            <a:ext cx="3944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rgbClr val="F7A800"/>
                </a:solidFill>
              </a:rPr>
              <a:t>HSE Drug and Alcohol Service CHO3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45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46546" y="615720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94D"/>
                </a:solidFill>
              </a:rPr>
              <a:t>What we’ve learned…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3138" y="1048521"/>
            <a:ext cx="2457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99887"/>
                </a:solidFill>
              </a:rPr>
              <a:t>Top 4 learning's  from our experience</a:t>
            </a:r>
            <a:endParaRPr lang="en-US" sz="1000" b="1" dirty="0">
              <a:solidFill>
                <a:srgbClr val="699887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70979" y="1906251"/>
            <a:ext cx="970390" cy="970390"/>
            <a:chOff x="2994933" y="1831093"/>
            <a:chExt cx="970390" cy="970390"/>
          </a:xfrm>
        </p:grpSpPr>
        <p:sp>
          <p:nvSpPr>
            <p:cNvPr id="32" name="Oval 31"/>
            <p:cNvSpPr/>
            <p:nvPr/>
          </p:nvSpPr>
          <p:spPr>
            <a:xfrm flipV="1">
              <a:off x="2994933" y="1831093"/>
              <a:ext cx="970390" cy="970390"/>
            </a:xfrm>
            <a:prstGeom prst="ellipse">
              <a:avLst/>
            </a:prstGeom>
            <a:solidFill>
              <a:srgbClr val="0059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94D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85815" y="2049123"/>
              <a:ext cx="588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3720" y="3063686"/>
            <a:ext cx="1424907" cy="792668"/>
            <a:chOff x="2790068" y="2876641"/>
            <a:chExt cx="1424907" cy="792668"/>
          </a:xfrm>
        </p:grpSpPr>
        <p:sp>
          <p:nvSpPr>
            <p:cNvPr id="36" name="TextBox 35"/>
            <p:cNvSpPr txBox="1"/>
            <p:nvPr/>
          </p:nvSpPr>
          <p:spPr>
            <a:xfrm>
              <a:off x="2790068" y="3256888"/>
              <a:ext cx="1424907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dirty="0" smtClean="0">
                  <a:solidFill>
                    <a:srgbClr val="808180"/>
                  </a:solidFill>
                </a:rPr>
                <a:t>Strength in partnerships and collaborations</a:t>
              </a:r>
              <a:endParaRPr lang="en-US" sz="800" dirty="0">
                <a:solidFill>
                  <a:srgbClr val="80818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58288" y="3188696"/>
              <a:ext cx="443681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38290" y="2876641"/>
              <a:ext cx="9284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414141"/>
                  </a:solidFill>
                </a:rPr>
                <a:t>Collaboration</a:t>
              </a:r>
              <a:endParaRPr lang="en-US" sz="900" b="1" dirty="0">
                <a:solidFill>
                  <a:srgbClr val="414141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 flipV="1">
            <a:off x="2857943" y="1906251"/>
            <a:ext cx="970390" cy="970390"/>
          </a:xfrm>
          <a:prstGeom prst="ellipse">
            <a:avLst/>
          </a:prstGeom>
          <a:solidFill>
            <a:srgbClr val="808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94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825" y="2124281"/>
            <a:ext cx="588623" cy="523220"/>
          </a:xfrm>
          <a:prstGeom prst="rect">
            <a:avLst/>
          </a:prstGeom>
          <a:solidFill>
            <a:srgbClr val="8081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30682" y="3063686"/>
            <a:ext cx="1424907" cy="1112755"/>
            <a:chOff x="2790068" y="2876641"/>
            <a:chExt cx="1424907" cy="1112755"/>
          </a:xfrm>
        </p:grpSpPr>
        <p:sp>
          <p:nvSpPr>
            <p:cNvPr id="43" name="TextBox 42"/>
            <p:cNvSpPr txBox="1"/>
            <p:nvPr/>
          </p:nvSpPr>
          <p:spPr>
            <a:xfrm>
              <a:off x="2790068" y="3256888"/>
              <a:ext cx="142490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dirty="0" smtClean="0">
                  <a:solidFill>
                    <a:srgbClr val="808180"/>
                  </a:solidFill>
                </a:rPr>
                <a:t>Understand and appreciated the culture and context of Irish schools and education system</a:t>
              </a:r>
              <a:endParaRPr lang="en-US" sz="800" dirty="0">
                <a:solidFill>
                  <a:srgbClr val="80818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258288" y="3188696"/>
              <a:ext cx="443681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208209" y="2876641"/>
              <a:ext cx="5886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414141"/>
                  </a:solidFill>
                </a:rPr>
                <a:t>Culture</a:t>
              </a:r>
              <a:endParaRPr lang="en-US" sz="900" b="1" dirty="0">
                <a:solidFill>
                  <a:srgbClr val="414141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 flipV="1">
            <a:off x="5193490" y="1867468"/>
            <a:ext cx="970390" cy="970390"/>
          </a:xfrm>
          <a:prstGeom prst="ellipse">
            <a:avLst/>
          </a:prstGeom>
          <a:solidFill>
            <a:srgbClr val="9D16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94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1109" y="2091053"/>
            <a:ext cx="588623" cy="523220"/>
          </a:xfrm>
          <a:prstGeom prst="rect">
            <a:avLst/>
          </a:prstGeom>
          <a:solidFill>
            <a:srgbClr val="9D16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39021" y="3063686"/>
            <a:ext cx="1424907" cy="1112755"/>
            <a:chOff x="4930832" y="2876641"/>
            <a:chExt cx="1424907" cy="1112755"/>
          </a:xfrm>
        </p:grpSpPr>
        <p:sp>
          <p:nvSpPr>
            <p:cNvPr id="50" name="TextBox 49"/>
            <p:cNvSpPr txBox="1"/>
            <p:nvPr/>
          </p:nvSpPr>
          <p:spPr>
            <a:xfrm>
              <a:off x="4930832" y="3256888"/>
              <a:ext cx="142490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dirty="0" smtClean="0">
                  <a:solidFill>
                    <a:srgbClr val="808180"/>
                  </a:solidFill>
                </a:rPr>
                <a:t>Spend time planning. Engage your stakeholders, our preliminary research paid off significantly</a:t>
              </a:r>
              <a:endParaRPr lang="en-US" sz="800" dirty="0">
                <a:solidFill>
                  <a:srgbClr val="808180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399052" y="3188696"/>
              <a:ext cx="443681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196864" y="2876641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414141"/>
                  </a:solidFill>
                </a:rPr>
                <a:t>Stakeholders</a:t>
              </a:r>
              <a:endParaRPr lang="en-US" sz="900" b="1" dirty="0">
                <a:solidFill>
                  <a:srgbClr val="414141"/>
                </a:solidFill>
              </a:endParaRPr>
            </a:p>
          </p:txBody>
        </p:sp>
      </p:grpSp>
      <p:sp>
        <p:nvSpPr>
          <p:cNvPr id="53" name="Oval 52"/>
          <p:cNvSpPr/>
          <p:nvPr/>
        </p:nvSpPr>
        <p:spPr>
          <a:xfrm flipV="1">
            <a:off x="7383111" y="1827168"/>
            <a:ext cx="970390" cy="970390"/>
          </a:xfrm>
          <a:prstGeom prst="ellipse">
            <a:avLst/>
          </a:prstGeom>
          <a:solidFill>
            <a:srgbClr val="F7A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94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7142" y="2091053"/>
            <a:ext cx="588623" cy="523220"/>
          </a:xfrm>
          <a:prstGeom prst="rect">
            <a:avLst/>
          </a:prstGeom>
          <a:solidFill>
            <a:srgbClr val="F7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297720" y="3016223"/>
            <a:ext cx="1424907" cy="1432843"/>
            <a:chOff x="7191394" y="2876641"/>
            <a:chExt cx="1424907" cy="1432843"/>
          </a:xfrm>
        </p:grpSpPr>
        <p:sp>
          <p:nvSpPr>
            <p:cNvPr id="56" name="TextBox 55"/>
            <p:cNvSpPr txBox="1"/>
            <p:nvPr/>
          </p:nvSpPr>
          <p:spPr>
            <a:xfrm>
              <a:off x="7191394" y="3256888"/>
              <a:ext cx="1424907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dirty="0" smtClean="0">
                  <a:solidFill>
                    <a:srgbClr val="808180"/>
                  </a:solidFill>
                </a:rPr>
                <a:t>Schools, teachers and parents have busy lives, for a programme like this to be successful it must be driven at all stages down to the reminder text to attend.</a:t>
              </a:r>
              <a:endParaRPr lang="en-US" sz="800" dirty="0">
                <a:solidFill>
                  <a:srgbClr val="808180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659614" y="3188696"/>
              <a:ext cx="443681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430048" y="2876641"/>
              <a:ext cx="9028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414141"/>
                  </a:solidFill>
                </a:rPr>
                <a:t>Be the Driver</a:t>
              </a:r>
              <a:endParaRPr lang="en-US" sz="900" b="1" dirty="0">
                <a:solidFill>
                  <a:srgbClr val="4141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5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HRB | </a:t>
            </a:r>
            <a:r>
              <a:rPr lang="en-US" sz="800" b="1" dirty="0" smtClean="0">
                <a:solidFill>
                  <a:schemeClr val="bg1"/>
                </a:solidFill>
              </a:rPr>
              <a:t>National Drugs Forum 2018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28" y="2156252"/>
            <a:ext cx="515788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Sancha Power PhD.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Project Lead, Education Officer HSE Drug &amp; Alcohol Service (CHO3)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IE" sz="1400" b="1" dirty="0">
                <a:solidFill>
                  <a:schemeClr val="bg1"/>
                </a:solidFill>
              </a:rPr>
              <a:t>Email:</a:t>
            </a:r>
            <a:r>
              <a:rPr lang="en-IE" sz="1400" dirty="0">
                <a:solidFill>
                  <a:schemeClr val="bg1"/>
                </a:solidFill>
              </a:rPr>
              <a:t> s</a:t>
            </a:r>
            <a:r>
              <a:rPr lang="en-IE" sz="1400" u="sng" dirty="0">
                <a:solidFill>
                  <a:schemeClr val="bg1"/>
                </a:solidFill>
              </a:rPr>
              <a:t>ancha.power@hse.ie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smtClean="0">
                <a:solidFill>
                  <a:schemeClr val="bg1"/>
                </a:solidFill>
              </a:rPr>
              <a:t>| </a:t>
            </a:r>
            <a:r>
              <a:rPr lang="en-IE" sz="1400" b="1" dirty="0" smtClean="0">
                <a:solidFill>
                  <a:schemeClr val="bg1"/>
                </a:solidFill>
              </a:rPr>
              <a:t>Mobile</a:t>
            </a:r>
            <a:r>
              <a:rPr lang="en-IE" sz="1400" b="1" dirty="0">
                <a:solidFill>
                  <a:schemeClr val="bg1"/>
                </a:solidFill>
              </a:rPr>
              <a:t>: </a:t>
            </a:r>
            <a:r>
              <a:rPr lang="en-IE" sz="1400" dirty="0">
                <a:solidFill>
                  <a:schemeClr val="bg1"/>
                </a:solidFill>
              </a:rPr>
              <a:t>(</a:t>
            </a:r>
            <a:r>
              <a:rPr lang="en-IE" sz="1400" dirty="0" smtClean="0">
                <a:solidFill>
                  <a:schemeClr val="bg1"/>
                </a:solidFill>
              </a:rPr>
              <a:t>087)1927127</a:t>
            </a:r>
          </a:p>
          <a:p>
            <a:r>
              <a:rPr lang="en-IE" sz="1400" b="1" dirty="0" smtClean="0">
                <a:solidFill>
                  <a:schemeClr val="bg1"/>
                </a:solidFill>
              </a:rPr>
              <a:t>Twitter</a:t>
            </a:r>
            <a:r>
              <a:rPr lang="en-IE" sz="1400" b="1" dirty="0">
                <a:solidFill>
                  <a:schemeClr val="bg1"/>
                </a:solidFill>
              </a:rPr>
              <a:t>:</a:t>
            </a:r>
            <a:r>
              <a:rPr lang="en-IE" sz="1400" dirty="0">
                <a:solidFill>
                  <a:schemeClr val="bg1"/>
                </a:solidFill>
              </a:rPr>
              <a:t> @</a:t>
            </a:r>
            <a:r>
              <a:rPr lang="en-IE" sz="1400" dirty="0" err="1">
                <a:solidFill>
                  <a:schemeClr val="bg1"/>
                </a:solidFill>
              </a:rPr>
              <a:t>sancheeboo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endParaRPr lang="en-IE" sz="1400" dirty="0" smtClean="0">
              <a:solidFill>
                <a:schemeClr val="bg1"/>
              </a:solidFill>
            </a:endParaRPr>
          </a:p>
          <a:p>
            <a:endParaRPr lang="en-IE" sz="1400" b="1" dirty="0">
              <a:solidFill>
                <a:schemeClr val="bg1"/>
              </a:solidFill>
            </a:endParaRPr>
          </a:p>
          <a:p>
            <a:endParaRPr lang="en-IE" sz="1400" b="1" dirty="0" smtClean="0">
              <a:solidFill>
                <a:schemeClr val="bg1"/>
              </a:solidFill>
            </a:endParaRPr>
          </a:p>
          <a:p>
            <a:r>
              <a:rPr lang="en-IE" sz="1600" b="1" dirty="0" smtClean="0">
                <a:solidFill>
                  <a:schemeClr val="bg1"/>
                </a:solidFill>
              </a:rPr>
              <a:t>www.lladat.ie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9252" y="1914988"/>
            <a:ext cx="3894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i="1" dirty="0" smtClean="0">
                <a:solidFill>
                  <a:srgbClr val="9D1635"/>
                </a:solidFill>
              </a:rPr>
              <a:t>…</a:t>
            </a:r>
            <a:r>
              <a:rPr lang="en-IE" sz="1600" b="1" i="1" dirty="0" smtClean="0">
                <a:solidFill>
                  <a:srgbClr val="9D1635"/>
                </a:solidFill>
              </a:rPr>
              <a:t>an </a:t>
            </a:r>
            <a:r>
              <a:rPr lang="en-IE" sz="1600" b="1" i="1" dirty="0">
                <a:solidFill>
                  <a:srgbClr val="9D1635"/>
                </a:solidFill>
              </a:rPr>
              <a:t>evidence-based, sustainable workshop for teachers, parents and their children that would allow them to have a shared experience of drugs education</a:t>
            </a:r>
            <a:r>
              <a:rPr lang="en-IE" sz="1600" b="1" i="1" dirty="0" smtClean="0">
                <a:solidFill>
                  <a:srgbClr val="9D1635"/>
                </a:solidFill>
              </a:rPr>
              <a:t>”…</a:t>
            </a:r>
            <a:r>
              <a:rPr lang="en-US" sz="1600" b="1" i="1" dirty="0" smtClean="0">
                <a:solidFill>
                  <a:srgbClr val="9D1635"/>
                </a:solidFill>
              </a:rPr>
              <a:t> </a:t>
            </a:r>
            <a:endParaRPr lang="en-US" sz="1600" b="1" i="1" dirty="0">
              <a:solidFill>
                <a:srgbClr val="9D163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3" y="1455434"/>
            <a:ext cx="287132" cy="287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3984" y="2322084"/>
            <a:ext cx="899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solidFill>
                  <a:schemeClr val="bg1"/>
                </a:solidFill>
              </a:rPr>
              <a:t>Sample image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6" y="0"/>
            <a:ext cx="4291584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8890" y="615720"/>
            <a:ext cx="37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94D"/>
                </a:solidFill>
              </a:rPr>
              <a:t>Development of LLADAT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1635" y="1048521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99887"/>
                </a:solidFill>
              </a:rPr>
              <a:t>2012| 2018</a:t>
            </a:r>
            <a:endParaRPr lang="en-US" sz="1000" b="1" dirty="0">
              <a:solidFill>
                <a:srgbClr val="699887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950" y="2789216"/>
            <a:ext cx="1366920" cy="268826"/>
          </a:xfrm>
          <a:prstGeom prst="rect">
            <a:avLst/>
          </a:prstGeom>
          <a:solidFill>
            <a:srgbClr val="0059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988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945" y="2812924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AY2012/13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9211" y="2789216"/>
            <a:ext cx="1366920" cy="268826"/>
          </a:xfrm>
          <a:prstGeom prst="rect">
            <a:avLst/>
          </a:prstGeom>
          <a:solidFill>
            <a:srgbClr val="6998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988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9206" y="281483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AY2013/14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56086" y="2789216"/>
            <a:ext cx="1366920" cy="268826"/>
          </a:xfrm>
          <a:prstGeom prst="rect">
            <a:avLst/>
          </a:prstGeom>
          <a:solidFill>
            <a:srgbClr val="9D16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988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6081" y="2812924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AY2014/15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62896" y="2789216"/>
            <a:ext cx="1366920" cy="268826"/>
          </a:xfrm>
          <a:prstGeom prst="rect">
            <a:avLst/>
          </a:prstGeom>
          <a:solidFill>
            <a:srgbClr val="003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988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2891" y="2816386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AY2015/16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78656" y="2789216"/>
            <a:ext cx="1366920" cy="268826"/>
          </a:xfrm>
          <a:prstGeom prst="rect">
            <a:avLst/>
          </a:prstGeom>
          <a:solidFill>
            <a:srgbClr val="6DA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988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8651" y="2809170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AY2016/17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5472" y="2789216"/>
            <a:ext cx="1366920" cy="268826"/>
          </a:xfrm>
          <a:prstGeom prst="rect">
            <a:avLst/>
          </a:prstGeom>
          <a:solidFill>
            <a:srgbClr val="F7A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988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5467" y="2809170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AY2017/18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701" y="1288925"/>
            <a:ext cx="150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Background Research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Project plan, meet with SPHE students, parents and teachers to develop background.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9211" y="1088870"/>
            <a:ext cx="145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Alcohol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Feedback  from parents to include the word in title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6131" y="3561832"/>
            <a:ext cx="1555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Launch of </a:t>
            </a:r>
            <a:r>
              <a:rPr lang="en-US" sz="1000" b="1" dirty="0" err="1" smtClean="0">
                <a:solidFill>
                  <a:srgbClr val="414141"/>
                </a:solidFill>
              </a:rPr>
              <a:t>Indp</a:t>
            </a:r>
            <a:r>
              <a:rPr lang="en-US" sz="1000" b="1" dirty="0" smtClean="0">
                <a:solidFill>
                  <a:srgbClr val="414141"/>
                </a:solidFill>
              </a:rPr>
              <a:t>. Evaluation</a:t>
            </a:r>
            <a:endParaRPr lang="en-US" sz="1000" b="1" dirty="0">
              <a:solidFill>
                <a:srgbClr val="414141"/>
              </a:solidFill>
            </a:endParaRPr>
          </a:p>
          <a:p>
            <a:r>
              <a:rPr lang="en-US" sz="1000" dirty="0" err="1" smtClean="0">
                <a:solidFill>
                  <a:srgbClr val="414141"/>
                </a:solidFill>
              </a:rPr>
              <a:t>SoE</a:t>
            </a:r>
            <a:r>
              <a:rPr lang="en-US" sz="1000" dirty="0" smtClean="0">
                <a:solidFill>
                  <a:srgbClr val="414141"/>
                </a:solidFill>
              </a:rPr>
              <a:t>, University of Limerick evaluate the programme, viewpoints of  schools, teachers, parents and students..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160" y="3569700"/>
            <a:ext cx="15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Pilot Programme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Clare and Limerick city are selected for pilot. Rural/Urban, mix of schools. 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2769" y="3552722"/>
            <a:ext cx="1366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Logo Design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Schools Art Competition was held to develop the LLADAT logo. 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5504" y="3561832"/>
            <a:ext cx="17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#CannabisUnplugged</a:t>
            </a:r>
            <a:endParaRPr lang="en-US" sz="1000" b="1" dirty="0">
              <a:solidFill>
                <a:srgbClr val="414141"/>
              </a:solidFill>
            </a:endParaRPr>
          </a:p>
          <a:p>
            <a:r>
              <a:rPr lang="en-US" sz="1000" dirty="0" smtClean="0">
                <a:solidFill>
                  <a:srgbClr val="414141"/>
                </a:solidFill>
              </a:rPr>
              <a:t>Pilot of teaching and learning resource for JC SPHE.</a:t>
            </a:r>
            <a:endParaRPr lang="en-US" sz="1000" dirty="0">
              <a:solidFill>
                <a:srgbClr val="41414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703546" y="2362802"/>
            <a:ext cx="72000" cy="426414"/>
            <a:chOff x="880147" y="2468176"/>
            <a:chExt cx="72000" cy="426414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26116" y="2362802"/>
            <a:ext cx="72000" cy="426414"/>
            <a:chOff x="880147" y="2468176"/>
            <a:chExt cx="72000" cy="426414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flipV="1">
            <a:off x="2318244" y="3058042"/>
            <a:ext cx="72000" cy="426414"/>
            <a:chOff x="880147" y="2468176"/>
            <a:chExt cx="72000" cy="426414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 flipV="1">
            <a:off x="5139380" y="3058042"/>
            <a:ext cx="72000" cy="426414"/>
            <a:chOff x="880147" y="2468176"/>
            <a:chExt cx="72000" cy="426414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flipV="1">
            <a:off x="7961950" y="3058042"/>
            <a:ext cx="72000" cy="426414"/>
            <a:chOff x="880147" y="2468176"/>
            <a:chExt cx="72000" cy="426414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flipV="1">
            <a:off x="902194" y="3058042"/>
            <a:ext cx="72000" cy="426414"/>
            <a:chOff x="880147" y="2468176"/>
            <a:chExt cx="72000" cy="426414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318244" y="2302579"/>
            <a:ext cx="72000" cy="426414"/>
            <a:chOff x="880147" y="2468176"/>
            <a:chExt cx="72000" cy="426414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02431" y="2338579"/>
            <a:ext cx="72000" cy="426414"/>
            <a:chOff x="880147" y="2468176"/>
            <a:chExt cx="72000" cy="426414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flipV="1">
            <a:off x="3703546" y="3058042"/>
            <a:ext cx="72000" cy="426414"/>
            <a:chOff x="880147" y="2468176"/>
            <a:chExt cx="72000" cy="426414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649211" y="1745207"/>
            <a:ext cx="145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Regional Pilot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Offered to all schools across the mid west, 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438" y="1649971"/>
            <a:ext cx="137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Regional Pilot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54% uptake across the region, full capacity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62896" y="3505131"/>
            <a:ext cx="151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#CannabisUnplugged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Teaching and Learning resource complete</a:t>
            </a:r>
            <a:endParaRPr lang="en-US" sz="1000" dirty="0">
              <a:solidFill>
                <a:srgbClr val="41414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175617" y="2313323"/>
            <a:ext cx="72000" cy="426414"/>
            <a:chOff x="880147" y="2468176"/>
            <a:chExt cx="72000" cy="426414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462896" y="1547194"/>
            <a:ext cx="137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Regional Pilot </a:t>
            </a:r>
            <a:r>
              <a:rPr lang="en-US" sz="1000" b="1" dirty="0" err="1" smtClean="0">
                <a:solidFill>
                  <a:srgbClr val="414141"/>
                </a:solidFill>
              </a:rPr>
              <a:t>Ctd</a:t>
            </a:r>
            <a:r>
              <a:rPr lang="en-US" sz="1000" b="1" dirty="0" smtClean="0">
                <a:solidFill>
                  <a:srgbClr val="414141"/>
                </a:solidFill>
              </a:rPr>
              <a:t>.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Capacity once again.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68370" y="1726915"/>
            <a:ext cx="1374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Reduced Delivery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Project worker mat. leave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24360" y="1863230"/>
            <a:ext cx="137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No Delivery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Focus on the #CU </a:t>
            </a: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68370" y="3550004"/>
            <a:ext cx="1307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414141"/>
                </a:solidFill>
              </a:rPr>
              <a:t>Lladat.ie</a:t>
            </a:r>
          </a:p>
          <a:p>
            <a:r>
              <a:rPr lang="en-US" sz="1000" dirty="0" smtClean="0">
                <a:solidFill>
                  <a:srgbClr val="414141"/>
                </a:solidFill>
              </a:rPr>
              <a:t>Launch of the LLADAT website</a:t>
            </a:r>
            <a:endParaRPr lang="en-US" sz="1000" dirty="0">
              <a:solidFill>
                <a:srgbClr val="41414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 flipV="1">
            <a:off x="6527944" y="3075837"/>
            <a:ext cx="72000" cy="426414"/>
            <a:chOff x="880147" y="2468176"/>
            <a:chExt cx="72000" cy="426414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75407" y="2316177"/>
            <a:ext cx="72000" cy="426414"/>
            <a:chOff x="880147" y="2468176"/>
            <a:chExt cx="72000" cy="42641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7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528" y="615720"/>
            <a:ext cx="508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94D"/>
                </a:solidFill>
              </a:rPr>
              <a:t>What is the LLADAT programme?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3" y="1351742"/>
            <a:ext cx="44494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Multi modal programme</a:t>
            </a: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Alcohol </a:t>
            </a:r>
            <a:r>
              <a:rPr lang="en-IE" sz="1050" b="1" dirty="0">
                <a:solidFill>
                  <a:srgbClr val="00594D"/>
                </a:solidFill>
              </a:rPr>
              <a:t>Awareness and Drug Education </a:t>
            </a:r>
            <a:endParaRPr lang="en-IE" sz="1050" b="1" dirty="0" smtClean="0">
              <a:solidFill>
                <a:srgbClr val="00594D"/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Seeks to support the existing work in schools</a:t>
            </a: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Engage parents in shared dialogue around substance use</a:t>
            </a:r>
            <a:endParaRPr lang="en-IE" sz="1050" b="1" dirty="0">
              <a:solidFill>
                <a:srgbClr val="00594D"/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Specifically developed for 2</a:t>
            </a:r>
            <a:r>
              <a:rPr lang="en-IE" sz="1050" b="1" baseline="30000" dirty="0" smtClean="0">
                <a:solidFill>
                  <a:srgbClr val="00594D"/>
                </a:solidFill>
              </a:rPr>
              <a:t>nd</a:t>
            </a:r>
            <a:r>
              <a:rPr lang="en-IE" sz="1050" b="1" dirty="0" smtClean="0">
                <a:solidFill>
                  <a:srgbClr val="00594D"/>
                </a:solidFill>
              </a:rPr>
              <a:t> year cohort</a:t>
            </a:r>
            <a:endParaRPr lang="en-IE" sz="1050" b="1" dirty="0">
              <a:solidFill>
                <a:srgbClr val="00594D"/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Delivered afterschool by HSE/MWRDAF Staff</a:t>
            </a:r>
            <a:endParaRPr lang="en-IE" sz="1050" b="1" dirty="0">
              <a:solidFill>
                <a:srgbClr val="00594D"/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>
                <a:solidFill>
                  <a:srgbClr val="00594D"/>
                </a:solidFill>
              </a:rPr>
              <a:t>Two workshops, </a:t>
            </a:r>
            <a:r>
              <a:rPr lang="en-IE" sz="1050" b="1" dirty="0" smtClean="0">
                <a:solidFill>
                  <a:srgbClr val="00594D"/>
                </a:solidFill>
              </a:rPr>
              <a:t> delivered in two </a:t>
            </a:r>
            <a:r>
              <a:rPr lang="en-IE" sz="1050" b="1" dirty="0">
                <a:solidFill>
                  <a:srgbClr val="00594D"/>
                </a:solidFill>
              </a:rPr>
              <a:t>successive weeks.  </a:t>
            </a:r>
            <a:endParaRPr lang="en-IE" sz="1050" b="1" dirty="0" smtClean="0">
              <a:solidFill>
                <a:srgbClr val="00594D"/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Age appropriate, linked to curriculum</a:t>
            </a: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Facilitated interactive in nature, not lecture, no expert.</a:t>
            </a:r>
          </a:p>
          <a:p>
            <a:pPr marL="171450" indent="-171450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Shared learning experience</a:t>
            </a:r>
            <a:endParaRPr lang="en-IE" sz="1050" b="1" dirty="0">
              <a:solidFill>
                <a:srgbClr val="0059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410" y="2789443"/>
            <a:ext cx="366553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 smtClean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 smtClean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 smtClean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>
              <a:solidFill>
                <a:srgbClr val="41414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79" y="264595"/>
            <a:ext cx="2247900" cy="10668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8927308"/>
              </p:ext>
            </p:extLst>
          </p:nvPr>
        </p:nvGraphicFramePr>
        <p:xfrm>
          <a:off x="4829409" y="2018805"/>
          <a:ext cx="4165269" cy="298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28" y="615720"/>
            <a:ext cx="430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94D"/>
                </a:solidFill>
              </a:rPr>
              <a:t>LLADAT Workshop Content 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74" y="1048521"/>
            <a:ext cx="2651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99887"/>
                </a:solidFill>
              </a:rPr>
              <a:t>Interactive | Shared Learning Experience</a:t>
            </a:r>
            <a:endParaRPr lang="en-US" sz="1000" b="1" dirty="0">
              <a:solidFill>
                <a:srgbClr val="69988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4" y="1507805"/>
            <a:ext cx="36655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rgbClr val="F7A800"/>
                </a:solidFill>
              </a:rPr>
              <a:t>Workshop One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 smtClean="0"/>
              <a:t>Parents </a:t>
            </a:r>
            <a:r>
              <a:rPr lang="en-IE" sz="1200" dirty="0"/>
              <a:t>Only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Interactive, facilitated workshop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Workshop Content: </a:t>
            </a:r>
          </a:p>
          <a:p>
            <a:pPr marL="742851" lvl="1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Substance Information , Age-related development, </a:t>
            </a:r>
          </a:p>
          <a:p>
            <a:pPr marL="742851" lvl="1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Parental Influence, Prevention Messages,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Debrief on Workshop 2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National and Local Services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 err="1" smtClean="0"/>
              <a:t>CrossCare</a:t>
            </a:r>
            <a:r>
              <a:rPr lang="en-IE" sz="1200" dirty="0" smtClean="0"/>
              <a:t>: Don’t </a:t>
            </a:r>
            <a:r>
              <a:rPr lang="en-IE" sz="1200" dirty="0"/>
              <a:t>Lose the Head Booklet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0944" y="1471006"/>
            <a:ext cx="43303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rgbClr val="F7A800"/>
                </a:solidFill>
              </a:rPr>
              <a:t>Workshop </a:t>
            </a:r>
            <a:r>
              <a:rPr lang="en-IE" sz="1400" b="1" dirty="0" smtClean="0">
                <a:solidFill>
                  <a:srgbClr val="F7A800"/>
                </a:solidFill>
              </a:rPr>
              <a:t>Two</a:t>
            </a:r>
            <a:endParaRPr lang="en-IE" sz="1400" b="1" dirty="0">
              <a:solidFill>
                <a:srgbClr val="F7A8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 smtClean="0"/>
              <a:t>Parents </a:t>
            </a:r>
            <a:r>
              <a:rPr lang="en-IE" sz="1200" dirty="0"/>
              <a:t>and 2</a:t>
            </a:r>
            <a:r>
              <a:rPr lang="en-IE" sz="1200" baseline="30000" dirty="0"/>
              <a:t>nd</a:t>
            </a:r>
            <a:r>
              <a:rPr lang="en-IE" sz="1200" dirty="0"/>
              <a:t> year child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Age-Appropriate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Reiteration rather than Repetition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Experiential Learning Format – </a:t>
            </a:r>
            <a:r>
              <a:rPr lang="en-IE" sz="1200" i="1" dirty="0"/>
              <a:t>actively engaged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Q&amp;A Session</a:t>
            </a:r>
          </a:p>
          <a:p>
            <a:pPr marL="285750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Three Key Messages</a:t>
            </a:r>
          </a:p>
          <a:p>
            <a:pPr marL="742851" lvl="1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Alcohol is as harmful as any other illicit drug when taken in excess</a:t>
            </a:r>
          </a:p>
          <a:p>
            <a:pPr marL="742851" lvl="1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Solvents can cause instant death </a:t>
            </a:r>
          </a:p>
          <a:p>
            <a:pPr marL="742851" lvl="1" indent="-285750">
              <a:lnSpc>
                <a:spcPct val="150000"/>
              </a:lnSpc>
              <a:buClr>
                <a:srgbClr val="00594D"/>
              </a:buClr>
              <a:buSzPct val="150000"/>
              <a:buFont typeface="Arial" panose="020B0604020202020204" pitchFamily="34" charset="0"/>
              <a:buChar char="•"/>
            </a:pPr>
            <a:r>
              <a:rPr lang="en-IE" sz="1200" dirty="0"/>
              <a:t>Links between cannabis and mental health</a:t>
            </a:r>
          </a:p>
          <a:p>
            <a:pPr>
              <a:lnSpc>
                <a:spcPct val="130000"/>
              </a:lnSpc>
            </a:pPr>
            <a:endParaRPr lang="en-US" sz="1000" dirty="0" err="1">
              <a:solidFill>
                <a:srgbClr val="41414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2" y="179332"/>
            <a:ext cx="1809044" cy="17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28" y="61572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94D"/>
                </a:solidFill>
              </a:rPr>
              <a:t>Measuring Outcomes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flipV="1">
            <a:off x="291211" y="1692160"/>
            <a:ext cx="504000" cy="504000"/>
          </a:xfrm>
          <a:prstGeom prst="ellipse">
            <a:avLst/>
          </a:prstGeom>
          <a:solidFill>
            <a:srgbClr val="0059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086" y="180566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10800000" flipV="1">
            <a:off x="291211" y="2601844"/>
            <a:ext cx="504000" cy="504000"/>
          </a:xfrm>
          <a:prstGeom prst="ellipse">
            <a:avLst/>
          </a:prstGeom>
          <a:solidFill>
            <a:srgbClr val="6998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8086" y="271517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9633" y="1692160"/>
            <a:ext cx="3144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808180"/>
                </a:solidFill>
              </a:rPr>
              <a:t>The continued return of school management and teachers 85% return rate with schools</a:t>
            </a:r>
            <a:endParaRPr lang="en-US" sz="1000" dirty="0">
              <a:solidFill>
                <a:srgbClr val="808180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10800000" flipV="1">
            <a:off x="291211" y="3523052"/>
            <a:ext cx="504000" cy="504000"/>
          </a:xfrm>
          <a:prstGeom prst="ellipse">
            <a:avLst/>
          </a:prstGeom>
          <a:solidFill>
            <a:srgbClr val="9D16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08086" y="363638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633" y="2601844"/>
            <a:ext cx="3144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808180"/>
                </a:solidFill>
              </a:rPr>
              <a:t>Continuous return of parents with additional siblings over the years</a:t>
            </a:r>
            <a:endParaRPr lang="en-US" sz="1000" dirty="0">
              <a:solidFill>
                <a:srgbClr val="80818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9633" y="3523052"/>
            <a:ext cx="3144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808180"/>
                </a:solidFill>
              </a:rPr>
              <a:t>The level of engagement with YP after just one session</a:t>
            </a:r>
            <a:endParaRPr lang="en-US" sz="1000" dirty="0">
              <a:solidFill>
                <a:srgbClr val="808180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V="1">
            <a:off x="4622653" y="1692160"/>
            <a:ext cx="504000" cy="504000"/>
          </a:xfrm>
          <a:prstGeom prst="ellipse">
            <a:avLst/>
          </a:prstGeom>
          <a:solidFill>
            <a:srgbClr val="F7A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CA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9528" y="180566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10800000" flipV="1">
            <a:off x="4622653" y="2601844"/>
            <a:ext cx="504000" cy="504000"/>
          </a:xfrm>
          <a:prstGeom prst="ellipse">
            <a:avLst/>
          </a:prstGeom>
          <a:solidFill>
            <a:srgbClr val="003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39528" y="271517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1075" y="1692160"/>
            <a:ext cx="3144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808180"/>
                </a:solidFill>
              </a:rPr>
              <a:t>Positive feedback from all three stakeholders: parents, pupils and schools</a:t>
            </a:r>
            <a:endParaRPr lang="en-US" sz="1000" dirty="0">
              <a:solidFill>
                <a:srgbClr val="808180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10800000" flipV="1">
            <a:off x="4622653" y="3523052"/>
            <a:ext cx="504000" cy="504000"/>
          </a:xfrm>
          <a:prstGeom prst="ellipse">
            <a:avLst/>
          </a:prstGeom>
          <a:solidFill>
            <a:srgbClr val="6DA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91075" y="2601844"/>
            <a:ext cx="31445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808180"/>
                </a:solidFill>
              </a:rPr>
              <a:t>Development of further initiatives such as the #CannabisUnplugged resource, regional support day.</a:t>
            </a:r>
            <a:endParaRPr lang="en-US" sz="1000" dirty="0">
              <a:solidFill>
                <a:srgbClr val="80818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1075" y="3523052"/>
            <a:ext cx="31445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808180"/>
                </a:solidFill>
              </a:rPr>
              <a:t>Platform for National Collaborations </a:t>
            </a:r>
            <a:endParaRPr lang="en-US" sz="1000" dirty="0">
              <a:solidFill>
                <a:srgbClr val="80818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9528" y="3636380"/>
            <a:ext cx="28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574" y="1048521"/>
            <a:ext cx="3429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99887"/>
                </a:solidFill>
              </a:rPr>
              <a:t>Hard to evidence education and prevention initiatives</a:t>
            </a:r>
            <a:endParaRPr lang="en-US" sz="1000" b="1" dirty="0">
              <a:solidFill>
                <a:srgbClr val="6998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65" y="1172425"/>
            <a:ext cx="1226089" cy="1257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528" y="615720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94D"/>
                </a:solidFill>
              </a:rPr>
              <a:t>Collaboration and Partnership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74" y="1048521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99887"/>
                </a:solidFill>
              </a:rPr>
              <a:t>Strengths of LLADAT</a:t>
            </a:r>
            <a:endParaRPr lang="en-US" sz="1000" b="1" dirty="0">
              <a:solidFill>
                <a:srgbClr val="69988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3" y="1575998"/>
            <a:ext cx="5011849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IE" sz="1000" dirty="0"/>
          </a:p>
          <a:p>
            <a:pPr>
              <a:lnSpc>
                <a:spcPct val="130000"/>
              </a:lnSpc>
            </a:pPr>
            <a:endParaRPr lang="en-US" sz="1000" dirty="0">
              <a:solidFill>
                <a:srgbClr val="414141"/>
              </a:solidFill>
            </a:endParaRPr>
          </a:p>
          <a:p>
            <a:pPr marL="628650" lvl="0" indent="-176213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 smtClean="0">
                <a:solidFill>
                  <a:srgbClr val="00594D"/>
                </a:solidFill>
              </a:rPr>
              <a:t>Addressing </a:t>
            </a:r>
            <a:r>
              <a:rPr lang="en-IE" sz="1050" b="1" dirty="0">
                <a:solidFill>
                  <a:srgbClr val="00594D"/>
                </a:solidFill>
              </a:rPr>
              <a:t>a local community need </a:t>
            </a:r>
          </a:p>
          <a:p>
            <a:pPr marL="628650" lvl="0" indent="-176213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>
                <a:solidFill>
                  <a:srgbClr val="00594D"/>
                </a:solidFill>
              </a:rPr>
              <a:t>Supporting the National Drugs </a:t>
            </a:r>
            <a:r>
              <a:rPr lang="en-IE" sz="1050" b="1" dirty="0" smtClean="0">
                <a:solidFill>
                  <a:srgbClr val="00594D"/>
                </a:solidFill>
              </a:rPr>
              <a:t>Strategy</a:t>
            </a:r>
            <a:endParaRPr lang="en-IE" sz="1050" b="1" dirty="0">
              <a:solidFill>
                <a:srgbClr val="00594D"/>
              </a:solidFill>
            </a:endParaRPr>
          </a:p>
          <a:p>
            <a:pPr marL="628650" lvl="0" indent="-176213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>
                <a:solidFill>
                  <a:srgbClr val="00594D"/>
                </a:solidFill>
              </a:rPr>
              <a:t>Enhancing the protective role of the  parent</a:t>
            </a:r>
          </a:p>
          <a:p>
            <a:pPr marL="628650" lvl="0" indent="-176213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dirty="0">
                <a:solidFill>
                  <a:srgbClr val="00594D"/>
                </a:solidFill>
              </a:rPr>
              <a:t>Building on previous prevention </a:t>
            </a:r>
            <a:r>
              <a:rPr lang="en-IE" sz="1050" b="1" dirty="0" smtClean="0">
                <a:solidFill>
                  <a:srgbClr val="00594D"/>
                </a:solidFill>
              </a:rPr>
              <a:t>programmes</a:t>
            </a:r>
          </a:p>
          <a:p>
            <a:pPr marL="628650" lvl="0" indent="-176213">
              <a:lnSpc>
                <a:spcPct val="20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endParaRPr lang="en-IE" sz="1050" b="1" dirty="0">
              <a:solidFill>
                <a:srgbClr val="00594D"/>
              </a:solidFill>
            </a:endParaRPr>
          </a:p>
          <a:p>
            <a:pPr marL="628650" lvl="0" indent="-176213"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IE" sz="1050" b="1" i="1" dirty="0" smtClean="0">
                <a:solidFill>
                  <a:srgbClr val="00594D"/>
                </a:solidFill>
              </a:rPr>
              <a:t>Currently seeking representation and partners from </a:t>
            </a:r>
            <a:r>
              <a:rPr lang="en-IE" sz="1050" b="1" i="1" dirty="0" err="1" smtClean="0">
                <a:solidFill>
                  <a:srgbClr val="00594D"/>
                </a:solidFill>
              </a:rPr>
              <a:t>Comhairle</a:t>
            </a:r>
            <a:r>
              <a:rPr lang="en-IE" sz="1050" b="1" i="1" dirty="0" smtClean="0">
                <a:solidFill>
                  <a:srgbClr val="00594D"/>
                </a:solidFill>
              </a:rPr>
              <a:t> </a:t>
            </a:r>
            <a:r>
              <a:rPr lang="en-IE" sz="1050" b="1" i="1" dirty="0" err="1" smtClean="0">
                <a:solidFill>
                  <a:srgbClr val="00594D"/>
                </a:solidFill>
              </a:rPr>
              <a:t>na</a:t>
            </a:r>
            <a:r>
              <a:rPr lang="en-IE" sz="1050" b="1" i="1" dirty="0" smtClean="0">
                <a:solidFill>
                  <a:srgbClr val="00594D"/>
                </a:solidFill>
              </a:rPr>
              <a:t> </a:t>
            </a:r>
            <a:r>
              <a:rPr lang="en-IE" sz="1050" b="1" i="1" dirty="0" err="1" smtClean="0">
                <a:solidFill>
                  <a:srgbClr val="00594D"/>
                </a:solidFill>
              </a:rPr>
              <a:t>nÓg</a:t>
            </a:r>
            <a:r>
              <a:rPr lang="en-IE" sz="1050" b="1" i="1" dirty="0" smtClean="0">
                <a:solidFill>
                  <a:srgbClr val="00594D"/>
                </a:solidFill>
              </a:rPr>
              <a:t> and National Parents Association. Our past PDST advisor is remaining with the group to represent active teacher voice.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3984" y="2322084"/>
            <a:ext cx="899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solidFill>
                  <a:schemeClr val="bg1"/>
                </a:solidFill>
              </a:rPr>
              <a:t>Sample image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05" y="3827720"/>
            <a:ext cx="1455810" cy="75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38" y="552218"/>
            <a:ext cx="816344" cy="72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6" y="2866002"/>
            <a:ext cx="1024093" cy="94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66" y="2177490"/>
            <a:ext cx="1432911" cy="6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528" y="61572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94D"/>
                </a:solidFill>
              </a:rPr>
              <a:t>Strengths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0" y="336775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HRB | </a:t>
            </a:r>
            <a:r>
              <a:rPr lang="en-US" sz="800" b="1" dirty="0" smtClean="0">
                <a:solidFill>
                  <a:srgbClr val="414141"/>
                </a:solidFill>
              </a:rPr>
              <a:t>National Drugs Forum 2018</a:t>
            </a:r>
            <a:endParaRPr lang="en-US" sz="800" b="1" dirty="0">
              <a:solidFill>
                <a:srgbClr val="414141"/>
              </a:solidFill>
            </a:endParaRPr>
          </a:p>
        </p:txBody>
      </p:sp>
      <p:pic>
        <p:nvPicPr>
          <p:cNvPr id="1026" name="Picture 2" descr="Image result for csmt limer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"/>
          <a:stretch/>
        </p:blipFill>
        <p:spPr bwMode="auto">
          <a:xfrm>
            <a:off x="5244437" y="195863"/>
            <a:ext cx="4515430" cy="25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4791" y="1151813"/>
            <a:ext cx="5741800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14141"/>
                </a:solidFill>
              </a:rPr>
              <a:t>Multimodal approach (Morgan 2001)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414141"/>
                </a:solidFill>
              </a:rPr>
              <a:t>extension to the  social influences 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414141"/>
                </a:solidFill>
              </a:rPr>
              <a:t>move away from isolated school programme </a:t>
            </a:r>
            <a:r>
              <a:rPr lang="en-US" sz="1000" b="1" dirty="0" smtClean="0">
                <a:solidFill>
                  <a:srgbClr val="414141"/>
                </a:solidFill>
              </a:rPr>
              <a:t>to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414141"/>
                </a:solidFill>
              </a:rPr>
              <a:t>Environmental prevention intervention that seeks to limit the exposure to unhealthy or risky behavior opportunities</a:t>
            </a:r>
          </a:p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14141"/>
                </a:solidFill>
              </a:rPr>
              <a:t>Encompasses Family Focus / Supports School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414141"/>
                </a:solidFill>
              </a:rPr>
              <a:t>Strengthens the link between home and school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414141"/>
                </a:solidFill>
              </a:rPr>
              <a:t>Develops shared dialogue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414141"/>
                </a:solidFill>
              </a:rPr>
              <a:t>Creates opportunities to communicate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414141"/>
                </a:solidFill>
              </a:rPr>
              <a:t>Integrates the </a:t>
            </a:r>
            <a:r>
              <a:rPr lang="en-US" sz="1100" dirty="0" err="1" smtClean="0">
                <a:solidFill>
                  <a:srgbClr val="414141"/>
                </a:solidFill>
              </a:rPr>
              <a:t>agencey</a:t>
            </a:r>
            <a:r>
              <a:rPr lang="en-US" sz="1100" dirty="0" smtClean="0">
                <a:solidFill>
                  <a:srgbClr val="414141"/>
                </a:solidFill>
              </a:rPr>
              <a:t>/service as an accessible support </a:t>
            </a:r>
            <a:r>
              <a:rPr lang="en-US" sz="1100" dirty="0">
                <a:solidFill>
                  <a:srgbClr val="414141"/>
                </a:solidFill>
              </a:rPr>
              <a:t>	</a:t>
            </a:r>
            <a:endParaRPr lang="en-US" sz="1100" dirty="0" smtClean="0">
              <a:solidFill>
                <a:srgbClr val="414141"/>
              </a:solidFill>
            </a:endParaRP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414141"/>
                </a:solidFill>
              </a:rPr>
              <a:t>Promotes other supports in the field/area </a:t>
            </a:r>
          </a:p>
          <a:p>
            <a:pPr marL="628551" lvl="1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414141"/>
                </a:solidFill>
              </a:rPr>
              <a:t>SFP programme</a:t>
            </a:r>
          </a:p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14141"/>
                </a:solidFill>
              </a:rPr>
              <a:t>Up to date content</a:t>
            </a:r>
          </a:p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30000"/>
              </a:lnSpc>
              <a:buClr>
                <a:srgbClr val="9D1635"/>
              </a:buClr>
              <a:buSzPct val="25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14141"/>
                </a:solidFill>
              </a:rPr>
              <a:t>Interactive nature of the workshops</a:t>
            </a:r>
            <a:endParaRPr lang="en-US" sz="1200" dirty="0">
              <a:solidFill>
                <a:srgbClr val="414141"/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 err="1">
              <a:solidFill>
                <a:srgbClr val="414141"/>
              </a:solidFill>
            </a:endParaRPr>
          </a:p>
        </p:txBody>
      </p:sp>
      <p:pic>
        <p:nvPicPr>
          <p:cNvPr id="1028" name="Picture 4" descr="Image result for jigsaw limer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54" y="3181416"/>
            <a:ext cx="3921790" cy="16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160" y="336775"/>
            <a:ext cx="13516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14141"/>
                </a:solidFill>
              </a:rPr>
              <a:t>HSE | </a:t>
            </a:r>
            <a:r>
              <a:rPr lang="en-US" sz="800" b="1" dirty="0" smtClean="0">
                <a:solidFill>
                  <a:srgbClr val="414141"/>
                </a:solidFill>
              </a:rPr>
              <a:t>Presentation Title</a:t>
            </a:r>
            <a:endParaRPr lang="en-US" sz="800" b="1" dirty="0">
              <a:solidFill>
                <a:srgbClr val="414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28" y="615720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94D"/>
                </a:solidFill>
              </a:rPr>
              <a:t>Challenges faced…</a:t>
            </a:r>
            <a:endParaRPr lang="en-US" sz="2400" b="1" dirty="0">
              <a:solidFill>
                <a:srgbClr val="0059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74" y="1048521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99887"/>
                </a:solidFill>
              </a:rPr>
              <a:t>What we’ve learned…</a:t>
            </a:r>
            <a:endParaRPr lang="en-US" sz="1000" b="1" dirty="0">
              <a:solidFill>
                <a:srgbClr val="69988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3" y="1575998"/>
            <a:ext cx="484608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 smtClean="0">
                <a:solidFill>
                  <a:srgbClr val="414141"/>
                </a:solidFill>
              </a:rPr>
              <a:t>Hard to evidence education and prevention programmes…</a:t>
            </a:r>
            <a:endParaRPr lang="en-US" sz="1000" dirty="0">
              <a:solidFill>
                <a:srgbClr val="414141"/>
              </a:solidFill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20000"/>
              </a:lnSpc>
              <a:buClr>
                <a:srgbClr val="9D1635"/>
              </a:buClr>
              <a:buSzPct val="250000"/>
              <a:buFont typeface="Arial"/>
              <a:buChar char="•"/>
            </a:pPr>
            <a:r>
              <a:rPr lang="en-US" sz="1000" b="1" dirty="0" smtClean="0">
                <a:solidFill>
                  <a:srgbClr val="00594D"/>
                </a:solidFill>
              </a:rPr>
              <a:t>   Challenge </a:t>
            </a:r>
            <a:r>
              <a:rPr lang="en-US" sz="1000" b="1" dirty="0">
                <a:solidFill>
                  <a:srgbClr val="00594D"/>
                </a:solidFill>
              </a:rPr>
              <a:t>one</a:t>
            </a:r>
            <a:r>
              <a:rPr lang="en-US" sz="1000" dirty="0">
                <a:solidFill>
                  <a:srgbClr val="414141"/>
                </a:solidFill>
              </a:rPr>
              <a:t> </a:t>
            </a:r>
            <a:r>
              <a:rPr lang="en-US" sz="1000" dirty="0" smtClean="0">
                <a:solidFill>
                  <a:srgbClr val="414141"/>
                </a:solidFill>
              </a:rPr>
              <a:t>change in management/teacher school setting</a:t>
            </a:r>
            <a:endParaRPr lang="en-US" sz="10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000" dirty="0" smtClean="0">
              <a:solidFill>
                <a:srgbClr val="414141"/>
              </a:solidFill>
            </a:endParaRPr>
          </a:p>
          <a:p>
            <a:pPr marL="171450" indent="-171450">
              <a:lnSpc>
                <a:spcPct val="120000"/>
              </a:lnSpc>
              <a:buClr>
                <a:srgbClr val="9D1635"/>
              </a:buClr>
              <a:buSzPct val="250000"/>
              <a:buFont typeface="Arial"/>
              <a:buChar char="•"/>
            </a:pPr>
            <a:r>
              <a:rPr lang="en-US" sz="1000" b="1" dirty="0" smtClean="0">
                <a:solidFill>
                  <a:srgbClr val="00594D"/>
                </a:solidFill>
              </a:rPr>
              <a:t>   Challenge two</a:t>
            </a:r>
            <a:r>
              <a:rPr lang="en-US" sz="1000" dirty="0" smtClean="0">
                <a:solidFill>
                  <a:srgbClr val="414141"/>
                </a:solidFill>
              </a:rPr>
              <a:t> getting the parents who you want to meet attending</a:t>
            </a:r>
            <a:endParaRPr lang="en-US" sz="10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20000"/>
              </a:lnSpc>
              <a:buClr>
                <a:srgbClr val="9D1635"/>
              </a:buClr>
              <a:buSzPct val="250000"/>
              <a:buFont typeface="Arial"/>
              <a:buChar char="•"/>
            </a:pPr>
            <a:endParaRPr lang="en-US" sz="1000" dirty="0" smtClean="0">
              <a:solidFill>
                <a:srgbClr val="414141"/>
              </a:solidFill>
            </a:endParaRPr>
          </a:p>
          <a:p>
            <a:pPr marL="171450" indent="-171450">
              <a:lnSpc>
                <a:spcPct val="120000"/>
              </a:lnSpc>
              <a:buClr>
                <a:srgbClr val="9D1635"/>
              </a:buClr>
              <a:buSzPct val="250000"/>
              <a:buFont typeface="Arial"/>
              <a:buChar char="•"/>
            </a:pPr>
            <a:r>
              <a:rPr lang="en-US" sz="1000" b="1" dirty="0" smtClean="0">
                <a:solidFill>
                  <a:srgbClr val="00594D"/>
                </a:solidFill>
              </a:rPr>
              <a:t>   Challenge three</a:t>
            </a:r>
            <a:r>
              <a:rPr lang="en-US" sz="1000" dirty="0" smtClean="0">
                <a:solidFill>
                  <a:srgbClr val="414141"/>
                </a:solidFill>
              </a:rPr>
              <a:t> low uptake in Limerick city schools*</a:t>
            </a:r>
            <a:endParaRPr lang="en-US" sz="1000" dirty="0">
              <a:solidFill>
                <a:srgbClr val="414141"/>
              </a:solidFill>
            </a:endParaRPr>
          </a:p>
          <a:p>
            <a:pPr marL="171450" indent="-171450">
              <a:lnSpc>
                <a:spcPct val="120000"/>
              </a:lnSpc>
              <a:buClr>
                <a:srgbClr val="9D1635"/>
              </a:buClr>
              <a:buSzPct val="250000"/>
              <a:buFont typeface="Arial"/>
              <a:buChar char="•"/>
            </a:pPr>
            <a:endParaRPr lang="en-US" sz="1000" dirty="0" smtClean="0">
              <a:solidFill>
                <a:srgbClr val="414141"/>
              </a:solidFill>
            </a:endParaRPr>
          </a:p>
          <a:p>
            <a:pPr>
              <a:lnSpc>
                <a:spcPct val="120000"/>
              </a:lnSpc>
              <a:buClr>
                <a:srgbClr val="9D1635"/>
              </a:buClr>
              <a:buSzPct val="250000"/>
            </a:pPr>
            <a:endParaRPr lang="en-US" sz="1000" dirty="0">
              <a:solidFill>
                <a:srgbClr val="414141"/>
              </a:solidFill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41414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2019" y="4737253"/>
            <a:ext cx="7171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/>
              <a:t>* Another Drugs Education programme is delivered in the city, and a lot of schools utilise this option, thus may affect our uptake.</a:t>
            </a:r>
            <a:endParaRPr lang="en-IE" sz="9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14348832"/>
              </p:ext>
            </p:extLst>
          </p:nvPr>
        </p:nvGraphicFramePr>
        <p:xfrm>
          <a:off x="5001658" y="1183234"/>
          <a:ext cx="4053122" cy="318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6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976</TotalTime>
  <Words>843</Words>
  <Application>Microsoft Office PowerPoint</Application>
  <PresentationFormat>On-screen Show (16:9)</PresentationFormat>
  <Paragraphs>179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Brian Galvin</cp:lastModifiedBy>
  <cp:revision>104</cp:revision>
  <dcterms:created xsi:type="dcterms:W3CDTF">2010-04-12T23:12:02Z</dcterms:created>
  <dcterms:modified xsi:type="dcterms:W3CDTF">2018-11-07T12:30:07Z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