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3" r:id="rId2"/>
    <p:sldId id="264" r:id="rId3"/>
    <p:sldId id="265" r:id="rId4"/>
    <p:sldId id="266" r:id="rId5"/>
    <p:sldId id="256" r:id="rId6"/>
    <p:sldId id="257" r:id="rId7"/>
    <p:sldId id="258" r:id="rId8"/>
    <p:sldId id="259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789" autoAdjust="0"/>
  </p:normalViewPr>
  <p:slideViewPr>
    <p:cSldViewPr snapToGrid="0">
      <p:cViewPr>
        <p:scale>
          <a:sx n="74" d="100"/>
          <a:sy n="74" d="100"/>
        </p:scale>
        <p:origin x="-558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Service Break Down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A7-421A-8413-CC5F741F6A9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A7-421A-8413-CC5F741F6A9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DA7-421A-8413-CC5F741F6A9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A7-421A-8413-CC5F741F6A9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DA7-421A-8413-CC5F741F6A9E}"/>
              </c:ext>
            </c:extLst>
          </c:dPt>
          <c:dLbls>
            <c:dLbl>
              <c:idx val="0"/>
              <c:layout>
                <c:manualLayout>
                  <c:x val="-3.0942257217847768E-2"/>
                  <c:y val="9.839268008165644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11%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A7-421A-8413-CC5F741F6A9E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79%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A7-421A-8413-CC5F741F6A9E}"/>
                </c:ext>
              </c:extLst>
            </c:dLbl>
            <c:dLbl>
              <c:idx val="2"/>
              <c:layout>
                <c:manualLayout>
                  <c:x val="3.7707349081364833E-2"/>
                  <c:y val="7.69999999999999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9666D8-3BE8-4F15-AA81-68D5CF462F4C}" type="PERCENTAGE">
                      <a:rPr lang="en-US">
                        <a:solidFill>
                          <a:schemeClr val="tx1"/>
                        </a:solidFill>
                      </a:rPr>
                      <a:pPr>
                        <a:defRPr sz="24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[PERCENTAGE]</a:t>
                    </a:fld>
                    <a:endParaRPr lang="en-I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DA7-421A-8413-CC5F741F6A9E}"/>
                </c:ext>
              </c:extLst>
            </c:dLbl>
            <c:dLbl>
              <c:idx val="3"/>
              <c:layout>
                <c:manualLayout>
                  <c:x val="2.8259268372703449E-2"/>
                  <c:y val="7.44498396033828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F7367F4-7B63-4730-8695-58F375124349}" type="PERCENTAGE">
                      <a:rPr lang="en-US">
                        <a:solidFill>
                          <a:schemeClr val="tx1"/>
                        </a:solidFill>
                      </a:rPr>
                      <a:pPr>
                        <a:defRPr sz="24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[PERCENTAGE]</a:t>
                    </a:fld>
                    <a:endParaRPr lang="en-I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DA7-421A-8413-CC5F741F6A9E}"/>
                </c:ext>
              </c:extLst>
            </c:dLbl>
            <c:dLbl>
              <c:idx val="4"/>
              <c:layout>
                <c:manualLayout>
                  <c:x val="1.0178395669291339E-2"/>
                  <c:y val="8.720282881306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D4CF8F4-8885-4D9F-AD20-B266D1478303}" type="PERCENTAGE">
                      <a:rPr lang="en-US">
                        <a:solidFill>
                          <a:schemeClr val="tx1"/>
                        </a:solidFill>
                      </a:rPr>
                      <a:pPr>
                        <a:defRPr sz="24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[PERCENTAGE]</a:t>
                    </a:fld>
                    <a:endParaRPr lang="en-I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DA7-421A-8413-CC5F741F6A9E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Assessment</c:v>
                </c:pt>
                <c:pt idx="1">
                  <c:v>Individual Counselling</c:v>
                </c:pt>
                <c:pt idx="2">
                  <c:v>Acupuncture</c:v>
                </c:pt>
                <c:pt idx="3">
                  <c:v>3 Way Meetings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8.1999999999999993</c:v>
                </c:pt>
                <c:pt idx="1">
                  <c:v>79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A7-421A-8413-CC5F741F6A9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78491428805774277"/>
          <c:y val="0.22632575094779822"/>
          <c:w val="0.20883571194225722"/>
          <c:h val="0.5639319043452901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Service Users</c:v>
                </c:pt>
              </c:strCache>
            </c:strRef>
          </c:tx>
          <c:dPt>
            <c:idx val="0"/>
            <c:bubble3D val="0"/>
            <c:explosion val="2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0E-4BAD-AC44-150EFE18DA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30E-4BAD-AC44-150EFE18DA29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6C669C7F-69BB-4017-95AD-068A55B06542}" type="PERCENTAGE">
                      <a:rPr lang="en-US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IE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30E-4BAD-AC44-150EFE18DA2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E99D990-6938-4324-A60C-CA98E90498E3}" type="PERCENTAGE">
                      <a:rPr lang="en-US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IE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30E-4BAD-AC44-150EFE18DA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64</c:v>
                </c:pt>
                <c:pt idx="1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0E-4BAD-AC44-150EFE18DA2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075620533304722"/>
          <c:y val="0.23362601831817123"/>
          <c:w val="0.16507229855227687"/>
          <c:h val="0.5782202651239816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dirty="0"/>
              <a:t>Presenting Substance</a:t>
            </a:r>
          </a:p>
        </c:rich>
      </c:tx>
      <c:layout>
        <c:manualLayout>
          <c:xMode val="edge"/>
          <c:yMode val="edge"/>
          <c:x val="0.39303125"/>
          <c:y val="0.12961633387676641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Val / Zopi</c:v>
                </c:pt>
                <c:pt idx="1">
                  <c:v>Alcohol</c:v>
                </c:pt>
                <c:pt idx="2">
                  <c:v>Coc. Pow</c:v>
                </c:pt>
                <c:pt idx="3">
                  <c:v>Methadone</c:v>
                </c:pt>
                <c:pt idx="4">
                  <c:v>Weed</c:v>
                </c:pt>
                <c:pt idx="5">
                  <c:v>Crack Coc.</c:v>
                </c:pt>
                <c:pt idx="6">
                  <c:v>Heroin</c:v>
                </c:pt>
                <c:pt idx="7">
                  <c:v>Codeine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11</c:v>
                </c:pt>
                <c:pt idx="1">
                  <c:v>9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D3-432B-8BCF-BBE5BEDB7E3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4269056"/>
        <c:axId val="54640000"/>
      </c:barChart>
      <c:catAx>
        <c:axId val="5426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40000"/>
        <c:crosses val="autoZero"/>
        <c:auto val="1"/>
        <c:lblAlgn val="ctr"/>
        <c:lblOffset val="100"/>
        <c:noMultiLvlLbl val="0"/>
      </c:catAx>
      <c:valAx>
        <c:axId val="546400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4269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603481550100353E-2"/>
          <c:y val="2.2546867542317505E-2"/>
          <c:w val="0.93591612629303689"/>
          <c:h val="0.85787797641374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Treat Complete</c:v>
                </c:pt>
                <c:pt idx="1">
                  <c:v>Trans Stable</c:v>
                </c:pt>
                <c:pt idx="2">
                  <c:v>Did not wish to attend</c:v>
                </c:pt>
                <c:pt idx="3">
                  <c:v>Refused further Sessions</c:v>
                </c:pt>
                <c:pt idx="4">
                  <c:v>DNE</c:v>
                </c:pt>
                <c:pt idx="5">
                  <c:v>Ongoing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16</c:v>
                </c:pt>
                <c:pt idx="1">
                  <c:v>7</c:v>
                </c:pt>
                <c:pt idx="2">
                  <c:v>4</c:v>
                </c:pt>
                <c:pt idx="3">
                  <c:v>4</c:v>
                </c:pt>
                <c:pt idx="4">
                  <c:v>11</c:v>
                </c:pt>
                <c:pt idx="5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46-450F-891F-23A753847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476800"/>
        <c:axId val="54478336"/>
      </c:barChart>
      <c:catAx>
        <c:axId val="54476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4478336"/>
        <c:crosses val="autoZero"/>
        <c:auto val="1"/>
        <c:lblAlgn val="ctr"/>
        <c:lblOffset val="100"/>
        <c:noMultiLvlLbl val="0"/>
      </c:catAx>
      <c:valAx>
        <c:axId val="54478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476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0.36383</cdr:x>
      <cdr:y>0.01148</cdr:y>
    </cdr:from>
    <cdr:to>
      <cdr:x>0.63617</cdr:x>
      <cdr:y>0.11765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70435" y="70339"/>
          <a:ext cx="2822330" cy="6506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I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Outcomes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596BB-E90F-4A86-9F8A-6C631F7B5666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16604-64DB-4A71-BF4A-1F87666119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9876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16604-64DB-4A71-BF4A-1F8766611941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3508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What is it</a:t>
            </a:r>
          </a:p>
          <a:p>
            <a:r>
              <a:rPr lang="en-IE" dirty="0"/>
              <a:t>It is 9 hours a week provided by two addiction counsellors</a:t>
            </a:r>
          </a:p>
          <a:p>
            <a:r>
              <a:rPr lang="en-IE" dirty="0"/>
              <a:t>Its within the local GP practices or within a local drug / alcohol service’s building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16604-64DB-4A71-BF4A-1F8766611941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4731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Transfer to yap for</a:t>
            </a:r>
            <a:r>
              <a:rPr lang="en-IE" baseline="0" dirty="0"/>
              <a:t> complimentary services</a:t>
            </a:r>
          </a:p>
          <a:p>
            <a:endParaRPr lang="en-IE" baseline="0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16604-64DB-4A71-BF4A-1F8766611941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1911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50 Clients accessed the service 32 Male and 18 Female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16604-64DB-4A71-BF4A-1F8766611941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47733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Valium and </a:t>
            </a:r>
            <a:r>
              <a:rPr lang="en-IE" dirty="0" err="1"/>
              <a:t>zoplicone</a:t>
            </a:r>
            <a:r>
              <a:rPr lang="en-IE" dirty="0"/>
              <a:t> experiencing</a:t>
            </a:r>
            <a:r>
              <a:rPr lang="en-IE" baseline="0" dirty="0"/>
              <a:t> challenges or seeking medication for overwhelming events, our role is to assess, negotiate and make recommendations</a:t>
            </a:r>
          </a:p>
          <a:p>
            <a:endParaRPr lang="en-IE" baseline="0" dirty="0"/>
          </a:p>
          <a:p>
            <a:r>
              <a:rPr lang="en-IE" baseline="0" dirty="0"/>
              <a:t>A feature of presentations is dual diagnosis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16604-64DB-4A71-BF4A-1F8766611941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4380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err="1"/>
              <a:t>Whats</a:t>
            </a:r>
            <a:r>
              <a:rPr lang="en-IE" dirty="0"/>
              <a:t> involved in getting here,</a:t>
            </a:r>
          </a:p>
          <a:p>
            <a:endParaRPr lang="en-IE" dirty="0"/>
          </a:p>
          <a:p>
            <a:r>
              <a:rPr lang="en-IE" dirty="0"/>
              <a:t>From</a:t>
            </a:r>
            <a:r>
              <a:rPr lang="en-IE" baseline="0" dirty="0"/>
              <a:t> HRB treatment outcomes</a:t>
            </a:r>
          </a:p>
          <a:p>
            <a:endParaRPr lang="en-IE" baseline="0" dirty="0"/>
          </a:p>
          <a:p>
            <a:r>
              <a:rPr lang="en-IE" baseline="0" dirty="0" err="1"/>
              <a:t>Tranferred</a:t>
            </a:r>
            <a:r>
              <a:rPr lang="en-IE" baseline="0" dirty="0"/>
              <a:t> stable – other YAP services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16604-64DB-4A71-BF4A-1F8766611941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5012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importance of on the ground communication between prescribing GP’s and drug workers, the value of relaying information of current popular trends of street tablet use</a:t>
            </a:r>
          </a:p>
          <a:p>
            <a:endParaRPr lang="en-IE" dirty="0"/>
          </a:p>
          <a:p>
            <a:r>
              <a:rPr lang="en-IE" dirty="0"/>
              <a:t>Appropriate referrals – mental health,</a:t>
            </a:r>
            <a:r>
              <a:rPr lang="en-IE" baseline="0" dirty="0"/>
              <a:t> general counselling</a:t>
            </a:r>
            <a:endParaRPr lang="en-IE" dirty="0"/>
          </a:p>
          <a:p>
            <a:endParaRPr lang="en-IE" dirty="0"/>
          </a:p>
          <a:p>
            <a:r>
              <a:rPr lang="en-GB" dirty="0"/>
              <a:t>Uniqueness co location</a:t>
            </a:r>
          </a:p>
          <a:p>
            <a:endParaRPr lang="en-GB" dirty="0"/>
          </a:p>
          <a:p>
            <a:r>
              <a:rPr lang="en-GB" dirty="0"/>
              <a:t>Transfer from GP practice to yap building</a:t>
            </a:r>
          </a:p>
          <a:p>
            <a:endParaRPr lang="en-GB" dirty="0"/>
          </a:p>
          <a:p>
            <a:r>
              <a:rPr lang="en-GB" dirty="0"/>
              <a:t>Ongoing</a:t>
            </a:r>
            <a:r>
              <a:rPr lang="en-GB" baseline="0" dirty="0"/>
              <a:t> reviews to ensure we don’t slip into working in silos</a:t>
            </a:r>
            <a:endParaRPr lang="en-GB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16604-64DB-4A71-BF4A-1F8766611941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3508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568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3877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5277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7886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6885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1655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6392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0171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278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263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509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783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930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559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170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680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404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746E326-772B-4E93-9B7E-B5229CD18148}" type="datetimeFigureOut">
              <a:rPr lang="en-IE" smtClean="0"/>
              <a:t>15/11/2018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264B029-FCDB-40EF-AEEE-0118C7EA0D1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136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832" y="887104"/>
            <a:ext cx="10364451" cy="34738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‘I’m not a lone soldier’ – A multi-disciplinary response to the management and treatment of benzodiazepine use within the general practitioner setting.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6223554" y="5359736"/>
            <a:ext cx="5185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/>
              <a:t>Ballymun</a:t>
            </a:r>
            <a:r>
              <a:rPr lang="en-GB" dirty="0"/>
              <a:t> GP Community Partnership Addiction Project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12178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B05944-361C-429C-8A8C-4F533B148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87694"/>
            <a:ext cx="10364451" cy="1596177"/>
          </a:xfrm>
        </p:spPr>
        <p:txBody>
          <a:bodyPr/>
          <a:lstStyle/>
          <a:p>
            <a:r>
              <a:rPr lang="en-IE" dirty="0"/>
              <a:t>What have we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A6B4FA-650D-4137-BE69-4784B2267A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27638"/>
            <a:ext cx="10363826" cy="509074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E" sz="2800" dirty="0"/>
              <a:t>its important GP’s are familiar with the current popular street Tablet use</a:t>
            </a:r>
          </a:p>
          <a:p>
            <a:pPr>
              <a:lnSpc>
                <a:spcPct val="150000"/>
              </a:lnSpc>
            </a:pPr>
            <a:r>
              <a:rPr lang="en-IE" sz="2800" dirty="0"/>
              <a:t>Addiction Counsellors are Addiction Counsellors</a:t>
            </a:r>
          </a:p>
          <a:p>
            <a:pPr>
              <a:lnSpc>
                <a:spcPct val="150000"/>
              </a:lnSpc>
            </a:pPr>
            <a:r>
              <a:rPr lang="en-IE" sz="2800" dirty="0"/>
              <a:t>Some Drug / alcohol users don’t want to be seen in a drug / Alcohol service</a:t>
            </a:r>
          </a:p>
          <a:p>
            <a:pPr>
              <a:lnSpc>
                <a:spcPct val="150000"/>
              </a:lnSpc>
            </a:pPr>
            <a:r>
              <a:rPr lang="en-IE" sz="2800" dirty="0"/>
              <a:t>Value of onsite Multidisciplinary involvement</a:t>
            </a:r>
          </a:p>
          <a:p>
            <a:pPr>
              <a:lnSpc>
                <a:spcPct val="150000"/>
              </a:lnSpc>
            </a:pPr>
            <a:r>
              <a:rPr lang="en-IE" sz="2800" dirty="0"/>
              <a:t>We are better together</a:t>
            </a:r>
          </a:p>
        </p:txBody>
      </p:sp>
    </p:spTree>
    <p:extLst>
      <p:ext uri="{BB962C8B-B14F-4D97-AF65-F5344CB8AC3E}">
        <p14:creationId xmlns:p14="http://schemas.microsoft.com/office/powerpoint/2010/main" val="1108289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E9318E-FC83-4D24-B84F-977305056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75171"/>
            <a:ext cx="10364451" cy="628393"/>
          </a:xfrm>
        </p:spPr>
        <p:txBody>
          <a:bodyPr/>
          <a:lstStyle/>
          <a:p>
            <a:r>
              <a:rPr lang="en-IE" b="1" dirty="0">
                <a:solidFill>
                  <a:schemeClr val="accent1">
                    <a:lumMod val="50000"/>
                  </a:schemeClr>
                </a:solidFill>
              </a:rPr>
              <a:t>Background</a:t>
            </a:r>
            <a:r>
              <a:rPr lang="en-IE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8524458-3A66-4582-A949-00501A14FAF2}"/>
              </a:ext>
            </a:extLst>
          </p:cNvPr>
          <p:cNvSpPr txBox="1"/>
          <p:nvPr/>
        </p:nvSpPr>
        <p:spPr>
          <a:xfrm>
            <a:off x="913774" y="434965"/>
            <a:ext cx="1059935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800" dirty="0"/>
              <a:t>Partnership Response;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Hosted and situated in the Ballymun Family Practice,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Delivered by Ballymun Youth Action Project,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Funded by the Ballymun Local Drug &amp; Alcohol Task Force.</a:t>
            </a:r>
          </a:p>
          <a:p>
            <a:endParaRPr lang="en-I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800" dirty="0"/>
              <a:t>As a response to a study by the Ballymun Youth Action Project (BYAP) in 2004 entitled </a:t>
            </a:r>
            <a:r>
              <a:rPr lang="en-IE" sz="2800" i="1" dirty="0"/>
              <a:t>Benzodiazepines – Whose Little Helper</a:t>
            </a:r>
          </a:p>
          <a:p>
            <a:endParaRPr lang="en-I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800" dirty="0"/>
              <a:t>Explored work by Rolande Anderson (ICGP) in the area of alcohol as a useful template for the development of services to complement GP practices in the area of benzodiazepines.</a:t>
            </a:r>
          </a:p>
          <a:p>
            <a:endParaRPr lang="en-I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800" dirty="0"/>
              <a:t>Project commenced 2006; evaluated 2011 </a:t>
            </a: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68063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B05944-361C-429C-8A8C-4F533B148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87695"/>
            <a:ext cx="10364451" cy="782124"/>
          </a:xfrm>
        </p:spPr>
        <p:txBody>
          <a:bodyPr/>
          <a:lstStyle/>
          <a:p>
            <a:r>
              <a:rPr lang="en-IE" dirty="0">
                <a:solidFill>
                  <a:schemeClr val="bg2">
                    <a:lumMod val="50000"/>
                  </a:schemeClr>
                </a:solidFill>
              </a:rPr>
              <a:t>KEY project CHARACTERISTICS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05E704C4-20A7-4F27-9C0A-5E942A11FD87}"/>
              </a:ext>
            </a:extLst>
          </p:cNvPr>
          <p:cNvSpPr/>
          <p:nvPr/>
        </p:nvSpPr>
        <p:spPr>
          <a:xfrm>
            <a:off x="913774" y="848824"/>
            <a:ext cx="10640916" cy="6745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E" sz="2500" dirty="0">
                <a:ea typeface="Calibri" panose="020F0502020204030204" pitchFamily="34" charset="0"/>
                <a:cs typeface="Times New Roman" panose="02020603050405020304" pitchFamily="18" charset="0"/>
              </a:rPr>
              <a:t>Accessibility and Engagement - ease of referral system, engages those who would not necessarily attend addiction services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E" sz="2500" dirty="0">
                <a:ea typeface="Calibri" panose="020F0502020204030204" pitchFamily="34" charset="0"/>
                <a:cs typeface="Times New Roman" panose="02020603050405020304" pitchFamily="18" charset="0"/>
              </a:rPr>
              <a:t>Allows for earlier intervention and early warning systems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E" sz="2500" dirty="0">
                <a:ea typeface="Calibri" panose="020F0502020204030204" pitchFamily="34" charset="0"/>
                <a:cs typeface="Times New Roman" panose="02020603050405020304" pitchFamily="18" charset="0"/>
              </a:rPr>
              <a:t>Discreet, non stigmatising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E" sz="2500" dirty="0">
                <a:ea typeface="Calibri" panose="020F0502020204030204" pitchFamily="34" charset="0"/>
                <a:cs typeface="Times New Roman" panose="02020603050405020304" pitchFamily="18" charset="0"/>
              </a:rPr>
              <a:t>Flexibility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E" sz="2500" dirty="0">
                <a:ea typeface="Calibri" panose="020F0502020204030204" pitchFamily="34" charset="0"/>
                <a:cs typeface="Times New Roman" panose="02020603050405020304" pitchFamily="18" charset="0"/>
              </a:rPr>
              <a:t>Allows for integration of medical and psychosocial model (e.g. supported reduction plans)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E" sz="2500" dirty="0">
                <a:ea typeface="Calibri" panose="020F0502020204030204" pitchFamily="34" charset="0"/>
                <a:cs typeface="Times New Roman" panose="02020603050405020304" pitchFamily="18" charset="0"/>
              </a:rPr>
              <a:t>Enhances links within primary health care provision and across local support services when required.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E" sz="2500" dirty="0">
                <a:ea typeface="Calibri" panose="020F0502020204030204" pitchFamily="34" charset="0"/>
                <a:cs typeface="Times New Roman" panose="02020603050405020304" pitchFamily="18" charset="0"/>
              </a:rPr>
              <a:t>Creates a culture of co-operation and intervention beyond benzo use (e.g. alcohol, methadone clients).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E" sz="2500" dirty="0">
                <a:ea typeface="Calibri" panose="020F0502020204030204" pitchFamily="34" charset="0"/>
                <a:cs typeface="Times New Roman" panose="02020603050405020304" pitchFamily="18" charset="0"/>
              </a:rPr>
              <a:t>Assists in the tracking of benzo and Z related issues.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I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I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17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F89CA51-82F2-4C7E-B2FA-03F970A9FE57}"/>
              </a:ext>
            </a:extLst>
          </p:cNvPr>
          <p:cNvSpPr/>
          <p:nvPr/>
        </p:nvSpPr>
        <p:spPr>
          <a:xfrm>
            <a:off x="1343891" y="1169657"/>
            <a:ext cx="10266218" cy="3009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taken up someone who is already a patient who was buying on the street and has a heavy problem and where I would have ran from it because I couldn’t cope with it, I agreed to take her on to detox her. And the reason I couldn’t cope with it was because I didn’t feel skilled but I feel if she is in counselling, addiction counselling and committing to that,  I feel I can deliver my bit and I feel more secure that I’m not a lone soldier.</a:t>
            </a:r>
            <a:r>
              <a:rPr lang="en-I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(PRACTICE1, GP1)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(Carrigan, 2011: 34)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087FDD2-012E-442B-9AF5-F1FE99CE0B84}"/>
              </a:ext>
            </a:extLst>
          </p:cNvPr>
          <p:cNvSpPr/>
          <p:nvPr/>
        </p:nvSpPr>
        <p:spPr>
          <a:xfrm>
            <a:off x="2175164" y="4602218"/>
            <a:ext cx="9601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i="1" dirty="0">
                <a:solidFill>
                  <a:schemeClr val="bg1">
                    <a:lumMod val="50000"/>
                  </a:schemeClr>
                </a:solidFill>
              </a:rPr>
              <a:t>Carrigan, J (2011) Chains of Addiction &amp; Links of Support: Responding to Benzodiazepine use in Ballymun, A GP-Community Partnership Addiction Project. Ballymun Local Drugs Task Force and Ballymun Family Practice: Dublin.</a:t>
            </a:r>
          </a:p>
        </p:txBody>
      </p:sp>
    </p:spTree>
    <p:extLst>
      <p:ext uri="{BB962C8B-B14F-4D97-AF65-F5344CB8AC3E}">
        <p14:creationId xmlns:p14="http://schemas.microsoft.com/office/powerpoint/2010/main" val="117245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="" xmlns:a16="http://schemas.microsoft.com/office/drawing/2014/main" id="{7E2BA2D5-46A3-46C0-98C9-A072D543B3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5" descr="Team">
            <a:extLst>
              <a:ext uri="{FF2B5EF4-FFF2-40B4-BE49-F238E27FC236}">
                <a16:creationId xmlns="" xmlns:a16="http://schemas.microsoft.com/office/drawing/2014/main" id="{89B730EF-6DC4-4537-B0C0-3720EA4BED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0242" y="1424090"/>
            <a:ext cx="3411940" cy="4739185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" name="Picture 10">
            <a:extLst>
              <a:ext uri="{FF2B5EF4-FFF2-40B4-BE49-F238E27FC236}">
                <a16:creationId xmlns="" xmlns:a16="http://schemas.microsoft.com/office/drawing/2014/main" id="{3573895B-DA42-4260-AE1E-182BA412328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EB24E0-37B7-456D-A027-CA1D32EE7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6212" y="1055077"/>
            <a:ext cx="8041112" cy="56270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GB" sz="2800" dirty="0">
                <a:latin typeface="+mn-lt"/>
              </a:rPr>
              <a:t>To assist those currently using benzodiazepines and for those seeking a prescription for benzodiazepines</a:t>
            </a:r>
            <a:br>
              <a:rPr lang="en-GB" sz="2800" dirty="0">
                <a:latin typeface="+mn-lt"/>
              </a:rPr>
            </a:br>
            <a:r>
              <a:rPr lang="en-GB" sz="2800" dirty="0">
                <a:latin typeface="+mn-lt"/>
              </a:rPr>
              <a:t/>
            </a:r>
            <a:br>
              <a:rPr lang="en-GB" sz="2800" dirty="0">
                <a:latin typeface="+mn-lt"/>
              </a:rPr>
            </a:br>
            <a:r>
              <a:rPr lang="en-GB" sz="2800" dirty="0">
                <a:latin typeface="+mn-lt"/>
              </a:rPr>
              <a:t> To provide a service for those seeking and wishing to address their substance misuse and/or related issues; those wishing to detox, and those seeking residential/ further treatment.</a:t>
            </a:r>
            <a:r>
              <a:rPr lang="en-GB" sz="2000" dirty="0">
                <a:latin typeface="+mn-lt"/>
              </a:rPr>
              <a:t/>
            </a:r>
            <a:br>
              <a:rPr lang="en-GB" sz="2000" dirty="0">
                <a:latin typeface="+mn-lt"/>
              </a:rPr>
            </a:br>
            <a:endParaRPr lang="en-IE" sz="2000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CDBBFFC-1C50-4C06-B86D-FDAA8CD4271F}"/>
              </a:ext>
            </a:extLst>
          </p:cNvPr>
          <p:cNvSpPr txBox="1"/>
          <p:nvPr/>
        </p:nvSpPr>
        <p:spPr>
          <a:xfrm>
            <a:off x="875416" y="2791999"/>
            <a:ext cx="632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G.P.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C57CFF8-D9F9-4E2E-8BC2-98E419FFA2D7}"/>
              </a:ext>
            </a:extLst>
          </p:cNvPr>
          <p:cNvSpPr txBox="1"/>
          <p:nvPr/>
        </p:nvSpPr>
        <p:spPr>
          <a:xfrm>
            <a:off x="1618467" y="2806571"/>
            <a:ext cx="875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Patient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FB6CDC0-A4E7-4F5F-90A3-1E9686636BD3}"/>
              </a:ext>
            </a:extLst>
          </p:cNvPr>
          <p:cNvSpPr txBox="1"/>
          <p:nvPr/>
        </p:nvSpPr>
        <p:spPr>
          <a:xfrm>
            <a:off x="2493957" y="2765750"/>
            <a:ext cx="11471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/>
              <a:t>Addiction</a:t>
            </a:r>
          </a:p>
          <a:p>
            <a:r>
              <a:rPr lang="en-IE" sz="1600" dirty="0"/>
              <a:t>Counsellor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29400" y="389021"/>
            <a:ext cx="2145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u="sng" dirty="0"/>
              <a:t>Aims</a:t>
            </a:r>
          </a:p>
        </p:txBody>
      </p:sp>
    </p:spTree>
    <p:extLst>
      <p:ext uri="{BB962C8B-B14F-4D97-AF65-F5344CB8AC3E}">
        <p14:creationId xmlns:p14="http://schemas.microsoft.com/office/powerpoint/2010/main" val="3957227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8FA71EC7-31BE-4D66-A347-AA40CE5A9A66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1319584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9299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A5C850-298E-4CD2-9F56-D27C4C9D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Who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AD718340-4638-49F0-8BD4-906948363FB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56222403"/>
              </p:ext>
            </p:extLst>
          </p:nvPr>
        </p:nvGraphicFramePr>
        <p:xfrm>
          <a:off x="-136186" y="-68094"/>
          <a:ext cx="12328186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2028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09C370EA-05CD-4692-BEB2-A314A499608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21472272"/>
              </p:ext>
            </p:extLst>
          </p:nvPr>
        </p:nvGraphicFramePr>
        <p:xfrm>
          <a:off x="0" y="1"/>
          <a:ext cx="12192000" cy="6760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0343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6389794"/>
              </p:ext>
            </p:extLst>
          </p:nvPr>
        </p:nvGraphicFramePr>
        <p:xfrm>
          <a:off x="914400" y="316523"/>
          <a:ext cx="10363200" cy="6128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559881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591</TotalTime>
  <Words>599</Words>
  <Application>Microsoft Office PowerPoint</Application>
  <PresentationFormat>Custom</PresentationFormat>
  <Paragraphs>79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Droplet</vt:lpstr>
      <vt:lpstr>‘I’m not a lone soldier’ – A multi-disciplinary response to the management and treatment of benzodiazepine use within the general practitioner setting.</vt:lpstr>
      <vt:lpstr>Background </vt:lpstr>
      <vt:lpstr>KEY project CHARACTERISTICS  </vt:lpstr>
      <vt:lpstr>PowerPoint Presentation</vt:lpstr>
      <vt:lpstr>To assist those currently using benzodiazepines and for those seeking a prescription for benzodiazepines   To provide a service for those seeking and wishing to address their substance misuse and/or related issues; those wishing to detox, and those seeking residential/ further treatment. </vt:lpstr>
      <vt:lpstr>PowerPoint Presentation</vt:lpstr>
      <vt:lpstr>Who</vt:lpstr>
      <vt:lpstr>PowerPoint Presentation</vt:lpstr>
      <vt:lpstr>PowerPoint Presentation</vt:lpstr>
      <vt:lpstr>What have we learned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Ballymun G.P. Community Partnership Addiction Project</dc:title>
  <dc:creator>Denise Foley</dc:creator>
  <cp:lastModifiedBy>Brian Galvin</cp:lastModifiedBy>
  <cp:revision>27</cp:revision>
  <dcterms:created xsi:type="dcterms:W3CDTF">2018-11-06T21:00:59Z</dcterms:created>
  <dcterms:modified xsi:type="dcterms:W3CDTF">2018-11-15T23:20:42Z</dcterms:modified>
</cp:coreProperties>
</file>