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72" r:id="rId2"/>
    <p:sldId id="273" r:id="rId3"/>
    <p:sldId id="275" r:id="rId4"/>
    <p:sldId id="277" r:id="rId5"/>
    <p:sldId id="280" r:id="rId6"/>
    <p:sldId id="283" r:id="rId7"/>
    <p:sldId id="285" r:id="rId8"/>
    <p:sldId id="2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90" d="100"/>
          <a:sy n="90" d="100"/>
        </p:scale>
        <p:origin x="-168" y="-3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11/14/2018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1A1D30-C0A0-4124-A783-34D9F15FA0FE}" type="datetime1">
              <a:rPr lang="en-US" smtClean="0"/>
              <a:t>11/14/2018</a:t>
            </a:fld>
            <a:endParaRPr lang="en-US"/>
          </a:p>
        </p:txBody>
      </p:sp>
      <p:sp>
        <p:nvSpPr>
          <p:cNvPr id="19" name="Footer Placeholder 18"/>
          <p:cNvSpPr>
            <a:spLocks noGrp="1"/>
          </p:cNvSpPr>
          <p:nvPr>
            <p:ph type="ftr" sz="quarter" idx="11"/>
          </p:nvPr>
        </p:nvSpPr>
        <p:spPr/>
        <p:txBody>
          <a:bodyPr/>
          <a:lstStyle/>
          <a:p>
            <a:r>
              <a:rPr lang="en-US" dirty="0" smtClean="0"/>
              <a:t>Add a footer</a:t>
            </a:r>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11/14/2018</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11/14/2018</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11/14/2018</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11/14/2018</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11/14/2018</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11/14/2018</a:t>
            </a:fld>
            <a:endParaRPr lang="en-US"/>
          </a:p>
        </p:txBody>
      </p:sp>
      <p:sp>
        <p:nvSpPr>
          <p:cNvPr id="8" name="Footer Placeholder 7"/>
          <p:cNvSpPr>
            <a:spLocks noGrp="1"/>
          </p:cNvSpPr>
          <p:nvPr>
            <p:ph type="ftr" sz="quarter" idx="11"/>
          </p:nvPr>
        </p:nvSpPr>
        <p:spPr/>
        <p:txBody>
          <a:bodyPr/>
          <a:lstStyle/>
          <a:p>
            <a:r>
              <a:rPr lang="en-US" dirty="0" smtClean="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5660E0-FA77-4473-A859-74127B089143}" type="datetime1">
              <a:rPr lang="en-US" smtClean="0"/>
              <a:t>11/14/2018</a:t>
            </a:fld>
            <a:endParaRPr lang="en-US"/>
          </a:p>
        </p:txBody>
      </p:sp>
      <p:sp>
        <p:nvSpPr>
          <p:cNvPr id="4" name="Footer Placeholder 3"/>
          <p:cNvSpPr>
            <a:spLocks noGrp="1"/>
          </p:cNvSpPr>
          <p:nvPr>
            <p:ph type="ftr" sz="quarter" idx="11"/>
          </p:nvPr>
        </p:nvSpPr>
        <p:spPr/>
        <p:txBody>
          <a:bodyPr/>
          <a:lstStyle/>
          <a:p>
            <a:r>
              <a:rPr lang="en-US" dirty="0" smtClean="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11/14/2018</a:t>
            </a:fld>
            <a:endParaRPr lang="en-US"/>
          </a:p>
        </p:txBody>
      </p:sp>
      <p:sp>
        <p:nvSpPr>
          <p:cNvPr id="3" name="Footer Placeholder 2"/>
          <p:cNvSpPr>
            <a:spLocks noGrp="1"/>
          </p:cNvSpPr>
          <p:nvPr>
            <p:ph type="ftr" sz="quarter" idx="11"/>
          </p:nvPr>
        </p:nvSpPr>
        <p:spPr/>
        <p:txBody>
          <a:bodyPr/>
          <a:lstStyle/>
          <a:p>
            <a:r>
              <a:rPr lang="en-US" dirty="0" smtClean="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11/14/2018</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11/14/2018</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smtClean="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11/14/2018</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smtClean="0"/>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smtClean="0"/>
              <a:t>SAFE Initiative – A Community Led Response </a:t>
            </a:r>
            <a:endParaRPr lang="en-US" dirty="0"/>
          </a:p>
        </p:txBody>
      </p:sp>
      <p:sp>
        <p:nvSpPr>
          <p:cNvPr id="5" name="Subtitle 4"/>
          <p:cNvSpPr>
            <a:spLocks noGrp="1"/>
          </p:cNvSpPr>
          <p:nvPr>
            <p:ph type="subTitle" idx="1"/>
          </p:nvPr>
        </p:nvSpPr>
        <p:spPr/>
        <p:txBody>
          <a:bodyPr/>
          <a:lstStyle/>
          <a:p>
            <a:r>
              <a:rPr lang="en-US" dirty="0" smtClean="0"/>
              <a:t>Emma Fox </a:t>
            </a:r>
          </a:p>
          <a:p>
            <a:r>
              <a:rPr lang="en-US" dirty="0" smtClean="0"/>
              <a:t>Treatment &amp; Rehabilitation Officer  </a:t>
            </a:r>
          </a:p>
          <a:p>
            <a:r>
              <a:rPr lang="en-US" dirty="0" smtClean="0"/>
              <a:t>Clondalkin Drug &amp; Alcohol Task Force </a:t>
            </a:r>
            <a:endParaRPr lang="en-US" dirty="0"/>
          </a:p>
          <a:p>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468624"/>
            <a:ext cx="3443985" cy="2728976"/>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642112"/>
          </a:xfrm>
        </p:spPr>
        <p:txBody>
          <a:bodyPr>
            <a:normAutofit fontScale="90000"/>
          </a:bodyPr>
          <a:lstStyle/>
          <a:p>
            <a:pPr algn="ctr"/>
            <a:r>
              <a:rPr lang="en-US" b="1" dirty="0" smtClean="0"/>
              <a:t>Background</a:t>
            </a:r>
            <a:r>
              <a:rPr lang="en-US" dirty="0" smtClean="0"/>
              <a:t> </a:t>
            </a:r>
            <a:endParaRPr lang="en-IE" dirty="0"/>
          </a:p>
        </p:txBody>
      </p:sp>
      <p:sp>
        <p:nvSpPr>
          <p:cNvPr id="3" name="Content Placeholder 2"/>
          <p:cNvSpPr>
            <a:spLocks noGrp="1"/>
          </p:cNvSpPr>
          <p:nvPr>
            <p:ph idx="1"/>
          </p:nvPr>
        </p:nvSpPr>
        <p:spPr>
          <a:xfrm>
            <a:off x="609600" y="1524000"/>
            <a:ext cx="11277600" cy="5105400"/>
          </a:xfrm>
        </p:spPr>
        <p:txBody>
          <a:bodyPr>
            <a:noAutofit/>
          </a:bodyPr>
          <a:lstStyle/>
          <a:p>
            <a:pPr algn="just"/>
            <a:endParaRPr lang="en-US" sz="1600" dirty="0" smtClean="0"/>
          </a:p>
          <a:p>
            <a:pPr algn="just"/>
            <a:r>
              <a:rPr lang="en-IE" sz="1600" dirty="0" smtClean="0"/>
              <a:t>Initial concerns raised </a:t>
            </a:r>
            <a:r>
              <a:rPr lang="en-IE" sz="1600" dirty="0"/>
              <a:t>by </a:t>
            </a:r>
            <a:r>
              <a:rPr lang="en-IE" sz="1600" dirty="0" smtClean="0"/>
              <a:t>AGS </a:t>
            </a:r>
            <a:r>
              <a:rPr lang="en-IE" sz="1600" dirty="0"/>
              <a:t>and Irish </a:t>
            </a:r>
            <a:r>
              <a:rPr lang="en-IE" sz="1600" dirty="0" smtClean="0"/>
              <a:t>Rail </a:t>
            </a:r>
            <a:r>
              <a:rPr lang="en-IE" sz="1600" dirty="0"/>
              <a:t>regarding the increased visibility of public drug use, anti-social behaviour and drug </a:t>
            </a:r>
            <a:r>
              <a:rPr lang="en-IE" sz="1600" dirty="0" smtClean="0"/>
              <a:t>litter around the train station in Clondalkin. Concerns also raised regarding the safety of people using drugs in the area</a:t>
            </a:r>
            <a:r>
              <a:rPr lang="en-IE" sz="1600" dirty="0"/>
              <a:t> </a:t>
            </a:r>
            <a:r>
              <a:rPr lang="en-IE" sz="1600" dirty="0" smtClean="0"/>
              <a:t>by local projects.</a:t>
            </a:r>
          </a:p>
          <a:p>
            <a:pPr algn="just"/>
            <a:r>
              <a:rPr lang="en-IE" sz="1600" dirty="0" smtClean="0"/>
              <a:t>An interagency response was needed. The CDATF, AGS, </a:t>
            </a:r>
            <a:r>
              <a:rPr lang="en-IE" sz="1600" dirty="0"/>
              <a:t>Irish Rail, Clondalkin Tus Nua and CASP set up a steering group to look at </a:t>
            </a:r>
            <a:r>
              <a:rPr lang="en-IE" sz="1600" dirty="0" smtClean="0"/>
              <a:t>developing  a coordinated response </a:t>
            </a:r>
            <a:r>
              <a:rPr lang="en-IE" sz="1600" dirty="0"/>
              <a:t>to support </a:t>
            </a:r>
            <a:r>
              <a:rPr lang="en-IE" sz="1600" dirty="0" smtClean="0"/>
              <a:t>the individuals presenting at the train station.</a:t>
            </a:r>
          </a:p>
          <a:p>
            <a:pPr algn="just"/>
            <a:r>
              <a:rPr lang="en-IE" sz="1600" dirty="0"/>
              <a:t>SWRDATF, ALDP, SDCC and the HSE Addiction Services Outreach Team later joined the steering group to provide a coordinated continuum of support from Kildare train line into Dublin. </a:t>
            </a:r>
            <a:endParaRPr lang="en-IE" sz="1600" dirty="0" smtClean="0"/>
          </a:p>
          <a:p>
            <a:pPr algn="just"/>
            <a:r>
              <a:rPr lang="en-IE" sz="1600" dirty="0" smtClean="0"/>
              <a:t>SAFE - A targeted outreach programme was established and piloted at the train station in March 2018.</a:t>
            </a:r>
          </a:p>
          <a:p>
            <a:pPr algn="just"/>
            <a:r>
              <a:rPr lang="en-IE" sz="1600" dirty="0" smtClean="0"/>
              <a:t>The agreed aim </a:t>
            </a:r>
            <a:r>
              <a:rPr lang="en-IE" sz="1600" dirty="0"/>
              <a:t>of </a:t>
            </a:r>
            <a:r>
              <a:rPr lang="en-IE" sz="1600" dirty="0" smtClean="0"/>
              <a:t>the initiative was </a:t>
            </a:r>
            <a:r>
              <a:rPr lang="en-IE" sz="1600" dirty="0"/>
              <a:t>to provide information of services available to those who are using crack cocaine and heroin and engage them in the most appropriate supports </a:t>
            </a:r>
            <a:r>
              <a:rPr lang="en-IE" sz="1600" dirty="0" smtClean="0"/>
              <a:t>locally, and to provide a coordinated </a:t>
            </a:r>
            <a:r>
              <a:rPr lang="en-IE" sz="1600" dirty="0"/>
              <a:t>response to reduce the drug </a:t>
            </a:r>
            <a:r>
              <a:rPr lang="en-IE" sz="1600" dirty="0" smtClean="0"/>
              <a:t>litter, </a:t>
            </a:r>
            <a:r>
              <a:rPr lang="en-IE" sz="1600" dirty="0"/>
              <a:t>reduce the levels of public </a:t>
            </a:r>
            <a:r>
              <a:rPr lang="en-IE" sz="1600" dirty="0" smtClean="0"/>
              <a:t>drug </a:t>
            </a:r>
            <a:r>
              <a:rPr lang="en-IE" sz="1600" dirty="0"/>
              <a:t>use, reduce anti-social behaviour in the train stations </a:t>
            </a:r>
            <a:r>
              <a:rPr lang="en-IE" sz="1600" dirty="0" smtClean="0"/>
              <a:t>while supporting </a:t>
            </a:r>
            <a:r>
              <a:rPr lang="en-IE" sz="1600" dirty="0"/>
              <a:t>those most marginalised to engage in appropriate supports.  </a:t>
            </a:r>
            <a:endParaRPr lang="en-IE" sz="1600" dirty="0" smtClean="0"/>
          </a:p>
          <a:p>
            <a:pPr algn="just"/>
            <a:r>
              <a:rPr lang="en-IE" sz="1600" dirty="0" smtClean="0"/>
              <a:t>This </a:t>
            </a:r>
            <a:r>
              <a:rPr lang="en-IE" sz="1600" dirty="0"/>
              <a:t>initiative has highlighted the increased use of crack cocaine nationally, the need for more resources to respond and the lack of resources to respond to this increasing issue both locally and regionally.  </a:t>
            </a:r>
            <a:endParaRPr lang="en-IE" sz="1600" dirty="0" smtClean="0"/>
          </a:p>
          <a:p>
            <a:pPr algn="just"/>
            <a:r>
              <a:rPr lang="en-IE" sz="1600" dirty="0"/>
              <a:t>T</a:t>
            </a:r>
            <a:r>
              <a:rPr lang="en-IE" sz="1600" dirty="0" smtClean="0"/>
              <a:t>he </a:t>
            </a:r>
            <a:r>
              <a:rPr lang="en-IE" sz="1600" dirty="0"/>
              <a:t>‘SAFE’ </a:t>
            </a:r>
            <a:r>
              <a:rPr lang="en-IE" sz="1600" dirty="0" smtClean="0"/>
              <a:t>harm reduction campaign was officially launched on the 1</a:t>
            </a:r>
            <a:r>
              <a:rPr lang="en-IE" sz="1600" baseline="30000" dirty="0" smtClean="0"/>
              <a:t>st</a:t>
            </a:r>
            <a:r>
              <a:rPr lang="en-IE" sz="1600" dirty="0" smtClean="0"/>
              <a:t> of October, targeting </a:t>
            </a:r>
            <a:r>
              <a:rPr lang="en-IE" sz="1600" dirty="0"/>
              <a:t>those who require information </a:t>
            </a:r>
            <a:r>
              <a:rPr lang="en-IE" sz="1600" dirty="0" smtClean="0"/>
              <a:t>and support in the Clondalkin </a:t>
            </a:r>
            <a:r>
              <a:rPr lang="en-IE" sz="1600" dirty="0"/>
              <a:t>and </a:t>
            </a:r>
            <a:r>
              <a:rPr lang="en-IE" sz="1600" dirty="0" smtClean="0"/>
              <a:t>Kildare areas.  </a:t>
            </a:r>
            <a:endParaRPr lang="en-IE" sz="1600" dirty="0"/>
          </a:p>
          <a:p>
            <a:pPr marL="0" indent="0" algn="just">
              <a:buNone/>
            </a:pPr>
            <a:endParaRPr lang="en-IE" sz="1600" dirty="0"/>
          </a:p>
          <a:p>
            <a:pPr algn="just"/>
            <a:endParaRPr lang="en-IE" sz="1600" dirty="0"/>
          </a:p>
        </p:txBody>
      </p:sp>
    </p:spTree>
    <p:extLst>
      <p:ext uri="{BB962C8B-B14F-4D97-AF65-F5344CB8AC3E}">
        <p14:creationId xmlns:p14="http://schemas.microsoft.com/office/powerpoint/2010/main" val="3730995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19100"/>
            <a:ext cx="10972800" cy="1092200"/>
          </a:xfrm>
        </p:spPr>
        <p:txBody>
          <a:bodyPr>
            <a:normAutofit/>
          </a:bodyPr>
          <a:lstStyle/>
          <a:p>
            <a:pPr algn="ctr"/>
            <a:r>
              <a:rPr lang="en-US" b="1" dirty="0" smtClean="0"/>
              <a:t>The Process </a:t>
            </a:r>
            <a:endParaRPr lang="en-IE" b="1" dirty="0"/>
          </a:p>
        </p:txBody>
      </p:sp>
      <p:sp>
        <p:nvSpPr>
          <p:cNvPr id="3" name="Content Placeholder 2"/>
          <p:cNvSpPr>
            <a:spLocks noGrp="1"/>
          </p:cNvSpPr>
          <p:nvPr>
            <p:ph idx="1"/>
          </p:nvPr>
        </p:nvSpPr>
        <p:spPr>
          <a:xfrm>
            <a:off x="609600" y="1511300"/>
            <a:ext cx="11468100" cy="5181600"/>
          </a:xfrm>
        </p:spPr>
        <p:txBody>
          <a:bodyPr>
            <a:normAutofit lnSpcReduction="10000"/>
          </a:bodyPr>
          <a:lstStyle/>
          <a:p>
            <a:pPr algn="just"/>
            <a:r>
              <a:rPr lang="en-US" dirty="0" smtClean="0"/>
              <a:t>Initial meeting of steering group – CDATF, Irish Rail, AGS &amp; local projects. </a:t>
            </a:r>
          </a:p>
          <a:p>
            <a:pPr algn="just"/>
            <a:r>
              <a:rPr lang="en-IE" dirty="0" smtClean="0"/>
              <a:t>SWRDATF and ALDP, SDCC and </a:t>
            </a:r>
            <a:r>
              <a:rPr lang="en-IE" dirty="0"/>
              <a:t>the HSE Addiction Services Outreach </a:t>
            </a:r>
            <a:r>
              <a:rPr lang="en-IE" dirty="0" smtClean="0"/>
              <a:t>Team were engaged to support initiative. </a:t>
            </a:r>
          </a:p>
          <a:p>
            <a:pPr algn="just"/>
            <a:r>
              <a:rPr lang="en-IE" dirty="0" smtClean="0"/>
              <a:t>Professional relationships developed.</a:t>
            </a:r>
          </a:p>
          <a:p>
            <a:pPr algn="just"/>
            <a:r>
              <a:rPr lang="en-IE" dirty="0" smtClean="0"/>
              <a:t>Individual concerns heard – community safety, passenger safety, service user safety = same goal. </a:t>
            </a:r>
            <a:endParaRPr lang="en-US" dirty="0" smtClean="0"/>
          </a:p>
          <a:p>
            <a:pPr algn="just"/>
            <a:r>
              <a:rPr lang="en-US" dirty="0" smtClean="0"/>
              <a:t>Intent agreed and targeted outreach service provided by local drug services to support those presenting at train station – one morning a week.</a:t>
            </a:r>
          </a:p>
          <a:p>
            <a:pPr algn="just"/>
            <a:r>
              <a:rPr lang="en-US" dirty="0" smtClean="0"/>
              <a:t>Steering group continue to meet every 6 weeks – information exchange, training and support.</a:t>
            </a:r>
          </a:p>
          <a:p>
            <a:pPr algn="just"/>
            <a:r>
              <a:rPr lang="en-US" dirty="0" smtClean="0"/>
              <a:t>Posters and leaflets developed by steering group.</a:t>
            </a:r>
          </a:p>
          <a:p>
            <a:pPr algn="just"/>
            <a:r>
              <a:rPr lang="en-US" dirty="0" smtClean="0"/>
              <a:t>Official launch of campaign October 1</a:t>
            </a:r>
            <a:r>
              <a:rPr lang="en-US" baseline="30000" dirty="0" smtClean="0"/>
              <a:t>st</a:t>
            </a:r>
            <a:r>
              <a:rPr lang="en-US" dirty="0"/>
              <a:t> </a:t>
            </a:r>
            <a:r>
              <a:rPr lang="en-US" dirty="0" smtClean="0"/>
              <a:t>2018.</a:t>
            </a:r>
          </a:p>
        </p:txBody>
      </p:sp>
    </p:spTree>
    <p:extLst>
      <p:ext uri="{BB962C8B-B14F-4D97-AF65-F5344CB8AC3E}">
        <p14:creationId xmlns:p14="http://schemas.microsoft.com/office/powerpoint/2010/main" val="1064723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SAFE Steering Group </a:t>
            </a:r>
            <a:endParaRPr lang="en-IE" b="1" dirty="0"/>
          </a:p>
        </p:txBody>
      </p:sp>
      <p:sp>
        <p:nvSpPr>
          <p:cNvPr id="3" name="Content Placeholder 2"/>
          <p:cNvSpPr>
            <a:spLocks noGrp="1"/>
          </p:cNvSpPr>
          <p:nvPr>
            <p:ph idx="1"/>
          </p:nvPr>
        </p:nvSpPr>
        <p:spPr>
          <a:xfrm>
            <a:off x="609600" y="1935480"/>
            <a:ext cx="11252200" cy="4681220"/>
          </a:xfrm>
        </p:spPr>
        <p:txBody>
          <a:bodyPr>
            <a:normAutofit/>
          </a:bodyPr>
          <a:lstStyle/>
          <a:p>
            <a:pPr marL="0" indent="0" algn="just">
              <a:buNone/>
            </a:pPr>
            <a:r>
              <a:rPr lang="en-IE" dirty="0"/>
              <a:t>K</a:t>
            </a:r>
            <a:r>
              <a:rPr lang="en-IE" dirty="0" smtClean="0"/>
              <a:t>ey </a:t>
            </a:r>
            <a:r>
              <a:rPr lang="en-IE" dirty="0"/>
              <a:t>areas of </a:t>
            </a:r>
            <a:r>
              <a:rPr lang="en-IE" dirty="0" smtClean="0"/>
              <a:t>work:</a:t>
            </a:r>
            <a:endParaRPr lang="en-IE" dirty="0"/>
          </a:p>
          <a:p>
            <a:pPr lvl="1" algn="just"/>
            <a:r>
              <a:rPr lang="en-IE" dirty="0" smtClean="0"/>
              <a:t>Exploring experiences of the outreach support workers, Irish Rail and AGS of the issues.</a:t>
            </a:r>
          </a:p>
          <a:p>
            <a:pPr lvl="1" algn="just"/>
            <a:r>
              <a:rPr lang="en-IE" dirty="0" smtClean="0"/>
              <a:t>Gathering </a:t>
            </a:r>
            <a:r>
              <a:rPr lang="en-IE" dirty="0"/>
              <a:t>baseline </a:t>
            </a:r>
            <a:r>
              <a:rPr lang="en-IE" dirty="0" smtClean="0"/>
              <a:t>data.</a:t>
            </a:r>
            <a:endParaRPr lang="en-IE" dirty="0"/>
          </a:p>
          <a:p>
            <a:pPr lvl="1" algn="just"/>
            <a:r>
              <a:rPr lang="en-IE" dirty="0"/>
              <a:t>Barriers / challenges in relation to service provision / </a:t>
            </a:r>
            <a:r>
              <a:rPr lang="en-IE" dirty="0" smtClean="0"/>
              <a:t>exchange services/ care </a:t>
            </a:r>
            <a:r>
              <a:rPr lang="en-IE" dirty="0"/>
              <a:t>pathways </a:t>
            </a:r>
            <a:r>
              <a:rPr lang="en-IE" dirty="0" smtClean="0"/>
              <a:t>and support services for those presenting. </a:t>
            </a:r>
            <a:endParaRPr lang="en-IE" dirty="0"/>
          </a:p>
          <a:p>
            <a:pPr lvl="1" algn="just"/>
            <a:r>
              <a:rPr lang="en-IE" dirty="0" smtClean="0"/>
              <a:t>Gaps and blocks, training </a:t>
            </a:r>
            <a:r>
              <a:rPr lang="en-IE" dirty="0"/>
              <a:t>needs.</a:t>
            </a:r>
          </a:p>
          <a:p>
            <a:pPr lvl="1" algn="just"/>
            <a:r>
              <a:rPr lang="en-IE" dirty="0" smtClean="0"/>
              <a:t>Developing a targeted campaign to disseminate information about SAFE initiative. </a:t>
            </a:r>
          </a:p>
          <a:p>
            <a:pPr lvl="1" algn="just"/>
            <a:r>
              <a:rPr lang="en-IE" dirty="0" smtClean="0"/>
              <a:t>Developing relationships and engaging key stakeholders.</a:t>
            </a:r>
          </a:p>
          <a:p>
            <a:pPr lvl="1" algn="just"/>
            <a:r>
              <a:rPr lang="en-IE" i="1" dirty="0" smtClean="0"/>
              <a:t>No extra resources – good will and genuine buy-in.</a:t>
            </a:r>
            <a:endParaRPr lang="en-IE" i="1" dirty="0"/>
          </a:p>
          <a:p>
            <a:endParaRPr lang="en-IE" dirty="0"/>
          </a:p>
        </p:txBody>
      </p:sp>
    </p:spTree>
    <p:extLst>
      <p:ext uri="{BB962C8B-B14F-4D97-AF65-F5344CB8AC3E}">
        <p14:creationId xmlns:p14="http://schemas.microsoft.com/office/powerpoint/2010/main" val="1792034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Experiences from local services </a:t>
            </a:r>
            <a:endParaRPr lang="en-IE" b="1" dirty="0"/>
          </a:p>
        </p:txBody>
      </p:sp>
      <p:sp>
        <p:nvSpPr>
          <p:cNvPr id="3" name="Content Placeholder 2"/>
          <p:cNvSpPr>
            <a:spLocks noGrp="1"/>
          </p:cNvSpPr>
          <p:nvPr>
            <p:ph idx="1"/>
          </p:nvPr>
        </p:nvSpPr>
        <p:spPr>
          <a:xfrm>
            <a:off x="609600" y="1935480"/>
            <a:ext cx="11328400" cy="4770120"/>
          </a:xfrm>
        </p:spPr>
        <p:txBody>
          <a:bodyPr>
            <a:normAutofit fontScale="85000" lnSpcReduction="20000"/>
          </a:bodyPr>
          <a:lstStyle/>
          <a:p>
            <a:r>
              <a:rPr lang="en-GB" dirty="0"/>
              <a:t>Due to its location on the outskirts of Dublin and </a:t>
            </a:r>
            <a:r>
              <a:rPr lang="en-GB" dirty="0" smtClean="0"/>
              <a:t>close </a:t>
            </a:r>
            <a:r>
              <a:rPr lang="en-GB" dirty="0"/>
              <a:t>proximity to the N4 and N7, </a:t>
            </a:r>
            <a:r>
              <a:rPr lang="en-GB" dirty="0" smtClean="0"/>
              <a:t>local people </a:t>
            </a:r>
            <a:r>
              <a:rPr lang="en-GB" dirty="0"/>
              <a:t>from outside </a:t>
            </a:r>
            <a:r>
              <a:rPr lang="en-GB" dirty="0" smtClean="0"/>
              <a:t>Dublin would </a:t>
            </a:r>
            <a:r>
              <a:rPr lang="en-GB" dirty="0"/>
              <a:t>find themselves in Clondalkin due to their drug </a:t>
            </a:r>
            <a:r>
              <a:rPr lang="en-GB" dirty="0" smtClean="0"/>
              <a:t>use, predominately </a:t>
            </a:r>
            <a:r>
              <a:rPr lang="en-GB" dirty="0"/>
              <a:t>from counties Kildare, Laois, Westmeath and </a:t>
            </a:r>
            <a:r>
              <a:rPr lang="en-GB" dirty="0" smtClean="0"/>
              <a:t>Tipperary.</a:t>
            </a:r>
            <a:endParaRPr lang="en-IE" dirty="0"/>
          </a:p>
          <a:p>
            <a:r>
              <a:rPr lang="en-GB" dirty="0" smtClean="0"/>
              <a:t>Most people present </a:t>
            </a:r>
            <a:r>
              <a:rPr lang="en-GB" dirty="0"/>
              <a:t>for harm reduction needle </a:t>
            </a:r>
            <a:r>
              <a:rPr lang="en-GB" dirty="0" smtClean="0"/>
              <a:t>exchange, drop-in services, cup </a:t>
            </a:r>
            <a:r>
              <a:rPr lang="en-GB" dirty="0"/>
              <a:t>of </a:t>
            </a:r>
            <a:r>
              <a:rPr lang="en-GB" dirty="0" smtClean="0"/>
              <a:t>tea/ something </a:t>
            </a:r>
            <a:r>
              <a:rPr lang="en-GB" dirty="0"/>
              <a:t>to </a:t>
            </a:r>
            <a:r>
              <a:rPr lang="en-GB" dirty="0" smtClean="0"/>
              <a:t>eat, sleeping bags &amp; tents. </a:t>
            </a:r>
            <a:r>
              <a:rPr lang="en-GB" dirty="0"/>
              <a:t>They would </a:t>
            </a:r>
            <a:r>
              <a:rPr lang="en-GB" dirty="0" smtClean="0"/>
              <a:t>mostly return on the train to their places of origin, however some </a:t>
            </a:r>
            <a:r>
              <a:rPr lang="en-GB" dirty="0"/>
              <a:t>have ended up sleeping rough in the </a:t>
            </a:r>
            <a:r>
              <a:rPr lang="en-GB" dirty="0" smtClean="0"/>
              <a:t>area. </a:t>
            </a:r>
            <a:r>
              <a:rPr lang="en-GB" dirty="0"/>
              <a:t> </a:t>
            </a:r>
            <a:endParaRPr lang="en-IE" dirty="0"/>
          </a:p>
          <a:p>
            <a:r>
              <a:rPr lang="en-GB" dirty="0"/>
              <a:t>R</a:t>
            </a:r>
            <a:r>
              <a:rPr lang="en-GB" dirty="0" smtClean="0"/>
              <a:t>eported reasons for being in Clondalkin:</a:t>
            </a:r>
          </a:p>
          <a:p>
            <a:pPr marL="0" indent="0">
              <a:buNone/>
            </a:pPr>
            <a:r>
              <a:rPr lang="en-IE" dirty="0" smtClean="0"/>
              <a:t> 	- To purchase</a:t>
            </a:r>
            <a:r>
              <a:rPr lang="en-GB" dirty="0" smtClean="0"/>
              <a:t> drugs.</a:t>
            </a:r>
          </a:p>
          <a:p>
            <a:pPr marL="0" indent="0">
              <a:buNone/>
            </a:pPr>
            <a:r>
              <a:rPr lang="en-GB" dirty="0"/>
              <a:t>	</a:t>
            </a:r>
            <a:r>
              <a:rPr lang="en-GB" dirty="0" smtClean="0"/>
              <a:t>- To </a:t>
            </a:r>
            <a:r>
              <a:rPr lang="en-GB" dirty="0"/>
              <a:t>a</a:t>
            </a:r>
            <a:r>
              <a:rPr lang="en-GB" dirty="0" smtClean="0"/>
              <a:t>ccess needle </a:t>
            </a:r>
            <a:r>
              <a:rPr lang="en-GB" dirty="0"/>
              <a:t>exchange </a:t>
            </a:r>
            <a:r>
              <a:rPr lang="en-GB" dirty="0" smtClean="0"/>
              <a:t>facilities – some reported they </a:t>
            </a:r>
            <a:r>
              <a:rPr lang="en-GB" dirty="0"/>
              <a:t>were reluctant to use </a:t>
            </a:r>
            <a:r>
              <a:rPr lang="en-GB" dirty="0" smtClean="0"/>
              <a:t>	pharmacy </a:t>
            </a:r>
            <a:r>
              <a:rPr lang="en-GB" dirty="0"/>
              <a:t>based </a:t>
            </a:r>
            <a:r>
              <a:rPr lang="en-GB" dirty="0" smtClean="0"/>
              <a:t>needle </a:t>
            </a:r>
            <a:r>
              <a:rPr lang="en-GB" dirty="0"/>
              <a:t>exchange facilities in their home towns as they were </a:t>
            </a:r>
            <a:r>
              <a:rPr lang="en-GB" dirty="0" smtClean="0"/>
              <a:t>	worried about being recognised.  </a:t>
            </a:r>
            <a:endParaRPr lang="en-IE" dirty="0"/>
          </a:p>
          <a:p>
            <a:pPr marL="0" lvl="0" indent="0">
              <a:buNone/>
            </a:pPr>
            <a:r>
              <a:rPr lang="en-GB" dirty="0" smtClean="0"/>
              <a:t>	- Anonymity and safety - they were not known in the area of Clondalkin. </a:t>
            </a:r>
            <a:endParaRPr lang="en-IE" dirty="0"/>
          </a:p>
          <a:p>
            <a:pPr marL="0" lvl="0" indent="0">
              <a:buNone/>
            </a:pPr>
            <a:r>
              <a:rPr lang="en-IE" dirty="0"/>
              <a:t>	</a:t>
            </a:r>
            <a:r>
              <a:rPr lang="en-IE" dirty="0" smtClean="0"/>
              <a:t>- </a:t>
            </a:r>
            <a:r>
              <a:rPr lang="en-GB" dirty="0" smtClean="0"/>
              <a:t>Ease </a:t>
            </a:r>
            <a:r>
              <a:rPr lang="en-GB" dirty="0"/>
              <a:t>of access on the outskirts of </a:t>
            </a:r>
            <a:r>
              <a:rPr lang="en-GB" dirty="0" smtClean="0"/>
              <a:t>Dublin</a:t>
            </a:r>
            <a:endParaRPr lang="en-IE" dirty="0"/>
          </a:p>
          <a:p>
            <a:pPr marL="0" lvl="0" indent="0">
              <a:buNone/>
            </a:pPr>
            <a:r>
              <a:rPr lang="en-GB" dirty="0" smtClean="0"/>
              <a:t>	- Transport- </a:t>
            </a:r>
            <a:r>
              <a:rPr lang="en-GB" dirty="0"/>
              <a:t>although some of this cohort attended the area in cars, others used </a:t>
            </a:r>
            <a:r>
              <a:rPr lang="en-GB" dirty="0" smtClean="0"/>
              <a:t>	public transport from their </a:t>
            </a:r>
            <a:r>
              <a:rPr lang="en-GB" dirty="0"/>
              <a:t>home towns which stopped in Clondalkin.</a:t>
            </a:r>
            <a:endParaRPr lang="en-IE" dirty="0"/>
          </a:p>
          <a:p>
            <a:endParaRPr lang="en-IE" dirty="0"/>
          </a:p>
          <a:p>
            <a:pPr algn="just"/>
            <a:endParaRPr lang="en-IE" dirty="0"/>
          </a:p>
        </p:txBody>
      </p:sp>
    </p:spTree>
    <p:extLst>
      <p:ext uri="{BB962C8B-B14F-4D97-AF65-F5344CB8AC3E}">
        <p14:creationId xmlns:p14="http://schemas.microsoft.com/office/powerpoint/2010/main" val="4024038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b="1" dirty="0" smtClean="0"/>
              <a:t>Client Profile</a:t>
            </a:r>
            <a:endParaRPr lang="en-IE" b="1" dirty="0"/>
          </a:p>
        </p:txBody>
      </p:sp>
      <p:sp>
        <p:nvSpPr>
          <p:cNvPr id="3" name="Content Placeholder 2"/>
          <p:cNvSpPr>
            <a:spLocks noGrp="1"/>
          </p:cNvSpPr>
          <p:nvPr>
            <p:ph idx="1"/>
          </p:nvPr>
        </p:nvSpPr>
        <p:spPr/>
        <p:txBody>
          <a:bodyPr>
            <a:normAutofit/>
          </a:bodyPr>
          <a:lstStyle/>
          <a:p>
            <a:r>
              <a:rPr lang="en-IE" dirty="0" smtClean="0"/>
              <a:t>Age range 21 – 58 years, generally </a:t>
            </a:r>
            <a:r>
              <a:rPr lang="en-IE" dirty="0"/>
              <a:t>younger than typical cohort accessing local </a:t>
            </a:r>
            <a:r>
              <a:rPr lang="en-IE" dirty="0" smtClean="0"/>
              <a:t>services.</a:t>
            </a:r>
          </a:p>
          <a:p>
            <a:r>
              <a:rPr lang="en-IE" dirty="0" smtClean="0"/>
              <a:t>Higher proportion of females (60%)</a:t>
            </a:r>
            <a:endParaRPr lang="en-IE" dirty="0"/>
          </a:p>
          <a:p>
            <a:r>
              <a:rPr lang="en-IE" dirty="0" smtClean="0"/>
              <a:t>Poor </a:t>
            </a:r>
            <a:r>
              <a:rPr lang="en-IE" dirty="0"/>
              <a:t>injecting techniques and often had </a:t>
            </a:r>
            <a:r>
              <a:rPr lang="en-IE" dirty="0" smtClean="0"/>
              <a:t>limited knowledge </a:t>
            </a:r>
            <a:r>
              <a:rPr lang="en-IE" dirty="0"/>
              <a:t>about </a:t>
            </a:r>
            <a:r>
              <a:rPr lang="en-IE" dirty="0" smtClean="0"/>
              <a:t>safe injecting.</a:t>
            </a:r>
            <a:endParaRPr lang="en-IE" dirty="0"/>
          </a:p>
          <a:p>
            <a:r>
              <a:rPr lang="en-IE" dirty="0" smtClean="0"/>
              <a:t>Limited </a:t>
            </a:r>
            <a:r>
              <a:rPr lang="en-IE" dirty="0"/>
              <a:t>access to methadone programmes, key working </a:t>
            </a:r>
            <a:r>
              <a:rPr lang="en-IE" dirty="0" smtClean="0"/>
              <a:t>etc. in their own areas which increases the risks / vulnerability.  </a:t>
            </a:r>
            <a:endParaRPr lang="en-IE" dirty="0"/>
          </a:p>
          <a:p>
            <a:r>
              <a:rPr lang="en-IE" dirty="0" smtClean="0"/>
              <a:t>Trust </a:t>
            </a:r>
            <a:r>
              <a:rPr lang="en-IE" dirty="0"/>
              <a:t>issues with services</a:t>
            </a:r>
            <a:r>
              <a:rPr lang="en-IE" dirty="0" smtClean="0"/>
              <a:t>.</a:t>
            </a:r>
          </a:p>
          <a:p>
            <a:r>
              <a:rPr lang="en-IE" dirty="0" smtClean="0"/>
              <a:t>Accessing Clondalkin from other parts of Dublin and regional areas.  </a:t>
            </a:r>
            <a:endParaRPr lang="en-IE" dirty="0"/>
          </a:p>
          <a:p>
            <a:endParaRPr lang="en-IE" dirty="0" smtClean="0"/>
          </a:p>
          <a:p>
            <a:endParaRPr lang="en-IE" dirty="0" smtClean="0"/>
          </a:p>
          <a:p>
            <a:endParaRPr lang="en-IE" dirty="0"/>
          </a:p>
        </p:txBody>
      </p:sp>
    </p:spTree>
    <p:extLst>
      <p:ext uri="{BB962C8B-B14F-4D97-AF65-F5344CB8AC3E}">
        <p14:creationId xmlns:p14="http://schemas.microsoft.com/office/powerpoint/2010/main" val="1677801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b="1" dirty="0" smtClean="0"/>
              <a:t>Outcomes</a:t>
            </a:r>
            <a:endParaRPr lang="en-IE" dirty="0"/>
          </a:p>
        </p:txBody>
      </p:sp>
      <p:sp>
        <p:nvSpPr>
          <p:cNvPr id="3" name="Content Placeholder 2"/>
          <p:cNvSpPr>
            <a:spLocks noGrp="1"/>
          </p:cNvSpPr>
          <p:nvPr>
            <p:ph idx="1"/>
          </p:nvPr>
        </p:nvSpPr>
        <p:spPr/>
        <p:txBody>
          <a:bodyPr>
            <a:normAutofit fontScale="92500" lnSpcReduction="10000"/>
          </a:bodyPr>
          <a:lstStyle/>
          <a:p>
            <a:pPr marL="0" indent="0">
              <a:buNone/>
            </a:pPr>
            <a:r>
              <a:rPr lang="en-IE" dirty="0"/>
              <a:t>Substantial outcomes in short space of time</a:t>
            </a:r>
          </a:p>
          <a:p>
            <a:r>
              <a:rPr lang="en-IE" dirty="0"/>
              <a:t>Engagement &amp; contact </a:t>
            </a:r>
            <a:r>
              <a:rPr lang="en-IE" dirty="0" smtClean="0"/>
              <a:t>(total </a:t>
            </a:r>
            <a:r>
              <a:rPr lang="en-IE" dirty="0"/>
              <a:t>of 257 client engagements at the </a:t>
            </a:r>
            <a:r>
              <a:rPr lang="en-IE" dirty="0" smtClean="0"/>
              <a:t>train station</a:t>
            </a:r>
            <a:r>
              <a:rPr lang="en-IE" dirty="0"/>
              <a:t>. Of these, 240 have availed of </a:t>
            </a:r>
            <a:r>
              <a:rPr lang="en-IE" dirty="0" smtClean="0"/>
              <a:t>NSP </a:t>
            </a:r>
            <a:r>
              <a:rPr lang="en-IE" dirty="0"/>
              <a:t>and </a:t>
            </a:r>
            <a:r>
              <a:rPr lang="en-IE" dirty="0" err="1"/>
              <a:t>crackpipe</a:t>
            </a:r>
            <a:r>
              <a:rPr lang="en-IE" dirty="0"/>
              <a:t> distribution programs. </a:t>
            </a:r>
            <a:r>
              <a:rPr lang="en-IE" dirty="0" smtClean="0"/>
              <a:t>103 </a:t>
            </a:r>
            <a:r>
              <a:rPr lang="en-IE" dirty="0"/>
              <a:t>new clients have presented since the start of this </a:t>
            </a:r>
            <a:r>
              <a:rPr lang="en-IE" dirty="0" smtClean="0"/>
              <a:t>initiative</a:t>
            </a:r>
            <a:r>
              <a:rPr lang="en-IE" dirty="0"/>
              <a:t>)</a:t>
            </a:r>
            <a:endParaRPr lang="en-IE" dirty="0" smtClean="0"/>
          </a:p>
          <a:p>
            <a:r>
              <a:rPr lang="en-IE" dirty="0" smtClean="0"/>
              <a:t>Provision of clean </a:t>
            </a:r>
            <a:r>
              <a:rPr lang="en-IE" dirty="0"/>
              <a:t>safe equipment </a:t>
            </a:r>
            <a:r>
              <a:rPr lang="en-IE" dirty="0" smtClean="0"/>
              <a:t>(total </a:t>
            </a:r>
            <a:r>
              <a:rPr lang="en-IE" dirty="0"/>
              <a:t>of 432 Syringes, 720 needles, 211 pipes and 102 rolls of tin </a:t>
            </a:r>
            <a:r>
              <a:rPr lang="en-IE" dirty="0" smtClean="0"/>
              <a:t>foil since March)</a:t>
            </a:r>
            <a:endParaRPr lang="en-IE" dirty="0"/>
          </a:p>
          <a:p>
            <a:r>
              <a:rPr lang="en-IE" dirty="0"/>
              <a:t>Reduced drug litter</a:t>
            </a:r>
          </a:p>
          <a:p>
            <a:r>
              <a:rPr lang="en-IE" dirty="0"/>
              <a:t>Reduction in anti-social behaviour at </a:t>
            </a:r>
            <a:r>
              <a:rPr lang="en-IE" dirty="0" smtClean="0"/>
              <a:t>station (reported from AGS &amp; Irish Rail)</a:t>
            </a:r>
            <a:endParaRPr lang="en-IE" dirty="0"/>
          </a:p>
          <a:p>
            <a:r>
              <a:rPr lang="en-IE" dirty="0"/>
              <a:t>Reduction in </a:t>
            </a:r>
            <a:r>
              <a:rPr lang="en-IE" dirty="0" smtClean="0"/>
              <a:t>harm as a result of interventions</a:t>
            </a:r>
            <a:endParaRPr lang="en-IE" dirty="0"/>
          </a:p>
          <a:p>
            <a:r>
              <a:rPr lang="en-IE" dirty="0"/>
              <a:t>THE PROCESS</a:t>
            </a:r>
          </a:p>
          <a:p>
            <a:r>
              <a:rPr lang="en-IE" dirty="0"/>
              <a:t>Statutory, community and voluntary sectors working together</a:t>
            </a:r>
          </a:p>
          <a:p>
            <a:pPr marL="0" indent="0">
              <a:buNone/>
            </a:pPr>
            <a:endParaRPr lang="en-IE" dirty="0"/>
          </a:p>
        </p:txBody>
      </p:sp>
    </p:spTree>
    <p:extLst>
      <p:ext uri="{BB962C8B-B14F-4D97-AF65-F5344CB8AC3E}">
        <p14:creationId xmlns:p14="http://schemas.microsoft.com/office/powerpoint/2010/main" val="3777606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Factors in Success to Date </a:t>
            </a:r>
            <a:endParaRPr lang="en-IE" b="1" dirty="0"/>
          </a:p>
        </p:txBody>
      </p:sp>
      <p:sp>
        <p:nvSpPr>
          <p:cNvPr id="3" name="Content Placeholder 2"/>
          <p:cNvSpPr>
            <a:spLocks noGrp="1"/>
          </p:cNvSpPr>
          <p:nvPr>
            <p:ph idx="1"/>
          </p:nvPr>
        </p:nvSpPr>
        <p:spPr>
          <a:xfrm>
            <a:off x="609600" y="1935480"/>
            <a:ext cx="11277600" cy="4770120"/>
          </a:xfrm>
        </p:spPr>
        <p:txBody>
          <a:bodyPr>
            <a:normAutofit fontScale="92500" lnSpcReduction="20000"/>
          </a:bodyPr>
          <a:lstStyle/>
          <a:p>
            <a:pPr algn="just"/>
            <a:r>
              <a:rPr lang="en-US" dirty="0" smtClean="0"/>
              <a:t>The collaborative approach.</a:t>
            </a:r>
          </a:p>
          <a:p>
            <a:pPr algn="just"/>
            <a:r>
              <a:rPr lang="en-US" dirty="0" smtClean="0"/>
              <a:t>Strong and committed representation from partners (AGS, Irish Rail, CASP, CTN, CDATF, SW RDATF, HSE, SDCC and ALDP).</a:t>
            </a:r>
          </a:p>
          <a:p>
            <a:pPr algn="just"/>
            <a:r>
              <a:rPr lang="en-IE" dirty="0"/>
              <a:t>P</a:t>
            </a:r>
            <a:r>
              <a:rPr lang="en-IE" dirty="0" smtClean="0"/>
              <a:t>rocess </a:t>
            </a:r>
            <a:r>
              <a:rPr lang="en-IE" dirty="0"/>
              <a:t>of relationship building and maintain those relationships meant the Steering </a:t>
            </a:r>
            <a:r>
              <a:rPr lang="en-IE" dirty="0" smtClean="0"/>
              <a:t>Group </a:t>
            </a:r>
            <a:r>
              <a:rPr lang="en-IE" dirty="0"/>
              <a:t>stayed strong and committed to task</a:t>
            </a:r>
            <a:r>
              <a:rPr lang="en-IE" dirty="0" smtClean="0"/>
              <a:t>.</a:t>
            </a:r>
            <a:endParaRPr lang="en-US" dirty="0" smtClean="0"/>
          </a:p>
          <a:p>
            <a:pPr algn="just"/>
            <a:r>
              <a:rPr lang="en-US" dirty="0" smtClean="0"/>
              <a:t>An understanding of individual roles and responsibilities of the steering group. </a:t>
            </a:r>
          </a:p>
          <a:p>
            <a:pPr algn="just"/>
            <a:r>
              <a:rPr lang="en-US" dirty="0" smtClean="0"/>
              <a:t>Steering group meeting regularly, staying focused and  guiding the process in a  co-productive way. </a:t>
            </a:r>
          </a:p>
          <a:p>
            <a:pPr algn="just"/>
            <a:r>
              <a:rPr lang="en-US" dirty="0" smtClean="0"/>
              <a:t>Skilled outreach team making initial contact and building relationships with those needing support.</a:t>
            </a:r>
            <a:endParaRPr lang="en-US" dirty="0"/>
          </a:p>
          <a:p>
            <a:pPr algn="just"/>
            <a:r>
              <a:rPr lang="en-US" dirty="0" smtClean="0"/>
              <a:t>Regular updates from outreach team keep Steering Group informed of developments, gaps to service provision or changes in needs presenting.</a:t>
            </a:r>
          </a:p>
          <a:p>
            <a:pPr algn="just"/>
            <a:r>
              <a:rPr lang="en-US" dirty="0" smtClean="0"/>
              <a:t>Having a lead driver for this piece locally. </a:t>
            </a:r>
            <a:endParaRPr lang="en-IE" dirty="0"/>
          </a:p>
        </p:txBody>
      </p:sp>
    </p:spTree>
    <p:extLst>
      <p:ext uri="{BB962C8B-B14F-4D97-AF65-F5344CB8AC3E}">
        <p14:creationId xmlns:p14="http://schemas.microsoft.com/office/powerpoint/2010/main" val="228015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441</TotalTime>
  <Words>896</Words>
  <Application>Microsoft Office PowerPoint</Application>
  <PresentationFormat>Custom</PresentationFormat>
  <Paragraphs>67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Presentation on brainstorming</vt:lpstr>
      <vt:lpstr>SAFE Initiative – A Community Led Response </vt:lpstr>
      <vt:lpstr>Background </vt:lpstr>
      <vt:lpstr>The Process </vt:lpstr>
      <vt:lpstr>SAFE Steering Group </vt:lpstr>
      <vt:lpstr>Experiences from local services </vt:lpstr>
      <vt:lpstr>Client Profile</vt:lpstr>
      <vt:lpstr>Outcomes</vt:lpstr>
      <vt:lpstr>Factors in Success to Date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Diagnosis  Clondalkin</dc:title>
  <dc:creator>Jennifer</dc:creator>
  <cp:lastModifiedBy>Mairea Nelson</cp:lastModifiedBy>
  <cp:revision>36</cp:revision>
  <dcterms:created xsi:type="dcterms:W3CDTF">2018-05-31T13:42:39Z</dcterms:created>
  <dcterms:modified xsi:type="dcterms:W3CDTF">2018-11-14T14:01:53Z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