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01" r:id="rId3"/>
    <p:sldId id="293" r:id="rId4"/>
    <p:sldId id="308" r:id="rId5"/>
    <p:sldId id="305" r:id="rId6"/>
    <p:sldId id="306" r:id="rId7"/>
    <p:sldId id="309" r:id="rId8"/>
    <p:sldId id="310" r:id="rId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8" autoAdjust="0"/>
    <p:restoredTop sz="58832" autoAdjust="0"/>
  </p:normalViewPr>
  <p:slideViewPr>
    <p:cSldViewPr snapToGrid="0">
      <p:cViewPr>
        <p:scale>
          <a:sx n="46" d="100"/>
          <a:sy n="46" d="100"/>
        </p:scale>
        <p:origin x="-2026" y="-1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222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441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7441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r">
              <a:defRPr sz="1200"/>
            </a:lvl1pPr>
          </a:lstStyle>
          <a:p>
            <a:fld id="{444EC8D5-AA78-43DB-8470-40FD2EF19668}" type="datetimeFigureOut">
              <a:rPr lang="en-IE" smtClean="0"/>
              <a:t>14/11/2018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198"/>
            <a:ext cx="2945659" cy="497441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9198"/>
            <a:ext cx="2945659" cy="497441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r">
              <a:defRPr sz="1200"/>
            </a:lvl1pPr>
          </a:lstStyle>
          <a:p>
            <a:fld id="{1442CFEF-6E27-41BD-B4CB-68A1C682B88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150466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6"/>
          </a:xfrm>
          <a:prstGeom prst="rect">
            <a:avLst/>
          </a:prstGeom>
        </p:spPr>
        <p:txBody>
          <a:bodyPr vert="horz" lIns="92694" tIns="46347" rIns="92694" bIns="4634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6"/>
          </a:xfrm>
          <a:prstGeom prst="rect">
            <a:avLst/>
          </a:prstGeom>
        </p:spPr>
        <p:txBody>
          <a:bodyPr vert="horz" lIns="92694" tIns="46347" rIns="92694" bIns="46347" rtlCol="0"/>
          <a:lstStyle>
            <a:lvl1pPr algn="r">
              <a:defRPr sz="1200"/>
            </a:lvl1pPr>
          </a:lstStyle>
          <a:p>
            <a:fld id="{1CBDA8C2-8C44-438E-B56B-5262979CAF24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94" tIns="46347" rIns="92694" bIns="4634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2694" tIns="46347" rIns="92694" bIns="4634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2694" tIns="46347" rIns="92694" bIns="4634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2694" tIns="46347" rIns="92694" bIns="46347" rtlCol="0" anchor="b"/>
          <a:lstStyle>
            <a:lvl1pPr algn="r">
              <a:defRPr sz="1200"/>
            </a:lvl1pPr>
          </a:lstStyle>
          <a:p>
            <a:fld id="{C0B32BD1-525C-49B3-ADA9-0B3404F81D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881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b="1" baseline="0" dirty="0"/>
          </a:p>
          <a:p>
            <a:r>
              <a:rPr lang="en-IE" b="1" baseline="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32BD1-525C-49B3-ADA9-0B3404F81D0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343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37268" lvl="1" indent="-173800" defTabSz="926935">
              <a:buFontTx/>
              <a:buChar char="-"/>
              <a:defRPr/>
            </a:pPr>
            <a:endParaRPr lang="en-IE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32BD1-525C-49B3-ADA9-0B3404F81D0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916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32BD1-525C-49B3-ADA9-0B3404F81D0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695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City Centre:</a:t>
            </a:r>
          </a:p>
          <a:p>
            <a:pPr>
              <a:lnSpc>
                <a:spcPct val="80000"/>
              </a:lnSpc>
            </a:pPr>
            <a:r>
              <a:rPr lang="en-IE" sz="1200" dirty="0" smtClean="0"/>
              <a:t>(61%) presented as current public injectors. </a:t>
            </a:r>
          </a:p>
          <a:p>
            <a:pPr>
              <a:lnSpc>
                <a:spcPct val="80000"/>
              </a:lnSpc>
            </a:pPr>
            <a:r>
              <a:rPr lang="en-IE" sz="1200" dirty="0" smtClean="0"/>
              <a:t>(37%) presented as rough sleepers 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32BD1-525C-49B3-ADA9-0B3404F81D0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363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32BD1-525C-49B3-ADA9-0B3404F81D0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82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32BD1-525C-49B3-ADA9-0B3404F81D0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255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F981-8A40-4682-9AB2-7CF9755FA83F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7E7E4-1F1F-438B-845D-A3B7F74C6D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458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F981-8A40-4682-9AB2-7CF9755FA83F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7E7E4-1F1F-438B-845D-A3B7F74C6D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032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F981-8A40-4682-9AB2-7CF9755FA83F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7E7E4-1F1F-438B-845D-A3B7F74C6D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677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F981-8A40-4682-9AB2-7CF9755FA83F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7E7E4-1F1F-438B-845D-A3B7F74C6D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193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F981-8A40-4682-9AB2-7CF9755FA83F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7E7E4-1F1F-438B-845D-A3B7F74C6D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297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F981-8A40-4682-9AB2-7CF9755FA83F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7E7E4-1F1F-438B-845D-A3B7F74C6D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759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F981-8A40-4682-9AB2-7CF9755FA83F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7E7E4-1F1F-438B-845D-A3B7F74C6D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85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F981-8A40-4682-9AB2-7CF9755FA83F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7E7E4-1F1F-438B-845D-A3B7F74C6D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01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F981-8A40-4682-9AB2-7CF9755FA83F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7E7E4-1F1F-438B-845D-A3B7F74C6D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27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F981-8A40-4682-9AB2-7CF9755FA83F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7E7E4-1F1F-438B-845D-A3B7F74C6D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834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BF981-8A40-4682-9AB2-7CF9755FA83F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7E7E4-1F1F-438B-845D-A3B7F74C6D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855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BF981-8A40-4682-9AB2-7CF9755FA83F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7E7E4-1F1F-438B-845D-A3B7F74C6D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24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1.png@01D42057.56E0BE8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cid:image001.png@01D42057.56E0BE8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cid:image001.png@01D42057.56E0BE8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42057.56E0BE8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cid:image001.png@01D42057.56E0BE8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cid:image001.png@01D42057.56E0BE8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cid:image001.png@01D42057.56E0BE80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dp.ie/" TargetMode="External"/><Relationship Id="rId2" Type="http://schemas.openxmlformats.org/officeDocument/2006/relationships/hyperlink" Target="mailto:dawn.russell@aldp.ie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cid:image001.png@01D42057.56E0BE80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119709"/>
            <a:ext cx="9144000" cy="1045745"/>
          </a:xfrm>
        </p:spPr>
        <p:txBody>
          <a:bodyPr>
            <a:normAutofit fontScale="90000"/>
          </a:bodyPr>
          <a:lstStyle/>
          <a:p>
            <a:r>
              <a:rPr lang="en-IE" sz="4400" b="1" dirty="0"/>
              <a:t>Assertive Case Management: </a:t>
            </a:r>
            <a:r>
              <a:rPr lang="en-IE" sz="4400" b="1" dirty="0" smtClean="0"/>
              <a:t/>
            </a:r>
            <a:br>
              <a:rPr lang="en-IE" sz="4400" b="1" dirty="0" smtClean="0"/>
            </a:br>
            <a:r>
              <a:rPr lang="en-IE" sz="4400" b="1" i="1" dirty="0" smtClean="0"/>
              <a:t>A </a:t>
            </a:r>
            <a:r>
              <a:rPr lang="en-IE" sz="4400" b="1" i="1" dirty="0"/>
              <a:t>collaborative approach to target supports at those most at risk.</a:t>
            </a:r>
            <a:endParaRPr lang="en-US" sz="44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5082"/>
            <a:ext cx="9144000" cy="1488141"/>
          </a:xfrm>
        </p:spPr>
        <p:txBody>
          <a:bodyPr>
            <a:normAutofit/>
          </a:bodyPr>
          <a:lstStyle/>
          <a:p>
            <a:r>
              <a:rPr lang="en-IE" dirty="0" smtClean="0"/>
              <a:t>Dawn Russell, Head of Services</a:t>
            </a:r>
          </a:p>
          <a:p>
            <a:r>
              <a:rPr lang="en-IE" dirty="0" smtClean="0"/>
              <a:t>National Drugs Forum</a:t>
            </a:r>
          </a:p>
          <a:p>
            <a:r>
              <a:rPr lang="en-IE" dirty="0" smtClean="0"/>
              <a:t>November 2018 </a:t>
            </a:r>
          </a:p>
        </p:txBody>
      </p:sp>
      <p:pic>
        <p:nvPicPr>
          <p:cNvPr id="6" name="Picture 5" descr="AnaLiffey-Drug-Project-Logo_web-signature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85" y="409400"/>
            <a:ext cx="1619250" cy="1304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405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199" y="505877"/>
            <a:ext cx="1051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/>
              <a:t>The</a:t>
            </a:r>
            <a:r>
              <a:rPr lang="en-IE" sz="2800" b="1" dirty="0" smtClean="0"/>
              <a:t> </a:t>
            </a:r>
            <a:r>
              <a:rPr lang="en-IE" sz="3600" b="1" dirty="0" smtClean="0"/>
              <a:t>Project </a:t>
            </a:r>
            <a:endParaRPr lang="en-IE" sz="3600" b="1" dirty="0"/>
          </a:p>
          <a:p>
            <a:pPr algn="just"/>
            <a:endParaRPr lang="en-US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336250" y="1672069"/>
            <a:ext cx="595260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Case Management based on National Drug Rehabilitation Framework tools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Delivered via outreach, inreach and home visits. Flexible and responsive.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September 2014: City Centre Multidisciplinary team targeting City Centre area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October 2017: Expansion to North East Inner City</a:t>
            </a:r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5" name="Picture 4" descr="AnaLiffey-Drug-Project-Logo_web-signature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693" y="2613485"/>
            <a:ext cx="1836000" cy="140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Image result for garda 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7058" y="2379485"/>
            <a:ext cx="1872000" cy="18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hse log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9281" y="4626502"/>
            <a:ext cx="2695017" cy="1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dublin city council logo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7304" y="4958900"/>
            <a:ext cx="4772025" cy="126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AnaLiffey-Drug-Project-Logo_web-signature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49" y="124282"/>
            <a:ext cx="1619250" cy="1304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275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E" sz="3600" b="1" dirty="0" smtClean="0">
                <a:latin typeface="+mn-lt"/>
                <a:ea typeface="+mn-ea"/>
                <a:cs typeface="+mn-cs"/>
              </a:rPr>
              <a:t>The Target Group</a:t>
            </a:r>
            <a:endParaRPr lang="en-IE" sz="3600" b="1" dirty="0"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IE" b="1" dirty="0"/>
              <a:t>NEIC :</a:t>
            </a:r>
          </a:p>
          <a:p>
            <a:pPr marL="0" indent="0">
              <a:buNone/>
            </a:pPr>
            <a:r>
              <a:rPr lang="en-IE" dirty="0"/>
              <a:t>People:</a:t>
            </a:r>
          </a:p>
          <a:p>
            <a:pPr lvl="1"/>
            <a:r>
              <a:rPr lang="en-IE" sz="2800" dirty="0"/>
              <a:t>Experiencing substance misuse issues </a:t>
            </a:r>
          </a:p>
          <a:p>
            <a:pPr lvl="1"/>
            <a:r>
              <a:rPr lang="en-IE" sz="2800" dirty="0"/>
              <a:t>Resident and /or congregating in the NEIC </a:t>
            </a:r>
          </a:p>
          <a:p>
            <a:pPr lvl="1"/>
            <a:r>
              <a:rPr lang="en-IE" sz="2800" dirty="0"/>
              <a:t>Involved in anti-social behaviours in the area</a:t>
            </a:r>
          </a:p>
          <a:p>
            <a:pPr lvl="1"/>
            <a:r>
              <a:rPr lang="en-IE" sz="2800" dirty="0"/>
              <a:t>Not currently effectively engaged with existing services </a:t>
            </a:r>
          </a:p>
          <a:p>
            <a:pPr lvl="1"/>
            <a:r>
              <a:rPr lang="en-GB" sz="2800" dirty="0"/>
              <a:t>Key targets are Rutland St, Railway St and Sheriff St </a:t>
            </a:r>
            <a:endParaRPr lang="en-IE" sz="2800" dirty="0"/>
          </a:p>
          <a:p>
            <a:pPr marL="0" indent="0" algn="ctr">
              <a:buNone/>
            </a:pPr>
            <a:endParaRPr lang="en-IE" sz="2400" b="1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 indent="0" algn="ctr">
              <a:buNone/>
            </a:pPr>
            <a:r>
              <a:rPr lang="en-IE" sz="2800" b="1" dirty="0"/>
              <a:t>City </a:t>
            </a:r>
            <a:r>
              <a:rPr lang="en-IE" sz="2800" b="1" dirty="0" smtClean="0"/>
              <a:t>Centre:</a:t>
            </a:r>
          </a:p>
          <a:p>
            <a:pPr marL="457200" lvl="1" indent="0">
              <a:buNone/>
            </a:pPr>
            <a:r>
              <a:rPr lang="en-IE" sz="2800" dirty="0" smtClean="0"/>
              <a:t>People</a:t>
            </a:r>
            <a:r>
              <a:rPr lang="en-IE" sz="2800" dirty="0"/>
              <a:t>: </a:t>
            </a:r>
          </a:p>
          <a:p>
            <a:r>
              <a:rPr lang="en-IE" dirty="0" smtClean="0"/>
              <a:t>Using </a:t>
            </a:r>
            <a:r>
              <a:rPr lang="en-IE" dirty="0"/>
              <a:t>drugs or drinking alcohol publically </a:t>
            </a:r>
          </a:p>
          <a:p>
            <a:r>
              <a:rPr lang="en-IE" dirty="0"/>
              <a:t>S</a:t>
            </a:r>
            <a:r>
              <a:rPr lang="en-IE" dirty="0" smtClean="0"/>
              <a:t>pending </a:t>
            </a:r>
            <a:r>
              <a:rPr lang="en-IE" dirty="0"/>
              <a:t>time in the city centre due to lack of other options </a:t>
            </a:r>
            <a:endParaRPr lang="en-IE" dirty="0" smtClean="0"/>
          </a:p>
          <a:p>
            <a:r>
              <a:rPr lang="en-IE" dirty="0"/>
              <a:t>S</a:t>
            </a:r>
            <a:r>
              <a:rPr lang="en-IE" dirty="0" smtClean="0"/>
              <a:t>leeping rough</a:t>
            </a:r>
            <a:endParaRPr lang="en-IE" dirty="0"/>
          </a:p>
          <a:p>
            <a:r>
              <a:rPr lang="en-IE" dirty="0"/>
              <a:t>B</a:t>
            </a:r>
            <a:r>
              <a:rPr lang="en-IE" dirty="0" smtClean="0"/>
              <a:t>egging </a:t>
            </a:r>
            <a:r>
              <a:rPr lang="en-IE" dirty="0"/>
              <a:t>frequently</a:t>
            </a:r>
          </a:p>
          <a:p>
            <a:r>
              <a:rPr lang="en-IE" dirty="0"/>
              <a:t>P</a:t>
            </a:r>
            <a:r>
              <a:rPr lang="en-IE" dirty="0" smtClean="0"/>
              <a:t>reviously </a:t>
            </a:r>
            <a:r>
              <a:rPr lang="en-IE" dirty="0"/>
              <a:t>known to anyone on the multiagency team as having a complex </a:t>
            </a:r>
            <a:r>
              <a:rPr lang="en-IE" dirty="0" smtClean="0"/>
              <a:t>needs </a:t>
            </a:r>
            <a:endParaRPr lang="en-IE" dirty="0"/>
          </a:p>
          <a:p>
            <a:pPr marL="457200" lvl="1" indent="0">
              <a:buNone/>
            </a:pPr>
            <a:endParaRPr lang="en-IE" dirty="0" smtClean="0"/>
          </a:p>
        </p:txBody>
      </p:sp>
      <p:pic>
        <p:nvPicPr>
          <p:cNvPr id="5" name="Picture 4" descr="AnaLiffey-Drug-Project-Logo_web-signature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85" y="409400"/>
            <a:ext cx="1619250" cy="1304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330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E" sz="3600" b="1" dirty="0">
                <a:latin typeface="+mn-lt"/>
                <a:ea typeface="+mn-ea"/>
                <a:cs typeface="+mn-cs"/>
              </a:rPr>
              <a:t>The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IE" sz="2600" b="1" dirty="0"/>
              <a:t>City Centre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E" sz="2600" dirty="0"/>
              <a:t>Measured </a:t>
            </a:r>
            <a:r>
              <a:rPr lang="en-IE" sz="2600" dirty="0" smtClean="0"/>
              <a:t>through:</a:t>
            </a:r>
          </a:p>
          <a:p>
            <a:pPr>
              <a:lnSpc>
                <a:spcPct val="80000"/>
              </a:lnSpc>
            </a:pPr>
            <a:r>
              <a:rPr lang="en-IE" sz="2600" dirty="0"/>
              <a:t>C</a:t>
            </a:r>
            <a:r>
              <a:rPr lang="en-IE" sz="2600" dirty="0" smtClean="0"/>
              <a:t>are </a:t>
            </a:r>
            <a:r>
              <a:rPr lang="en-IE" sz="2600" dirty="0"/>
              <a:t>plan goals on Ana </a:t>
            </a:r>
            <a:r>
              <a:rPr lang="en-IE" sz="2600" dirty="0" err="1" smtClean="0"/>
              <a:t>Liffey</a:t>
            </a:r>
            <a:r>
              <a:rPr lang="en-IE" sz="2600" dirty="0" smtClean="0"/>
              <a:t> CMS – monthly reports to oversight groups tracking each case </a:t>
            </a:r>
            <a:endParaRPr lang="en-IE" sz="2600" dirty="0"/>
          </a:p>
          <a:p>
            <a:pPr>
              <a:lnSpc>
                <a:spcPct val="80000"/>
              </a:lnSpc>
            </a:pPr>
            <a:r>
              <a:rPr lang="en-IE" sz="2600" dirty="0"/>
              <a:t>PULSE reports of Gardaí</a:t>
            </a:r>
          </a:p>
          <a:p>
            <a:pPr>
              <a:lnSpc>
                <a:spcPct val="80000"/>
              </a:lnSpc>
            </a:pPr>
            <a:r>
              <a:rPr lang="en-IE" sz="2600" dirty="0"/>
              <a:t>Outcome Star /self report of individuals</a:t>
            </a:r>
          </a:p>
          <a:p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sz="2600" b="1" dirty="0"/>
              <a:t>NEIC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IE" sz="2600" dirty="0"/>
              <a:t>Measured </a:t>
            </a:r>
            <a:r>
              <a:rPr lang="en-IE" sz="2600" dirty="0" smtClean="0"/>
              <a:t>through:</a:t>
            </a:r>
          </a:p>
          <a:p>
            <a:pPr>
              <a:lnSpc>
                <a:spcPct val="80000"/>
              </a:lnSpc>
            </a:pPr>
            <a:r>
              <a:rPr lang="en-IE" sz="2600" dirty="0"/>
              <a:t>C</a:t>
            </a:r>
            <a:r>
              <a:rPr lang="en-IE" sz="2600" dirty="0" smtClean="0"/>
              <a:t>are </a:t>
            </a:r>
            <a:r>
              <a:rPr lang="en-IE" sz="2600" dirty="0"/>
              <a:t>plan goals on Ana </a:t>
            </a:r>
            <a:r>
              <a:rPr lang="en-IE" sz="2600" dirty="0" err="1"/>
              <a:t>Liffey</a:t>
            </a:r>
            <a:r>
              <a:rPr lang="en-IE" sz="2600" dirty="0"/>
              <a:t> CMS – monthly reports to oversight groups tracking each case </a:t>
            </a:r>
          </a:p>
          <a:p>
            <a:pPr>
              <a:lnSpc>
                <a:spcPct val="80000"/>
              </a:lnSpc>
            </a:pPr>
            <a:r>
              <a:rPr lang="en-IE" sz="2600" dirty="0" smtClean="0"/>
              <a:t>Self assessment </a:t>
            </a:r>
            <a:r>
              <a:rPr lang="en-IE" sz="2600" dirty="0"/>
              <a:t>of </a:t>
            </a:r>
            <a:r>
              <a:rPr lang="en-IE" sz="2600" dirty="0" smtClean="0"/>
              <a:t>individuals at regular intervals </a:t>
            </a:r>
          </a:p>
          <a:p>
            <a:pPr>
              <a:lnSpc>
                <a:spcPct val="80000"/>
              </a:lnSpc>
            </a:pPr>
            <a:r>
              <a:rPr lang="en-IE" sz="2600" dirty="0" smtClean="0"/>
              <a:t>Monthly feedback from multi-stakeholder oversight group on area trends and shared clients </a:t>
            </a:r>
            <a:endParaRPr lang="en-IE" sz="2600" dirty="0"/>
          </a:p>
          <a:p>
            <a:endParaRPr lang="en-IE" dirty="0"/>
          </a:p>
        </p:txBody>
      </p:sp>
      <p:pic>
        <p:nvPicPr>
          <p:cNvPr id="5" name="Picture 4" descr="AnaLiffey-Drug-Project-Logo_web-signature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49" y="124282"/>
            <a:ext cx="1619250" cy="1304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8788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sz="3600" b="1" dirty="0">
                <a:latin typeface="+mn-lt"/>
                <a:ea typeface="+mn-ea"/>
                <a:cs typeface="+mn-cs"/>
              </a:rPr>
              <a:t>The</a:t>
            </a:r>
            <a:r>
              <a:rPr lang="en-IE" dirty="0" smtClean="0"/>
              <a:t> </a:t>
            </a:r>
            <a:r>
              <a:rPr lang="en-IE" sz="3600" b="1" dirty="0">
                <a:latin typeface="+mn-lt"/>
                <a:ea typeface="+mn-ea"/>
                <a:cs typeface="+mn-cs"/>
              </a:rPr>
              <a:t>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endParaRPr lang="en-IE" sz="2600" b="1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IE" sz="2600" b="1" dirty="0" smtClean="0"/>
              <a:t>City </a:t>
            </a:r>
            <a:r>
              <a:rPr lang="en-IE" sz="2600" b="1" dirty="0"/>
              <a:t>Centre</a:t>
            </a:r>
          </a:p>
          <a:p>
            <a:pPr>
              <a:lnSpc>
                <a:spcPct val="80000"/>
              </a:lnSpc>
            </a:pPr>
            <a:r>
              <a:rPr lang="en-IE" sz="2600" dirty="0"/>
              <a:t>Independent evaluation  April 2016</a:t>
            </a:r>
          </a:p>
          <a:p>
            <a:pPr>
              <a:lnSpc>
                <a:spcPct val="80000"/>
              </a:lnSpc>
            </a:pPr>
            <a:r>
              <a:rPr lang="en-IE" sz="2600" dirty="0"/>
              <a:t>59 clients engaged in case management </a:t>
            </a:r>
          </a:p>
          <a:p>
            <a:pPr lvl="0"/>
            <a:r>
              <a:rPr lang="en-IE" sz="2600" dirty="0" smtClean="0"/>
              <a:t>38 % Accessed </a:t>
            </a:r>
            <a:r>
              <a:rPr lang="en-IE" sz="2600" dirty="0"/>
              <a:t>more stable accommodation</a:t>
            </a:r>
          </a:p>
          <a:p>
            <a:pPr lvl="0"/>
            <a:r>
              <a:rPr lang="en-IE" sz="2600" dirty="0" smtClean="0"/>
              <a:t>28 % Improved </a:t>
            </a:r>
            <a:r>
              <a:rPr lang="en-IE" sz="2600" dirty="0"/>
              <a:t>engagement with health care</a:t>
            </a:r>
          </a:p>
          <a:p>
            <a:pPr lvl="0"/>
            <a:r>
              <a:rPr lang="en-IE" sz="2600" dirty="0" smtClean="0"/>
              <a:t>26%  Entry </a:t>
            </a:r>
            <a:r>
              <a:rPr lang="en-IE" sz="2600" dirty="0"/>
              <a:t>to drug / alcohol treatment</a:t>
            </a:r>
          </a:p>
          <a:p>
            <a:pPr lvl="0"/>
            <a:r>
              <a:rPr lang="en-IE" sz="2600" dirty="0" smtClean="0"/>
              <a:t>27%  Stabilised </a:t>
            </a:r>
            <a:r>
              <a:rPr lang="en-IE" sz="2600" dirty="0"/>
              <a:t>in the community</a:t>
            </a:r>
          </a:p>
          <a:p>
            <a:pPr lvl="0"/>
            <a:r>
              <a:rPr lang="en-IE" sz="2600" dirty="0" smtClean="0"/>
              <a:t>7%    Complied </a:t>
            </a:r>
            <a:r>
              <a:rPr lang="en-IE" sz="2600" dirty="0"/>
              <a:t>with Sex Offender’s Register (SOR) sign on requirements</a:t>
            </a:r>
          </a:p>
          <a:p>
            <a:pPr lvl="0"/>
            <a:r>
              <a:rPr lang="en-IE" sz="2600" dirty="0" smtClean="0"/>
              <a:t>37%  Reduced </a:t>
            </a:r>
            <a:r>
              <a:rPr lang="en-IE" sz="2600" dirty="0"/>
              <a:t>anti-social </a:t>
            </a:r>
            <a:r>
              <a:rPr lang="en-IE" sz="2600" dirty="0" smtClean="0"/>
              <a:t>behaviour</a:t>
            </a:r>
          </a:p>
          <a:p>
            <a:pPr lvl="0"/>
            <a:r>
              <a:rPr lang="en-IE" sz="2600" dirty="0" smtClean="0"/>
              <a:t>34%  Executed warrants </a:t>
            </a:r>
            <a:endParaRPr lang="en-IE" sz="2600" dirty="0"/>
          </a:p>
          <a:p>
            <a:pPr>
              <a:lnSpc>
                <a:spcPct val="80000"/>
              </a:lnSpc>
            </a:pPr>
            <a:endParaRPr lang="en-IE" sz="2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IE" dirty="0"/>
          </a:p>
        </p:txBody>
      </p:sp>
      <p:pic>
        <p:nvPicPr>
          <p:cNvPr id="5" name="Picture 4" descr="AnaLiffey-Drug-Project-Logo_web-signature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85" y="409400"/>
            <a:ext cx="1619250" cy="1304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2107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sz="3600" b="1" dirty="0">
                <a:latin typeface="+mn-lt"/>
                <a:ea typeface="+mn-ea"/>
                <a:cs typeface="+mn-cs"/>
              </a:rPr>
              <a:t>The</a:t>
            </a:r>
            <a:r>
              <a:rPr lang="en-IE" dirty="0" smtClean="0"/>
              <a:t> </a:t>
            </a:r>
            <a:r>
              <a:rPr lang="en-IE" sz="3600" b="1" dirty="0">
                <a:latin typeface="+mn-lt"/>
                <a:ea typeface="+mn-ea"/>
                <a:cs typeface="+mn-cs"/>
              </a:rPr>
              <a:t>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en-IE" sz="2600" b="1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IE" sz="2600" b="1" dirty="0" smtClean="0"/>
              <a:t>NEIC:</a:t>
            </a:r>
            <a:endParaRPr lang="en-IE" sz="2600" b="1" dirty="0"/>
          </a:p>
          <a:p>
            <a:pPr>
              <a:lnSpc>
                <a:spcPct val="80000"/>
              </a:lnSpc>
            </a:pPr>
            <a:r>
              <a:rPr lang="en-IE" sz="2600" dirty="0"/>
              <a:t>Independent evaluation  </a:t>
            </a:r>
            <a:r>
              <a:rPr lang="en-IE" sz="2600" dirty="0" smtClean="0"/>
              <a:t>October 2018</a:t>
            </a:r>
          </a:p>
          <a:p>
            <a:pPr>
              <a:lnSpc>
                <a:spcPct val="80000"/>
              </a:lnSpc>
            </a:pPr>
            <a:r>
              <a:rPr lang="en-IE" sz="2600" dirty="0" smtClean="0"/>
              <a:t>58 </a:t>
            </a:r>
            <a:r>
              <a:rPr lang="en-IE" sz="2600" dirty="0"/>
              <a:t>clients engaged in case management </a:t>
            </a:r>
          </a:p>
          <a:p>
            <a:pPr>
              <a:lnSpc>
                <a:spcPct val="80000"/>
              </a:lnSpc>
            </a:pPr>
            <a:r>
              <a:rPr lang="en-IE" sz="2600" dirty="0" smtClean="0"/>
              <a:t>15.5% </a:t>
            </a:r>
            <a:r>
              <a:rPr lang="en-IE" sz="2600" dirty="0"/>
              <a:t>Accessed more stable </a:t>
            </a:r>
            <a:r>
              <a:rPr lang="en-IE" sz="2600" dirty="0" smtClean="0"/>
              <a:t>accommodation</a:t>
            </a:r>
          </a:p>
          <a:p>
            <a:pPr>
              <a:lnSpc>
                <a:spcPct val="80000"/>
              </a:lnSpc>
            </a:pPr>
            <a:r>
              <a:rPr lang="en-IE" sz="2600" dirty="0" smtClean="0"/>
              <a:t>27.5% Commenced day programme</a:t>
            </a:r>
          </a:p>
          <a:p>
            <a:pPr>
              <a:lnSpc>
                <a:spcPct val="80000"/>
              </a:lnSpc>
            </a:pPr>
            <a:r>
              <a:rPr lang="en-IE" sz="2600" dirty="0" smtClean="0"/>
              <a:t>33%    Completed drug treatment </a:t>
            </a:r>
          </a:p>
          <a:p>
            <a:pPr>
              <a:lnSpc>
                <a:spcPct val="80000"/>
              </a:lnSpc>
            </a:pPr>
            <a:r>
              <a:rPr lang="en-IE" sz="2600" dirty="0" smtClean="0"/>
              <a:t>2%      Commenced employment </a:t>
            </a:r>
          </a:p>
          <a:p>
            <a:pPr>
              <a:lnSpc>
                <a:spcPct val="80000"/>
              </a:lnSpc>
            </a:pPr>
            <a:r>
              <a:rPr lang="en-IE" sz="2600" dirty="0" smtClean="0"/>
              <a:t>3%      Stabilised on methadone </a:t>
            </a:r>
            <a:endParaRPr lang="en-IE" sz="2600" dirty="0"/>
          </a:p>
          <a:p>
            <a:pPr>
              <a:lnSpc>
                <a:spcPct val="80000"/>
              </a:lnSpc>
            </a:pPr>
            <a:endParaRPr lang="en-IE" sz="2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25552" y="1825625"/>
            <a:ext cx="412824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E" dirty="0"/>
          </a:p>
        </p:txBody>
      </p:sp>
      <p:pic>
        <p:nvPicPr>
          <p:cNvPr id="5" name="Picture 4" descr="AnaLiffey-Drug-Project-Logo_web-signature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85" y="409400"/>
            <a:ext cx="1619250" cy="1304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796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sz="3600" b="1" dirty="0">
                <a:latin typeface="+mn-lt"/>
                <a:ea typeface="+mn-ea"/>
                <a:cs typeface="+mn-cs"/>
              </a:rPr>
              <a:t>The</a:t>
            </a:r>
            <a:r>
              <a:rPr lang="en-IE" dirty="0" smtClean="0"/>
              <a:t> </a:t>
            </a:r>
            <a:r>
              <a:rPr lang="en-IE" sz="3600" b="1" dirty="0">
                <a:latin typeface="+mn-lt"/>
                <a:ea typeface="+mn-ea"/>
                <a:cs typeface="+mn-cs"/>
              </a:rPr>
              <a:t>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334000" cy="47365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E" b="1" dirty="0" smtClean="0"/>
              <a:t>What works </a:t>
            </a:r>
            <a:endParaRPr lang="en-IE" b="1" dirty="0"/>
          </a:p>
          <a:p>
            <a:r>
              <a:rPr lang="en-IE" dirty="0" smtClean="0"/>
              <a:t>Multiagency oversight group</a:t>
            </a:r>
          </a:p>
          <a:p>
            <a:r>
              <a:rPr lang="en-IE" dirty="0" smtClean="0"/>
              <a:t>Clear tasks and targets</a:t>
            </a:r>
          </a:p>
          <a:p>
            <a:r>
              <a:rPr lang="en-IE" dirty="0" smtClean="0"/>
              <a:t>Regular, action focused case meetings</a:t>
            </a:r>
          </a:p>
          <a:p>
            <a:r>
              <a:rPr lang="en-IE" dirty="0" smtClean="0"/>
              <a:t>City centre  - case meetings with Gardaí </a:t>
            </a:r>
          </a:p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r>
              <a:rPr lang="en-IE" b="1" dirty="0" smtClean="0"/>
              <a:t>Note: </a:t>
            </a:r>
            <a:r>
              <a:rPr lang="en-IE" b="1" dirty="0"/>
              <a:t>Measuring impact as well as outcomes in future would be preferable</a:t>
            </a:r>
          </a:p>
          <a:p>
            <a:pPr marL="0" indent="0">
              <a:buNone/>
            </a:pP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3559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E" b="1" dirty="0" smtClean="0"/>
              <a:t>What doesn’t work</a:t>
            </a:r>
          </a:p>
          <a:p>
            <a:r>
              <a:rPr lang="en-IE" dirty="0" smtClean="0"/>
              <a:t>Entry criteria for detox facilities </a:t>
            </a:r>
          </a:p>
          <a:p>
            <a:r>
              <a:rPr lang="en-IE" dirty="0"/>
              <a:t>A</a:t>
            </a:r>
            <a:r>
              <a:rPr lang="en-IE" dirty="0" smtClean="0"/>
              <a:t>pplication of Outcome Star </a:t>
            </a:r>
          </a:p>
          <a:p>
            <a:r>
              <a:rPr lang="en-IE" dirty="0" smtClean="0"/>
              <a:t>Lack of shared care plans under NDRF</a:t>
            </a:r>
          </a:p>
          <a:p>
            <a:r>
              <a:rPr lang="en-IE" dirty="0" smtClean="0"/>
              <a:t>Lack of clarity about continuum of care and access criteria</a:t>
            </a:r>
          </a:p>
          <a:p>
            <a:pPr marL="0" indent="0">
              <a:buNone/>
            </a:pPr>
            <a:endParaRPr lang="en-IE" dirty="0" smtClean="0"/>
          </a:p>
          <a:p>
            <a:endParaRPr lang="en-IE" dirty="0" smtClean="0"/>
          </a:p>
        </p:txBody>
      </p:sp>
      <p:pic>
        <p:nvPicPr>
          <p:cNvPr id="5" name="Picture 4" descr="AnaLiffey-Drug-Project-Logo_web-signature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85" y="230106"/>
            <a:ext cx="1619250" cy="1304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7483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sz="3600" b="1" dirty="0">
                <a:latin typeface="+mn-lt"/>
                <a:ea typeface="+mn-ea"/>
                <a:cs typeface="+mn-cs"/>
              </a:rPr>
              <a:t>Thank</a:t>
            </a:r>
            <a:r>
              <a:rPr lang="en-IE" dirty="0" smtClean="0"/>
              <a:t> </a:t>
            </a:r>
            <a:r>
              <a:rPr lang="en-IE" sz="3600" b="1" dirty="0" smtClean="0">
                <a:latin typeface="+mn-lt"/>
                <a:ea typeface="+mn-ea"/>
                <a:cs typeface="+mn-cs"/>
              </a:rPr>
              <a:t>you!</a:t>
            </a:r>
            <a:endParaRPr lang="en-IE" sz="36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IE" dirty="0" smtClean="0"/>
              <a:t>Dawn Russell</a:t>
            </a:r>
          </a:p>
          <a:p>
            <a:pPr marL="0" indent="0">
              <a:buNone/>
            </a:pPr>
            <a:r>
              <a:rPr lang="en-IE" dirty="0" smtClean="0"/>
              <a:t>Head of Services </a:t>
            </a:r>
          </a:p>
          <a:p>
            <a:pPr marL="0" indent="0">
              <a:buNone/>
            </a:pPr>
            <a:r>
              <a:rPr lang="en-IE" dirty="0" smtClean="0">
                <a:hlinkClick r:id="rId2"/>
              </a:rPr>
              <a:t>dawn.russell@aldp.ie</a:t>
            </a:r>
            <a:endParaRPr lang="en-IE" dirty="0" smtClean="0"/>
          </a:p>
          <a:p>
            <a:pPr marL="0" indent="0">
              <a:buNone/>
            </a:pPr>
            <a:r>
              <a:rPr lang="en-IE" dirty="0" smtClean="0">
                <a:hlinkClick r:id="rId3"/>
              </a:rPr>
              <a:t>www.aldp.ie</a:t>
            </a:r>
            <a:r>
              <a:rPr lang="en-IE" dirty="0" smtClean="0"/>
              <a:t> </a:t>
            </a:r>
          </a:p>
          <a:p>
            <a:pPr marL="0" indent="0">
              <a:buNone/>
            </a:pPr>
            <a:r>
              <a:rPr lang="en-IE" dirty="0" smtClean="0"/>
              <a:t>Twitter @</a:t>
            </a:r>
            <a:r>
              <a:rPr lang="en-IE" dirty="0" err="1" smtClean="0"/>
              <a:t>analiffey</a:t>
            </a:r>
            <a:endParaRPr lang="en-IE" dirty="0" smtClean="0"/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dirty="0" smtClean="0"/>
              <a:t>#SaferFromHarm</a:t>
            </a:r>
          </a:p>
        </p:txBody>
      </p:sp>
      <p:pic>
        <p:nvPicPr>
          <p:cNvPr id="5" name="Content Placeholder 4" descr="AnaLiffey-Drug-Project-Logo_web-signature"/>
          <p:cNvPicPr>
            <a:picLocks noGrp="1"/>
          </p:cNvPicPr>
          <p:nvPr>
            <p:ph sz="half" idx="2"/>
          </p:nvPr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987" y="2129630"/>
            <a:ext cx="3744000" cy="277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9841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4565</TotalTime>
  <Words>425</Words>
  <Application>Microsoft Office PowerPoint</Application>
  <PresentationFormat>Custom</PresentationFormat>
  <Paragraphs>90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Assertive Case Management:  A collaborative approach to target supports at those most at risk.</vt:lpstr>
      <vt:lpstr>PowerPoint Presentation</vt:lpstr>
      <vt:lpstr>The Target Group</vt:lpstr>
      <vt:lpstr>The Outcomes</vt:lpstr>
      <vt:lpstr>The Outcomes</vt:lpstr>
      <vt:lpstr>The Outcomes</vt:lpstr>
      <vt:lpstr>The Learning</vt:lpstr>
      <vt:lpstr>Thank you!</vt:lpstr>
    </vt:vector>
  </TitlesOfParts>
  <Company>Ana Liffey Drug Project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Innovating at the Service Level</dc:title>
  <dc:creator>Marcus Keane</dc:creator>
  <cp:lastModifiedBy>Mairea Nelson</cp:lastModifiedBy>
  <cp:revision>269</cp:revision>
  <cp:lastPrinted>2017-12-19T11:25:41Z</cp:lastPrinted>
  <dcterms:created xsi:type="dcterms:W3CDTF">2013-03-08T14:34:47Z</dcterms:created>
  <dcterms:modified xsi:type="dcterms:W3CDTF">2018-11-14T13:54:28Z</dcterms:modified>
</cp:coreProperties>
</file>