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79" r:id="rId5"/>
    <p:sldId id="274" r:id="rId6"/>
    <p:sldId id="294" r:id="rId7"/>
    <p:sldId id="289" r:id="rId8"/>
    <p:sldId id="290" r:id="rId9"/>
    <p:sldId id="291" r:id="rId10"/>
    <p:sldId id="271" r:id="rId11"/>
    <p:sldId id="297" r:id="rId12"/>
    <p:sldId id="298" r:id="rId13"/>
    <p:sldId id="296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394" y="10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70013959829215"/>
          <c:w val="1"/>
          <c:h val="0.888896370489146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8836114271896301"/>
                  <c:y val="0.2462084263720768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Heterosexual Female
</a:t>
                    </a:r>
                    <a:r>
                      <a:rPr lang="en-US" sz="1400" dirty="0" smtClean="0"/>
                      <a:t>23%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636638040256998"/>
                      <c:h val="0.29336836058857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E4E-4EFB-AC95-2941C128D695}"/>
                </c:ext>
              </c:extLst>
            </c:dLbl>
            <c:dLbl>
              <c:idx val="1"/>
              <c:layout>
                <c:manualLayout>
                  <c:x val="-9.4838801281778573E-3"/>
                  <c:y val="-0.19739442551024419"/>
                </c:manualLayout>
              </c:layout>
              <c:tx>
                <c:rich>
                  <a:bodyPr/>
                  <a:lstStyle/>
                  <a:p>
                    <a:pPr>
                      <a:defRPr sz="1900"/>
                    </a:pPr>
                    <a:r>
                      <a:rPr lang="en-US" sz="1400" dirty="0"/>
                      <a:t>Homosexual Male
</a:t>
                    </a:r>
                    <a:r>
                      <a:rPr lang="en-US" sz="1400" dirty="0" smtClean="0"/>
                      <a:t>54%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07453354494501"/>
                      <c:h val="0.22282787243247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4E-4EFB-AC95-2941C128D695}"/>
                </c:ext>
              </c:extLst>
            </c:dLbl>
            <c:dLbl>
              <c:idx val="2"/>
              <c:layout>
                <c:manualLayout>
                  <c:x val="0.1943218024443199"/>
                  <c:y val="0.232981989658009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Heterosexual Male
</a:t>
                    </a:r>
                    <a:r>
                      <a:rPr lang="en-US" sz="1400" dirty="0" smtClean="0"/>
                      <a:t>23%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25778362332003"/>
                      <c:h val="0.22282787243247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4E-4EFB-AC95-2941C128D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Heterosexual Female</c:v>
                </c:pt>
                <c:pt idx="1">
                  <c:v>Homosexual Male</c:v>
                </c:pt>
                <c:pt idx="2">
                  <c:v>Heterosexual Male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4E-4EFB-AC95-2941C128D6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0381407978667"/>
          <c:y val="0.114516188190217"/>
          <c:w val="0.81217784635766199"/>
          <c:h val="0.8142987648065840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Referrals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43190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7-4D6E-BD98-CB373618B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Re-referrals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43190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35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57-4D6E-BD98-CB373618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77568"/>
        <c:axId val="58079104"/>
      </c:areaChart>
      <c:dateAx>
        <c:axId val="58077568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one"/>
        <c:crossAx val="58079104"/>
        <c:crosses val="autoZero"/>
        <c:auto val="1"/>
        <c:lblOffset val="100"/>
        <c:baseTimeUnit val="months"/>
      </c:dateAx>
      <c:valAx>
        <c:axId val="58079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0775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3502216676937"/>
          <c:y val="0.12369472312596523"/>
          <c:w val="0.76777603050756771"/>
          <c:h val="0.856904519370826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 Episodes &amp; Outcome</c:v>
                </c:pt>
              </c:strCache>
            </c:strRef>
          </c:tx>
          <c:dLbls>
            <c:dLbl>
              <c:idx val="0"/>
              <c:layout>
                <c:manualLayout>
                  <c:x val="-4.4387328221526939E-2"/>
                  <c:y val="0.15355298438414633"/>
                </c:manualLayout>
              </c:layout>
              <c:tx>
                <c:rich>
                  <a:bodyPr/>
                  <a:lstStyle/>
                  <a:p>
                    <a:r>
                      <a:rPr lang="fr-FR" sz="1400" dirty="0"/>
                      <a:t>G Clinic - Inpatient (</a:t>
                    </a:r>
                    <a:r>
                      <a:rPr lang="fr-FR" sz="1400" dirty="0" smtClean="0"/>
                      <a:t>n=6)</a:t>
                    </a:r>
                    <a:r>
                      <a:rPr lang="fr-FR" sz="1400" dirty="0"/>
                      <a:t>
</a:t>
                    </a:r>
                    <a:r>
                      <a:rPr lang="fr-FR" sz="1400" dirty="0" smtClean="0"/>
                      <a:t>6%</a:t>
                    </a:r>
                    <a:endParaRPr lang="fr-FR" sz="2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61403508771929"/>
                      <c:h val="0.26456225810756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3DF-4E61-BEBA-8F2C18A63261}"/>
                </c:ext>
              </c:extLst>
            </c:dLbl>
            <c:dLbl>
              <c:idx val="1"/>
              <c:layout>
                <c:manualLayout>
                  <c:x val="-0.17903659720312082"/>
                  <c:y val="-0.19635722703158959"/>
                </c:manualLayout>
              </c:layout>
              <c:tx>
                <c:rich>
                  <a:bodyPr/>
                  <a:lstStyle/>
                  <a:p>
                    <a:r>
                      <a:rPr lang="fr-FR" sz="1400" dirty="0"/>
                      <a:t>G Clinic - Outpatient (</a:t>
                    </a:r>
                    <a:r>
                      <a:rPr lang="fr-FR" sz="1400" dirty="0" smtClean="0"/>
                      <a:t>n=74)</a:t>
                    </a:r>
                    <a:r>
                      <a:rPr lang="fr-FR" sz="1400" dirty="0"/>
                      <a:t>
</a:t>
                    </a:r>
                    <a:r>
                      <a:rPr lang="fr-FR" sz="1400" dirty="0" smtClean="0"/>
                      <a:t>77%</a:t>
                    </a:r>
                    <a:endParaRPr lang="fr-FR" sz="2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753507674255599"/>
                      <c:h val="0.29073279700225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DF-4E61-BEBA-8F2C18A63261}"/>
                </c:ext>
              </c:extLst>
            </c:dLbl>
            <c:dLbl>
              <c:idx val="2"/>
              <c:layout>
                <c:manualLayout>
                  <c:x val="0.12812095267567525"/>
                  <c:y val="0.25958406503143966"/>
                </c:manualLayout>
              </c:layout>
              <c:tx>
                <c:rich>
                  <a:bodyPr/>
                  <a:lstStyle/>
                  <a:p>
                    <a:r>
                      <a:rPr lang="pt-BR" sz="1400" dirty="0"/>
                      <a:t>Medical &amp;</a:t>
                    </a:r>
                  </a:p>
                  <a:p>
                    <a:r>
                      <a:rPr lang="pt-BR" sz="1400" dirty="0"/>
                      <a:t>G Clinic (</a:t>
                    </a:r>
                    <a:r>
                      <a:rPr lang="pt-BR" sz="1400" dirty="0" smtClean="0"/>
                      <a:t>n=16)</a:t>
                    </a:r>
                    <a:r>
                      <a:rPr lang="pt-BR" sz="1400" baseline="0" dirty="0" smtClean="0"/>
                      <a:t> 17</a:t>
                    </a:r>
                    <a:r>
                      <a:rPr lang="pt-BR" sz="1400" dirty="0" smtClean="0"/>
                      <a:t>%</a:t>
                    </a:r>
                    <a:endParaRPr lang="pt-BR" sz="2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755091748902564"/>
                      <c:h val="0.332358758662361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DF-4E61-BEBA-8F2C18A63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 Clinic - Inpatient (n=6)</c:v>
                </c:pt>
                <c:pt idx="1">
                  <c:v>G Clinic - Outpatient (n=74)</c:v>
                </c:pt>
                <c:pt idx="2">
                  <c:v>Medical Inpatient &amp; Subsequent G Clinic Outpatient (n=4)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74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DF-4E61-BEBA-8F2C18A632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25A7-E53A-4138-8767-846ACB2F2127}" type="datetimeFigureOut">
              <a:rPr lang="en-IE" smtClean="0"/>
              <a:pPr/>
              <a:t>14/11/2018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4E35-AA81-4BFD-B789-1B08B2B0BA61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2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85490" cy="1251061"/>
          </a:xfrm>
          <a:noFill/>
        </p:spPr>
        <p:txBody>
          <a:bodyPr>
            <a:normAutofit/>
          </a:bodyPr>
          <a:lstStyle/>
          <a:p>
            <a:pPr algn="ctr"/>
            <a:r>
              <a:rPr lang="en-IE" sz="8000" dirty="0" smtClean="0">
                <a:solidFill>
                  <a:srgbClr val="FFFF0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CHEMSEX</a:t>
            </a:r>
            <a:endParaRPr lang="en-IE" sz="8000" dirty="0">
              <a:solidFill>
                <a:srgbClr val="FFFF0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8359" y="5186682"/>
            <a:ext cx="7388476" cy="685800"/>
          </a:xfrm>
        </p:spPr>
        <p:txBody>
          <a:bodyPr>
            <a:noAutofit/>
          </a:bodyPr>
          <a:lstStyle/>
          <a:p>
            <a:pPr algn="ctr"/>
            <a:r>
              <a:rPr lang="en-IE" sz="4500" dirty="0" smtClean="0">
                <a:solidFill>
                  <a:srgbClr val="FFFF00"/>
                </a:solidFill>
                <a:latin typeface="Calibri" pitchFamily="34" charset="0"/>
              </a:rPr>
              <a:t>A Collaborative Response</a:t>
            </a:r>
            <a:endParaRPr lang="en-IE" sz="4500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n-IE" sz="3000" dirty="0" smtClean="0">
                <a:solidFill>
                  <a:srgbClr val="FFFF00"/>
                </a:solidFill>
                <a:latin typeface="Calibri" pitchFamily="34" charset="0"/>
              </a:rPr>
              <a:t>Kiran Santlal &amp; Adam Shanley</a:t>
            </a:r>
            <a:endParaRPr lang="en-IE" sz="30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414" y="132606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Primary interventions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28" y="1409252"/>
            <a:ext cx="3574474" cy="5166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855" y="1613647"/>
            <a:ext cx="3472253" cy="502382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42436" y="1461941"/>
            <a:ext cx="4264152" cy="5175527"/>
          </a:xfrm>
        </p:spPr>
        <p:txBody>
          <a:bodyPr>
            <a:normAutofit/>
          </a:bodyPr>
          <a:lstStyle/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Screening </a:t>
            </a:r>
            <a:r>
              <a:rPr lang="en-IE" sz="2400" dirty="0">
                <a:latin typeface="Calibri" pitchFamily="34" charset="0"/>
              </a:rPr>
              <a:t>of the </a:t>
            </a:r>
            <a:r>
              <a:rPr lang="en-IE" sz="2400" dirty="0">
                <a:solidFill>
                  <a:srgbClr val="92D050"/>
                </a:solidFill>
                <a:latin typeface="Calibri" pitchFamily="34" charset="0"/>
              </a:rPr>
              <a:t>Chemsex </a:t>
            </a:r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Documentary</a:t>
            </a:r>
          </a:p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Community </a:t>
            </a:r>
            <a:r>
              <a:rPr lang="en-IE" sz="2400" dirty="0">
                <a:solidFill>
                  <a:srgbClr val="92D050"/>
                </a:solidFill>
                <a:latin typeface="Calibri" pitchFamily="34" charset="0"/>
              </a:rPr>
              <a:t>Discussion</a:t>
            </a:r>
          </a:p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G </a:t>
            </a:r>
            <a:r>
              <a:rPr lang="en-IE" sz="2400" dirty="0">
                <a:solidFill>
                  <a:srgbClr val="92D050"/>
                </a:solidFill>
                <a:latin typeface="Calibri" pitchFamily="34" charset="0"/>
              </a:rPr>
              <a:t>H</a:t>
            </a:r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arm </a:t>
            </a:r>
            <a:r>
              <a:rPr lang="en-IE" sz="2400" dirty="0">
                <a:solidFill>
                  <a:srgbClr val="92D050"/>
                </a:solidFill>
                <a:latin typeface="Calibri" pitchFamily="34" charset="0"/>
              </a:rPr>
              <a:t>R</a:t>
            </a:r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eduction Campaign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Posters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‘Tips for the party’ flyer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‘Tips for the party’ video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‘G Card’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Emergency Management Information Packs</a:t>
            </a:r>
          </a:p>
        </p:txBody>
      </p:sp>
    </p:spTree>
    <p:extLst>
      <p:ext uri="{BB962C8B-B14F-4D97-AF65-F5344CB8AC3E}">
        <p14:creationId xmlns:p14="http://schemas.microsoft.com/office/powerpoint/2010/main" val="6354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456" y="152381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Secondary interventions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13345" y="1226371"/>
            <a:ext cx="7782098" cy="5112329"/>
          </a:xfrm>
        </p:spPr>
        <p:txBody>
          <a:bodyPr>
            <a:noAutofit/>
          </a:bodyPr>
          <a:lstStyle/>
          <a:p>
            <a:r>
              <a:rPr lang="en-IE" sz="2400" i="1" dirty="0">
                <a:latin typeface="Calibri" pitchFamily="34" charset="0"/>
              </a:rPr>
              <a:t>Sexual Health </a:t>
            </a:r>
            <a:r>
              <a:rPr lang="en-IE" sz="2400" dirty="0">
                <a:latin typeface="Calibri" pitchFamily="34" charset="0"/>
              </a:rPr>
              <a:t>&amp; </a:t>
            </a:r>
            <a:r>
              <a:rPr lang="en-IE" sz="2400" i="1" dirty="0">
                <a:latin typeface="Calibri" pitchFamily="34" charset="0"/>
              </a:rPr>
              <a:t>Drug Addiction </a:t>
            </a:r>
            <a:r>
              <a:rPr lang="en-IE" sz="2400" dirty="0">
                <a:latin typeface="Calibri" pitchFamily="34" charset="0"/>
              </a:rPr>
              <a:t>Staff </a:t>
            </a:r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Training</a:t>
            </a:r>
          </a:p>
          <a:p>
            <a:r>
              <a:rPr lang="en-IE" sz="2400" dirty="0" smtClean="0">
                <a:solidFill>
                  <a:srgbClr val="92D050"/>
                </a:solidFill>
                <a:latin typeface="Calibri" pitchFamily="34" charset="0"/>
              </a:rPr>
              <a:t>Increasing awareness </a:t>
            </a:r>
            <a:r>
              <a:rPr lang="en-IE" sz="2400" dirty="0" smtClean="0">
                <a:latin typeface="Calibri" pitchFamily="34" charset="0"/>
              </a:rPr>
              <a:t>in </a:t>
            </a:r>
            <a:r>
              <a:rPr lang="en-IE" sz="2400" i="1" dirty="0" smtClean="0">
                <a:latin typeface="Calibri" pitchFamily="34" charset="0"/>
              </a:rPr>
              <a:t>Emergency Medicine </a:t>
            </a:r>
            <a:r>
              <a:rPr lang="en-IE" sz="2400" dirty="0" smtClean="0">
                <a:latin typeface="Calibri" pitchFamily="34" charset="0"/>
              </a:rPr>
              <a:t>&amp; </a:t>
            </a:r>
            <a:r>
              <a:rPr lang="en-IE" sz="2400" i="1" dirty="0" smtClean="0">
                <a:latin typeface="Calibri" pitchFamily="34" charset="0"/>
              </a:rPr>
              <a:t>General Medical and Psychiatric</a:t>
            </a:r>
            <a:r>
              <a:rPr lang="en-IE" sz="2400" dirty="0" smtClean="0">
                <a:latin typeface="Calibri" pitchFamily="34" charset="0"/>
              </a:rPr>
              <a:t> Departments</a:t>
            </a:r>
            <a:br>
              <a:rPr lang="en-IE" sz="2400" dirty="0" smtClean="0">
                <a:latin typeface="Calibri" pitchFamily="34" charset="0"/>
              </a:rPr>
            </a:br>
            <a:endParaRPr lang="en-IE" sz="2400" dirty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Changing Policy</a:t>
            </a:r>
          </a:p>
          <a:p>
            <a:pPr lvl="1"/>
            <a:r>
              <a:rPr lang="en-IE" sz="2200" i="1" dirty="0" smtClean="0">
                <a:solidFill>
                  <a:srgbClr val="92D050"/>
                </a:solidFill>
                <a:latin typeface="Calibri" pitchFamily="34" charset="0"/>
              </a:rPr>
              <a:t>Chemsex Working Group </a:t>
            </a:r>
            <a:r>
              <a:rPr lang="en-IE" sz="2200" dirty="0" smtClean="0">
                <a:latin typeface="Calibri" pitchFamily="34" charset="0"/>
              </a:rPr>
              <a:t>established to </a:t>
            </a:r>
            <a:r>
              <a:rPr lang="en-IE" sz="2200" b="1" dirty="0">
                <a:latin typeface="Calibri" pitchFamily="34" charset="0"/>
              </a:rPr>
              <a:t>examine the evidence in relation to early harm reduction responses</a:t>
            </a:r>
            <a:r>
              <a:rPr lang="en-IE" sz="2200" dirty="0">
                <a:latin typeface="Calibri" pitchFamily="34" charset="0"/>
              </a:rPr>
              <a:t>, </a:t>
            </a:r>
            <a:r>
              <a:rPr lang="en-IE" sz="2200" dirty="0" smtClean="0">
                <a:latin typeface="Calibri" pitchFamily="34" charset="0"/>
              </a:rPr>
              <a:t>(</a:t>
            </a:r>
            <a:r>
              <a:rPr lang="en-IE" sz="2200" dirty="0" smtClean="0">
                <a:solidFill>
                  <a:srgbClr val="92D050"/>
                </a:solidFill>
                <a:latin typeface="Calibri" pitchFamily="34" charset="0"/>
              </a:rPr>
              <a:t>drug </a:t>
            </a:r>
            <a:r>
              <a:rPr lang="en-IE" sz="2200" dirty="0">
                <a:solidFill>
                  <a:srgbClr val="92D050"/>
                </a:solidFill>
                <a:latin typeface="Calibri" pitchFamily="34" charset="0"/>
              </a:rPr>
              <a:t>testing, amnesty bins and media </a:t>
            </a:r>
            <a:r>
              <a:rPr lang="en-IE" sz="2200" dirty="0" smtClean="0">
                <a:solidFill>
                  <a:srgbClr val="92D050"/>
                </a:solidFill>
                <a:latin typeface="Calibri" pitchFamily="34" charset="0"/>
              </a:rPr>
              <a:t>campaigns</a:t>
            </a:r>
            <a:r>
              <a:rPr lang="en-IE" sz="2200" dirty="0" smtClean="0">
                <a:latin typeface="Calibri" pitchFamily="34" charset="0"/>
              </a:rPr>
              <a:t>), </a:t>
            </a:r>
            <a:r>
              <a:rPr lang="en-IE" sz="2200" dirty="0">
                <a:latin typeface="Calibri" pitchFamily="34" charset="0"/>
              </a:rPr>
              <a:t>to current and emerging trends </a:t>
            </a:r>
            <a:r>
              <a:rPr lang="en-IE" sz="2200" dirty="0" smtClean="0">
                <a:latin typeface="Calibri" pitchFamily="34" charset="0"/>
              </a:rPr>
              <a:t>including:</a:t>
            </a:r>
          </a:p>
          <a:p>
            <a:pPr lvl="2"/>
            <a:r>
              <a:rPr lang="en-IE" dirty="0" smtClean="0">
                <a:latin typeface="Calibri" pitchFamily="34" charset="0"/>
              </a:rPr>
              <a:t>Use </a:t>
            </a:r>
            <a:r>
              <a:rPr lang="en-IE" dirty="0">
                <a:latin typeface="Calibri" pitchFamily="34" charset="0"/>
              </a:rPr>
              <a:t>of </a:t>
            </a:r>
            <a:r>
              <a:rPr lang="en-IE" dirty="0">
                <a:solidFill>
                  <a:srgbClr val="FF0000"/>
                </a:solidFill>
                <a:latin typeface="Calibri" pitchFamily="34" charset="0"/>
              </a:rPr>
              <a:t>new psychoactive </a:t>
            </a:r>
            <a:r>
              <a:rPr lang="en-IE" dirty="0" smtClean="0">
                <a:solidFill>
                  <a:srgbClr val="FF0000"/>
                </a:solidFill>
                <a:latin typeface="Calibri" pitchFamily="34" charset="0"/>
              </a:rPr>
              <a:t>substances</a:t>
            </a:r>
          </a:p>
          <a:p>
            <a:pPr lvl="2"/>
            <a:r>
              <a:rPr lang="en-IE" dirty="0" smtClean="0">
                <a:latin typeface="Calibri" pitchFamily="34" charset="0"/>
              </a:rPr>
              <a:t>Use of </a:t>
            </a:r>
            <a:r>
              <a:rPr lang="en-IE" dirty="0" smtClean="0">
                <a:solidFill>
                  <a:srgbClr val="FF0000"/>
                </a:solidFill>
                <a:latin typeface="Calibri" pitchFamily="34" charset="0"/>
              </a:rPr>
              <a:t>image </a:t>
            </a:r>
            <a:r>
              <a:rPr lang="en-IE" dirty="0">
                <a:solidFill>
                  <a:srgbClr val="FF0000"/>
                </a:solidFill>
                <a:latin typeface="Calibri" pitchFamily="34" charset="0"/>
              </a:rPr>
              <a:t>and performance enhancing </a:t>
            </a:r>
            <a:r>
              <a:rPr lang="en-IE" dirty="0" smtClean="0">
                <a:latin typeface="Calibri" pitchFamily="34" charset="0"/>
              </a:rPr>
              <a:t>drugs</a:t>
            </a:r>
          </a:p>
          <a:p>
            <a:pPr lvl="2"/>
            <a:r>
              <a:rPr lang="en-IE" dirty="0" smtClean="0">
                <a:latin typeface="Calibri" pitchFamily="34" charset="0"/>
              </a:rPr>
              <a:t>Other </a:t>
            </a:r>
            <a:r>
              <a:rPr lang="en-IE" dirty="0">
                <a:solidFill>
                  <a:srgbClr val="FF0000"/>
                </a:solidFill>
                <a:latin typeface="Calibri" pitchFamily="34" charset="0"/>
              </a:rPr>
              <a:t>high risk behaviours</a:t>
            </a:r>
            <a:r>
              <a:rPr lang="en-IE" dirty="0">
                <a:latin typeface="Calibri" pitchFamily="34" charset="0"/>
              </a:rPr>
              <a:t>, including </a:t>
            </a:r>
            <a:r>
              <a:rPr lang="en-IE" u="sng" dirty="0">
                <a:latin typeface="Calibri" pitchFamily="34" charset="0"/>
              </a:rPr>
              <a:t>chemsex</a:t>
            </a:r>
            <a:r>
              <a:rPr lang="en-IE" dirty="0" smtClean="0">
                <a:latin typeface="Calibri" pitchFamily="34" charset="0"/>
              </a:rPr>
              <a:t>.</a:t>
            </a:r>
            <a:br>
              <a:rPr lang="en-IE" dirty="0" smtClean="0">
                <a:latin typeface="Calibri" pitchFamily="34" charset="0"/>
              </a:rPr>
            </a:br>
            <a:endParaRPr lang="en-IE" dirty="0" smtClean="0">
              <a:latin typeface="Calibri" pitchFamily="34" charset="0"/>
            </a:endParaRPr>
          </a:p>
          <a:p>
            <a:pPr lvl="1"/>
            <a:r>
              <a:rPr lang="en-IE" altLang="en-US" sz="2200" dirty="0">
                <a:latin typeface="Calibri" pitchFamily="34" charset="0"/>
              </a:rPr>
              <a:t>Considering the need for </a:t>
            </a:r>
            <a:r>
              <a:rPr lang="en-IE" altLang="en-US" sz="2200" b="1" dirty="0">
                <a:solidFill>
                  <a:srgbClr val="92D050"/>
                </a:solidFill>
                <a:latin typeface="Calibri" pitchFamily="34" charset="0"/>
              </a:rPr>
              <a:t>specialist referral pathways </a:t>
            </a:r>
            <a:r>
              <a:rPr lang="en-IE" altLang="en-US" sz="2200" dirty="0">
                <a:latin typeface="Calibri" pitchFamily="34" charset="0"/>
              </a:rPr>
              <a:t>for specific groups who may not otherwise attend traditional addiction services (i.e. those who engage in </a:t>
            </a:r>
            <a:r>
              <a:rPr lang="en-IE" altLang="en-US" sz="2200" u="sng" dirty="0">
                <a:latin typeface="Calibri" pitchFamily="34" charset="0"/>
              </a:rPr>
              <a:t>chemsex</a:t>
            </a:r>
            <a:r>
              <a:rPr lang="en-IE" altLang="en-US" sz="2200" dirty="0">
                <a:latin typeface="Calibri" pitchFamily="34" charset="0"/>
              </a:rPr>
              <a:t>)</a:t>
            </a:r>
            <a:endParaRPr lang="en-IE" sz="22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8"/>
          <a:stretch/>
        </p:blipFill>
        <p:spPr>
          <a:xfrm>
            <a:off x="641465" y="1654965"/>
            <a:ext cx="2668386" cy="2562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54" y="4530436"/>
            <a:ext cx="3691197" cy="1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9" y="129671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Tertiary Interventions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3284158"/>
              </p:ext>
            </p:extLst>
          </p:nvPr>
        </p:nvGraphicFramePr>
        <p:xfrm>
          <a:off x="2861535" y="1990165"/>
          <a:ext cx="5714724" cy="471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5313776"/>
              </p:ext>
            </p:extLst>
          </p:nvPr>
        </p:nvGraphicFramePr>
        <p:xfrm>
          <a:off x="8060837" y="1930235"/>
          <a:ext cx="3961730" cy="406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067" y="2194742"/>
            <a:ext cx="3422227" cy="237196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D9D9D9"/>
                </a:solidFill>
                <a:latin typeface="Calibri"/>
                <a:cs typeface="Calibri"/>
              </a:rPr>
              <a:t>98 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referrals since 2014</a:t>
            </a:r>
          </a:p>
          <a:p>
            <a:pPr lvl="1" algn="just"/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2014 </a:t>
            </a:r>
            <a:r>
              <a:rPr lang="mr-IN" dirty="0">
                <a:solidFill>
                  <a:srgbClr val="D9D9D9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referral</a:t>
            </a:r>
          </a:p>
          <a:p>
            <a:pPr lvl="1" algn="just"/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2015 </a:t>
            </a:r>
            <a:r>
              <a:rPr lang="mr-IN" dirty="0">
                <a:solidFill>
                  <a:srgbClr val="D9D9D9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referrals</a:t>
            </a:r>
          </a:p>
          <a:p>
            <a:pPr lvl="1" algn="just"/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2016 </a:t>
            </a:r>
            <a:r>
              <a:rPr lang="mr-IN" dirty="0">
                <a:solidFill>
                  <a:srgbClr val="D9D9D9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referrals</a:t>
            </a:r>
          </a:p>
          <a:p>
            <a:pPr lvl="1" algn="just"/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2017 </a:t>
            </a:r>
            <a:r>
              <a:rPr lang="mr-IN" dirty="0">
                <a:solidFill>
                  <a:srgbClr val="D9D9D9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libri"/>
                <a:cs typeface="Calibri"/>
              </a:rPr>
              <a:t>47</a:t>
            </a:r>
            <a:r>
              <a:rPr lang="en-US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referrals</a:t>
            </a:r>
          </a:p>
          <a:p>
            <a:pPr lvl="1" algn="just"/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2018 – </a:t>
            </a:r>
            <a:r>
              <a:rPr lang="en-US" dirty="0" smtClean="0">
                <a:solidFill>
                  <a:srgbClr val="FFC000"/>
                </a:solidFill>
                <a:cs typeface="Calibri"/>
              </a:rPr>
              <a:t>38</a:t>
            </a:r>
            <a:r>
              <a:rPr lang="en-US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D9D9D9"/>
                </a:solidFill>
                <a:latin typeface="Calibri"/>
                <a:cs typeface="Calibri"/>
              </a:rPr>
              <a:t>referrals</a:t>
            </a:r>
          </a:p>
          <a:p>
            <a:pPr marL="0" indent="0" algn="just">
              <a:buNone/>
            </a:pPr>
            <a:endParaRPr lang="en-US" dirty="0">
              <a:solidFill>
                <a:srgbClr val="D9D9D9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4677" y="959516"/>
            <a:ext cx="10753732" cy="107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The GHB Detoxification Clinic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1656679"/>
            <a:ext cx="7092224" cy="4830182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solidFill>
                <a:srgbClr val="D9D9D9"/>
              </a:solidFill>
              <a:latin typeface="Calibri" pitchFamily="34" charset="0"/>
              <a:cs typeface="Calibri"/>
            </a:endParaRPr>
          </a:p>
          <a:p>
            <a:pPr algn="just"/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Out of </a:t>
            </a: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  <a:cs typeface="Calibri"/>
              </a:rPr>
              <a:t>98 </a:t>
            </a:r>
            <a:r>
              <a:rPr lang="en-US" sz="2400" dirty="0">
                <a:latin typeface="Calibri" pitchFamily="34" charset="0"/>
                <a:cs typeface="Calibri"/>
              </a:rPr>
              <a:t>detoxification management episodes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:</a:t>
            </a:r>
          </a:p>
          <a:p>
            <a:pPr lvl="1" algn="just"/>
            <a:endParaRPr lang="en-US" sz="2400" dirty="0">
              <a:solidFill>
                <a:srgbClr val="FF6600"/>
              </a:solidFill>
              <a:latin typeface="Calibri" pitchFamily="34" charset="0"/>
              <a:cs typeface="Calibri"/>
            </a:endParaRPr>
          </a:p>
          <a:p>
            <a:pPr lvl="1" algn="just"/>
            <a:r>
              <a:rPr lang="en-US" sz="2400" dirty="0">
                <a:solidFill>
                  <a:srgbClr val="FF6600"/>
                </a:solidFill>
                <a:latin typeface="Calibri" pitchFamily="34" charset="0"/>
                <a:cs typeface="Calibri"/>
              </a:rPr>
              <a:t>6</a:t>
            </a:r>
            <a:r>
              <a:rPr lang="en-US" sz="2400" dirty="0" smtClean="0">
                <a:solidFill>
                  <a:srgbClr val="D9D9D9"/>
                </a:solidFill>
                <a:latin typeface="Calibri" pitchFamily="34" charset="0"/>
                <a:cs typeface="Calibri"/>
              </a:rPr>
              <a:t> 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completed as an </a:t>
            </a:r>
            <a:r>
              <a:rPr lang="en-US" sz="2400" dirty="0">
                <a:solidFill>
                  <a:srgbClr val="FF6600"/>
                </a:solidFill>
                <a:latin typeface="Calibri" pitchFamily="34" charset="0"/>
                <a:cs typeface="Calibri"/>
              </a:rPr>
              <a:t>inpatient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 in St. Michael’s Ward</a:t>
            </a:r>
          </a:p>
          <a:p>
            <a:pPr lvl="1" algn="just"/>
            <a:endParaRPr lang="en-US" sz="2400" dirty="0" smtClean="0">
              <a:solidFill>
                <a:srgbClr val="FF6600"/>
              </a:solidFill>
              <a:latin typeface="Calibri" pitchFamily="34" charset="0"/>
              <a:cs typeface="Calibri"/>
            </a:endParaRPr>
          </a:p>
          <a:p>
            <a:pPr lvl="1" algn="just"/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  <a:cs typeface="Calibri"/>
              </a:rPr>
              <a:t>16</a:t>
            </a:r>
            <a:r>
              <a:rPr lang="en-US" sz="2400" dirty="0" smtClean="0">
                <a:solidFill>
                  <a:srgbClr val="D9D9D9"/>
                </a:solidFill>
                <a:latin typeface="Calibri" pitchFamily="34" charset="0"/>
                <a:cs typeface="Calibri"/>
              </a:rPr>
              <a:t> 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admissions under </a:t>
            </a:r>
            <a:r>
              <a:rPr lang="en-US" sz="2400" dirty="0">
                <a:solidFill>
                  <a:srgbClr val="FF6600"/>
                </a:solidFill>
                <a:latin typeface="Calibri" pitchFamily="34" charset="0"/>
                <a:cs typeface="Calibri"/>
              </a:rPr>
              <a:t>Medical team 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&amp; detoxed </a:t>
            </a:r>
          </a:p>
          <a:p>
            <a:pPr marL="457200" lvl="1" indent="0" algn="just">
              <a:buNone/>
            </a:pP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on the medical ward; continued detoxification </a:t>
            </a:r>
          </a:p>
          <a:p>
            <a:pPr marL="457200" lvl="1" indent="0" algn="just">
              <a:buNone/>
            </a:pP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as an outpatient in NDTC</a:t>
            </a:r>
          </a:p>
          <a:p>
            <a:pPr lvl="1" algn="just"/>
            <a:endParaRPr lang="en-US" sz="2400" dirty="0" smtClean="0">
              <a:solidFill>
                <a:srgbClr val="FF6600"/>
              </a:solidFill>
              <a:latin typeface="Calibri" pitchFamily="34" charset="0"/>
              <a:cs typeface="Calibri"/>
            </a:endParaRPr>
          </a:p>
          <a:p>
            <a:pPr lvl="1" algn="just"/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  <a:cs typeface="Calibri"/>
              </a:rPr>
              <a:t>76</a:t>
            </a:r>
            <a:r>
              <a:rPr lang="en-US" sz="2400" dirty="0" smtClean="0">
                <a:solidFill>
                  <a:srgbClr val="D9D9D9"/>
                </a:solidFill>
                <a:latin typeface="Calibri" pitchFamily="34" charset="0"/>
                <a:cs typeface="Calibri"/>
              </a:rPr>
              <a:t> 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completed </a:t>
            </a:r>
            <a:r>
              <a:rPr lang="en-US" sz="2400" dirty="0">
                <a:solidFill>
                  <a:srgbClr val="FF6600"/>
                </a:solidFill>
                <a:latin typeface="Calibri" pitchFamily="34" charset="0"/>
                <a:cs typeface="Calibri"/>
              </a:rPr>
              <a:t>outpatient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  <a:cs typeface="Calibri"/>
              </a:rPr>
              <a:t> detoxifications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8185397"/>
              </p:ext>
            </p:extLst>
          </p:nvPr>
        </p:nvGraphicFramePr>
        <p:xfrm>
          <a:off x="5335793" y="1635869"/>
          <a:ext cx="7740127" cy="490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2112" y="140429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Tertiary interventions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050" y="0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Key learnings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7586"/>
            <a:ext cx="10820400" cy="50345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E" sz="2600" dirty="0" smtClean="0">
                <a:latin typeface="Calibri" pitchFamily="34" charset="0"/>
              </a:rPr>
              <a:t>The </a:t>
            </a:r>
            <a:r>
              <a:rPr lang="en-IE" sz="2600" dirty="0" smtClean="0">
                <a:solidFill>
                  <a:srgbClr val="92D050"/>
                </a:solidFill>
                <a:latin typeface="Calibri" pitchFamily="34" charset="0"/>
              </a:rPr>
              <a:t>Chemsex Working Group</a:t>
            </a:r>
          </a:p>
          <a:p>
            <a:pPr lvl="1" algn="just"/>
            <a:r>
              <a:rPr lang="en-IE" sz="2200" dirty="0" smtClean="0">
                <a:latin typeface="Calibri" pitchFamily="34" charset="0"/>
              </a:rPr>
              <a:t>established to address the harms associated with the increasing trend of Chemsex and drug use</a:t>
            </a:r>
          </a:p>
          <a:p>
            <a:pPr lvl="1" algn="just"/>
            <a:r>
              <a:rPr lang="en-IE" sz="2200" dirty="0" smtClean="0">
                <a:latin typeface="Calibri" pitchFamily="34" charset="0"/>
              </a:rPr>
              <a:t>multidisciplinary cooperation of governmental and non-governmental agencies</a:t>
            </a:r>
          </a:p>
          <a:p>
            <a:pPr algn="just"/>
            <a:endParaRPr lang="en-IE" sz="2400" dirty="0" smtClean="0">
              <a:latin typeface="Calibri" pitchFamily="34" charset="0"/>
            </a:endParaRPr>
          </a:p>
          <a:p>
            <a:pPr algn="just"/>
            <a:r>
              <a:rPr lang="en-IE" sz="2600" dirty="0" smtClean="0">
                <a:solidFill>
                  <a:srgbClr val="FF0000"/>
                </a:solidFill>
                <a:latin typeface="Calibri" pitchFamily="34" charset="0"/>
              </a:rPr>
              <a:t>Multiple substances </a:t>
            </a:r>
            <a:r>
              <a:rPr lang="en-IE" sz="2600" dirty="0" smtClean="0">
                <a:latin typeface="Calibri" pitchFamily="34" charset="0"/>
              </a:rPr>
              <a:t>typically used during Chemsex</a:t>
            </a:r>
          </a:p>
          <a:p>
            <a:pPr lvl="1" algn="just"/>
            <a:r>
              <a:rPr lang="en-IE" sz="2200" dirty="0" smtClean="0">
                <a:latin typeface="Calibri" pitchFamily="34" charset="0"/>
              </a:rPr>
              <a:t>Increased likelihood of losing consciousness – possibility of non-consensual sex</a:t>
            </a:r>
          </a:p>
          <a:p>
            <a:pPr algn="just"/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IE" sz="2600" dirty="0" smtClean="0">
                <a:latin typeface="Calibri" pitchFamily="34" charset="0"/>
              </a:rPr>
              <a:t>Combined treatment of </a:t>
            </a:r>
            <a:r>
              <a:rPr lang="en-IE" sz="2600" dirty="0" smtClean="0">
                <a:solidFill>
                  <a:srgbClr val="92D050"/>
                </a:solidFill>
                <a:latin typeface="Calibri" pitchFamily="34" charset="0"/>
              </a:rPr>
              <a:t>medical supportive/medication </a:t>
            </a:r>
            <a:r>
              <a:rPr lang="en-IE" sz="2600" dirty="0" smtClean="0">
                <a:latin typeface="Calibri" pitchFamily="34" charset="0"/>
              </a:rPr>
              <a:t>management (short term) and </a:t>
            </a:r>
            <a:r>
              <a:rPr lang="en-IE" sz="2600" dirty="0" smtClean="0">
                <a:solidFill>
                  <a:srgbClr val="92D050"/>
                </a:solidFill>
                <a:latin typeface="Calibri" pitchFamily="34" charset="0"/>
              </a:rPr>
              <a:t>psychological therapy </a:t>
            </a:r>
            <a:r>
              <a:rPr lang="en-IE" sz="2600" dirty="0" smtClean="0">
                <a:latin typeface="Calibri" pitchFamily="34" charset="0"/>
              </a:rPr>
              <a:t>(long term)</a:t>
            </a:r>
          </a:p>
          <a:p>
            <a:pPr lvl="1" algn="just"/>
            <a:r>
              <a:rPr lang="en-IE" sz="2200" dirty="0" smtClean="0">
                <a:latin typeface="Calibri" pitchFamily="34" charset="0"/>
              </a:rPr>
              <a:t>The GHB Detoxification Clinic – managing </a:t>
            </a:r>
            <a:r>
              <a:rPr lang="en-IE" sz="2200" dirty="0" smtClean="0">
                <a:solidFill>
                  <a:srgbClr val="FF0000"/>
                </a:solidFill>
                <a:latin typeface="Calibri" pitchFamily="34" charset="0"/>
              </a:rPr>
              <a:t>GHB withdrawals </a:t>
            </a:r>
            <a:r>
              <a:rPr lang="en-IE" sz="2200" dirty="0" smtClean="0">
                <a:latin typeface="Calibri" pitchFamily="34" charset="0"/>
              </a:rPr>
              <a:t>and recently including treatment of </a:t>
            </a:r>
            <a:r>
              <a:rPr lang="en-IE" sz="2200" dirty="0" smtClean="0">
                <a:solidFill>
                  <a:srgbClr val="FF0000"/>
                </a:solidFill>
                <a:latin typeface="Calibri" pitchFamily="34" charset="0"/>
              </a:rPr>
              <a:t>Crystal Meth withdrawals </a:t>
            </a:r>
          </a:p>
          <a:p>
            <a:pPr lvl="1" algn="just"/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IE" sz="2600" dirty="0" smtClean="0">
                <a:latin typeface="Calibri" pitchFamily="34" charset="0"/>
              </a:rPr>
              <a:t>Future plans – “</a:t>
            </a:r>
            <a:r>
              <a:rPr lang="en-IE" sz="2600" dirty="0" smtClean="0">
                <a:solidFill>
                  <a:srgbClr val="92D050"/>
                </a:solidFill>
                <a:latin typeface="Calibri" pitchFamily="34" charset="0"/>
              </a:rPr>
              <a:t>thinking outside the box</a:t>
            </a:r>
            <a:r>
              <a:rPr lang="en-IE" sz="2600" dirty="0" smtClean="0">
                <a:latin typeface="Calibri" pitchFamily="34" charset="0"/>
              </a:rPr>
              <a:t>” and </a:t>
            </a:r>
            <a:r>
              <a:rPr lang="en-IE" sz="2600" dirty="0" smtClean="0">
                <a:solidFill>
                  <a:srgbClr val="92D050"/>
                </a:solidFill>
                <a:latin typeface="Calibri" pitchFamily="34" charset="0"/>
              </a:rPr>
              <a:t>utilising technology </a:t>
            </a:r>
            <a:r>
              <a:rPr lang="en-IE" sz="2600" dirty="0" smtClean="0">
                <a:latin typeface="Calibri" pitchFamily="34" charset="0"/>
              </a:rPr>
              <a:t>to target high-risk populations</a:t>
            </a:r>
          </a:p>
        </p:txBody>
      </p:sp>
    </p:spTree>
    <p:extLst>
      <p:ext uri="{BB962C8B-B14F-4D97-AF65-F5344CB8AC3E}">
        <p14:creationId xmlns:p14="http://schemas.microsoft.com/office/powerpoint/2010/main" val="4284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779" y="194218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rgbClr val="FFFF00"/>
                </a:solidFill>
                <a:latin typeface="Calibri" pitchFamily="34" charset="0"/>
              </a:rPr>
              <a:t>What is Chemsex?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4406"/>
            <a:ext cx="10820400" cy="459428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itchFamily="34" charset="0"/>
              </a:rPr>
              <a:t>The use of </a:t>
            </a:r>
            <a:r>
              <a:rPr lang="en-IE" sz="2400" u="sng" dirty="0" smtClean="0">
                <a:latin typeface="Calibri" pitchFamily="34" charset="0"/>
              </a:rPr>
              <a:t>substances</a:t>
            </a:r>
            <a:r>
              <a:rPr lang="en-IE" sz="2400" dirty="0" smtClean="0">
                <a:latin typeface="Calibri" pitchFamily="34" charset="0"/>
              </a:rPr>
              <a:t> to </a:t>
            </a:r>
            <a:r>
              <a:rPr lang="en-IE" sz="2400" dirty="0" smtClean="0">
                <a:solidFill>
                  <a:srgbClr val="FFC000"/>
                </a:solidFill>
                <a:latin typeface="Calibri" pitchFamily="34" charset="0"/>
              </a:rPr>
              <a:t>facilitate</a:t>
            </a:r>
            <a:r>
              <a:rPr lang="en-IE" sz="2400" dirty="0" smtClean="0">
                <a:latin typeface="Calibri" pitchFamily="34" charset="0"/>
              </a:rPr>
              <a:t> or </a:t>
            </a:r>
            <a:r>
              <a:rPr lang="en-IE" sz="2400" dirty="0" smtClean="0">
                <a:solidFill>
                  <a:srgbClr val="FFC000"/>
                </a:solidFill>
                <a:latin typeface="Calibri" pitchFamily="34" charset="0"/>
              </a:rPr>
              <a:t>enhance</a:t>
            </a:r>
            <a:r>
              <a:rPr lang="en-IE" sz="2400" dirty="0" smtClean="0">
                <a:latin typeface="Calibri" pitchFamily="34" charset="0"/>
              </a:rPr>
              <a:t> sexual experience</a:t>
            </a:r>
          </a:p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Typically </a:t>
            </a:r>
            <a:r>
              <a:rPr lang="en-IE" sz="2400" dirty="0">
                <a:latin typeface="Calibri" pitchFamily="34" charset="0"/>
              </a:rPr>
              <a:t>involves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several </a:t>
            </a:r>
            <a:r>
              <a:rPr lang="en-IE" sz="2400" dirty="0" smtClean="0">
                <a:solidFill>
                  <a:srgbClr val="FFC000"/>
                </a:solidFill>
                <a:latin typeface="Calibri" pitchFamily="34" charset="0"/>
              </a:rPr>
              <a:t>participants</a:t>
            </a:r>
            <a:r>
              <a:rPr lang="en-IE" sz="2400" dirty="0">
                <a:latin typeface="Calibri" pitchFamily="34" charset="0"/>
              </a:rPr>
              <a:t/>
            </a:r>
            <a:br>
              <a:rPr lang="en-IE" sz="2400" dirty="0">
                <a:latin typeface="Calibri" pitchFamily="34" charset="0"/>
              </a:rPr>
            </a:br>
            <a:endParaRPr lang="en-IE" sz="2400" dirty="0">
              <a:latin typeface="Calibri" pitchFamily="34" charset="0"/>
            </a:endParaRPr>
          </a:p>
          <a:p>
            <a:r>
              <a:rPr lang="en-IE" sz="2400" dirty="0">
                <a:latin typeface="Calibri" pitchFamily="34" charset="0"/>
              </a:rPr>
              <a:t>Mainly but </a:t>
            </a:r>
            <a:r>
              <a:rPr lang="en-IE" sz="2400" u="sng" dirty="0">
                <a:latin typeface="Calibri" pitchFamily="34" charset="0"/>
              </a:rPr>
              <a:t>not exclusively </a:t>
            </a:r>
            <a:r>
              <a:rPr lang="en-IE" sz="2400" dirty="0">
                <a:latin typeface="Calibri" pitchFamily="34" charset="0"/>
              </a:rPr>
              <a:t>among </a:t>
            </a:r>
            <a:r>
              <a:rPr lang="en-IE" sz="2400" i="1" dirty="0">
                <a:latin typeface="Calibri" pitchFamily="34" charset="0"/>
              </a:rPr>
              <a:t>gay, bisexual, </a:t>
            </a:r>
            <a:r>
              <a:rPr lang="en-IE" sz="2400" i="1" dirty="0" smtClean="0">
                <a:latin typeface="Calibri" pitchFamily="34" charset="0"/>
              </a:rPr>
              <a:t>MSM population</a:t>
            </a:r>
            <a:r>
              <a:rPr lang="en-IE" sz="2400" dirty="0">
                <a:latin typeface="Calibri" pitchFamily="34" charset="0"/>
              </a:rPr>
              <a:t/>
            </a:r>
            <a:br>
              <a:rPr lang="en-IE" sz="2400" dirty="0">
                <a:latin typeface="Calibri" pitchFamily="34" charset="0"/>
              </a:rPr>
            </a:br>
            <a:endParaRPr lang="en-IE" sz="2400" dirty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3 most commonly used drugs in a sexual context include:</a:t>
            </a:r>
            <a:endParaRPr lang="en-IE" sz="2400" dirty="0">
              <a:latin typeface="Calibri" pitchFamily="34" charset="0"/>
            </a:endParaRPr>
          </a:p>
          <a:p>
            <a:pPr lvl="1"/>
            <a:r>
              <a:rPr lang="en-IE" sz="2200" dirty="0" smtClean="0">
                <a:solidFill>
                  <a:srgbClr val="FF0000"/>
                </a:solidFill>
                <a:latin typeface="Calibri" pitchFamily="34" charset="0"/>
              </a:rPr>
              <a:t>GHB/GBL</a:t>
            </a:r>
            <a:r>
              <a:rPr lang="en-IE" sz="2200" dirty="0" smtClean="0">
                <a:latin typeface="Calibri" pitchFamily="34" charset="0"/>
              </a:rPr>
              <a:t> (Liquid Ecstasy, Gina, G)*</a:t>
            </a:r>
          </a:p>
          <a:p>
            <a:pPr lvl="1"/>
            <a:r>
              <a:rPr lang="en-IE" sz="2200" dirty="0" smtClean="0">
                <a:solidFill>
                  <a:srgbClr val="FF0000"/>
                </a:solidFill>
                <a:latin typeface="Calibri" pitchFamily="34" charset="0"/>
              </a:rPr>
              <a:t>Methamphetamine</a:t>
            </a:r>
            <a:r>
              <a:rPr lang="en-IE" sz="2200" dirty="0" smtClean="0">
                <a:latin typeface="Calibri" pitchFamily="34" charset="0"/>
              </a:rPr>
              <a:t> </a:t>
            </a:r>
            <a:r>
              <a:rPr lang="en-IE" sz="2200" dirty="0">
                <a:latin typeface="Calibri" pitchFamily="34" charset="0"/>
              </a:rPr>
              <a:t>(Crystal </a:t>
            </a:r>
            <a:r>
              <a:rPr lang="en-IE" sz="2200" dirty="0" smtClean="0">
                <a:latin typeface="Calibri" pitchFamily="34" charset="0"/>
              </a:rPr>
              <a:t>Meth, Tina)</a:t>
            </a:r>
            <a:endParaRPr lang="en-IE" sz="2200" dirty="0">
              <a:latin typeface="Calibri" pitchFamily="34" charset="0"/>
            </a:endParaRPr>
          </a:p>
          <a:p>
            <a:pPr lvl="1"/>
            <a:r>
              <a:rPr lang="en-IE" sz="2200" dirty="0">
                <a:solidFill>
                  <a:srgbClr val="FF0000"/>
                </a:solidFill>
                <a:latin typeface="Calibri" pitchFamily="34" charset="0"/>
              </a:rPr>
              <a:t>Mephedrone</a:t>
            </a:r>
            <a:r>
              <a:rPr lang="en-IE" sz="2200" dirty="0">
                <a:latin typeface="Calibri" pitchFamily="34" charset="0"/>
              </a:rPr>
              <a:t> (Meph</a:t>
            </a:r>
            <a:r>
              <a:rPr lang="en-IE" sz="2200" dirty="0" smtClean="0">
                <a:latin typeface="Calibri" pitchFamily="34" charset="0"/>
              </a:rPr>
              <a:t>)</a:t>
            </a:r>
            <a:endParaRPr lang="en-IE" sz="2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218685"/>
            <a:ext cx="1087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latin typeface="Calibri" pitchFamily="34" charset="0"/>
              </a:rPr>
              <a:t>*Evidence firmly places GHB/GBL as currently the most pronounced issue in Dublin/Ireland in terms of problematic use and negative outcomes. </a:t>
            </a:r>
            <a:endParaRPr lang="en-IE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174" y="204975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rgbClr val="FFFF00"/>
                </a:solidFill>
                <a:latin typeface="Calibri" pitchFamily="34" charset="0"/>
              </a:rPr>
              <a:t>What’s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4406"/>
            <a:ext cx="10820400" cy="4894728"/>
          </a:xfrm>
        </p:spPr>
        <p:txBody>
          <a:bodyPr>
            <a:noAutofit/>
          </a:bodyPr>
          <a:lstStyle/>
          <a:p>
            <a:r>
              <a:rPr lang="en-IE" sz="2400" dirty="0">
                <a:latin typeface="Calibri" pitchFamily="34" charset="0"/>
              </a:rPr>
              <a:t>Extended sex for many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hours</a:t>
            </a:r>
            <a:r>
              <a:rPr lang="en-IE" sz="2400" dirty="0">
                <a:latin typeface="Calibri" pitchFamily="34" charset="0"/>
              </a:rPr>
              <a:t>, sometimes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days</a:t>
            </a:r>
            <a:r>
              <a:rPr lang="en-IE" sz="2400" dirty="0">
                <a:latin typeface="Calibri" pitchFamily="34" charset="0"/>
              </a:rPr>
              <a:t>. </a:t>
            </a:r>
            <a:endParaRPr lang="en-IE" sz="2400" dirty="0" smtClean="0">
              <a:latin typeface="Calibri" pitchFamily="34" charset="0"/>
            </a:endParaRPr>
          </a:p>
          <a:p>
            <a:pPr lvl="1"/>
            <a:r>
              <a:rPr lang="en-IE" sz="2200" dirty="0" smtClean="0">
                <a:latin typeface="Calibri" pitchFamily="34" charset="0"/>
              </a:rPr>
              <a:t>It </a:t>
            </a:r>
            <a:r>
              <a:rPr lang="en-IE" sz="2200" dirty="0">
                <a:latin typeface="Calibri" pitchFamily="34" charset="0"/>
              </a:rPr>
              <a:t>can be common </a:t>
            </a:r>
            <a:r>
              <a:rPr lang="en-IE" sz="2200" dirty="0">
                <a:solidFill>
                  <a:srgbClr val="FFC000"/>
                </a:solidFill>
                <a:latin typeface="Calibri" pitchFamily="34" charset="0"/>
              </a:rPr>
              <a:t>not to sleep</a:t>
            </a:r>
            <a:r>
              <a:rPr lang="en-IE" sz="2200" dirty="0">
                <a:latin typeface="Calibri" pitchFamily="34" charset="0"/>
              </a:rPr>
              <a:t>.</a:t>
            </a:r>
            <a:br>
              <a:rPr lang="en-IE" sz="2200" dirty="0">
                <a:latin typeface="Calibri" pitchFamily="34" charset="0"/>
              </a:rPr>
            </a:br>
            <a:endParaRPr lang="en-IE" sz="2200" dirty="0">
              <a:latin typeface="Calibri" pitchFamily="34" charset="0"/>
            </a:endParaRPr>
          </a:p>
          <a:p>
            <a:r>
              <a:rPr lang="en-IE" sz="2400" dirty="0">
                <a:latin typeface="Calibri" pitchFamily="34" charset="0"/>
              </a:rPr>
              <a:t>Sometimes just two people but often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multiple partners, multiple times</a:t>
            </a:r>
            <a:r>
              <a:rPr lang="en-IE" sz="2400" dirty="0">
                <a:latin typeface="Calibri" pitchFamily="34" charset="0"/>
              </a:rPr>
              <a:t>. </a:t>
            </a:r>
            <a:br>
              <a:rPr lang="en-IE" sz="2400" dirty="0">
                <a:latin typeface="Calibri" pitchFamily="34" charset="0"/>
              </a:rPr>
            </a:br>
            <a:endParaRPr lang="en-IE" sz="2400" dirty="0">
              <a:latin typeface="Calibri" pitchFamily="34" charset="0"/>
            </a:endParaRPr>
          </a:p>
          <a:p>
            <a:r>
              <a:rPr lang="en-IE" sz="2400" dirty="0">
                <a:latin typeface="Calibri" pitchFamily="34" charset="0"/>
              </a:rPr>
              <a:t>People engage in Chemsex </a:t>
            </a:r>
            <a:r>
              <a:rPr lang="en-IE" sz="2400" dirty="0" smtClean="0">
                <a:latin typeface="Calibri" pitchFamily="34" charset="0"/>
              </a:rPr>
              <a:t>for a </a:t>
            </a:r>
            <a:r>
              <a:rPr lang="en-IE" sz="2400" b="1" dirty="0" smtClean="0">
                <a:latin typeface="Calibri" pitchFamily="34" charset="0"/>
              </a:rPr>
              <a:t>number of reasons</a:t>
            </a:r>
            <a:r>
              <a:rPr lang="en-IE" sz="2400" dirty="0" smtClean="0">
                <a:latin typeface="Calibri" pitchFamily="34" charset="0"/>
              </a:rPr>
              <a:t>; most would cite as a means of </a:t>
            </a:r>
            <a:r>
              <a:rPr lang="en-IE" sz="2400" dirty="0" smtClean="0">
                <a:solidFill>
                  <a:srgbClr val="FFC000"/>
                </a:solidFill>
                <a:latin typeface="Calibri" pitchFamily="34" charset="0"/>
              </a:rPr>
              <a:t>escapism</a:t>
            </a:r>
            <a:r>
              <a:rPr lang="en-IE" sz="2400" dirty="0" smtClean="0">
                <a:latin typeface="Calibri" pitchFamily="34" charset="0"/>
              </a:rPr>
              <a:t>. </a:t>
            </a:r>
          </a:p>
          <a:p>
            <a:pPr lvl="1"/>
            <a:r>
              <a:rPr lang="en-IE" sz="2200" dirty="0" smtClean="0">
                <a:latin typeface="Calibri" pitchFamily="34" charset="0"/>
              </a:rPr>
              <a:t>Safer </a:t>
            </a:r>
            <a:r>
              <a:rPr lang="en-IE" sz="2200" dirty="0">
                <a:latin typeface="Calibri" pitchFamily="34" charset="0"/>
              </a:rPr>
              <a:t>sex may </a:t>
            </a:r>
            <a:r>
              <a:rPr lang="en-IE" sz="2200" dirty="0">
                <a:solidFill>
                  <a:srgbClr val="FFC000"/>
                </a:solidFill>
                <a:latin typeface="Calibri" pitchFamily="34" charset="0"/>
              </a:rPr>
              <a:t>not be a priority</a:t>
            </a:r>
            <a:r>
              <a:rPr lang="en-IE" sz="2200" dirty="0">
                <a:latin typeface="Calibri" pitchFamily="34" charset="0"/>
              </a:rPr>
              <a:t>.</a:t>
            </a:r>
            <a:br>
              <a:rPr lang="en-IE" sz="2200" dirty="0">
                <a:latin typeface="Calibri" pitchFamily="34" charset="0"/>
              </a:rPr>
            </a:br>
            <a:endParaRPr lang="en-IE" sz="2200" dirty="0">
              <a:latin typeface="Calibri" pitchFamily="34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Calibri" pitchFamily="34" charset="0"/>
              </a:rPr>
              <a:t>Not being able to consent </a:t>
            </a:r>
            <a:r>
              <a:rPr lang="en-IE" sz="2400" dirty="0">
                <a:latin typeface="Calibri" pitchFamily="34" charset="0"/>
              </a:rPr>
              <a:t>to sex when </a:t>
            </a:r>
            <a:r>
              <a:rPr lang="en-IE" sz="2400" i="1" dirty="0">
                <a:latin typeface="Calibri" pitchFamily="34" charset="0"/>
              </a:rPr>
              <a:t>unconscious</a:t>
            </a:r>
            <a:r>
              <a:rPr lang="en-IE" sz="2400" dirty="0">
                <a:latin typeface="Calibri" pitchFamily="34" charset="0"/>
              </a:rPr>
              <a:t> or </a:t>
            </a:r>
            <a:r>
              <a:rPr lang="en-IE" sz="2400" i="1" dirty="0">
                <a:latin typeface="Calibri" pitchFamily="34" charset="0"/>
              </a:rPr>
              <a:t>highly intoxicated</a:t>
            </a:r>
            <a:r>
              <a:rPr lang="en-IE" sz="2400" dirty="0">
                <a:latin typeface="Calibri" pitchFamily="34" charset="0"/>
              </a:rPr>
              <a:t>: </a:t>
            </a:r>
            <a:r>
              <a:rPr lang="en-IE" sz="2400" dirty="0" smtClean="0">
                <a:latin typeface="Calibri" pitchFamily="34" charset="0"/>
              </a:rPr>
              <a:t/>
            </a:r>
            <a:br>
              <a:rPr lang="en-IE" sz="2400" dirty="0" smtClean="0">
                <a:latin typeface="Calibri" pitchFamily="34" charset="0"/>
              </a:rPr>
            </a:br>
            <a:r>
              <a:rPr lang="en-IE" sz="2400" dirty="0" smtClean="0">
                <a:latin typeface="Calibri" pitchFamily="34" charset="0"/>
              </a:rPr>
              <a:t>	</a:t>
            </a:r>
            <a:r>
              <a:rPr lang="en-IE" sz="2400" b="1" dirty="0" smtClean="0">
                <a:latin typeface="Calibri" pitchFamily="34" charset="0"/>
              </a:rPr>
              <a:t>Sexual </a:t>
            </a:r>
            <a:r>
              <a:rPr lang="en-IE" sz="2400" b="1" dirty="0">
                <a:latin typeface="Calibri" pitchFamily="34" charset="0"/>
              </a:rPr>
              <a:t>assault / </a:t>
            </a:r>
            <a:r>
              <a:rPr lang="en-IE" sz="2400" b="1" dirty="0" smtClean="0">
                <a:latin typeface="Calibri" pitchFamily="34" charset="0"/>
              </a:rPr>
              <a:t>rape</a:t>
            </a:r>
            <a:r>
              <a:rPr lang="en-IE" sz="2400" dirty="0">
                <a:latin typeface="Calibri" pitchFamily="34" charset="0"/>
              </a:rPr>
              <a:t/>
            </a:r>
            <a:br>
              <a:rPr lang="en-IE" sz="2400" dirty="0">
                <a:latin typeface="Calibri" pitchFamily="34" charset="0"/>
              </a:rPr>
            </a:br>
            <a:endParaRPr lang="en-IE" sz="2400" dirty="0">
              <a:latin typeface="Calibri" pitchFamily="34" charset="0"/>
            </a:endParaRPr>
          </a:p>
          <a:p>
            <a:r>
              <a:rPr lang="en-IE" sz="2400" dirty="0">
                <a:solidFill>
                  <a:srgbClr val="FF0000"/>
                </a:solidFill>
                <a:latin typeface="Calibri" pitchFamily="34" charset="0"/>
              </a:rPr>
              <a:t>Negative Outcomes</a:t>
            </a:r>
            <a:r>
              <a:rPr lang="en-IE" sz="2400" dirty="0">
                <a:latin typeface="Calibri" pitchFamily="34" charset="0"/>
              </a:rPr>
              <a:t>: Addiction, overdose, mental health issues, STIs &amp; </a:t>
            </a:r>
            <a:r>
              <a:rPr lang="en-IE" sz="2400" dirty="0" smtClean="0">
                <a:latin typeface="Calibri" pitchFamily="34" charset="0"/>
              </a:rPr>
              <a:t>HIV/HCV</a:t>
            </a:r>
            <a:endParaRPr lang="en-IE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630" y="237249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>
                <a:solidFill>
                  <a:srgbClr val="FFFF00"/>
                </a:solidFill>
                <a:latin typeface="Calibri" pitchFamily="34" charset="0"/>
              </a:rPr>
              <a:t>Why are people doing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8042"/>
            <a:ext cx="10820400" cy="475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b="1" dirty="0">
                <a:solidFill>
                  <a:srgbClr val="00B0F0"/>
                </a:solidFill>
                <a:latin typeface="Calibri" pitchFamily="34" charset="0"/>
              </a:rPr>
              <a:t>sexual freedom </a:t>
            </a:r>
            <a:r>
              <a:rPr lang="en-IE" sz="2800" b="1" dirty="0" smtClean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en-IE" sz="2800" b="1" dirty="0" smtClean="0">
                <a:solidFill>
                  <a:srgbClr val="FFC000"/>
                </a:solidFill>
                <a:latin typeface="Calibri" pitchFamily="34" charset="0"/>
              </a:rPr>
              <a:t>loneliness</a:t>
            </a: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en-IE" sz="2800" b="1" dirty="0">
                <a:solidFill>
                  <a:srgbClr val="FF0000"/>
                </a:solidFill>
                <a:latin typeface="Calibri" pitchFamily="34" charset="0"/>
              </a:rPr>
              <a:t>internalised homophobia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</a:t>
            </a:r>
            <a:endParaRPr lang="en-IE" sz="2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better </a:t>
            </a:r>
            <a:r>
              <a:rPr lang="en-IE" sz="2800" b="1" dirty="0" smtClean="0">
                <a:solidFill>
                  <a:srgbClr val="FFC000"/>
                </a:solidFill>
                <a:latin typeface="Calibri" pitchFamily="34" charset="0"/>
              </a:rPr>
              <a:t>sex		</a:t>
            </a:r>
            <a:r>
              <a:rPr lang="en-IE" sz="2800" b="1" dirty="0" smtClean="0">
                <a:solidFill>
                  <a:srgbClr val="92D050"/>
                </a:solidFill>
                <a:latin typeface="Calibri" pitchFamily="34" charset="0"/>
              </a:rPr>
              <a:t>longer </a:t>
            </a:r>
            <a:r>
              <a:rPr lang="en-IE" sz="2800" b="1" dirty="0">
                <a:solidFill>
                  <a:srgbClr val="92D050"/>
                </a:solidFill>
                <a:latin typeface="Calibri" pitchFamily="34" charset="0"/>
              </a:rPr>
              <a:t>sex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IE" sz="28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en-IE" sz="2800" b="1" dirty="0" smtClean="0">
                <a:solidFill>
                  <a:srgbClr val="FFC000"/>
                </a:solidFill>
                <a:latin typeface="Calibri" pitchFamily="34" charset="0"/>
              </a:rPr>
              <a:t>			</a:t>
            </a:r>
            <a:r>
              <a:rPr lang="en-IE" sz="2800" b="1" dirty="0" smtClean="0">
                <a:solidFill>
                  <a:srgbClr val="92D050"/>
                </a:solidFill>
                <a:latin typeface="Calibri" pitchFamily="34" charset="0"/>
              </a:rPr>
              <a:t>intimacy</a:t>
            </a:r>
            <a:endParaRPr lang="en-IE" sz="2800" b="1" dirty="0">
              <a:solidFill>
                <a:srgbClr val="92D05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		</a:t>
            </a:r>
            <a:r>
              <a:rPr lang="en-IE" sz="2800" b="1" dirty="0" smtClean="0">
                <a:solidFill>
                  <a:srgbClr val="FFC000"/>
                </a:solidFill>
                <a:latin typeface="Calibri" pitchFamily="34" charset="0"/>
              </a:rPr>
              <a:t>						</a:t>
            </a:r>
            <a:r>
              <a:rPr lang="en-IE" sz="2800" b="1" dirty="0" smtClean="0">
                <a:solidFill>
                  <a:srgbClr val="00B0F0"/>
                </a:solidFill>
                <a:latin typeface="Calibri" pitchFamily="34" charset="0"/>
              </a:rPr>
              <a:t>community</a:t>
            </a:r>
            <a:endParaRPr lang="en-IE" sz="2800" b="1" dirty="0">
              <a:solidFill>
                <a:srgbClr val="00B0F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peer pressure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				</a:t>
            </a:r>
            <a:r>
              <a:rPr lang="en-IE" sz="2800" b="1" dirty="0">
                <a:solidFill>
                  <a:srgbClr val="FF0000"/>
                </a:solidFill>
                <a:latin typeface="Calibri" pitchFamily="34" charset="0"/>
              </a:rPr>
              <a:t>fear of rejection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							sexual shame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en-IE" sz="2800" b="1" dirty="0">
                <a:solidFill>
                  <a:srgbClr val="FF0000"/>
                </a:solidFill>
                <a:latin typeface="Calibri" pitchFamily="34" charset="0"/>
              </a:rPr>
              <a:t>HIV/HCV stigma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0448489">
            <a:off x="728829" y="4041208"/>
            <a:ext cx="10820400" cy="773084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b="1" dirty="0"/>
              <a:t>“The drug is not the problem; the drug is the attempt to solve the problem”</a:t>
            </a:r>
            <a:br>
              <a:rPr lang="en-IE" b="1" dirty="0"/>
            </a:br>
            <a:r>
              <a:rPr lang="en-IE" b="1" dirty="0"/>
              <a:t>-Gabor Maté</a:t>
            </a:r>
          </a:p>
        </p:txBody>
      </p:sp>
    </p:spTree>
    <p:extLst>
      <p:ext uri="{BB962C8B-B14F-4D97-AF65-F5344CB8AC3E}">
        <p14:creationId xmlns:p14="http://schemas.microsoft.com/office/powerpoint/2010/main" val="3453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169" y="151187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Evidence base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7586"/>
            <a:ext cx="10820400" cy="4894729"/>
          </a:xfrm>
        </p:spPr>
        <p:txBody>
          <a:bodyPr>
            <a:noAutofit/>
          </a:bodyPr>
          <a:lstStyle/>
          <a:p>
            <a:r>
              <a:rPr lang="en-IE" sz="2400" dirty="0">
                <a:solidFill>
                  <a:srgbClr val="00B050"/>
                </a:solidFill>
                <a:latin typeface="Calibri" pitchFamily="34" charset="0"/>
              </a:rPr>
              <a:t>90%</a:t>
            </a:r>
            <a:r>
              <a:rPr lang="en-IE" sz="2400" dirty="0">
                <a:latin typeface="Calibri" pitchFamily="34" charset="0"/>
              </a:rPr>
              <a:t> response rate (510/568)</a:t>
            </a:r>
          </a:p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solidFill>
                  <a:srgbClr val="FFC000"/>
                </a:solidFill>
                <a:latin typeface="Calibri" pitchFamily="34" charset="0"/>
              </a:rPr>
              <a:t>1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in 4 </a:t>
            </a:r>
            <a:r>
              <a:rPr lang="en-IE" sz="2400" dirty="0">
                <a:latin typeface="Calibri" pitchFamily="34" charset="0"/>
              </a:rPr>
              <a:t>(27%) reported </a:t>
            </a:r>
            <a:r>
              <a:rPr lang="en-IE" sz="2400" dirty="0">
                <a:solidFill>
                  <a:srgbClr val="FF0000"/>
                </a:solidFill>
                <a:latin typeface="Calibri" pitchFamily="34" charset="0"/>
              </a:rPr>
              <a:t>engaging in Chemsex </a:t>
            </a:r>
            <a:r>
              <a:rPr lang="en-IE" sz="2400" dirty="0">
                <a:latin typeface="Calibri" pitchFamily="34" charset="0"/>
              </a:rPr>
              <a:t>in the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previous 12 months</a:t>
            </a:r>
            <a:r>
              <a:rPr lang="en-IE" sz="2400" dirty="0">
                <a:latin typeface="Calibri" pitchFamily="34" charset="0"/>
              </a:rPr>
              <a:t>.</a:t>
            </a:r>
          </a:p>
          <a:p>
            <a:r>
              <a:rPr lang="en-IE" sz="2400" dirty="0">
                <a:latin typeface="Calibri" pitchFamily="34" charset="0"/>
              </a:rPr>
              <a:t>Half had taken </a:t>
            </a:r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2 or more drugs </a:t>
            </a:r>
            <a:r>
              <a:rPr lang="en-IE" sz="2400" dirty="0">
                <a:latin typeface="Calibri" pitchFamily="34" charset="0"/>
              </a:rPr>
              <a:t>at their last session</a:t>
            </a:r>
          </a:p>
          <a:p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1 in 5 </a:t>
            </a:r>
            <a:r>
              <a:rPr lang="en-IE" sz="2400" dirty="0">
                <a:latin typeface="Calibri" pitchFamily="34" charset="0"/>
              </a:rPr>
              <a:t>(23%) reported </a:t>
            </a:r>
            <a:r>
              <a:rPr lang="en-IE" sz="2400" dirty="0">
                <a:solidFill>
                  <a:srgbClr val="FF0000"/>
                </a:solidFill>
                <a:latin typeface="Calibri" pitchFamily="34" charset="0"/>
              </a:rPr>
              <a:t>losing consciousness </a:t>
            </a:r>
            <a:r>
              <a:rPr lang="en-IE" sz="2400" dirty="0">
                <a:latin typeface="Calibri" pitchFamily="34" charset="0"/>
              </a:rPr>
              <a:t>as a result of Chemsex</a:t>
            </a:r>
          </a:p>
          <a:p>
            <a:r>
              <a:rPr lang="en-IE" sz="2400" dirty="0">
                <a:solidFill>
                  <a:srgbClr val="FFC000"/>
                </a:solidFill>
                <a:latin typeface="Calibri" pitchFamily="34" charset="0"/>
              </a:rPr>
              <a:t>1 in 4 </a:t>
            </a:r>
            <a:r>
              <a:rPr lang="en-IE" sz="2400" dirty="0">
                <a:latin typeface="Calibri" pitchFamily="34" charset="0"/>
              </a:rPr>
              <a:t>reported that Chemsex was </a:t>
            </a:r>
            <a:r>
              <a:rPr lang="en-IE" sz="2400" dirty="0">
                <a:solidFill>
                  <a:srgbClr val="FF0000"/>
                </a:solidFill>
                <a:latin typeface="Calibri" pitchFamily="34" charset="0"/>
              </a:rPr>
              <a:t>impacting negatively </a:t>
            </a:r>
            <a:r>
              <a:rPr lang="en-IE" sz="2400" dirty="0">
                <a:latin typeface="Calibri" pitchFamily="34" charset="0"/>
              </a:rPr>
              <a:t>on their lives</a:t>
            </a:r>
          </a:p>
          <a:p>
            <a:r>
              <a:rPr lang="en-IE" sz="2400" dirty="0" smtClean="0">
                <a:latin typeface="Calibri" pitchFamily="34" charset="0"/>
              </a:rPr>
              <a:t>Almost </a:t>
            </a:r>
            <a:r>
              <a:rPr lang="en-IE" sz="2400" dirty="0">
                <a:latin typeface="Calibri" pitchFamily="34" charset="0"/>
              </a:rPr>
              <a:t>a third would like help or advice about chemsex</a:t>
            </a:r>
          </a:p>
          <a:p>
            <a:endParaRPr lang="en-IE" sz="2400" dirty="0" smtClean="0">
              <a:latin typeface="Calibri" pitchFamily="34" charset="0"/>
            </a:endParaRPr>
          </a:p>
          <a:p>
            <a:r>
              <a:rPr lang="en-IE" sz="2400" dirty="0" smtClean="0">
                <a:latin typeface="Calibri" pitchFamily="34" charset="0"/>
              </a:rPr>
              <a:t>Those </a:t>
            </a:r>
            <a:r>
              <a:rPr lang="en-IE" sz="2400" dirty="0">
                <a:latin typeface="Calibri" pitchFamily="34" charset="0"/>
              </a:rPr>
              <a:t>engaging in Chemsex were more likely to:</a:t>
            </a:r>
          </a:p>
          <a:p>
            <a:pPr lvl="1"/>
            <a:r>
              <a:rPr lang="en-IE" sz="2200" dirty="0">
                <a:latin typeface="Calibri" pitchFamily="34" charset="0"/>
              </a:rPr>
              <a:t>Have had </a:t>
            </a:r>
            <a:r>
              <a:rPr lang="en-IE" sz="2200" dirty="0">
                <a:solidFill>
                  <a:srgbClr val="FFC000"/>
                </a:solidFill>
                <a:latin typeface="Calibri" pitchFamily="34" charset="0"/>
              </a:rPr>
              <a:t>more sexual partners </a:t>
            </a:r>
            <a:r>
              <a:rPr lang="en-IE" sz="2200" dirty="0">
                <a:latin typeface="Calibri" pitchFamily="34" charset="0"/>
              </a:rPr>
              <a:t>(p&lt; 0.001)</a:t>
            </a:r>
          </a:p>
          <a:p>
            <a:pPr lvl="1"/>
            <a:r>
              <a:rPr lang="en-IE" sz="2200" dirty="0">
                <a:latin typeface="Calibri" pitchFamily="34" charset="0"/>
              </a:rPr>
              <a:t>More partners for </a:t>
            </a:r>
            <a:r>
              <a:rPr lang="en-IE" sz="2200" dirty="0">
                <a:solidFill>
                  <a:srgbClr val="FFC000"/>
                </a:solidFill>
                <a:latin typeface="Calibri" pitchFamily="34" charset="0"/>
              </a:rPr>
              <a:t>anal sex </a:t>
            </a:r>
            <a:r>
              <a:rPr lang="en-IE" sz="2200" dirty="0">
                <a:latin typeface="Calibri" pitchFamily="34" charset="0"/>
              </a:rPr>
              <a:t>(p&lt; 0.001)</a:t>
            </a:r>
          </a:p>
          <a:p>
            <a:pPr lvl="1"/>
            <a:r>
              <a:rPr lang="en-IE" sz="2200" dirty="0">
                <a:latin typeface="Calibri" pitchFamily="34" charset="0"/>
              </a:rPr>
              <a:t>Have had </a:t>
            </a:r>
            <a:r>
              <a:rPr lang="en-IE" sz="2200" dirty="0">
                <a:solidFill>
                  <a:srgbClr val="FFC000"/>
                </a:solidFill>
                <a:latin typeface="Calibri" pitchFamily="34" charset="0"/>
              </a:rPr>
              <a:t>condomless anal sex </a:t>
            </a:r>
            <a:r>
              <a:rPr lang="en-IE" sz="2200" dirty="0">
                <a:latin typeface="Calibri" pitchFamily="34" charset="0"/>
              </a:rPr>
              <a:t>(p&lt; 0.041)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894" y="6444596"/>
            <a:ext cx="10875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dirty="0">
                <a:latin typeface="Calibri" pitchFamily="34" charset="0"/>
              </a:rPr>
              <a:t>Glynn, R. (2018)  </a:t>
            </a:r>
            <a:r>
              <a:rPr lang="en-IE" sz="1200" i="1" dirty="0">
                <a:latin typeface="Calibri" pitchFamily="34" charset="0"/>
              </a:rPr>
              <a:t>International Journal of Drug Policy</a:t>
            </a:r>
            <a:r>
              <a:rPr lang="en-IE" sz="1200" dirty="0">
                <a:latin typeface="Calibri" pitchFamily="34" charset="0"/>
              </a:rPr>
              <a:t>, 52, pp.9-15.</a:t>
            </a:r>
          </a:p>
        </p:txBody>
      </p:sp>
    </p:spTree>
    <p:extLst>
      <p:ext uri="{BB962C8B-B14F-4D97-AF65-F5344CB8AC3E}">
        <p14:creationId xmlns:p14="http://schemas.microsoft.com/office/powerpoint/2010/main" val="210810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084" y="291037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Collaborative approach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135" y="1844471"/>
            <a:ext cx="2583888" cy="13902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7746" y="3935476"/>
            <a:ext cx="2857500" cy="723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193" y="1752692"/>
            <a:ext cx="2312739" cy="1390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5" y="1852372"/>
            <a:ext cx="2648691" cy="1390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122" y="5421463"/>
            <a:ext cx="950818" cy="950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26" y="3954992"/>
            <a:ext cx="3487262" cy="912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002" y="5421463"/>
            <a:ext cx="1011841" cy="939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813" y="3710269"/>
            <a:ext cx="1627217" cy="1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49100"/>
            <a:ext cx="11460480" cy="4980791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Competently addressing Chemsex is challenging, because though it may be perceived as a drug problem, it’s more of a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sex/psychological problem</a:t>
            </a:r>
            <a:r>
              <a:rPr lang="en-US" dirty="0" smtClean="0">
                <a:latin typeface="Calibri" pitchFamily="34" charset="0"/>
              </a:rPr>
              <a:t>; </a:t>
            </a:r>
          </a:p>
          <a:p>
            <a:pPr lvl="1" algn="just"/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Cultural issue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associated with how people </a:t>
            </a:r>
            <a:r>
              <a:rPr lang="en-US" i="1" dirty="0" smtClean="0">
                <a:latin typeface="Calibri" pitchFamily="34" charset="0"/>
              </a:rPr>
              <a:t>understand &amp; pursue sex, intimacy and relationships</a:t>
            </a:r>
          </a:p>
          <a:p>
            <a:pPr algn="just"/>
            <a:endParaRPr lang="en-US" i="1" dirty="0" smtClean="0">
              <a:latin typeface="Calibri" pitchFamily="34" charset="0"/>
            </a:endParaRPr>
          </a:p>
          <a:p>
            <a:pPr algn="just"/>
            <a:r>
              <a:rPr lang="en-IE" b="1" dirty="0" smtClean="0">
                <a:solidFill>
                  <a:srgbClr val="92D050"/>
                </a:solidFill>
                <a:latin typeface="Calibri" pitchFamily="34" charset="0"/>
              </a:rPr>
              <a:t>Drug-related interventions </a:t>
            </a:r>
            <a:r>
              <a:rPr lang="en-IE" dirty="0" smtClean="0">
                <a:latin typeface="Calibri" pitchFamily="34" charset="0"/>
              </a:rPr>
              <a:t>may need to be adapted to ensure:</a:t>
            </a:r>
          </a:p>
          <a:p>
            <a:pPr lvl="1" algn="just"/>
            <a:r>
              <a:rPr lang="en-IE" dirty="0" smtClean="0">
                <a:latin typeface="Calibri" pitchFamily="34" charset="0"/>
              </a:rPr>
              <a:t>Specific forms of high-risk behaviour, such as </a:t>
            </a:r>
            <a:r>
              <a:rPr lang="en-IE" i="1" dirty="0" smtClean="0">
                <a:latin typeface="Calibri" pitchFamily="34" charset="0"/>
              </a:rPr>
              <a:t>Chemsex</a:t>
            </a:r>
            <a:r>
              <a:rPr lang="en-IE" dirty="0" smtClean="0">
                <a:latin typeface="Calibri" pitchFamily="34" charset="0"/>
              </a:rPr>
              <a:t>, are addressed</a:t>
            </a:r>
          </a:p>
          <a:p>
            <a:pPr lvl="1" algn="just"/>
            <a:r>
              <a:rPr lang="en-IE" dirty="0" smtClean="0">
                <a:latin typeface="Calibri" pitchFamily="34" charset="0"/>
              </a:rPr>
              <a:t>Treatment goals relevant to these behaviours are included</a:t>
            </a:r>
          </a:p>
          <a:p>
            <a:pPr algn="just"/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IE" b="1" dirty="0" smtClean="0">
                <a:solidFill>
                  <a:srgbClr val="92D050"/>
                </a:solidFill>
                <a:latin typeface="Calibri" pitchFamily="34" charset="0"/>
              </a:rPr>
              <a:t>Harm-reduction measures </a:t>
            </a:r>
            <a:r>
              <a:rPr lang="en-IE" dirty="0" smtClean="0">
                <a:latin typeface="Calibri" pitchFamily="34" charset="0"/>
              </a:rPr>
              <a:t>and </a:t>
            </a:r>
            <a:r>
              <a:rPr lang="en-IE" b="1" dirty="0" smtClean="0">
                <a:solidFill>
                  <a:srgbClr val="92D050"/>
                </a:solidFill>
                <a:latin typeface="Calibri" pitchFamily="34" charset="0"/>
              </a:rPr>
              <a:t>treatment interventions </a:t>
            </a:r>
            <a:r>
              <a:rPr lang="en-IE" dirty="0" smtClean="0">
                <a:latin typeface="Calibri" pitchFamily="34" charset="0"/>
              </a:rPr>
              <a:t>must tackle </a:t>
            </a:r>
            <a:r>
              <a:rPr lang="en-IE" u="sng" dirty="0" smtClean="0">
                <a:latin typeface="Calibri" pitchFamily="34" charset="0"/>
              </a:rPr>
              <a:t>drug use</a:t>
            </a:r>
            <a:r>
              <a:rPr lang="en-IE" dirty="0" smtClean="0">
                <a:latin typeface="Calibri" pitchFamily="34" charset="0"/>
              </a:rPr>
              <a:t> together with </a:t>
            </a:r>
            <a:r>
              <a:rPr lang="en-IE" u="sng" dirty="0" smtClean="0">
                <a:latin typeface="Calibri" pitchFamily="34" charset="0"/>
              </a:rPr>
              <a:t>sexual health</a:t>
            </a:r>
            <a:r>
              <a:rPr lang="en-IE" dirty="0" smtClean="0">
                <a:latin typeface="Calibri" pitchFamily="34" charset="0"/>
              </a:rPr>
              <a:t> and </a:t>
            </a:r>
            <a:r>
              <a:rPr lang="en-IE" u="sng" dirty="0" smtClean="0">
                <a:latin typeface="Calibri" pitchFamily="34" charset="0"/>
              </a:rPr>
              <a:t>mental health</a:t>
            </a:r>
          </a:p>
          <a:p>
            <a:pPr algn="just"/>
            <a:endParaRPr lang="en-IE" u="sng" dirty="0">
              <a:latin typeface="Calibri" pitchFamily="34" charset="0"/>
            </a:endParaRPr>
          </a:p>
          <a:p>
            <a:pPr algn="just"/>
            <a:r>
              <a:rPr lang="en-IE" dirty="0" smtClean="0">
                <a:latin typeface="Calibri" pitchFamily="34" charset="0"/>
              </a:rPr>
              <a:t>Current </a:t>
            </a:r>
            <a:r>
              <a:rPr lang="en-IE" dirty="0">
                <a:latin typeface="Calibri" pitchFamily="34" charset="0"/>
              </a:rPr>
              <a:t>e</a:t>
            </a:r>
            <a:r>
              <a:rPr lang="en-IE" dirty="0" smtClean="0">
                <a:latin typeface="Calibri" pitchFamily="34" charset="0"/>
              </a:rPr>
              <a:t>vidence </a:t>
            </a:r>
            <a:r>
              <a:rPr lang="en-IE" dirty="0">
                <a:latin typeface="Calibri" pitchFamily="34" charset="0"/>
              </a:rPr>
              <a:t>firmly places </a:t>
            </a:r>
            <a:r>
              <a:rPr lang="en-IE" b="1" dirty="0" smtClean="0">
                <a:solidFill>
                  <a:srgbClr val="FF0000"/>
                </a:solidFill>
                <a:latin typeface="Calibri" pitchFamily="34" charset="0"/>
              </a:rPr>
              <a:t>G use as </a:t>
            </a:r>
            <a:r>
              <a:rPr lang="en-IE" b="1" dirty="0">
                <a:solidFill>
                  <a:srgbClr val="FF0000"/>
                </a:solidFill>
                <a:latin typeface="Calibri" pitchFamily="34" charset="0"/>
              </a:rPr>
              <a:t>the most pronounced issue </a:t>
            </a:r>
            <a:r>
              <a:rPr lang="en-IE" dirty="0">
                <a:latin typeface="Calibri" pitchFamily="34" charset="0"/>
              </a:rPr>
              <a:t>in </a:t>
            </a:r>
            <a:r>
              <a:rPr lang="en-IE" dirty="0" smtClean="0">
                <a:latin typeface="Calibri" pitchFamily="34" charset="0"/>
              </a:rPr>
              <a:t>Ireland’s chemsex scene and so </a:t>
            </a:r>
            <a:r>
              <a:rPr lang="en-IE" u="sng" dirty="0" smtClean="0">
                <a:latin typeface="Calibri" pitchFamily="34" charset="0"/>
              </a:rPr>
              <a:t>our intervention efforts have centred on G.</a:t>
            </a:r>
            <a:r>
              <a:rPr lang="en-IE" dirty="0" smtClean="0">
                <a:latin typeface="Calibri" pitchFamily="34" charset="0"/>
              </a:rPr>
              <a:t> 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9082" y="194218"/>
            <a:ext cx="8610600" cy="1293028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Addressing chemsex</a:t>
            </a:r>
            <a:endParaRPr lang="en-IE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23" y="1764254"/>
            <a:ext cx="11795760" cy="4881773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solidFill>
                  <a:srgbClr val="92D050"/>
                </a:solidFill>
                <a:latin typeface="Calibri" pitchFamily="34" charset="0"/>
              </a:rPr>
              <a:t>Primary </a:t>
            </a:r>
            <a:r>
              <a:rPr lang="mr-IN" sz="2400" dirty="0">
                <a:solidFill>
                  <a:srgbClr val="D9D9D9"/>
                </a:solidFill>
                <a:latin typeface="Calibri" pitchFamily="34" charset="0"/>
              </a:rPr>
              <a:t>–</a:t>
            </a:r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FF6600"/>
                </a:solidFill>
                <a:latin typeface="Calibri" pitchFamily="34" charset="0"/>
              </a:rPr>
              <a:t>harm reduction advice &amp; information on GHB/GBL</a:t>
            </a:r>
          </a:p>
          <a:p>
            <a:pPr lvl="1" algn="just"/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Universities</a:t>
            </a:r>
          </a:p>
          <a:p>
            <a:pPr lvl="1" algn="just"/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Clubs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LGBT &amp; other Community </a:t>
            </a:r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Centres</a:t>
            </a:r>
          </a:p>
          <a:p>
            <a:pPr lvl="1" algn="just"/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Conferences &amp; Discussion with community (HSE Communications)</a:t>
            </a:r>
          </a:p>
          <a:p>
            <a:pPr lvl="1" algn="just"/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Phone apps, social media &amp; websites (</a:t>
            </a:r>
            <a:r>
              <a:rPr lang="en-GB" sz="2200" dirty="0">
                <a:solidFill>
                  <a:srgbClr val="00B0F0"/>
                </a:solidFill>
                <a:latin typeface="Calibri" pitchFamily="34" charset="0"/>
              </a:rPr>
              <a:t>Future</a:t>
            </a:r>
            <a:r>
              <a:rPr lang="en-GB" sz="2200" dirty="0">
                <a:solidFill>
                  <a:srgbClr val="D9D9D9"/>
                </a:solidFill>
                <a:latin typeface="Calibri" pitchFamily="34" charset="0"/>
              </a:rPr>
              <a:t>)</a:t>
            </a:r>
          </a:p>
          <a:p>
            <a:pPr marL="1828800" lvl="4" indent="0" algn="just">
              <a:buNone/>
            </a:pPr>
            <a:endParaRPr lang="en-GB" sz="2400" dirty="0" smtClean="0">
              <a:solidFill>
                <a:srgbClr val="D9D9D9"/>
              </a:solidFill>
              <a:latin typeface="Calibri" pitchFamily="34" charset="0"/>
            </a:endParaRPr>
          </a:p>
          <a:p>
            <a:pPr algn="just"/>
            <a:r>
              <a:rPr lang="en-GB" sz="2400" dirty="0" smtClean="0">
                <a:solidFill>
                  <a:srgbClr val="92D050"/>
                </a:solidFill>
                <a:latin typeface="Calibri" pitchFamily="34" charset="0"/>
              </a:rPr>
              <a:t>Secondary </a:t>
            </a:r>
            <a:r>
              <a:rPr lang="mr-IN" sz="2400" dirty="0" smtClean="0">
                <a:solidFill>
                  <a:srgbClr val="D9D9D9"/>
                </a:solidFill>
                <a:latin typeface="Calibri" pitchFamily="34" charset="0"/>
              </a:rPr>
              <a:t>–</a:t>
            </a:r>
            <a:r>
              <a:rPr lang="en-GB" sz="2400" dirty="0" smtClean="0">
                <a:solidFill>
                  <a:srgbClr val="D9D9D9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alibri" pitchFamily="34" charset="0"/>
              </a:rPr>
              <a:t>detecting the harmful use of G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Gay Men’s Health Service &amp; Sexual Health Clinics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GP Clinics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Ana Liffey Drug P</a:t>
            </a:r>
            <a:r>
              <a:rPr lang="en-US" sz="2200" dirty="0" smtClean="0">
                <a:solidFill>
                  <a:srgbClr val="D9D9D9"/>
                </a:solidFill>
                <a:latin typeface="Calibri" pitchFamily="34" charset="0"/>
              </a:rPr>
              <a:t>r</a:t>
            </a:r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oject &amp; Rialto Community Drug Team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Alcohol &amp; Drugs Helpline</a:t>
            </a:r>
          </a:p>
          <a:p>
            <a:pPr lvl="1" algn="just"/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Afterparty Engagement Worker (</a:t>
            </a:r>
            <a:r>
              <a:rPr lang="en-GB" sz="2200" dirty="0" smtClean="0">
                <a:solidFill>
                  <a:srgbClr val="00B0F0"/>
                </a:solidFill>
                <a:latin typeface="Calibri" pitchFamily="34" charset="0"/>
              </a:rPr>
              <a:t>Future</a:t>
            </a:r>
            <a:r>
              <a:rPr lang="en-GB" sz="2200" dirty="0" smtClean="0">
                <a:solidFill>
                  <a:srgbClr val="D9D9D9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8024" y="366340"/>
            <a:ext cx="8610600" cy="1293028"/>
          </a:xfrm>
        </p:spPr>
        <p:txBody>
          <a:bodyPr>
            <a:noAutofit/>
          </a:bodyPr>
          <a:lstStyle/>
          <a:p>
            <a:r>
              <a:rPr lang="en-IE" sz="4400" dirty="0">
                <a:solidFill>
                  <a:srgbClr val="FFFF00"/>
                </a:solidFill>
                <a:latin typeface="Calibri" pitchFamily="34" charset="0"/>
              </a:rPr>
              <a:t>Intervention Settings – Chemsex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529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680"/>
            <a:ext cx="10820400" cy="4453666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solidFill>
                  <a:srgbClr val="92D050"/>
                </a:solidFill>
                <a:latin typeface="Calibri" pitchFamily="34" charset="0"/>
              </a:rPr>
              <a:t>Tertiary </a:t>
            </a:r>
            <a:r>
              <a:rPr lang="mr-IN" sz="2400" dirty="0">
                <a:solidFill>
                  <a:srgbClr val="D9D9D9"/>
                </a:solidFill>
                <a:latin typeface="Calibri" pitchFamily="34" charset="0"/>
              </a:rPr>
              <a:t>–</a:t>
            </a:r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FF6600"/>
                </a:solidFill>
                <a:latin typeface="Calibri" pitchFamily="34" charset="0"/>
              </a:rPr>
              <a:t>managing harmful effects, detoxification &amp; rehabilitation</a:t>
            </a:r>
          </a:p>
          <a:p>
            <a:pPr lvl="1" algn="just"/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HSE National Drug Treatment Centre</a:t>
            </a:r>
          </a:p>
          <a:p>
            <a:pPr lvl="1" algn="just"/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Emergency Departments &amp; Medical Wards</a:t>
            </a:r>
          </a:p>
          <a:p>
            <a:pPr lvl="1" algn="just"/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Psychiatric Outpatient Departments</a:t>
            </a:r>
          </a:p>
          <a:p>
            <a:pPr lvl="1" algn="just"/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GHB Support Group (</a:t>
            </a:r>
            <a:r>
              <a:rPr lang="en-GB" sz="2400" dirty="0">
                <a:solidFill>
                  <a:srgbClr val="00B0F0"/>
                </a:solidFill>
                <a:latin typeface="Calibri" pitchFamily="34" charset="0"/>
              </a:rPr>
              <a:t>Future</a:t>
            </a:r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) &amp; AA M</a:t>
            </a:r>
            <a:r>
              <a:rPr lang="en-US" sz="2400" dirty="0">
                <a:solidFill>
                  <a:srgbClr val="D9D9D9"/>
                </a:solidFill>
                <a:latin typeface="Calibri" pitchFamily="34" charset="0"/>
              </a:rPr>
              <a:t>e</a:t>
            </a:r>
            <a:r>
              <a:rPr lang="en-GB" sz="2400" dirty="0">
                <a:solidFill>
                  <a:srgbClr val="D9D9D9"/>
                </a:solidFill>
                <a:latin typeface="Calibri" pitchFamily="34" charset="0"/>
              </a:rPr>
              <a:t>etings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781" y="409371"/>
            <a:ext cx="8610600" cy="1293028"/>
          </a:xfrm>
        </p:spPr>
        <p:txBody>
          <a:bodyPr>
            <a:noAutofit/>
          </a:bodyPr>
          <a:lstStyle/>
          <a:p>
            <a:r>
              <a:rPr lang="en-IE" sz="4400" dirty="0">
                <a:solidFill>
                  <a:srgbClr val="FFFF00"/>
                </a:solidFill>
                <a:latin typeface="Calibri" pitchFamily="34" charset="0"/>
              </a:rPr>
              <a:t>Intervention Settings – Chemsex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401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21231</TotalTime>
  <Words>695</Words>
  <Application>Microsoft Office PowerPoint</Application>
  <PresentationFormat>Custom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CHEMSEX</vt:lpstr>
      <vt:lpstr>What is Chemsex?</vt:lpstr>
      <vt:lpstr>What’s happening?</vt:lpstr>
      <vt:lpstr>Why are people doing it?</vt:lpstr>
      <vt:lpstr>Evidence base</vt:lpstr>
      <vt:lpstr>Collaborative approach</vt:lpstr>
      <vt:lpstr>Addressing chemsex</vt:lpstr>
      <vt:lpstr>Intervention Settings – Chemsex Working Group</vt:lpstr>
      <vt:lpstr>Intervention Settings – Chemsex Working Group</vt:lpstr>
      <vt:lpstr>Primary interventions</vt:lpstr>
      <vt:lpstr>Secondary interventions</vt:lpstr>
      <vt:lpstr>Tertiary Interventions</vt:lpstr>
      <vt:lpstr>Tertiary interventions</vt:lpstr>
      <vt:lpstr>Key learnings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Adam Shanley</dc:creator>
  <cp:lastModifiedBy>Mairea Nelson</cp:lastModifiedBy>
  <cp:revision>71</cp:revision>
  <dcterms:created xsi:type="dcterms:W3CDTF">2016-05-20T15:32:46Z</dcterms:created>
  <dcterms:modified xsi:type="dcterms:W3CDTF">2018-11-14T13:52:42Z</dcterms:modified>
</cp:coreProperties>
</file>