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31.jpg" ContentType="image/jp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3" r:id="rId1"/>
  </p:sldMasterIdLst>
  <p:notesMasterIdLst>
    <p:notesMasterId r:id="rId47"/>
  </p:notesMasterIdLst>
  <p:handoutMasterIdLst>
    <p:handoutMasterId r:id="rId48"/>
  </p:handoutMasterIdLst>
  <p:sldIdLst>
    <p:sldId id="381" r:id="rId2"/>
    <p:sldId id="396" r:id="rId3"/>
    <p:sldId id="258" r:id="rId4"/>
    <p:sldId id="460" r:id="rId5"/>
    <p:sldId id="689" r:id="rId6"/>
    <p:sldId id="259" r:id="rId7"/>
    <p:sldId id="260" r:id="rId8"/>
    <p:sldId id="452" r:id="rId9"/>
    <p:sldId id="437" r:id="rId10"/>
    <p:sldId id="459" r:id="rId11"/>
    <p:sldId id="664" r:id="rId12"/>
    <p:sldId id="326" r:id="rId13"/>
    <p:sldId id="461" r:id="rId14"/>
    <p:sldId id="462" r:id="rId15"/>
    <p:sldId id="665" r:id="rId16"/>
    <p:sldId id="299" r:id="rId17"/>
    <p:sldId id="302" r:id="rId18"/>
    <p:sldId id="655" r:id="rId19"/>
    <p:sldId id="677" r:id="rId20"/>
    <p:sldId id="261" r:id="rId21"/>
    <p:sldId id="262" r:id="rId22"/>
    <p:sldId id="263" r:id="rId23"/>
    <p:sldId id="264" r:id="rId24"/>
    <p:sldId id="265" r:id="rId25"/>
    <p:sldId id="267" r:id="rId26"/>
    <p:sldId id="268" r:id="rId27"/>
    <p:sldId id="270" r:id="rId28"/>
    <p:sldId id="278" r:id="rId29"/>
    <p:sldId id="668" r:id="rId30"/>
    <p:sldId id="679" r:id="rId31"/>
    <p:sldId id="675" r:id="rId32"/>
    <p:sldId id="256" r:id="rId33"/>
    <p:sldId id="691" r:id="rId34"/>
    <p:sldId id="692" r:id="rId35"/>
    <p:sldId id="693" r:id="rId36"/>
    <p:sldId id="694" r:id="rId37"/>
    <p:sldId id="662" r:id="rId38"/>
    <p:sldId id="622" r:id="rId39"/>
    <p:sldId id="448" r:id="rId40"/>
    <p:sldId id="457" r:id="rId41"/>
    <p:sldId id="663" r:id="rId42"/>
    <p:sldId id="680" r:id="rId43"/>
    <p:sldId id="672" r:id="rId44"/>
    <p:sldId id="695" r:id="rId45"/>
    <p:sldId id="432" r:id="rId4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Garamond" panose="02020404030301010803"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Garamond" panose="02020404030301010803"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Garamond" panose="02020404030301010803"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Garamond" panose="02020404030301010803"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66" autoAdjust="0"/>
  </p:normalViewPr>
  <p:slideViewPr>
    <p:cSldViewPr>
      <p:cViewPr varScale="1">
        <p:scale>
          <a:sx n="78" d="100"/>
          <a:sy n="78" d="100"/>
        </p:scale>
        <p:origin x="-1570"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26" d="100"/>
          <a:sy n="126" d="100"/>
        </p:scale>
        <p:origin x="-2922" y="21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BBFCE-B869-4488-8980-9E354549BCD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2EE369E6-A756-4553-8D5B-C9699B4F6BB6}">
      <dgm:prSet phldrT="[Text]"/>
      <dgm:spPr/>
      <dgm:t>
        <a:bodyPr/>
        <a:lstStyle/>
        <a:p>
          <a:r>
            <a:rPr lang="en-US" dirty="0"/>
            <a:t>Rapid Whole System Change</a:t>
          </a:r>
          <a:r>
            <a:rPr lang="en-US" baseline="30000" dirty="0"/>
            <a:t>TM</a:t>
          </a:r>
        </a:p>
      </dgm:t>
    </dgm:pt>
    <dgm:pt modelId="{4ECB0B4D-9C9A-4C86-9198-5E236646A151}" type="parTrans" cxnId="{E8CA01BA-2CFC-4400-A010-8BD414DFBA1E}">
      <dgm:prSet/>
      <dgm:spPr/>
      <dgm:t>
        <a:bodyPr/>
        <a:lstStyle/>
        <a:p>
          <a:endParaRPr lang="en-US"/>
        </a:p>
      </dgm:t>
    </dgm:pt>
    <dgm:pt modelId="{7C9C8102-2CAD-4BE7-9978-5E2B6BB1C9E1}" type="sibTrans" cxnId="{E8CA01BA-2CFC-4400-A010-8BD414DFBA1E}">
      <dgm:prSet/>
      <dgm:spPr/>
      <dgm:t>
        <a:bodyPr/>
        <a:lstStyle/>
        <a:p>
          <a:endParaRPr lang="en-US"/>
        </a:p>
      </dgm:t>
    </dgm:pt>
    <dgm:pt modelId="{BAD223E8-0778-448C-A85B-336F5A9EF59E}">
      <dgm:prSet phldrT="[Text]"/>
      <dgm:spPr/>
      <dgm:t>
        <a:bodyPr/>
        <a:lstStyle/>
        <a:p>
          <a:r>
            <a:rPr lang="en-US" dirty="0"/>
            <a:t>Technical Assistance</a:t>
          </a:r>
        </a:p>
      </dgm:t>
    </dgm:pt>
    <dgm:pt modelId="{792E7243-B8B3-4D22-9EBC-278220F26023}" type="parTrans" cxnId="{C170614C-8087-466D-8DD5-244067741B76}">
      <dgm:prSet/>
      <dgm:spPr/>
      <dgm:t>
        <a:bodyPr/>
        <a:lstStyle/>
        <a:p>
          <a:endParaRPr lang="en-US"/>
        </a:p>
      </dgm:t>
    </dgm:pt>
    <dgm:pt modelId="{04AC216E-3316-445B-9B4C-1FEC5C18D506}" type="sibTrans" cxnId="{C170614C-8087-466D-8DD5-244067741B76}">
      <dgm:prSet/>
      <dgm:spPr/>
      <dgm:t>
        <a:bodyPr/>
        <a:lstStyle/>
        <a:p>
          <a:endParaRPr lang="en-US"/>
        </a:p>
      </dgm:t>
    </dgm:pt>
    <dgm:pt modelId="{260AB562-E557-4348-BDD1-EA70E22A5144}">
      <dgm:prSet phldrT="[Text]"/>
      <dgm:spPr/>
      <dgm:t>
        <a:bodyPr/>
        <a:lstStyle/>
        <a:p>
          <a:r>
            <a:rPr lang="en-US" dirty="0"/>
            <a:t>Evaluation</a:t>
          </a:r>
        </a:p>
      </dgm:t>
    </dgm:pt>
    <dgm:pt modelId="{A3E53AE7-B08C-4318-8039-1CB45665DF9D}" type="parTrans" cxnId="{64044BAA-A8AC-4DE5-8D69-9ACA5CADD9D1}">
      <dgm:prSet/>
      <dgm:spPr/>
      <dgm:t>
        <a:bodyPr/>
        <a:lstStyle/>
        <a:p>
          <a:endParaRPr lang="en-US"/>
        </a:p>
      </dgm:t>
    </dgm:pt>
    <dgm:pt modelId="{D1AC8868-B0DB-44B6-938D-F50CA135AFEF}" type="sibTrans" cxnId="{64044BAA-A8AC-4DE5-8D69-9ACA5CADD9D1}">
      <dgm:prSet/>
      <dgm:spPr/>
      <dgm:t>
        <a:bodyPr/>
        <a:lstStyle/>
        <a:p>
          <a:endParaRPr lang="en-US"/>
        </a:p>
      </dgm:t>
    </dgm:pt>
    <dgm:pt modelId="{F32BDB81-CD95-414E-83F4-018222C9155E}" type="pres">
      <dgm:prSet presAssocID="{623BBFCE-B869-4488-8980-9E354549BCDF}" presName="Name0" presStyleCnt="0">
        <dgm:presLayoutVars>
          <dgm:chMax val="7"/>
          <dgm:chPref val="7"/>
          <dgm:dir/>
          <dgm:animLvl val="lvl"/>
        </dgm:presLayoutVars>
      </dgm:prSet>
      <dgm:spPr/>
      <dgm:t>
        <a:bodyPr/>
        <a:lstStyle/>
        <a:p>
          <a:endParaRPr lang="en-IE"/>
        </a:p>
      </dgm:t>
    </dgm:pt>
    <dgm:pt modelId="{4F763FE2-062C-4EC2-8ABE-B259E1633F5B}" type="pres">
      <dgm:prSet presAssocID="{2EE369E6-A756-4553-8D5B-C9699B4F6BB6}" presName="Accent1" presStyleCnt="0"/>
      <dgm:spPr/>
    </dgm:pt>
    <dgm:pt modelId="{13AB66C9-DD51-426C-8474-81EBE542DCE6}" type="pres">
      <dgm:prSet presAssocID="{2EE369E6-A756-4553-8D5B-C9699B4F6BB6}" presName="Accent" presStyleLbl="node1" presStyleIdx="0" presStyleCnt="3"/>
      <dgm:spPr/>
    </dgm:pt>
    <dgm:pt modelId="{D80863E8-C87E-47FE-BFD0-CF065D5071F6}" type="pres">
      <dgm:prSet presAssocID="{2EE369E6-A756-4553-8D5B-C9699B4F6BB6}" presName="Parent1" presStyleLbl="revTx" presStyleIdx="0" presStyleCnt="3">
        <dgm:presLayoutVars>
          <dgm:chMax val="1"/>
          <dgm:chPref val="1"/>
          <dgm:bulletEnabled val="1"/>
        </dgm:presLayoutVars>
      </dgm:prSet>
      <dgm:spPr/>
      <dgm:t>
        <a:bodyPr/>
        <a:lstStyle/>
        <a:p>
          <a:endParaRPr lang="en-IE"/>
        </a:p>
      </dgm:t>
    </dgm:pt>
    <dgm:pt modelId="{0E200B06-C2C7-44FE-B8BB-D0D1DAA5D4E3}" type="pres">
      <dgm:prSet presAssocID="{BAD223E8-0778-448C-A85B-336F5A9EF59E}" presName="Accent2" presStyleCnt="0"/>
      <dgm:spPr/>
    </dgm:pt>
    <dgm:pt modelId="{426FBE8B-1CB2-43AF-9A18-87DACEC43B34}" type="pres">
      <dgm:prSet presAssocID="{BAD223E8-0778-448C-A85B-336F5A9EF59E}" presName="Accent" presStyleLbl="node1" presStyleIdx="1" presStyleCnt="3"/>
      <dgm:spPr>
        <a:solidFill>
          <a:schemeClr val="accent3"/>
        </a:solidFill>
      </dgm:spPr>
    </dgm:pt>
    <dgm:pt modelId="{8439E4DA-D6A5-4FF9-8E08-DB78467B2A5D}" type="pres">
      <dgm:prSet presAssocID="{BAD223E8-0778-448C-A85B-336F5A9EF59E}" presName="Parent2" presStyleLbl="revTx" presStyleIdx="1" presStyleCnt="3">
        <dgm:presLayoutVars>
          <dgm:chMax val="1"/>
          <dgm:chPref val="1"/>
          <dgm:bulletEnabled val="1"/>
        </dgm:presLayoutVars>
      </dgm:prSet>
      <dgm:spPr/>
      <dgm:t>
        <a:bodyPr/>
        <a:lstStyle/>
        <a:p>
          <a:endParaRPr lang="en-IE"/>
        </a:p>
      </dgm:t>
    </dgm:pt>
    <dgm:pt modelId="{34D50B59-4213-4DF6-98CC-346170752BF3}" type="pres">
      <dgm:prSet presAssocID="{260AB562-E557-4348-BDD1-EA70E22A5144}" presName="Accent3" presStyleCnt="0"/>
      <dgm:spPr/>
    </dgm:pt>
    <dgm:pt modelId="{3BB70A0C-8ED3-4189-9967-06233B0A9594}" type="pres">
      <dgm:prSet presAssocID="{260AB562-E557-4348-BDD1-EA70E22A5144}" presName="Accent" presStyleLbl="node1" presStyleIdx="2" presStyleCnt="3"/>
      <dgm:spPr>
        <a:solidFill>
          <a:schemeClr val="accent4">
            <a:lumMod val="75000"/>
          </a:schemeClr>
        </a:solidFill>
      </dgm:spPr>
    </dgm:pt>
    <dgm:pt modelId="{6282BD0C-43AC-4CA5-81C7-B98FE8DFAFD6}" type="pres">
      <dgm:prSet presAssocID="{260AB562-E557-4348-BDD1-EA70E22A5144}" presName="Parent3" presStyleLbl="revTx" presStyleIdx="2" presStyleCnt="3">
        <dgm:presLayoutVars>
          <dgm:chMax val="1"/>
          <dgm:chPref val="1"/>
          <dgm:bulletEnabled val="1"/>
        </dgm:presLayoutVars>
      </dgm:prSet>
      <dgm:spPr/>
      <dgm:t>
        <a:bodyPr/>
        <a:lstStyle/>
        <a:p>
          <a:endParaRPr lang="en-IE"/>
        </a:p>
      </dgm:t>
    </dgm:pt>
  </dgm:ptLst>
  <dgm:cxnLst>
    <dgm:cxn modelId="{64044BAA-A8AC-4DE5-8D69-9ACA5CADD9D1}" srcId="{623BBFCE-B869-4488-8980-9E354549BCDF}" destId="{260AB562-E557-4348-BDD1-EA70E22A5144}" srcOrd="2" destOrd="0" parTransId="{A3E53AE7-B08C-4318-8039-1CB45665DF9D}" sibTransId="{D1AC8868-B0DB-44B6-938D-F50CA135AFEF}"/>
    <dgm:cxn modelId="{019D035A-37CB-43C2-AC3D-8036213B855D}" type="presOf" srcId="{623BBFCE-B869-4488-8980-9E354549BCDF}" destId="{F32BDB81-CD95-414E-83F4-018222C9155E}" srcOrd="0" destOrd="0" presId="urn:microsoft.com/office/officeart/2009/layout/CircleArrowProcess"/>
    <dgm:cxn modelId="{C3323C82-A1F9-48E0-917E-B91C553FD2F5}" type="presOf" srcId="{260AB562-E557-4348-BDD1-EA70E22A5144}" destId="{6282BD0C-43AC-4CA5-81C7-B98FE8DFAFD6}" srcOrd="0" destOrd="0" presId="urn:microsoft.com/office/officeart/2009/layout/CircleArrowProcess"/>
    <dgm:cxn modelId="{19293223-C7B2-4A26-A8B7-0D6CF6ECE660}" type="presOf" srcId="{BAD223E8-0778-448C-A85B-336F5A9EF59E}" destId="{8439E4DA-D6A5-4FF9-8E08-DB78467B2A5D}" srcOrd="0" destOrd="0" presId="urn:microsoft.com/office/officeart/2009/layout/CircleArrowProcess"/>
    <dgm:cxn modelId="{C170614C-8087-466D-8DD5-244067741B76}" srcId="{623BBFCE-B869-4488-8980-9E354549BCDF}" destId="{BAD223E8-0778-448C-A85B-336F5A9EF59E}" srcOrd="1" destOrd="0" parTransId="{792E7243-B8B3-4D22-9EBC-278220F26023}" sibTransId="{04AC216E-3316-445B-9B4C-1FEC5C18D506}"/>
    <dgm:cxn modelId="{E8CA01BA-2CFC-4400-A010-8BD414DFBA1E}" srcId="{623BBFCE-B869-4488-8980-9E354549BCDF}" destId="{2EE369E6-A756-4553-8D5B-C9699B4F6BB6}" srcOrd="0" destOrd="0" parTransId="{4ECB0B4D-9C9A-4C86-9198-5E236646A151}" sibTransId="{7C9C8102-2CAD-4BE7-9978-5E2B6BB1C9E1}"/>
    <dgm:cxn modelId="{BF0170F0-8333-441C-9CC5-ECF716A4315A}" type="presOf" srcId="{2EE369E6-A756-4553-8D5B-C9699B4F6BB6}" destId="{D80863E8-C87E-47FE-BFD0-CF065D5071F6}" srcOrd="0" destOrd="0" presId="urn:microsoft.com/office/officeart/2009/layout/CircleArrowProcess"/>
    <dgm:cxn modelId="{1F974015-308B-45B2-AFF5-E6402D06A31A}" type="presParOf" srcId="{F32BDB81-CD95-414E-83F4-018222C9155E}" destId="{4F763FE2-062C-4EC2-8ABE-B259E1633F5B}" srcOrd="0" destOrd="0" presId="urn:microsoft.com/office/officeart/2009/layout/CircleArrowProcess"/>
    <dgm:cxn modelId="{538D9EB3-26C8-4C15-9000-465CE61FC4B8}" type="presParOf" srcId="{4F763FE2-062C-4EC2-8ABE-B259E1633F5B}" destId="{13AB66C9-DD51-426C-8474-81EBE542DCE6}" srcOrd="0" destOrd="0" presId="urn:microsoft.com/office/officeart/2009/layout/CircleArrowProcess"/>
    <dgm:cxn modelId="{39764F6F-5387-43B0-A10A-1521D860C30B}" type="presParOf" srcId="{F32BDB81-CD95-414E-83F4-018222C9155E}" destId="{D80863E8-C87E-47FE-BFD0-CF065D5071F6}" srcOrd="1" destOrd="0" presId="urn:microsoft.com/office/officeart/2009/layout/CircleArrowProcess"/>
    <dgm:cxn modelId="{E4624197-0BC6-44D9-88AA-3EE1A3D07606}" type="presParOf" srcId="{F32BDB81-CD95-414E-83F4-018222C9155E}" destId="{0E200B06-C2C7-44FE-B8BB-D0D1DAA5D4E3}" srcOrd="2" destOrd="0" presId="urn:microsoft.com/office/officeart/2009/layout/CircleArrowProcess"/>
    <dgm:cxn modelId="{F97DFDEF-065D-4162-886C-523A555700AE}" type="presParOf" srcId="{0E200B06-C2C7-44FE-B8BB-D0D1DAA5D4E3}" destId="{426FBE8B-1CB2-43AF-9A18-87DACEC43B34}" srcOrd="0" destOrd="0" presId="urn:microsoft.com/office/officeart/2009/layout/CircleArrowProcess"/>
    <dgm:cxn modelId="{51556820-8A4F-4469-AEF0-5828722A1E15}" type="presParOf" srcId="{F32BDB81-CD95-414E-83F4-018222C9155E}" destId="{8439E4DA-D6A5-4FF9-8E08-DB78467B2A5D}" srcOrd="3" destOrd="0" presId="urn:microsoft.com/office/officeart/2009/layout/CircleArrowProcess"/>
    <dgm:cxn modelId="{D1875A68-E5ED-4A97-9CDE-9CFDD8195AAD}" type="presParOf" srcId="{F32BDB81-CD95-414E-83F4-018222C9155E}" destId="{34D50B59-4213-4DF6-98CC-346170752BF3}" srcOrd="4" destOrd="0" presId="urn:microsoft.com/office/officeart/2009/layout/CircleArrowProcess"/>
    <dgm:cxn modelId="{F3A8DECD-BE63-42BC-8713-1305C967DEAF}" type="presParOf" srcId="{34D50B59-4213-4DF6-98CC-346170752BF3}" destId="{3BB70A0C-8ED3-4189-9967-06233B0A9594}" srcOrd="0" destOrd="0" presId="urn:microsoft.com/office/officeart/2009/layout/CircleArrowProcess"/>
    <dgm:cxn modelId="{D383083A-7B9A-4C9C-9F51-898E5DCF1379}" type="presParOf" srcId="{F32BDB81-CD95-414E-83F4-018222C9155E}" destId="{6282BD0C-43AC-4CA5-81C7-B98FE8DFAFD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143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8765B29B-11EF-4C2E-A056-D580C2A035C1}"/>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US" dirty="0"/>
          </a:p>
        </p:txBody>
      </p:sp>
      <p:sp>
        <p:nvSpPr>
          <p:cNvPr id="4099" name="Rectangle 3">
            <a:extLst>
              <a:ext uri="{FF2B5EF4-FFF2-40B4-BE49-F238E27FC236}">
                <a16:creationId xmlns:a16="http://schemas.microsoft.com/office/drawing/2014/main" xmlns="" id="{ADAF1EAB-9B8E-48D0-B55D-3CFACD428304}"/>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en-US" dirty="0"/>
          </a:p>
        </p:txBody>
      </p:sp>
      <p:sp>
        <p:nvSpPr>
          <p:cNvPr id="15364" name="Rectangle 4">
            <a:extLst>
              <a:ext uri="{FF2B5EF4-FFF2-40B4-BE49-F238E27FC236}">
                <a16:creationId xmlns:a16="http://schemas.microsoft.com/office/drawing/2014/main" xmlns="" id="{6321C221-CE7F-4EAC-8888-D44C4AF3A3F9}"/>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xmlns="" id="{2FFFF3EB-8881-458D-B785-33A0EB4F634F}"/>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xmlns="" id="{F5F5FEC8-3D64-44DF-8BCF-504D52260781}"/>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28" tIns="45715" rIns="91428" bIns="45715"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US" dirty="0"/>
          </a:p>
        </p:txBody>
      </p:sp>
      <p:sp>
        <p:nvSpPr>
          <p:cNvPr id="4103" name="Rectangle 7">
            <a:extLst>
              <a:ext uri="{FF2B5EF4-FFF2-40B4-BE49-F238E27FC236}">
                <a16:creationId xmlns:a16="http://schemas.microsoft.com/office/drawing/2014/main" xmlns="" id="{40A84F9F-0229-4AA9-8F9D-4F4FC33AD0A8}"/>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28" tIns="45715" rIns="91428" bIns="45715"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D0AFC1E-20BA-4802-A869-6F86B2ED95A6}" type="slidenum">
              <a:rPr lang="en-US" altLang="en-US"/>
              <a:pPr>
                <a:defRPr/>
              </a:pPr>
              <a:t>‹#›</a:t>
            </a:fld>
            <a:endParaRPr lang="en-US" altLang="en-US" dirty="0"/>
          </a:p>
        </p:txBody>
      </p:sp>
    </p:spTree>
    <p:extLst>
      <p:ext uri="{BB962C8B-B14F-4D97-AF65-F5344CB8AC3E}">
        <p14:creationId xmlns:p14="http://schemas.microsoft.com/office/powerpoint/2010/main" val="1571486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si.berkeley.edu/programs-services/hsl-project/hsl-speakers/lave/#profile" TargetMode="External"/><Relationship Id="rId7" Type="http://schemas.openxmlformats.org/officeDocument/2006/relationships/hyperlink" Target="http://wenger-trayner.com/introduction-to-communities-of-practic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amazon.com/Communities-Practice-Cognitive-Computational-Perspectives/dp/0521663636" TargetMode="External"/><Relationship Id="rId5" Type="http://schemas.openxmlformats.org/officeDocument/2006/relationships/hyperlink" Target="https://www.amazon.com/gp/product/B00AKE1UA0/ref=dbs_a_def_rwt_hsch_vapi_taft_p1_i0" TargetMode="External"/><Relationship Id="rId4" Type="http://schemas.openxmlformats.org/officeDocument/2006/relationships/hyperlink" Target="http://wenger-trayner.com/about-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C4919094-99E1-4183-99C2-7D7B60E6CFDF}"/>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xmlns="" id="{3C00D9F6-96EF-4C77-A410-871D1CB6A5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xmlns="" id="{F4C79682-A921-4100-A0C1-A661A8868513}"/>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xmlns="" id="{6EEFE29E-281B-4573-A646-81D6654B45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r>
              <a:rPr lang="en-US" altLang="en-US" dirty="0"/>
              <a:t>"Passion for the domain" (or belief in a shared goal)</a:t>
            </a:r>
          </a:p>
          <a:p>
            <a:pPr marL="342900" indent="-342900">
              <a:buFontTx/>
              <a:buChar char="•"/>
            </a:pPr>
            <a:r>
              <a:rPr lang="en-US" altLang="en-US" dirty="0"/>
              <a:t>Leadership (or strong facilitation and/or backbone support)</a:t>
            </a:r>
          </a:p>
          <a:p>
            <a:pPr marL="342900" indent="-342900">
              <a:buFontTx/>
              <a:buChar char="•"/>
            </a:pPr>
            <a:r>
              <a:rPr lang="en-US" altLang="en-US" dirty="0"/>
              <a:t>Time (or valuing the time required for meaningful personal investment)</a:t>
            </a:r>
          </a:p>
        </p:txBody>
      </p:sp>
      <p:sp>
        <p:nvSpPr>
          <p:cNvPr id="38916" name="Slide Number Placeholder 3">
            <a:extLst>
              <a:ext uri="{FF2B5EF4-FFF2-40B4-BE49-F238E27FC236}">
                <a16:creationId xmlns:a16="http://schemas.microsoft.com/office/drawing/2014/main" xmlns="" id="{4A10C2C9-67D0-4E6B-A067-A333BA9A31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FDAA5401-24EA-4BCF-80C8-24C404557A7D}" type="slidenum">
              <a:rPr lang="en-US" altLang="en-US" smtClean="0">
                <a:latin typeface="Arial" panose="020B0604020202020204" pitchFamily="34" charset="0"/>
              </a:rPr>
              <a:pPr/>
              <a:t>11</a:t>
            </a:fld>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B6317024-B247-4A06-9DD6-6DD691961A8F}"/>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xmlns="" id="{FC19B39E-5C36-4E0A-B434-2E328DFE51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From the beginning, GHPC has used a combination of rapid, whole-system change principles, technical assistance, and evaluation to accelerate progress and build successful communities of practice. We also recognize the importance of collective impact and teaching the principles of stewardship to enable participants to build and maintain a community of practice that values a systems perspective.</a:t>
            </a:r>
          </a:p>
          <a:p>
            <a:endParaRPr lang="en-US" altLang="en-US" dirty="0"/>
          </a:p>
        </p:txBody>
      </p:sp>
      <p:sp>
        <p:nvSpPr>
          <p:cNvPr id="44036" name="Slide Number Placeholder 3">
            <a:extLst>
              <a:ext uri="{FF2B5EF4-FFF2-40B4-BE49-F238E27FC236}">
                <a16:creationId xmlns:a16="http://schemas.microsoft.com/office/drawing/2014/main" xmlns="" id="{A991D4AD-F8CD-47E6-8D3C-8796013FD2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71DA8D2D-308B-4702-93BA-11FA71DD7D8B}" type="slidenum">
              <a:rPr lang="en-US" altLang="en-US" smtClean="0">
                <a:latin typeface="Arial" panose="020B0604020202020204" pitchFamily="34" charset="0"/>
              </a:rPr>
              <a:pPr/>
              <a:t>13</a:t>
            </a:fld>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76020318-5AB7-4FB6-A320-2B78B5D9E923}"/>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xmlns="" id="{5C10ACD9-E13F-442C-80ED-129DD9F72C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Our Whole-Scale™ Change methodology has been used to create rapid and sustainable change in organizations and communities around the world.  We believe the wisdom needed to create successful change is in the people, and our role is to help them uncover, combine, and apply that wisdom to accomplish the results they are seeking </a:t>
            </a:r>
          </a:p>
          <a:p>
            <a:endParaRPr lang="en-US" altLang="en-US" dirty="0"/>
          </a:p>
          <a:p>
            <a:r>
              <a:rPr lang="en-US" altLang="en-US" dirty="0"/>
              <a:t>Our core competencies include engaging large and small microcosms of the organization as the key elements of the change process. We work with groups as small as ten and as large as 1,000. These interactions of large and small groups allow a “critical mass” of the organization (or a sub-system within the organization) to build a common database and form a common intention for action. Whole-Scale™ processes are robust: they work in many different circumstances with people from all parts of the organization.</a:t>
            </a:r>
          </a:p>
          <a:p>
            <a:endParaRPr lang="en-US" altLang="en-US" dirty="0"/>
          </a:p>
          <a:p>
            <a:r>
              <a:rPr lang="en-US" altLang="en-US" dirty="0"/>
              <a:t>The </a:t>
            </a:r>
            <a:r>
              <a:rPr lang="en-US" altLang="en-US" i="1" dirty="0"/>
              <a:t>Whole-Scale™</a:t>
            </a:r>
            <a:r>
              <a:rPr lang="en-US" altLang="en-US" dirty="0"/>
              <a:t> approach is a flexible methodology that can be used at different levels and at different stages of the change process. We stress that Whole-Scale™ is a journey and each step can create “critical moments” in the process but only in the context of a sound change strategy that includes clear strategic goals, strong leadership alignment, adequate training and concerted implementation follow-through.</a:t>
            </a:r>
          </a:p>
          <a:p>
            <a:endParaRPr lang="en-US" altLang="en-US" dirty="0"/>
          </a:p>
        </p:txBody>
      </p:sp>
      <p:sp>
        <p:nvSpPr>
          <p:cNvPr id="46084" name="Slide Number Placeholder 3">
            <a:extLst>
              <a:ext uri="{FF2B5EF4-FFF2-40B4-BE49-F238E27FC236}">
                <a16:creationId xmlns:a16="http://schemas.microsoft.com/office/drawing/2014/main" xmlns="" id="{E7F9E4C0-ACDE-4054-86AE-8A630EC169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C62DBD78-747A-4A28-9DC3-AF2FFBA44096}" type="slidenum">
              <a:rPr lang="en-US" altLang="en-US" smtClean="0">
                <a:latin typeface="Arial" panose="020B0604020202020204" pitchFamily="34" charset="0"/>
              </a:rPr>
              <a:pPr/>
              <a:t>14</a:t>
            </a:fld>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7E303460-C25A-424A-9B61-EA47888146EC}"/>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xmlns="" id="{FFCD3961-497A-41F5-A29C-FD6F02BF9D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Core Beliefs and Values</a:t>
            </a:r>
          </a:p>
          <a:p>
            <a:r>
              <a:rPr lang="en-US" altLang="en-US" b="1" dirty="0"/>
              <a:t>Creating Empowerment and Participation</a:t>
            </a:r>
            <a:br>
              <a:rPr lang="en-US" altLang="en-US" b="1" dirty="0"/>
            </a:br>
            <a:r>
              <a:rPr lang="en-US" altLang="en-US" dirty="0"/>
              <a:t>We believe in engaging the entire organization in ways that lead to ownership of and commitment to a shared purpose and future direction.</a:t>
            </a:r>
          </a:p>
          <a:p>
            <a:r>
              <a:rPr lang="en-US" altLang="en-US" b="1" dirty="0"/>
              <a:t>Creating Community</a:t>
            </a:r>
            <a:br>
              <a:rPr lang="en-US" altLang="en-US" b="1" dirty="0"/>
            </a:br>
            <a:r>
              <a:rPr lang="en-US" altLang="en-US" dirty="0"/>
              <a:t>We believe that when you foster an environment where employees can come together, they can create and believe in something larger than themselves.</a:t>
            </a:r>
          </a:p>
          <a:p>
            <a:r>
              <a:rPr lang="en-US" altLang="en-US" b="1" dirty="0"/>
              <a:t>Using Reality as a Key Driver</a:t>
            </a:r>
            <a:br>
              <a:rPr lang="en-US" altLang="en-US" b="1" dirty="0"/>
            </a:br>
            <a:r>
              <a:rPr lang="en-US" altLang="en-US" dirty="0"/>
              <a:t>We believe the change process must keep a continual focus on the simultaneous and sometimes conflicting realities that exist in the internal and external environments of the organization.</a:t>
            </a:r>
          </a:p>
          <a:p>
            <a:r>
              <a:rPr lang="en-US" altLang="en-US" b="1" dirty="0"/>
              <a:t>Building and Maintaining a Common Database</a:t>
            </a:r>
            <a:br>
              <a:rPr lang="en-US" altLang="en-US" b="1" dirty="0"/>
            </a:br>
            <a:r>
              <a:rPr lang="en-US" altLang="en-US" dirty="0"/>
              <a:t>We believe that a “level playing field” of information and common understanding of the strategic issues informs the discretion of people at all levels so that they can make wise decisions, individually and collectively.</a:t>
            </a:r>
          </a:p>
          <a:p>
            <a:r>
              <a:rPr lang="en-US" altLang="en-US" b="1" dirty="0"/>
              <a:t>Creating a Shared Preferred Future</a:t>
            </a:r>
            <a:br>
              <a:rPr lang="en-US" altLang="en-US" b="1" dirty="0"/>
            </a:br>
            <a:r>
              <a:rPr lang="en-US" altLang="en-US" dirty="0"/>
              <a:t>We believe creating a collective “image of potential” for the future forms the basis for action today.</a:t>
            </a:r>
          </a:p>
          <a:p>
            <a:r>
              <a:rPr lang="en-US" altLang="en-US" b="1" dirty="0"/>
              <a:t>Creating Change in Real Time</a:t>
            </a:r>
            <a:br>
              <a:rPr lang="en-US" altLang="en-US" b="1" dirty="0"/>
            </a:br>
            <a:r>
              <a:rPr lang="en-US" altLang="en-US" dirty="0"/>
              <a:t>We believe in simultaneous planning and implementation of individual, group and organizational changes.</a:t>
            </a:r>
          </a:p>
          <a:p>
            <a:r>
              <a:rPr lang="en-US" altLang="en-US" b="1" dirty="0"/>
              <a:t>Practicing Action Research</a:t>
            </a:r>
            <a:br>
              <a:rPr lang="en-US" altLang="en-US" b="1" dirty="0"/>
            </a:br>
            <a:r>
              <a:rPr lang="en-US" altLang="en-US" dirty="0"/>
              <a:t>We believe that only through continuous re-examination throughout the process can our clients adjust their approach to ensure reaching their vision of success.</a:t>
            </a:r>
          </a:p>
          <a:p>
            <a:r>
              <a:rPr lang="en-US" altLang="en-US" b="1" dirty="0"/>
              <a:t>Transferring Learning</a:t>
            </a:r>
            <a:br>
              <a:rPr lang="en-US" altLang="en-US" b="1" dirty="0"/>
            </a:br>
            <a:r>
              <a:rPr lang="en-US" altLang="en-US" dirty="0"/>
              <a:t>We have a strong value for creating self-sufficiency and against creating dependency on us in our client systems. Our goal for the completion of a project is that participants will make our methods their own so they can feel confident and capable of carrying on with or without Dannemiller Tyson Associates.</a:t>
            </a:r>
          </a:p>
          <a:p>
            <a:endParaRPr lang="en-US" altLang="en-US" dirty="0"/>
          </a:p>
        </p:txBody>
      </p:sp>
      <p:sp>
        <p:nvSpPr>
          <p:cNvPr id="48132" name="Slide Number Placeholder 3">
            <a:extLst>
              <a:ext uri="{FF2B5EF4-FFF2-40B4-BE49-F238E27FC236}">
                <a16:creationId xmlns:a16="http://schemas.microsoft.com/office/drawing/2014/main" xmlns="" id="{9A8CA3D8-1559-4E1F-AF03-4052AFF166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09BF7EA5-A354-4A94-AF3C-291B8676AFEE}" type="slidenum">
              <a:rPr lang="en-US" altLang="en-US" smtClean="0">
                <a:latin typeface="Arial" panose="020B0604020202020204" pitchFamily="34" charset="0"/>
              </a:rPr>
              <a:pPr/>
              <a:t>15</a:t>
            </a:fld>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2FB737B5-7BF1-4025-8AD4-37F675171D1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xmlns="" id="{D5A78885-3098-41FC-BF0D-CB39A45E7D7D}"/>
              </a:ext>
            </a:extLst>
          </p:cNvPr>
          <p:cNvSpPr>
            <a:spLocks noGrp="1"/>
          </p:cNvSpPr>
          <p:nvPr>
            <p:ph type="body" idx="1"/>
          </p:nvPr>
        </p:nvSpPr>
        <p:spPr/>
        <p:txBody>
          <a:bodyPr>
            <a:normAutofit fontScale="70000" lnSpcReduction="20000"/>
          </a:bodyPr>
          <a:lstStyle/>
          <a:p>
            <a:pPr marL="0" lvl="1" defTabSz="457200">
              <a:defRPr/>
            </a:pPr>
            <a:r>
              <a:rPr lang="en-US" sz="2400" dirty="0"/>
              <a:t>Early 1990’s in Georgia- the GHPC was engaged to work in some of Georgia’s rural counties where their hospitals were shaky- to develop vertical network approaches to strengthening the local hospital. From that work, we moved to working with the federal office of Rural health policy to provide technical assistance to rural and frontier cmties funded through their Community –based division grant programs- have worked with rural communities for 16 years through relationship with FORHP</a:t>
            </a:r>
          </a:p>
          <a:p>
            <a:pPr marL="0" lvl="1" defTabSz="457200">
              <a:defRPr/>
            </a:pPr>
            <a:endParaRPr lang="en-US" sz="2400" dirty="0"/>
          </a:p>
          <a:p>
            <a:pPr marL="0" lvl="1" defTabSz="457200">
              <a:defRPr/>
            </a:pPr>
            <a:r>
              <a:rPr lang="en-US" sz="2400" dirty="0"/>
              <a:t>GHPC has been supporting community health system change through technical assistance since its founding in 1995. GHPC has provided technical assistance and capacity building support to more than 1,000 communities throughout the country. Clients include local, state, and national organizations. </a:t>
            </a:r>
          </a:p>
          <a:p>
            <a:pPr marL="0" lvl="1" defTabSz="457200">
              <a:defRPr/>
            </a:pPr>
            <a:endParaRPr lang="en-US" sz="2400" dirty="0"/>
          </a:p>
          <a:p>
            <a:pPr marL="0" lvl="1" defTabSz="457200">
              <a:defRPr/>
            </a:pPr>
            <a:endParaRPr lang="en-US" sz="2400" dirty="0"/>
          </a:p>
          <a:p>
            <a:pPr>
              <a:defRPr/>
            </a:pPr>
            <a:endParaRPr lang="en-US" dirty="0"/>
          </a:p>
        </p:txBody>
      </p:sp>
      <p:sp>
        <p:nvSpPr>
          <p:cNvPr id="56324" name="Slide Number Placeholder 3">
            <a:extLst>
              <a:ext uri="{FF2B5EF4-FFF2-40B4-BE49-F238E27FC236}">
                <a16:creationId xmlns:a16="http://schemas.microsoft.com/office/drawing/2014/main" xmlns="" id="{BAB4EA10-3FC6-4D60-98B5-985B311853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MS PGothic" panose="020B0600070205080204" pitchFamily="34" charset="-128"/>
              </a:defRPr>
            </a:lvl1pPr>
            <a:lvl2pPr marL="742950" indent="-285750" defTabSz="457200">
              <a:defRPr>
                <a:solidFill>
                  <a:schemeClr val="tx1"/>
                </a:solidFill>
                <a:latin typeface="Garamond" panose="02020404030301010803" pitchFamily="18" charset="0"/>
                <a:ea typeface="MS PGothic" panose="020B0600070205080204" pitchFamily="34" charset="-128"/>
              </a:defRPr>
            </a:lvl2pPr>
            <a:lvl3pPr marL="1143000" indent="-228600" defTabSz="457200">
              <a:defRPr>
                <a:solidFill>
                  <a:schemeClr val="tx1"/>
                </a:solidFill>
                <a:latin typeface="Garamond" panose="02020404030301010803" pitchFamily="18" charset="0"/>
                <a:ea typeface="MS PGothic" panose="020B0600070205080204" pitchFamily="34" charset="-128"/>
              </a:defRPr>
            </a:lvl3pPr>
            <a:lvl4pPr marL="1600200" indent="-228600" defTabSz="457200">
              <a:defRPr>
                <a:solidFill>
                  <a:schemeClr val="tx1"/>
                </a:solidFill>
                <a:latin typeface="Garamond" panose="02020404030301010803" pitchFamily="18" charset="0"/>
                <a:ea typeface="MS PGothic" panose="020B0600070205080204" pitchFamily="34" charset="-128"/>
              </a:defRPr>
            </a:lvl4pPr>
            <a:lvl5pPr marL="2057400" indent="-228600" defTabSz="457200">
              <a:defRPr>
                <a:solidFill>
                  <a:schemeClr val="tx1"/>
                </a:solidFill>
                <a:latin typeface="Garamond" panose="020204040303010108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ECC99DD9-A396-4321-9C6A-BDC37D746896}" type="slidenum">
              <a:rPr lang="en-US" altLang="en-US" smtClean="0">
                <a:solidFill>
                  <a:srgbClr val="000000"/>
                </a:solidFill>
                <a:latin typeface="Calibri" panose="020F0502020204030204" pitchFamily="34" charset="0"/>
              </a:rPr>
              <a:pPr/>
              <a:t>16</a:t>
            </a:fld>
            <a:endParaRPr lang="en-US" altLang="en-US" dirty="0">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66951E7D-1C5B-49A7-8B59-E90A32FB426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xmlns="" id="{8E409739-3BA8-4A92-BA50-9A81C23E17C5}"/>
              </a:ext>
            </a:extLst>
          </p:cNvPr>
          <p:cNvSpPr>
            <a:spLocks noGrp="1"/>
          </p:cNvSpPr>
          <p:nvPr>
            <p:ph type="body" idx="1"/>
          </p:nvPr>
        </p:nvSpPr>
        <p:spPr/>
        <p:txBody>
          <a:bodyPr/>
          <a:lstStyle/>
          <a:p>
            <a:pPr>
              <a:defRPr/>
            </a:pPr>
            <a:r>
              <a:rPr lang="en-US" dirty="0">
                <a:latin typeface="+mn-lt"/>
                <a:ea typeface="+mn-ea"/>
                <a:cs typeface="+mn-cs"/>
              </a:rPr>
              <a:t>GHPC’s technical assistance approach supports system change and strives to improve the health status of local communities. We believe that communities benefit most from support that is:</a:t>
            </a:r>
          </a:p>
          <a:p>
            <a:pPr>
              <a:defRPr/>
            </a:pPr>
            <a:endParaRPr lang="en-US" dirty="0">
              <a:latin typeface="+mn-lt"/>
              <a:ea typeface="+mn-ea"/>
              <a:cs typeface="+mn-cs"/>
            </a:endParaRPr>
          </a:p>
          <a:p>
            <a:pPr>
              <a:defRPr/>
            </a:pPr>
            <a:r>
              <a:rPr lang="en-US" dirty="0">
                <a:latin typeface="+mn-lt"/>
                <a:ea typeface="+mn-ea"/>
                <a:cs typeface="+mn-cs"/>
              </a:rPr>
              <a:t>Relationship-based</a:t>
            </a:r>
          </a:p>
          <a:p>
            <a:pPr>
              <a:defRPr/>
            </a:pPr>
            <a:r>
              <a:rPr lang="en-US" dirty="0">
                <a:latin typeface="+mn-lt"/>
                <a:ea typeface="+mn-ea"/>
                <a:cs typeface="+mn-cs"/>
              </a:rPr>
              <a:t>Systematic, but flexible</a:t>
            </a:r>
          </a:p>
          <a:p>
            <a:pPr>
              <a:defRPr/>
            </a:pPr>
            <a:r>
              <a:rPr lang="en-US" dirty="0">
                <a:latin typeface="+mn-lt"/>
                <a:ea typeface="+mn-ea"/>
                <a:cs typeface="+mn-cs"/>
              </a:rPr>
              <a:t>Technical and adaptive</a:t>
            </a:r>
          </a:p>
          <a:p>
            <a:pPr>
              <a:defRPr/>
            </a:pPr>
            <a:r>
              <a:rPr lang="en-US" dirty="0">
                <a:latin typeface="+mn-lt"/>
                <a:ea typeface="+mn-ea"/>
                <a:cs typeface="+mn-cs"/>
              </a:rPr>
              <a:t>Systems-oriented</a:t>
            </a:r>
          </a:p>
          <a:p>
            <a:pPr>
              <a:defRPr/>
            </a:pPr>
            <a:r>
              <a:rPr lang="en-US" dirty="0">
                <a:latin typeface="+mn-lt"/>
                <a:ea typeface="+mn-ea"/>
                <a:cs typeface="+mn-cs"/>
              </a:rPr>
              <a:t>Sustainability-focused</a:t>
            </a:r>
          </a:p>
          <a:p>
            <a:pPr>
              <a:defRPr/>
            </a:pPr>
            <a:endParaRPr lang="en-US" dirty="0">
              <a:latin typeface="+mn-lt"/>
              <a:ea typeface="+mn-ea"/>
              <a:cs typeface="+mn-cs"/>
            </a:endParaRPr>
          </a:p>
          <a:p>
            <a:pPr>
              <a:defRPr/>
            </a:pPr>
            <a:r>
              <a:rPr lang="en-US" dirty="0">
                <a:latin typeface="+mn-lt"/>
                <a:ea typeface="+mn-ea"/>
                <a:cs typeface="+mn-cs"/>
              </a:rPr>
              <a:t>These principles and other attributes identified by GHPC associated with long-term viability of community-based health initiatives are unified in GHPC’s custom Sustainability Framework</a:t>
            </a:r>
            <a:r>
              <a:rPr lang="en-US" baseline="30000" dirty="0">
                <a:latin typeface="+mn-lt"/>
                <a:ea typeface="+mn-ea"/>
                <a:cs typeface="+mn-cs"/>
              </a:rPr>
              <a:t>©</a:t>
            </a:r>
            <a:r>
              <a:rPr lang="en-US" dirty="0">
                <a:latin typeface="+mn-lt"/>
                <a:ea typeface="+mn-ea"/>
                <a:cs typeface="+mn-cs"/>
              </a:rPr>
              <a:t>, which guides technical assistance around the areas of strategic vision, collaboration, leadership, relevance and practicality, evaluation and return on investment, communication, efficiency and effectiveness, organizational capacity, and resource diversification.</a:t>
            </a:r>
          </a:p>
          <a:p>
            <a:pPr>
              <a:defRPr/>
            </a:pPr>
            <a:endParaRPr lang="en-US" dirty="0"/>
          </a:p>
        </p:txBody>
      </p:sp>
      <p:sp>
        <p:nvSpPr>
          <p:cNvPr id="58372" name="Slide Number Placeholder 3">
            <a:extLst>
              <a:ext uri="{FF2B5EF4-FFF2-40B4-BE49-F238E27FC236}">
                <a16:creationId xmlns:a16="http://schemas.microsoft.com/office/drawing/2014/main" xmlns="" id="{5076B0B3-C70E-4142-A71E-FFDD83A6CF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MS PGothic" panose="020B0600070205080204" pitchFamily="34" charset="-128"/>
              </a:defRPr>
            </a:lvl1pPr>
            <a:lvl2pPr marL="742950" indent="-285750" defTabSz="457200">
              <a:defRPr>
                <a:solidFill>
                  <a:schemeClr val="tx1"/>
                </a:solidFill>
                <a:latin typeface="Garamond" panose="02020404030301010803" pitchFamily="18" charset="0"/>
                <a:ea typeface="MS PGothic" panose="020B0600070205080204" pitchFamily="34" charset="-128"/>
              </a:defRPr>
            </a:lvl2pPr>
            <a:lvl3pPr marL="1143000" indent="-228600" defTabSz="457200">
              <a:defRPr>
                <a:solidFill>
                  <a:schemeClr val="tx1"/>
                </a:solidFill>
                <a:latin typeface="Garamond" panose="02020404030301010803" pitchFamily="18" charset="0"/>
                <a:ea typeface="MS PGothic" panose="020B0600070205080204" pitchFamily="34" charset="-128"/>
              </a:defRPr>
            </a:lvl3pPr>
            <a:lvl4pPr marL="1600200" indent="-228600" defTabSz="457200">
              <a:defRPr>
                <a:solidFill>
                  <a:schemeClr val="tx1"/>
                </a:solidFill>
                <a:latin typeface="Garamond" panose="02020404030301010803" pitchFamily="18" charset="0"/>
                <a:ea typeface="MS PGothic" panose="020B0600070205080204" pitchFamily="34" charset="-128"/>
              </a:defRPr>
            </a:lvl4pPr>
            <a:lvl5pPr marL="2057400" indent="-228600" defTabSz="457200">
              <a:defRPr>
                <a:solidFill>
                  <a:schemeClr val="tx1"/>
                </a:solidFill>
                <a:latin typeface="Garamond" panose="020204040303010108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7AC5FCDB-A893-47A9-ADDD-65FA223EFAB7}" type="slidenum">
              <a:rPr lang="en-US" altLang="en-US" smtClean="0">
                <a:solidFill>
                  <a:srgbClr val="000000"/>
                </a:solidFill>
                <a:latin typeface="Calibri" panose="020F0502020204030204" pitchFamily="34" charset="0"/>
              </a:rPr>
              <a:pPr/>
              <a:t>17</a:t>
            </a:fld>
            <a:endParaRPr lang="en-US" altLang="en-US" dirty="0">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xmlns="" id="{055FD1FF-EA17-4FAE-9E6F-5975F0BE626D}"/>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xmlns="" id="{3D4FAB1B-F111-41CC-B295-7EC43F25FB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Slide Number Placeholder 3">
            <a:extLst>
              <a:ext uri="{FF2B5EF4-FFF2-40B4-BE49-F238E27FC236}">
                <a16:creationId xmlns:a16="http://schemas.microsoft.com/office/drawing/2014/main" xmlns="" id="{42C26020-7696-43FC-A114-AA02A5DF8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5E04232D-8DE4-45AC-8635-BBD0F9DDEF50}" type="slidenum">
              <a:rPr lang="en-US" altLang="en-US" smtClean="0">
                <a:solidFill>
                  <a:srgbClr val="000000"/>
                </a:solidFill>
                <a:latin typeface="Arial" panose="020B0604020202020204" pitchFamily="34" charset="0"/>
              </a:rPr>
              <a:pPr/>
              <a:t>19</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xmlns="" id="{8D8F459D-E9E9-47B7-BAE5-15ED6E8931F8}"/>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xmlns="" id="{E76FDB76-2798-4B96-8533-6FAC847A06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5540" name="Slide Number Placeholder 3">
            <a:extLst>
              <a:ext uri="{FF2B5EF4-FFF2-40B4-BE49-F238E27FC236}">
                <a16:creationId xmlns:a16="http://schemas.microsoft.com/office/drawing/2014/main" xmlns="" id="{652CFA78-1601-4B4F-8F4D-D84FB4736B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3DADC78B-463C-4353-9A9A-B7E84C4A2A12}" type="slidenum">
              <a:rPr lang="en-US" altLang="en-US" smtClean="0">
                <a:solidFill>
                  <a:srgbClr val="000000"/>
                </a:solidFill>
                <a:latin typeface="Arial" panose="020B0604020202020204" pitchFamily="34" charset="0"/>
              </a:rPr>
              <a:pPr/>
              <a:t>20</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xmlns="" id="{E88FB429-A73E-4EAB-909B-07A3743C4046}"/>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xmlns="" id="{25A378E3-7CB8-41FD-B89D-AFA7A6F4A4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7588" name="Slide Number Placeholder 3">
            <a:extLst>
              <a:ext uri="{FF2B5EF4-FFF2-40B4-BE49-F238E27FC236}">
                <a16:creationId xmlns:a16="http://schemas.microsoft.com/office/drawing/2014/main" xmlns="" id="{C45D26A2-1FB9-4A77-8923-8A55FA6A37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155AC180-11D1-41EA-BC16-57EFC8D1FA04}" type="slidenum">
              <a:rPr lang="en-US" altLang="en-US" smtClean="0">
                <a:solidFill>
                  <a:srgbClr val="000000"/>
                </a:solidFill>
                <a:latin typeface="Arial" panose="020B0604020202020204" pitchFamily="34" charset="0"/>
              </a:rPr>
              <a:pPr/>
              <a:t>21</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2694AA0C-B70E-48AF-AA7D-A9B2320B5065}"/>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xmlns="" id="{CDE2D85D-60E7-4116-A2FA-ABE1A6E6C5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Configurational Thinking</a:t>
            </a:r>
          </a:p>
          <a:p>
            <a:pPr lvl="1"/>
            <a:r>
              <a:rPr lang="en-US" altLang="en-US" dirty="0"/>
              <a:t>Key to program building</a:t>
            </a:r>
          </a:p>
          <a:p>
            <a:pPr lvl="1"/>
            <a:r>
              <a:rPr lang="en-US" altLang="en-US" dirty="0"/>
              <a:t>Describes how different components of a program need to be HARMONIZED</a:t>
            </a:r>
          </a:p>
          <a:p>
            <a:r>
              <a:rPr lang="en-US" altLang="en-US" dirty="0"/>
              <a:t>Approach to causality</a:t>
            </a:r>
          </a:p>
          <a:p>
            <a:pPr lvl="1"/>
            <a:r>
              <a:rPr lang="en-US" altLang="en-US" dirty="0"/>
              <a:t>Outcomes follow from alignment of a specific combination of attributes</a:t>
            </a:r>
          </a:p>
          <a:p>
            <a:r>
              <a:rPr lang="en-US" altLang="en-US" dirty="0"/>
              <a:t>RE develops and tests CMOCs</a:t>
            </a:r>
          </a:p>
          <a:p>
            <a:r>
              <a:rPr lang="en-US" altLang="en-US" dirty="0"/>
              <a:t>Recipes and Slot machines as examples</a:t>
            </a:r>
          </a:p>
        </p:txBody>
      </p:sp>
      <p:sp>
        <p:nvSpPr>
          <p:cNvPr id="69636" name="Slide Number Placeholder 3">
            <a:extLst>
              <a:ext uri="{FF2B5EF4-FFF2-40B4-BE49-F238E27FC236}">
                <a16:creationId xmlns:a16="http://schemas.microsoft.com/office/drawing/2014/main" xmlns="" id="{7CEA4A1F-7FA6-443A-A5B5-5C8A363BD0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983D6E8A-9BD8-4E88-A113-A7C92795AC6F}" type="slidenum">
              <a:rPr lang="en-US" altLang="en-US" smtClean="0">
                <a:solidFill>
                  <a:srgbClr val="000000"/>
                </a:solidFill>
                <a:latin typeface="Arial" panose="020B0604020202020204" pitchFamily="34" charset="0"/>
              </a:rPr>
              <a:pPr/>
              <a:t>22</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0579AE93-EB42-4E89-A0FB-89FB97880EA8}"/>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xmlns="" id="{DB4D1EF7-7E30-4FF0-AD80-A2A89E7BDC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9460" name="Slide Number Placeholder 3">
            <a:extLst>
              <a:ext uri="{FF2B5EF4-FFF2-40B4-BE49-F238E27FC236}">
                <a16:creationId xmlns:a16="http://schemas.microsoft.com/office/drawing/2014/main" xmlns="" id="{78D7138E-C526-4104-A040-D10C678875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DA7635A2-7EF2-4678-B617-6F3314C4F29C}" type="slidenum">
              <a:rPr lang="en-US" altLang="en-US" smtClean="0">
                <a:latin typeface="Arial" panose="020B0604020202020204" pitchFamily="34" charset="0"/>
              </a:rPr>
              <a:pPr/>
              <a:t>2</a:t>
            </a:fld>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xmlns="" id="{87CB042A-D9D1-4A09-9C0E-CE68B50DAE24}"/>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xmlns="" id="{5AF1D849-A02D-4019-A197-F1C4E38888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1684" name="Slide Number Placeholder 3">
            <a:extLst>
              <a:ext uri="{FF2B5EF4-FFF2-40B4-BE49-F238E27FC236}">
                <a16:creationId xmlns:a16="http://schemas.microsoft.com/office/drawing/2014/main" xmlns="" id="{C32D3AE8-671C-44F1-A1DA-D574CBE5A2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3B1D9C5F-3C81-45B0-A097-DA686587F079}" type="slidenum">
              <a:rPr lang="en-US" altLang="en-US" smtClean="0">
                <a:solidFill>
                  <a:srgbClr val="000000"/>
                </a:solidFill>
                <a:latin typeface="Arial" panose="020B0604020202020204" pitchFamily="34" charset="0"/>
              </a:rPr>
              <a:pPr/>
              <a:t>23</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xmlns="" id="{BD59F70C-4332-457F-97AC-871C6476A09B}"/>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xmlns="" id="{EA058764-4AD9-4C46-BE69-7D6F390231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3732" name="Slide Number Placeholder 3">
            <a:extLst>
              <a:ext uri="{FF2B5EF4-FFF2-40B4-BE49-F238E27FC236}">
                <a16:creationId xmlns:a16="http://schemas.microsoft.com/office/drawing/2014/main" xmlns="" id="{C2580658-D24F-4754-9B0C-BDF7DECCDA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206D9879-491B-49E3-99AE-47CD7D02DEBC}" type="slidenum">
              <a:rPr lang="en-US" altLang="en-US" smtClean="0">
                <a:solidFill>
                  <a:srgbClr val="000000"/>
                </a:solidFill>
                <a:latin typeface="Arial" panose="020B0604020202020204" pitchFamily="34" charset="0"/>
              </a:rPr>
              <a:pPr/>
              <a:t>24</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xmlns="" id="{F8B1A1C6-6D38-48F9-BC1B-110B951ACA6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xmlns="" id="{85B2F85E-76B9-48C5-A8C7-C0C10894DD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7828" name="Slide Number Placeholder 3">
            <a:extLst>
              <a:ext uri="{FF2B5EF4-FFF2-40B4-BE49-F238E27FC236}">
                <a16:creationId xmlns:a16="http://schemas.microsoft.com/office/drawing/2014/main" xmlns="" id="{F23101B6-18C2-4388-87A2-43E5827519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DF75B098-CC8A-417B-A4F1-4DDED85A08FE}" type="slidenum">
              <a:rPr lang="en-US" altLang="en-US" smtClean="0">
                <a:solidFill>
                  <a:srgbClr val="000000"/>
                </a:solidFill>
                <a:latin typeface="Arial" panose="020B0604020202020204" pitchFamily="34" charset="0"/>
              </a:rPr>
              <a:pPr/>
              <a:t>25</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xmlns="" id="{6927B7D0-58D8-489D-8020-EE69F7F35E45}"/>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xmlns="" id="{06F93AE5-FD7E-4CB6-8690-58FCA269E0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9876" name="Slide Number Placeholder 3">
            <a:extLst>
              <a:ext uri="{FF2B5EF4-FFF2-40B4-BE49-F238E27FC236}">
                <a16:creationId xmlns:a16="http://schemas.microsoft.com/office/drawing/2014/main" xmlns="" id="{DBDB5956-F7A6-4B7C-B930-46F7BCB419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2A415128-6763-4AD9-9427-1D5F2A91540B}" type="slidenum">
              <a:rPr lang="en-US" altLang="en-US" smtClean="0">
                <a:solidFill>
                  <a:srgbClr val="000000"/>
                </a:solidFill>
                <a:latin typeface="Arial" panose="020B0604020202020204" pitchFamily="34" charset="0"/>
              </a:rPr>
              <a:pPr/>
              <a:t>26</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xmlns="" id="{29C33C8E-AB7C-442D-BF46-BF8AE3C3BF24}"/>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xmlns="" id="{12E5FB93-CBA6-4879-AE0C-3BF446103A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3972" name="Slide Number Placeholder 3">
            <a:extLst>
              <a:ext uri="{FF2B5EF4-FFF2-40B4-BE49-F238E27FC236}">
                <a16:creationId xmlns:a16="http://schemas.microsoft.com/office/drawing/2014/main" xmlns="" id="{98CE8F9F-5189-40D5-ABD9-65E87FDBA1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2F660492-8AAB-4099-AA0D-031F6601F004}" type="slidenum">
              <a:rPr lang="en-US" altLang="en-US" smtClean="0">
                <a:solidFill>
                  <a:srgbClr val="000000"/>
                </a:solidFill>
                <a:latin typeface="Arial" panose="020B0604020202020204" pitchFamily="34" charset="0"/>
              </a:rPr>
              <a:pPr/>
              <a:t>27</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xmlns="" id="{346D78BF-CCCD-4628-9E75-81F6267AA2E0}"/>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xmlns="" id="{0F32A5B9-0A31-43DA-93AB-7D3D89C37F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8068" name="Slide Number Placeholder 3">
            <a:extLst>
              <a:ext uri="{FF2B5EF4-FFF2-40B4-BE49-F238E27FC236}">
                <a16:creationId xmlns:a16="http://schemas.microsoft.com/office/drawing/2014/main" xmlns="" id="{6AB7BFD7-1740-44E2-BF34-01ACA96F4D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DFD3FD80-7A1F-46AC-8B87-6AF7E07FCB4A}" type="slidenum">
              <a:rPr lang="en-US" altLang="en-US" smtClean="0">
                <a:latin typeface="Arial" panose="020B0604020202020204" pitchFamily="34" charset="0"/>
              </a:rPr>
              <a:pPr/>
              <a:t>28</a:t>
            </a:fld>
            <a:endParaRPr lang="en-US"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xmlns="" id="{4C76B465-A7ED-47D7-A6C7-FA3EC4DF2618}"/>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xmlns="" id="{41DC54AC-9E26-428F-81C6-1BD4E5C1B2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GHPC frequently builds learning journeys into our work with communities of practice. Share examples that follow. </a:t>
            </a:r>
          </a:p>
          <a:p>
            <a:endParaRPr lang="en-US" altLang="en-US" dirty="0"/>
          </a:p>
          <a:p>
            <a:endParaRPr lang="en-US" altLang="en-US" dirty="0"/>
          </a:p>
          <a:p>
            <a:r>
              <a:rPr lang="en-US" altLang="en-US" dirty="0"/>
              <a:t>There are many other examples of internal and external communities of practice at GHPC—Georgia's Interagency Director's Team, our legislative education initiative, Trinity Health's Transforming Communities grantees, health reform workgroup, the data-sharing workgroup, and Lunch-n-Map group sessions. </a:t>
            </a:r>
          </a:p>
          <a:p>
            <a:endParaRPr lang="en-US" altLang="en-US" dirty="0"/>
          </a:p>
        </p:txBody>
      </p:sp>
      <p:sp>
        <p:nvSpPr>
          <p:cNvPr id="90116" name="Slide Number Placeholder 3">
            <a:extLst>
              <a:ext uri="{FF2B5EF4-FFF2-40B4-BE49-F238E27FC236}">
                <a16:creationId xmlns:a16="http://schemas.microsoft.com/office/drawing/2014/main" xmlns="" id="{B2FFD63C-1A81-4610-A3E4-F77D444079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F5F0D84-5DB9-4194-91E5-B4BDCAF1CCFE}" type="slidenum">
              <a:rPr lang="en-US" altLang="en-US" smtClean="0">
                <a:solidFill>
                  <a:srgbClr val="000000"/>
                </a:solidFill>
              </a:rPr>
              <a:pPr>
                <a:spcBef>
                  <a:spcPct val="0"/>
                </a:spcBef>
              </a:pPr>
              <a:t>29</a:t>
            </a:fld>
            <a:endParaRPr lang="en-US" altLang="en-US" dirty="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xmlns="" id="{050D3D36-2659-4ADE-B324-0FDE98CF2686}"/>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xmlns="" id="{193C050B-9573-46B1-99FF-65CAC50CFB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164" name="Slide Number Placeholder 3">
            <a:extLst>
              <a:ext uri="{FF2B5EF4-FFF2-40B4-BE49-F238E27FC236}">
                <a16:creationId xmlns:a16="http://schemas.microsoft.com/office/drawing/2014/main" xmlns="" id="{D5C70253-A4A9-4627-BB5C-1DF3C29E4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7751E67B-A05C-4A73-99B7-E21A61283FEE}" type="slidenum">
              <a:rPr lang="en-US" altLang="en-US" smtClean="0">
                <a:latin typeface="Arial" panose="020B0604020202020204" pitchFamily="34" charset="0"/>
              </a:rPr>
              <a:pPr/>
              <a:t>30</a:t>
            </a:fld>
            <a:endParaRPr lang="en-US" altLang="en-US"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xmlns="" id="{08E669AF-8204-4568-B3E4-CAF82CD710BE}"/>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xmlns="" id="{FCCDAEBF-7A8F-43FE-A0A3-6F8334486A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Brigitte’s part</a:t>
            </a:r>
          </a:p>
        </p:txBody>
      </p:sp>
      <p:sp>
        <p:nvSpPr>
          <p:cNvPr id="102404" name="Slide Number Placeholder 3">
            <a:extLst>
              <a:ext uri="{FF2B5EF4-FFF2-40B4-BE49-F238E27FC236}">
                <a16:creationId xmlns:a16="http://schemas.microsoft.com/office/drawing/2014/main" xmlns="" id="{530A1C8F-D8B6-4BC9-BA07-414C60CD4F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991A838-9EEC-46B0-B8E4-6AB578461D80}" type="slidenum">
              <a:rPr lang="en-US" altLang="en-US" smtClean="0">
                <a:solidFill>
                  <a:srgbClr val="000000"/>
                </a:solidFill>
              </a:rPr>
              <a:pPr>
                <a:spcBef>
                  <a:spcPct val="0"/>
                </a:spcBef>
              </a:pPr>
              <a:t>31</a:t>
            </a:fld>
            <a:endParaRPr lang="en-US" altLang="en-US"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D0AFC1E-20BA-4802-A869-6F86B2ED95A6}" type="slidenum">
              <a:rPr lang="en-US" altLang="en-US" smtClean="0"/>
              <a:pPr>
                <a:defRPr/>
              </a:pPr>
              <a:t>32</a:t>
            </a:fld>
            <a:endParaRPr lang="en-US" altLang="en-US" dirty="0"/>
          </a:p>
        </p:txBody>
      </p:sp>
    </p:spTree>
    <p:extLst>
      <p:ext uri="{BB962C8B-B14F-4D97-AF65-F5344CB8AC3E}">
        <p14:creationId xmlns:p14="http://schemas.microsoft.com/office/powerpoint/2010/main" val="361153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64CBD89F-DE81-4A99-9F23-1DA899206FD9}"/>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xmlns="" id="{F3B36056-A451-4ADF-B38D-E5920C39C6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2" name="Slide Number Placeholder 3">
            <a:extLst>
              <a:ext uri="{FF2B5EF4-FFF2-40B4-BE49-F238E27FC236}">
                <a16:creationId xmlns:a16="http://schemas.microsoft.com/office/drawing/2014/main" xmlns="" id="{A0E0CBA7-F094-410C-862F-A5BA9CDFAF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388A20F3-5E8E-4EDA-AD2A-BBD6504F983E}" type="slidenum">
              <a:rPr lang="en-US" altLang="en-US" smtClean="0">
                <a:latin typeface="Arial" panose="020B0604020202020204" pitchFamily="34" charset="0"/>
              </a:rPr>
              <a:pPr/>
              <a:t>4</a:t>
            </a:fld>
            <a:endParaRPr lang="en-US" altLang="en-US"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xmlns="" id="{C8789095-CA6E-43B9-A876-6871D6FD4497}"/>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xmlns="" id="{E5950F54-0493-4957-8D7B-93E5B70BD4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Back to Karen </a:t>
            </a:r>
          </a:p>
        </p:txBody>
      </p:sp>
      <p:sp>
        <p:nvSpPr>
          <p:cNvPr id="109572" name="Slide Number Placeholder 3">
            <a:extLst>
              <a:ext uri="{FF2B5EF4-FFF2-40B4-BE49-F238E27FC236}">
                <a16:creationId xmlns:a16="http://schemas.microsoft.com/office/drawing/2014/main" xmlns="" id="{E585A74B-BD5F-4246-9313-57CD2408A3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37E349E-ABAB-4FC4-8365-A22F52EE5E08}" type="slidenum">
              <a:rPr lang="en-US" altLang="en-US" smtClean="0">
                <a:solidFill>
                  <a:srgbClr val="000000"/>
                </a:solidFill>
              </a:rPr>
              <a:pPr>
                <a:spcBef>
                  <a:spcPct val="0"/>
                </a:spcBef>
              </a:pPr>
              <a:t>37</a:t>
            </a:fld>
            <a:endParaRPr lang="en-US" altLang="en-US" dirty="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xmlns="" id="{D565290D-4876-452B-8A57-577F428129EA}"/>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xmlns="" id="{582D7BB0-D87B-4D4F-8FA9-ACD2C41287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Use this slide to establish context regarding the GHPC approach to stewardship mindset – that it is based (roughly) on the ideas and principles of Elinor Ostrum. </a:t>
            </a:r>
          </a:p>
          <a:p>
            <a:endParaRPr lang="en-US" altLang="en-US" i="1" dirty="0"/>
          </a:p>
          <a:p>
            <a:r>
              <a:rPr lang="en-US" altLang="en-US" i="1" dirty="0"/>
              <a:t>To establish a base for our work in collaborative stewardship, we spent time studying Nobel Laureate Elinor Ostrom’s landmark work on economic governance. She traveled the world and saw that, indeed, people can collaborate to succeed on difficult social issues. She defined collaborative as having Common-pool Resources. These resources can be utilized in a way that increases the overall value in the long term, or they can be exploited for short-term gain, but long-term depletion. </a:t>
            </a:r>
          </a:p>
          <a:p>
            <a:r>
              <a:rPr lang="en-US" altLang="en-US" i="1" dirty="0"/>
              <a:t> </a:t>
            </a:r>
          </a:p>
          <a:p>
            <a:endParaRPr lang="en-US" altLang="en-US" dirty="0"/>
          </a:p>
        </p:txBody>
      </p:sp>
      <p:sp>
        <p:nvSpPr>
          <p:cNvPr id="4" name="Slide Number Placeholder 3">
            <a:extLst>
              <a:ext uri="{FF2B5EF4-FFF2-40B4-BE49-F238E27FC236}">
                <a16:creationId xmlns:a16="http://schemas.microsoft.com/office/drawing/2014/main" xmlns="" id="{0359583B-9609-47BB-A759-12CBBF4F2161}"/>
              </a:ext>
            </a:extLst>
          </p:cNvPr>
          <p:cNvSpPr>
            <a:spLocks noGrp="1"/>
          </p:cNvSpPr>
          <p:nvPr>
            <p:ph type="sldNum" sz="quarter" idx="5"/>
          </p:nvPr>
        </p:nvSpPr>
        <p:spPr/>
        <p:txBody>
          <a:bodyPr/>
          <a:lstStyle/>
          <a:p>
            <a:pPr defTabSz="457200" fontAlgn="auto">
              <a:spcBef>
                <a:spcPts val="0"/>
              </a:spcBef>
              <a:spcAft>
                <a:spcPts val="0"/>
              </a:spcAft>
              <a:defRPr/>
            </a:pPr>
            <a:fld id="{41BD837B-E5EE-4C6A-852A-9B4A2004BCF1}" type="slidenum">
              <a:rPr lang="en-US" smtClean="0">
                <a:solidFill>
                  <a:prstClr val="black"/>
                </a:solidFill>
                <a:latin typeface="Calibri"/>
                <a:ea typeface="+mn-ea"/>
              </a:rPr>
              <a:pPr defTabSz="457200" fontAlgn="auto">
                <a:spcBef>
                  <a:spcPts val="0"/>
                </a:spcBef>
                <a:spcAft>
                  <a:spcPts val="0"/>
                </a:spcAft>
                <a:defRPr/>
              </a:pPr>
              <a:t>38</a:t>
            </a:fld>
            <a:endParaRPr lang="en-US" dirty="0">
              <a:solidFill>
                <a:prstClr val="black"/>
              </a:solidFill>
              <a:latin typeface="Calibri"/>
              <a:ea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xmlns="" id="{DFED1D7C-6B9B-4870-9C3B-95A88FED416C}"/>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xmlns="" id="{FD01D4B5-E9DE-4CAE-9704-58E946FFF0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Note that this is the definition of stewardship we will use as part of our work session today. </a:t>
            </a:r>
          </a:p>
          <a:p>
            <a:endParaRPr lang="en-US" altLang="en-US" dirty="0"/>
          </a:p>
        </p:txBody>
      </p:sp>
      <p:sp>
        <p:nvSpPr>
          <p:cNvPr id="113668" name="Slide Number Placeholder 3">
            <a:extLst>
              <a:ext uri="{FF2B5EF4-FFF2-40B4-BE49-F238E27FC236}">
                <a16:creationId xmlns:a16="http://schemas.microsoft.com/office/drawing/2014/main" xmlns="" id="{E41E7B9F-AA4F-4C08-BEF2-38416952E1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F3967834-3903-423E-9720-1AE3F56B69AF}" type="slidenum">
              <a:rPr lang="en-US" altLang="en-US" smtClean="0">
                <a:latin typeface="Arial" panose="020B0604020202020204" pitchFamily="34" charset="0"/>
              </a:rPr>
              <a:pPr/>
              <a:t>39</a:t>
            </a:fld>
            <a:endParaRPr lang="en-US" altLang="en-US"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xmlns="" id="{5B4B3004-7578-4D4B-AB57-A4664DCF635D}"/>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xmlns="" id="{8A305465-5FA8-4188-A67F-1AA0356CD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are the eight design principles that Ostrum has identified in her work. </a:t>
            </a:r>
          </a:p>
          <a:p>
            <a:endParaRPr lang="en-US" altLang="en-US" dirty="0"/>
          </a:p>
          <a:p>
            <a:r>
              <a:rPr lang="en-US" altLang="en-US" dirty="0"/>
              <a:t>Briefly review each and ask for volunteers to interpret how these principles apply to their collaboration. </a:t>
            </a:r>
          </a:p>
          <a:p>
            <a:endParaRPr lang="en-US" altLang="en-US" dirty="0"/>
          </a:p>
          <a:p>
            <a:r>
              <a:rPr lang="en-US" altLang="en-US" dirty="0"/>
              <a:t>Note that these principles are useful to understand effective, stewardship-minded collaborative, but GHPC has translated these principles into a sample set of tactics that can be applied in a practical sense. </a:t>
            </a:r>
          </a:p>
          <a:p>
            <a:endParaRPr lang="en-US" altLang="en-US" dirty="0"/>
          </a:p>
        </p:txBody>
      </p:sp>
      <p:sp>
        <p:nvSpPr>
          <p:cNvPr id="115716" name="Slide Number Placeholder 3">
            <a:extLst>
              <a:ext uri="{FF2B5EF4-FFF2-40B4-BE49-F238E27FC236}">
                <a16:creationId xmlns:a16="http://schemas.microsoft.com/office/drawing/2014/main" xmlns="" id="{88CDFB65-B9C8-40EA-91DF-004259B477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F90A8F5A-3F73-4906-BC69-3864648F2B38}" type="slidenum">
              <a:rPr lang="en-US" altLang="en-US" smtClean="0">
                <a:latin typeface="Arial" panose="020B0604020202020204" pitchFamily="34" charset="0"/>
              </a:rPr>
              <a:pPr/>
              <a:t>40</a:t>
            </a:fld>
            <a:endParaRPr lang="en-US" altLang="en-US"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xmlns="" id="{9D0D57F2-5C36-4E32-8329-7D5BB2E2D708}"/>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xmlns="" id="{BE53371B-1282-47AD-8EBE-95472E82F5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9812" name="Slide Number Placeholder 3">
            <a:extLst>
              <a:ext uri="{FF2B5EF4-FFF2-40B4-BE49-F238E27FC236}">
                <a16:creationId xmlns:a16="http://schemas.microsoft.com/office/drawing/2014/main" xmlns="" id="{48F13AB9-E8E2-44C6-9975-89CDC2CF86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0E5F638-77DB-4CC8-8D44-A054F6D6ADF7}" type="slidenum">
              <a:rPr lang="en-US" altLang="en-US" smtClean="0"/>
              <a:pPr>
                <a:spcBef>
                  <a:spcPct val="0"/>
                </a:spcBef>
              </a:pPr>
              <a:t>41</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xmlns="" id="{C02F26BA-3F2A-478B-AC45-206498988F5A}"/>
              </a:ext>
            </a:extLst>
          </p:cNvPr>
          <p:cNvSpPr>
            <a:spLocks noGrp="1" noRot="1" noChangeAspect="1" noChangeArrowheads="1" noTextEdit="1"/>
          </p:cNvSpPr>
          <p:nvPr>
            <p:ph type="sldImg"/>
          </p:nvPr>
        </p:nvSpPr>
        <p:spPr>
          <a:ln/>
        </p:spPr>
      </p:sp>
      <p:sp>
        <p:nvSpPr>
          <p:cNvPr id="121859" name="Notes Placeholder 2">
            <a:extLst>
              <a:ext uri="{FF2B5EF4-FFF2-40B4-BE49-F238E27FC236}">
                <a16:creationId xmlns:a16="http://schemas.microsoft.com/office/drawing/2014/main" xmlns="" id="{848D477A-B10D-4409-98CD-2F9C12CE27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dirty="0"/>
              <a:t>Include information from rapid synthesis; (Glenn, Colleen and Karen – due 10/31)</a:t>
            </a:r>
          </a:p>
          <a:p>
            <a:pPr lvl="1"/>
            <a:r>
              <a:rPr lang="en-US" altLang="en-US" dirty="0"/>
              <a:t>Weave in points from summary of first version discussion and recommendations (Lori) </a:t>
            </a:r>
          </a:p>
          <a:p>
            <a:pPr lvl="1"/>
            <a:r>
              <a:rPr lang="en-US" altLang="en-US" dirty="0"/>
              <a:t>What your Community of Practice might look like. Bring in components to imagine what they might look like. </a:t>
            </a:r>
          </a:p>
          <a:p>
            <a:pPr lvl="1"/>
            <a:endParaRPr lang="en-US" altLang="en-US" dirty="0"/>
          </a:p>
          <a:p>
            <a:pPr lvl="1"/>
            <a:r>
              <a:rPr lang="en-US" altLang="en-US" dirty="0"/>
              <a:t>Blank table for them to fill out together. Add something generic about Ireland as example. what passionate about? Examples about what they might do.</a:t>
            </a:r>
          </a:p>
          <a:p>
            <a:endParaRPr lang="en-US" altLang="en-US" dirty="0"/>
          </a:p>
        </p:txBody>
      </p:sp>
      <p:sp>
        <p:nvSpPr>
          <p:cNvPr id="121860" name="Slide Number Placeholder 3">
            <a:extLst>
              <a:ext uri="{FF2B5EF4-FFF2-40B4-BE49-F238E27FC236}">
                <a16:creationId xmlns:a16="http://schemas.microsoft.com/office/drawing/2014/main" xmlns="" id="{6AFD6013-8DC0-4DDE-969F-3E94F93FE1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F573E3CE-5DD3-4B36-8FC1-B724F8214AA0}" type="slidenum">
              <a:rPr lang="en-US" altLang="en-US" smtClean="0">
                <a:solidFill>
                  <a:srgbClr val="000000"/>
                </a:solidFill>
                <a:latin typeface="Arial" panose="020B0604020202020204" pitchFamily="34" charset="0"/>
              </a:rPr>
              <a:pPr/>
              <a:t>42</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xmlns="" id="{59FDA130-4B97-4909-8F5D-443716D500C6}"/>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xmlns="" id="{F00EB204-B7E2-46A4-A7E7-BBF968A852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Policy/System</a:t>
            </a:r>
          </a:p>
          <a:p>
            <a:r>
              <a:rPr lang="en-US" altLang="en-US" dirty="0"/>
              <a:t>• Create incentives in payment to providers for integrating care of individuals with co-occurring diagnosis</a:t>
            </a:r>
          </a:p>
          <a:p>
            <a:r>
              <a:rPr lang="en-US" altLang="en-US" dirty="0"/>
              <a:t>• When developing service payment agreements, include deliverables that recognise the long path to recovery</a:t>
            </a:r>
          </a:p>
          <a:p>
            <a:r>
              <a:rPr lang="en-US" altLang="en-US" dirty="0"/>
              <a:t>• Analyze the system as it relates to access to psychological services and align providers with service needs</a:t>
            </a:r>
          </a:p>
          <a:p>
            <a:r>
              <a:rPr lang="en-US" altLang="en-US" dirty="0"/>
              <a:t>• Examine payment structure for peer mentors, coaches, and instructors</a:t>
            </a:r>
          </a:p>
          <a:p>
            <a:r>
              <a:rPr lang="en-US" altLang="en-US" dirty="0"/>
              <a:t>• Explore how resources can be allocated to support a holistic approach to care (e.g., housing, supportive employment)</a:t>
            </a:r>
          </a:p>
          <a:p>
            <a:endParaRPr lang="en-US" altLang="en-US" dirty="0"/>
          </a:p>
          <a:p>
            <a:r>
              <a:rPr lang="en-US" altLang="en-US" dirty="0"/>
              <a:t>Organisation/Provider</a:t>
            </a:r>
          </a:p>
          <a:p>
            <a:r>
              <a:rPr lang="en-US" altLang="en-US" dirty="0"/>
              <a:t>•Build a knowledgeable, integrated workforce that keeps the individual at the centre </a:t>
            </a:r>
          </a:p>
          <a:p>
            <a:r>
              <a:rPr lang="en-US" altLang="en-US" dirty="0"/>
              <a:t>•Develop a common language among different provider types, consumers, and families</a:t>
            </a:r>
          </a:p>
          <a:p>
            <a:r>
              <a:rPr lang="en-US" altLang="en-US" dirty="0"/>
              <a:t>•Examine training modes and build in time to support provider training and cross-training to build competence and confidence</a:t>
            </a:r>
          </a:p>
          <a:p>
            <a:r>
              <a:rPr lang="en-US" altLang="en-US" dirty="0"/>
              <a:t>•Build a culture of hope</a:t>
            </a:r>
          </a:p>
          <a:p>
            <a:endParaRPr lang="en-US" altLang="en-US" dirty="0"/>
          </a:p>
          <a:p>
            <a:r>
              <a:rPr lang="en-US" altLang="en-US" dirty="0"/>
              <a:t>Service/Treatment</a:t>
            </a:r>
          </a:p>
          <a:p>
            <a:r>
              <a:rPr lang="en-US" altLang="en-US" dirty="0"/>
              <a:t>• Create a learning community among the current integrated programmes</a:t>
            </a:r>
          </a:p>
          <a:p>
            <a:r>
              <a:rPr lang="en-US" altLang="en-US" dirty="0"/>
              <a:t>• Conduct a realist evaluation of the current work and use the learnings to improve current programmes and build others </a:t>
            </a:r>
          </a:p>
          <a:p>
            <a:r>
              <a:rPr lang="en-US" altLang="en-US" dirty="0"/>
              <a:t>• Allocate resources to support the creation of new integration pilot programmes </a:t>
            </a:r>
          </a:p>
          <a:p>
            <a:r>
              <a:rPr lang="en-US" altLang="en-US" dirty="0"/>
              <a:t>that include resources for programmes, technical assistance, and peer support from current integrated programmes</a:t>
            </a:r>
          </a:p>
          <a:p>
            <a:r>
              <a:rPr lang="en-US" altLang="en-US" dirty="0"/>
              <a:t>• Use the evidence from this review to guide future programme development</a:t>
            </a:r>
          </a:p>
          <a:p>
            <a:endParaRPr lang="en-US" altLang="en-US" dirty="0"/>
          </a:p>
          <a:p>
            <a:r>
              <a:rPr lang="en-US" altLang="en-US" dirty="0"/>
              <a:t>Individual/Family</a:t>
            </a:r>
          </a:p>
          <a:p>
            <a:r>
              <a:rPr lang="en-US" altLang="en-US" dirty="0"/>
              <a:t>• Build systems for co-production at each level of the system: policy, provider, treatment design, and individual care</a:t>
            </a:r>
          </a:p>
          <a:p>
            <a:r>
              <a:rPr lang="en-US" altLang="en-US" dirty="0"/>
              <a:t>• Recognise the importance of favorable attitudes toward recovery, social support, self-management behaviors, socioeconomic stability, and incentives for engagement in treatment</a:t>
            </a:r>
          </a:p>
          <a:p>
            <a:r>
              <a:rPr lang="en-US" altLang="en-US" dirty="0"/>
              <a:t>• Include service users and families in care decisions, use peer support, and take a holistic view of treatment to support trust, flexibility, and hope in work with service </a:t>
            </a:r>
          </a:p>
          <a:p>
            <a:endParaRPr lang="en-US" altLang="en-US" dirty="0"/>
          </a:p>
        </p:txBody>
      </p:sp>
      <p:sp>
        <p:nvSpPr>
          <p:cNvPr id="93188" name="Slide Number Placeholder 3">
            <a:extLst>
              <a:ext uri="{FF2B5EF4-FFF2-40B4-BE49-F238E27FC236}">
                <a16:creationId xmlns:a16="http://schemas.microsoft.com/office/drawing/2014/main" xmlns="" id="{A8692D83-B315-4E9C-954E-2113A336BB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CB5B5DB2-B359-450D-947D-B3F419510045}" type="slidenum">
              <a:rPr lang="en-US" altLang="en-US" smtClean="0">
                <a:latin typeface="Arial" panose="020B0604020202020204" pitchFamily="34" charset="0"/>
              </a:rPr>
              <a:pPr/>
              <a:t>44</a:t>
            </a:fld>
            <a:endParaRPr lang="en-US" altLang="en-US" dirty="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xmlns="" id="{35AE8BAC-277A-434E-987D-D49C4A2785BA}"/>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xmlns="" id="{B43DFD22-C00C-4427-9CFA-F90336FA71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6980" name="Slide Number Placeholder 3">
            <a:extLst>
              <a:ext uri="{FF2B5EF4-FFF2-40B4-BE49-F238E27FC236}">
                <a16:creationId xmlns:a16="http://schemas.microsoft.com/office/drawing/2014/main" xmlns="" id="{FF5DADE6-5E3A-4721-A9DF-A4EEB65B6E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934B2C2D-008D-4378-A7D3-DD0EF3811FC6}" type="slidenum">
              <a:rPr lang="en-US" altLang="en-US" smtClean="0">
                <a:latin typeface="Arial" panose="020B0604020202020204" pitchFamily="34" charset="0"/>
              </a:rPr>
              <a:pPr/>
              <a:t>45</a:t>
            </a:fld>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68CBBCD2-43C4-43E1-9385-F697A6128401}"/>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xmlns="" id="{0E05C6C6-0E04-48DD-93C8-DDC48C0D8F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580" name="Slide Number Placeholder 3">
            <a:extLst>
              <a:ext uri="{FF2B5EF4-FFF2-40B4-BE49-F238E27FC236}">
                <a16:creationId xmlns:a16="http://schemas.microsoft.com/office/drawing/2014/main" xmlns="" id="{8AADAF30-EE6B-4764-9C19-46C0417052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F650E75-32FE-4C84-8FC1-058117C571C9}" type="slidenum">
              <a:rPr lang="en-US" altLang="en-US" smtClean="0"/>
              <a:pPr>
                <a:spcBef>
                  <a:spcPct val="0"/>
                </a:spcBef>
              </a:pPr>
              <a:t>5</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2AEBCE79-9C5F-4507-BC19-6B48CB8D7DF0}"/>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xmlns="" id="{D3479DFF-6009-473C-A394-E6C3B48CA1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Complex adaptive systems</a:t>
            </a:r>
          </a:p>
          <a:p>
            <a:r>
              <a:rPr lang="en-US" altLang="en-US" dirty="0"/>
              <a:t>Systems in motion</a:t>
            </a:r>
          </a:p>
          <a:p>
            <a:r>
              <a:rPr lang="en-US" altLang="en-US" dirty="0"/>
              <a:t>Complicated and entangled component of a transforming system</a:t>
            </a:r>
          </a:p>
          <a:p>
            <a:r>
              <a:rPr lang="en-US" altLang="en-US" dirty="0"/>
              <a:t>Integration of systems practitioners and evaluators</a:t>
            </a:r>
          </a:p>
          <a:p>
            <a:endParaRPr lang="en-US" altLang="en-US" dirty="0"/>
          </a:p>
          <a:p>
            <a:r>
              <a:rPr lang="en-US" altLang="en-US" dirty="0"/>
              <a:t>Why Realist</a:t>
            </a:r>
          </a:p>
          <a:p>
            <a:r>
              <a:rPr lang="en-US" altLang="en-US" dirty="0"/>
              <a:t>The change processes are complex adaptive and context dependent</a:t>
            </a:r>
          </a:p>
          <a:p>
            <a:r>
              <a:rPr lang="en-US" altLang="en-US" dirty="0"/>
              <a:t>The engagements and outcomes vary across sites, and are unstable, nonlinear, and unpredictable</a:t>
            </a:r>
          </a:p>
          <a:p>
            <a:r>
              <a:rPr lang="en-US" altLang="en-US" dirty="0"/>
              <a:t>Program theories are often implicit, incomplete, and emergent</a:t>
            </a:r>
          </a:p>
          <a:p>
            <a:r>
              <a:rPr lang="en-US" altLang="en-US" dirty="0"/>
              <a:t>There is limited evidence to inform catalytic practice</a:t>
            </a:r>
          </a:p>
          <a:p>
            <a:endParaRPr lang="en-US" altLang="en-US" dirty="0"/>
          </a:p>
        </p:txBody>
      </p:sp>
      <p:sp>
        <p:nvSpPr>
          <p:cNvPr id="26628" name="Slide Number Placeholder 3">
            <a:extLst>
              <a:ext uri="{FF2B5EF4-FFF2-40B4-BE49-F238E27FC236}">
                <a16:creationId xmlns:a16="http://schemas.microsoft.com/office/drawing/2014/main" xmlns="" id="{404D827A-9A19-4A4F-8973-6A2F41AB46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A74DC203-AF77-4DE7-ACF0-9E5788955004}" type="slidenum">
              <a:rPr lang="en-US" altLang="en-US" smtClean="0">
                <a:solidFill>
                  <a:srgbClr val="000000"/>
                </a:solidFill>
                <a:latin typeface="Arial" panose="020B0604020202020204" pitchFamily="34" charset="0"/>
              </a:rPr>
              <a:pPr/>
              <a:t>6</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AF0E3E2F-8CD8-400C-8B97-136EB0437DA9}"/>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xmlns="" id="{487D9AC4-4DF3-48F5-A7B6-6D6FB62579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Rather than speaking of trial and error, human intuition, and muddling through, catalyst and their evaluation partners will be armed with evidence about what works for whom in what circumstances – swampy lowlands (Schon)  This is true for many of our engagements – policy, ta</a:t>
            </a:r>
          </a:p>
          <a:p>
            <a:endParaRPr lang="en-US" altLang="en-US" dirty="0"/>
          </a:p>
          <a:p>
            <a:r>
              <a:rPr lang="en-US" altLang="en-US" dirty="0"/>
              <a:t>Realist Evaluation provides a framework to systematically learn what works for whom in what circumstances</a:t>
            </a:r>
          </a:p>
          <a:p>
            <a:endParaRPr lang="en-US" altLang="en-US" dirty="0"/>
          </a:p>
          <a:p>
            <a:r>
              <a:rPr lang="en-US" altLang="en-US" dirty="0"/>
              <a:t>Findings Practice/Evaluation Iteration – an intimate and mutually-reinforcing relationship between the evolution of catalytic practice an the practice and refinement of realist evaluation</a:t>
            </a:r>
          </a:p>
          <a:p>
            <a:endParaRPr lang="en-US" altLang="en-US" dirty="0"/>
          </a:p>
          <a:p>
            <a:r>
              <a:rPr lang="en-US" altLang="en-US" dirty="0"/>
              <a:t>Realist evaluation improved catalysts’ theory of change</a:t>
            </a:r>
          </a:p>
          <a:p>
            <a:r>
              <a:rPr lang="en-US" altLang="en-US" dirty="0"/>
              <a:t>Realist evaluation allowed the discovery of unanticipated mechanisms of HST that shaped the catalysts’ theory of intervention</a:t>
            </a:r>
          </a:p>
          <a:p>
            <a:r>
              <a:rPr lang="en-US" altLang="en-US" dirty="0"/>
              <a:t>Realist evaluation promoted the development of a more integrated theory of intervention</a:t>
            </a:r>
          </a:p>
          <a:p>
            <a:r>
              <a:rPr lang="en-US" altLang="en-US" dirty="0"/>
              <a:t>The work of applying the realist frame to HST shaped the practice of realist evaluation itself</a:t>
            </a:r>
          </a:p>
          <a:p>
            <a:endParaRPr lang="en-US" altLang="en-US" dirty="0"/>
          </a:p>
          <a:p>
            <a:r>
              <a:rPr lang="en-US" altLang="en-US" dirty="0"/>
              <a:t>Practice-Evaluation Iteration provides a guide for catalysts and evaluators to navigate the complex environment, structure and learn from emerging evidence, rapidly make sense of their experiences and more confidently and effectively support health system transformation</a:t>
            </a:r>
          </a:p>
          <a:p>
            <a:endParaRPr lang="en-US" altLang="en-US" dirty="0"/>
          </a:p>
        </p:txBody>
      </p:sp>
      <p:sp>
        <p:nvSpPr>
          <p:cNvPr id="28676" name="Slide Number Placeholder 3">
            <a:extLst>
              <a:ext uri="{FF2B5EF4-FFF2-40B4-BE49-F238E27FC236}">
                <a16:creationId xmlns:a16="http://schemas.microsoft.com/office/drawing/2014/main" xmlns="" id="{63939B18-B616-49DC-BEB8-A3E83970D1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6ABB089E-E558-4094-930D-7FD7AA98BA63}" type="slidenum">
              <a:rPr lang="en-US" altLang="en-US" smtClean="0">
                <a:solidFill>
                  <a:srgbClr val="000000"/>
                </a:solidFill>
                <a:latin typeface="Arial" panose="020B0604020202020204" pitchFamily="34" charset="0"/>
              </a:rPr>
              <a:pPr/>
              <a:t>7</a:t>
            </a:fld>
            <a:endParaRPr lang="en-US" altLang="en-US" dirty="0">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19231FF1-8AEE-4C43-88DF-45B183529C0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xmlns="" id="{C4D75784-2883-48CA-846E-464E52075E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Some of the biggest challenges exist when we try to apply technical solutions to adaptive challenges. </a:t>
            </a:r>
          </a:p>
        </p:txBody>
      </p:sp>
      <p:sp>
        <p:nvSpPr>
          <p:cNvPr id="32772" name="Slide Number Placeholder 3">
            <a:extLst>
              <a:ext uri="{FF2B5EF4-FFF2-40B4-BE49-F238E27FC236}">
                <a16:creationId xmlns:a16="http://schemas.microsoft.com/office/drawing/2014/main" xmlns="" id="{4E62905F-8582-42C4-8298-E4400396E1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0F7282FF-A06E-4BA9-ABFD-B776FFF66F3D}" type="slidenum">
              <a:rPr lang="en-US" altLang="en-US" smtClean="0">
                <a:latin typeface="Arial" panose="020B0604020202020204" pitchFamily="34" charset="0"/>
              </a:rPr>
              <a:pPr/>
              <a:t>8</a:t>
            </a:fld>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5E04A5B5-542C-410E-AE21-71BDA019DED8}"/>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xmlns="" id="{83D4152D-0F71-4B9C-A97B-9803086F41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a:extLst>
              <a:ext uri="{FF2B5EF4-FFF2-40B4-BE49-F238E27FC236}">
                <a16:creationId xmlns:a16="http://schemas.microsoft.com/office/drawing/2014/main" xmlns="" id="{97F18DF1-69A1-440C-A93C-C932860BA7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0079D47-B983-48D6-AC5E-9B6F22B49306}" type="slidenum">
              <a:rPr lang="en-US" altLang="en-US" smtClean="0"/>
              <a:pPr>
                <a:spcBef>
                  <a:spcPct val="0"/>
                </a:spcBef>
              </a:pPr>
              <a:t>9</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6E06AB11-A924-42B2-A6F1-379C70300156}"/>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xmlns="" id="{D1756106-3168-4379-9F70-706682CE2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term was initially coined by anthropologist </a:t>
            </a:r>
            <a:r>
              <a:rPr lang="en-US" altLang="en-US" u="sng" dirty="0">
                <a:hlinkClick r:id="rId3" tooltip="Jean Lave"/>
              </a:rPr>
              <a:t>Jean Lave</a:t>
            </a:r>
            <a:r>
              <a:rPr lang="en-US" altLang="en-US" dirty="0"/>
              <a:t> and educational theorist </a:t>
            </a:r>
            <a:r>
              <a:rPr lang="en-US" altLang="en-US" u="sng" dirty="0">
                <a:hlinkClick r:id="rId4" tooltip="Etienne Wenger"/>
              </a:rPr>
              <a:t>Etienne Wenger</a:t>
            </a:r>
            <a:r>
              <a:rPr lang="en-US" altLang="en-US" dirty="0"/>
              <a:t> in their 1991 book </a:t>
            </a:r>
            <a:r>
              <a:rPr lang="en-US" altLang="en-US" i="1" u="sng" dirty="0">
                <a:hlinkClick r:id="rId5"/>
              </a:rPr>
              <a:t>Situated Learning</a:t>
            </a:r>
            <a:r>
              <a:rPr lang="en-US" altLang="en-US" dirty="0"/>
              <a:t>. The concept was then subsequently expanded by Wenger in his 1998 book </a:t>
            </a:r>
            <a:r>
              <a:rPr lang="en-US" altLang="en-US" i="1" u="sng" dirty="0">
                <a:hlinkClick r:id="rId6"/>
              </a:rPr>
              <a:t>Communities of Practice</a:t>
            </a:r>
            <a:r>
              <a:rPr lang="en-US" altLang="en-US" dirty="0"/>
              <a:t>.</a:t>
            </a:r>
          </a:p>
          <a:p>
            <a:r>
              <a:rPr lang="en-US" altLang="en-US" dirty="0"/>
              <a:t> </a:t>
            </a:r>
          </a:p>
          <a:p>
            <a:r>
              <a:rPr lang="en-US" altLang="en-US" dirty="0"/>
              <a:t>The idea of </a:t>
            </a:r>
            <a:r>
              <a:rPr lang="en-US" altLang="en-US" u="sng" dirty="0">
                <a:hlinkClick r:id="rId7"/>
              </a:rPr>
              <a:t>communities of practice</a:t>
            </a:r>
            <a:r>
              <a:rPr lang="en-US" altLang="en-US" dirty="0"/>
              <a:t> is that learning occurs by groups of people that emerge when they have a common concern or passion and interact regularly as they strive towards shared goals. Initially, the term was coined in terms of apprenticeship programs, but communities of practice have taken on broader meaning and this concept of collective learning has been applied to organizational development and to build large-scale social learning to address complex societal challenges.</a:t>
            </a:r>
          </a:p>
          <a:p>
            <a:endParaRPr lang="en-US" altLang="en-US" dirty="0"/>
          </a:p>
        </p:txBody>
      </p:sp>
      <p:sp>
        <p:nvSpPr>
          <p:cNvPr id="36868" name="Slide Number Placeholder 3">
            <a:extLst>
              <a:ext uri="{FF2B5EF4-FFF2-40B4-BE49-F238E27FC236}">
                <a16:creationId xmlns:a16="http://schemas.microsoft.com/office/drawing/2014/main" xmlns="" id="{F0711D4D-F25C-4D4F-977A-C18BA89D52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CB08B923-CDBC-4345-B364-A3A81374ABE4}" type="slidenum">
              <a:rPr lang="en-US" altLang="en-US" smtClean="0">
                <a:latin typeface="Arial" panose="020B0604020202020204" pitchFamily="34" charset="0"/>
              </a:rPr>
              <a:pPr/>
              <a:t>10</a:t>
            </a:fld>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Trajan Pro"/>
                <a:cs typeface="Trajan Pro"/>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Avenir LT Std 55 Roman"/>
                <a:cs typeface="Aveni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xmlns="" id="{7EC8FEAA-318D-41D0-B851-881D526A33AB}"/>
              </a:ext>
            </a:extLst>
          </p:cNvPr>
          <p:cNvSpPr>
            <a:spLocks noGrp="1"/>
          </p:cNvSpPr>
          <p:nvPr>
            <p:ph type="dt" sz="half" idx="10"/>
          </p:nvPr>
        </p:nvSpPr>
        <p:spPr/>
        <p:txBody>
          <a:bodyPr/>
          <a:lstStyle>
            <a:lvl1pPr defTabSz="914400">
              <a:defRPr>
                <a:solidFill>
                  <a:srgbClr val="FFFFFF"/>
                </a:solidFill>
                <a:latin typeface="Avenir LT Std 35 Light" pitchFamily="34" charset="0"/>
              </a:defRPr>
            </a:lvl1pPr>
          </a:lstStyle>
          <a:p>
            <a:pPr>
              <a:defRPr/>
            </a:pPr>
            <a:fld id="{BDC7F33B-3D30-4C5B-BE22-4F7139805896}" type="datetimeFigureOut">
              <a:rPr lang="en-US" altLang="en-US"/>
              <a:pPr>
                <a:defRPr/>
              </a:pPr>
              <a:t>11/14/2018</a:t>
            </a:fld>
            <a:endParaRPr lang="en-US" altLang="en-US" dirty="0"/>
          </a:p>
        </p:txBody>
      </p:sp>
      <p:sp>
        <p:nvSpPr>
          <p:cNvPr id="5" name="Footer Placeholder 4">
            <a:extLst>
              <a:ext uri="{FF2B5EF4-FFF2-40B4-BE49-F238E27FC236}">
                <a16:creationId xmlns:a16="http://schemas.microsoft.com/office/drawing/2014/main" xmlns="" id="{CC49E421-9304-4901-AC66-286C10C31155}"/>
              </a:ext>
            </a:extLst>
          </p:cNvPr>
          <p:cNvSpPr>
            <a:spLocks noGrp="1"/>
          </p:cNvSpPr>
          <p:nvPr>
            <p:ph type="ftr" sz="quarter" idx="11"/>
          </p:nvPr>
        </p:nvSpPr>
        <p:spPr>
          <a:xfrm>
            <a:off x="663575" y="5068888"/>
            <a:ext cx="2895600" cy="365125"/>
          </a:xfrm>
          <a:prstGeom prst="rect">
            <a:avLst/>
          </a:prstGeom>
        </p:spPr>
        <p:txBody>
          <a:bodyPr/>
          <a:lstStyle>
            <a:lvl1pPr defTabSz="457200" eaLnBrk="1" fontAlgn="auto" hangingPunct="1">
              <a:spcBef>
                <a:spcPts val="0"/>
              </a:spcBef>
              <a:spcAft>
                <a:spcPts val="0"/>
              </a:spcAft>
              <a:defRPr>
                <a:solidFill>
                  <a:prstClr val="white">
                    <a:lumMod val="50000"/>
                  </a:prstClr>
                </a:solidFill>
                <a:latin typeface="Avenir LT Std 35 Light"/>
                <a:ea typeface="+mn-ea"/>
                <a:cs typeface="Avenir LT Std 35 Light"/>
              </a:defRPr>
            </a:lvl1pPr>
          </a:lstStyle>
          <a:p>
            <a:pPr>
              <a:defRPr/>
            </a:pPr>
            <a:endParaRPr lang="en-US" dirty="0"/>
          </a:p>
        </p:txBody>
      </p:sp>
      <p:sp>
        <p:nvSpPr>
          <p:cNvPr id="6" name="Slide Number Placeholder 5">
            <a:extLst>
              <a:ext uri="{FF2B5EF4-FFF2-40B4-BE49-F238E27FC236}">
                <a16:creationId xmlns:a16="http://schemas.microsoft.com/office/drawing/2014/main" xmlns="" id="{62D66089-752C-4F75-8660-6EF7ABFAF044}"/>
              </a:ext>
            </a:extLst>
          </p:cNvPr>
          <p:cNvSpPr>
            <a:spLocks noGrp="1"/>
          </p:cNvSpPr>
          <p:nvPr>
            <p:ph type="sldNum" sz="quarter" idx="12"/>
          </p:nvPr>
        </p:nvSpPr>
        <p:spPr/>
        <p:txBody>
          <a:bodyPr/>
          <a:lstStyle>
            <a:lvl1pPr defTabSz="914400">
              <a:defRPr>
                <a:solidFill>
                  <a:srgbClr val="FFFFFF"/>
                </a:solidFill>
                <a:latin typeface="Avenir LT Std 35 Light" pitchFamily="34" charset="0"/>
              </a:defRPr>
            </a:lvl1pPr>
          </a:lstStyle>
          <a:p>
            <a:pPr>
              <a:defRPr/>
            </a:pPr>
            <a:fld id="{E51C702E-28A3-4C45-80B0-68C2E3B965CE}" type="slidenum">
              <a:rPr lang="en-US" altLang="en-US"/>
              <a:pPr>
                <a:defRPr/>
              </a:pPr>
              <a:t>‹#›</a:t>
            </a:fld>
            <a:endParaRPr lang="en-US" altLang="en-US" dirty="0"/>
          </a:p>
        </p:txBody>
      </p:sp>
    </p:spTree>
    <p:extLst>
      <p:ext uri="{BB962C8B-B14F-4D97-AF65-F5344CB8AC3E}">
        <p14:creationId xmlns:p14="http://schemas.microsoft.com/office/powerpoint/2010/main" val="413905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0" i="0">
                <a:latin typeface="Avenir LT Std 55 Roman"/>
                <a:cs typeface="Avenir LT Std 55 Roman"/>
              </a:defRPr>
            </a:lvl1pPr>
            <a:lvl2pPr>
              <a:defRPr b="0" i="0">
                <a:latin typeface="Avenir LT Std 55 Roman"/>
                <a:cs typeface="Avenir LT Std 55 Roman"/>
              </a:defRPr>
            </a:lvl2pPr>
            <a:lvl3pPr>
              <a:defRPr b="0" i="0">
                <a:latin typeface="Avenir LT Std 55 Roman"/>
                <a:cs typeface="Avenir LT Std 55 Roman"/>
              </a:defRPr>
            </a:lvl3pPr>
            <a:lvl4pPr>
              <a:defRPr b="0" i="0">
                <a:latin typeface="Avenir LT Std 55 Roman"/>
                <a:cs typeface="Avenir LT Std 55 Roman"/>
              </a:defRPr>
            </a:lvl4pPr>
            <a:lvl5pPr>
              <a:defRPr b="0" i="0">
                <a:latin typeface="Avenir LT Std 55 Roman"/>
                <a:cs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4AE961D-A0EE-4CDB-AD9F-505B73749F9E}"/>
              </a:ext>
            </a:extLst>
          </p:cNvPr>
          <p:cNvSpPr>
            <a:spLocks noGrp="1"/>
          </p:cNvSpPr>
          <p:nvPr>
            <p:ph type="dt" sz="half" idx="10"/>
          </p:nvPr>
        </p:nvSpPr>
        <p:spPr/>
        <p:txBody>
          <a:bodyPr/>
          <a:lstStyle>
            <a:lvl1pPr defTabSz="914400">
              <a:defRPr>
                <a:solidFill>
                  <a:srgbClr val="FFFFFF"/>
                </a:solidFill>
                <a:latin typeface="Avenir LT Std 35 Light" pitchFamily="34" charset="0"/>
              </a:defRPr>
            </a:lvl1pPr>
          </a:lstStyle>
          <a:p>
            <a:pPr>
              <a:defRPr/>
            </a:pPr>
            <a:fld id="{BBFB44A0-BE9E-4954-9A9A-D9ADD9B62E37}" type="datetimeFigureOut">
              <a:rPr lang="en-US" altLang="en-US"/>
              <a:pPr>
                <a:defRPr/>
              </a:pPr>
              <a:t>11/14/2018</a:t>
            </a:fld>
            <a:endParaRPr lang="en-US" altLang="en-US" dirty="0"/>
          </a:p>
        </p:txBody>
      </p:sp>
      <p:sp>
        <p:nvSpPr>
          <p:cNvPr id="5" name="Footer Placeholder 4">
            <a:extLst>
              <a:ext uri="{FF2B5EF4-FFF2-40B4-BE49-F238E27FC236}">
                <a16:creationId xmlns:a16="http://schemas.microsoft.com/office/drawing/2014/main" xmlns="" id="{39C4EB69-87A7-4FD8-B773-C50DD2D72BBE}"/>
              </a:ext>
            </a:extLst>
          </p:cNvPr>
          <p:cNvSpPr>
            <a:spLocks noGrp="1"/>
          </p:cNvSpPr>
          <p:nvPr>
            <p:ph type="ftr" sz="quarter" idx="11"/>
          </p:nvPr>
        </p:nvSpPr>
        <p:spPr>
          <a:xfrm>
            <a:off x="663575" y="5068888"/>
            <a:ext cx="2895600" cy="365125"/>
          </a:xfrm>
          <a:prstGeom prst="rect">
            <a:avLst/>
          </a:prstGeom>
        </p:spPr>
        <p:txBody>
          <a:bodyPr/>
          <a:lstStyle>
            <a:lvl1pPr defTabSz="457200" eaLnBrk="1" fontAlgn="auto" hangingPunct="1">
              <a:spcBef>
                <a:spcPts val="0"/>
              </a:spcBef>
              <a:spcAft>
                <a:spcPts val="0"/>
              </a:spcAft>
              <a:defRPr>
                <a:solidFill>
                  <a:prstClr val="white">
                    <a:lumMod val="50000"/>
                  </a:prstClr>
                </a:solidFill>
                <a:latin typeface="Avenir LT Std 35 Light"/>
                <a:ea typeface="+mn-ea"/>
                <a:cs typeface="Avenir LT Std 35 Light"/>
              </a:defRPr>
            </a:lvl1pPr>
          </a:lstStyle>
          <a:p>
            <a:pPr>
              <a:defRPr/>
            </a:pPr>
            <a:endParaRPr lang="en-US" dirty="0"/>
          </a:p>
        </p:txBody>
      </p:sp>
      <p:sp>
        <p:nvSpPr>
          <p:cNvPr id="6" name="Slide Number Placeholder 5">
            <a:extLst>
              <a:ext uri="{FF2B5EF4-FFF2-40B4-BE49-F238E27FC236}">
                <a16:creationId xmlns:a16="http://schemas.microsoft.com/office/drawing/2014/main" xmlns="" id="{7838EFFD-DF39-4EAC-BA59-E7C074D25D17}"/>
              </a:ext>
            </a:extLst>
          </p:cNvPr>
          <p:cNvSpPr>
            <a:spLocks noGrp="1"/>
          </p:cNvSpPr>
          <p:nvPr>
            <p:ph type="sldNum" sz="quarter" idx="12"/>
          </p:nvPr>
        </p:nvSpPr>
        <p:spPr/>
        <p:txBody>
          <a:bodyPr/>
          <a:lstStyle>
            <a:lvl1pPr defTabSz="914400">
              <a:defRPr>
                <a:solidFill>
                  <a:srgbClr val="FFFFFF"/>
                </a:solidFill>
                <a:latin typeface="Avenir LT Std 35 Light" pitchFamily="34" charset="0"/>
              </a:defRPr>
            </a:lvl1pPr>
          </a:lstStyle>
          <a:p>
            <a:pPr>
              <a:defRPr/>
            </a:pPr>
            <a:fld id="{D70493A6-0184-4D66-B2D1-01C7C3155E23}" type="slidenum">
              <a:rPr lang="en-US" altLang="en-US"/>
              <a:pPr>
                <a:defRPr/>
              </a:pPr>
              <a:t>‹#›</a:t>
            </a:fld>
            <a:endParaRPr lang="en-US" altLang="en-US" dirty="0"/>
          </a:p>
        </p:txBody>
      </p:sp>
    </p:spTree>
    <p:extLst>
      <p:ext uri="{BB962C8B-B14F-4D97-AF65-F5344CB8AC3E}">
        <p14:creationId xmlns:p14="http://schemas.microsoft.com/office/powerpoint/2010/main" val="223418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Trajan Pro"/>
                <a:cs typeface="Trajan Pro"/>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0" i="0">
                <a:latin typeface="Avenir LT Std 55 Roman"/>
                <a:cs typeface="Avenir LT Std 55 Roman"/>
              </a:defRPr>
            </a:lvl1pPr>
            <a:lvl2pPr>
              <a:defRPr b="0" i="0">
                <a:latin typeface="Avenir LT Std 55 Roman"/>
                <a:cs typeface="Avenir LT Std 55 Roman"/>
              </a:defRPr>
            </a:lvl2pPr>
            <a:lvl3pPr>
              <a:defRPr b="0" i="0">
                <a:latin typeface="Avenir LT Std 55 Roman"/>
                <a:cs typeface="Avenir LT Std 55 Roman"/>
              </a:defRPr>
            </a:lvl3pPr>
            <a:lvl4pPr>
              <a:defRPr b="0" i="0">
                <a:latin typeface="Avenir LT Std 55 Roman"/>
                <a:cs typeface="Avenir LT Std 55 Roman"/>
              </a:defRPr>
            </a:lvl4pPr>
            <a:lvl5pPr>
              <a:defRPr b="0" i="0">
                <a:latin typeface="Avenir LT Std 55 Roman"/>
                <a:cs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99A0AA2-A18D-4D29-822E-3B2A16DCA3F8}"/>
              </a:ext>
            </a:extLst>
          </p:cNvPr>
          <p:cNvSpPr>
            <a:spLocks noGrp="1"/>
          </p:cNvSpPr>
          <p:nvPr>
            <p:ph type="dt" sz="half" idx="10"/>
          </p:nvPr>
        </p:nvSpPr>
        <p:spPr/>
        <p:txBody>
          <a:bodyPr/>
          <a:lstStyle>
            <a:lvl1pPr defTabSz="914400">
              <a:defRPr>
                <a:solidFill>
                  <a:srgbClr val="FFFFFF"/>
                </a:solidFill>
                <a:latin typeface="Avenir LT Std 35 Light" pitchFamily="34" charset="0"/>
              </a:defRPr>
            </a:lvl1pPr>
          </a:lstStyle>
          <a:p>
            <a:pPr>
              <a:defRPr/>
            </a:pPr>
            <a:fld id="{A8370C79-C83C-49B4-A919-3076B774CE1C}" type="datetimeFigureOut">
              <a:rPr lang="en-US" altLang="en-US"/>
              <a:pPr>
                <a:defRPr/>
              </a:pPr>
              <a:t>11/14/2018</a:t>
            </a:fld>
            <a:endParaRPr lang="en-US" altLang="en-US" dirty="0"/>
          </a:p>
        </p:txBody>
      </p:sp>
      <p:sp>
        <p:nvSpPr>
          <p:cNvPr id="5" name="Footer Placeholder 4">
            <a:extLst>
              <a:ext uri="{FF2B5EF4-FFF2-40B4-BE49-F238E27FC236}">
                <a16:creationId xmlns:a16="http://schemas.microsoft.com/office/drawing/2014/main" xmlns="" id="{DCD3E68A-EB4C-45BC-9FFB-AE7D8F7C72CD}"/>
              </a:ext>
            </a:extLst>
          </p:cNvPr>
          <p:cNvSpPr>
            <a:spLocks noGrp="1"/>
          </p:cNvSpPr>
          <p:nvPr>
            <p:ph type="ftr" sz="quarter" idx="11"/>
          </p:nvPr>
        </p:nvSpPr>
        <p:spPr>
          <a:xfrm>
            <a:off x="663575" y="5068888"/>
            <a:ext cx="2895600" cy="365125"/>
          </a:xfrm>
          <a:prstGeom prst="rect">
            <a:avLst/>
          </a:prstGeom>
        </p:spPr>
        <p:txBody>
          <a:bodyPr/>
          <a:lstStyle>
            <a:lvl1pPr defTabSz="457200" eaLnBrk="1" fontAlgn="auto" hangingPunct="1">
              <a:spcBef>
                <a:spcPts val="0"/>
              </a:spcBef>
              <a:spcAft>
                <a:spcPts val="0"/>
              </a:spcAft>
              <a:defRPr>
                <a:solidFill>
                  <a:prstClr val="white">
                    <a:lumMod val="50000"/>
                  </a:prstClr>
                </a:solidFill>
                <a:latin typeface="Avenir LT Std 35 Light"/>
                <a:ea typeface="+mn-ea"/>
                <a:cs typeface="Avenir LT Std 35 Light"/>
              </a:defRPr>
            </a:lvl1pPr>
          </a:lstStyle>
          <a:p>
            <a:pPr>
              <a:defRPr/>
            </a:pPr>
            <a:endParaRPr lang="en-US" dirty="0"/>
          </a:p>
        </p:txBody>
      </p:sp>
      <p:sp>
        <p:nvSpPr>
          <p:cNvPr id="6" name="Slide Number Placeholder 5">
            <a:extLst>
              <a:ext uri="{FF2B5EF4-FFF2-40B4-BE49-F238E27FC236}">
                <a16:creationId xmlns:a16="http://schemas.microsoft.com/office/drawing/2014/main" xmlns="" id="{52632734-4430-41DA-8C40-7C5A2CDC1965}"/>
              </a:ext>
            </a:extLst>
          </p:cNvPr>
          <p:cNvSpPr>
            <a:spLocks noGrp="1"/>
          </p:cNvSpPr>
          <p:nvPr>
            <p:ph type="sldNum" sz="quarter" idx="12"/>
          </p:nvPr>
        </p:nvSpPr>
        <p:spPr/>
        <p:txBody>
          <a:bodyPr/>
          <a:lstStyle>
            <a:lvl1pPr defTabSz="914400">
              <a:defRPr>
                <a:solidFill>
                  <a:srgbClr val="FFFFFF"/>
                </a:solidFill>
                <a:latin typeface="Avenir LT Std 35 Light" pitchFamily="34" charset="0"/>
              </a:defRPr>
            </a:lvl1pPr>
          </a:lstStyle>
          <a:p>
            <a:pPr>
              <a:defRPr/>
            </a:pPr>
            <a:fld id="{248F99EC-D0A9-4DDB-983F-D89F5FA79CAD}" type="slidenum">
              <a:rPr lang="en-US" altLang="en-US"/>
              <a:pPr>
                <a:defRPr/>
              </a:pPr>
              <a:t>‹#›</a:t>
            </a:fld>
            <a:endParaRPr lang="en-US" altLang="en-US" dirty="0"/>
          </a:p>
        </p:txBody>
      </p:sp>
    </p:spTree>
    <p:extLst>
      <p:ext uri="{BB962C8B-B14F-4D97-AF65-F5344CB8AC3E}">
        <p14:creationId xmlns:p14="http://schemas.microsoft.com/office/powerpoint/2010/main" val="948294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B3084015-E665-4BD7-9129-53B987DC7401}"/>
              </a:ext>
            </a:extLst>
          </p:cNvPr>
          <p:cNvSpPr>
            <a:spLocks noGrp="1" noChangeArrowheads="1"/>
          </p:cNvSpPr>
          <p:nvPr>
            <p:ph type="dt" sz="half" idx="10"/>
          </p:nvPr>
        </p:nvSpPr>
        <p:spPr/>
        <p:txBody>
          <a:bodyPr rtlCol="0"/>
          <a:lstStyle>
            <a:lvl1pPr defTabSz="914400" fontAlgn="base">
              <a:spcBef>
                <a:spcPct val="0"/>
              </a:spcBef>
              <a:spcAft>
                <a:spcPct val="0"/>
              </a:spcAft>
              <a:defRPr>
                <a:solidFill>
                  <a:schemeClr val="bg1">
                    <a:lumMod val="75000"/>
                  </a:schemeClr>
                </a:solidFill>
                <a:latin typeface="Arial"/>
                <a:ea typeface="ＭＳ Ｐゴシック" pitchFamily="1" charset="-128"/>
                <a:cs typeface="+mn-cs"/>
              </a:defRPr>
            </a:lvl1pPr>
          </a:lstStyle>
          <a:p>
            <a:pPr>
              <a:defRPr/>
            </a:pPr>
            <a:endParaRPr lang="en-US" dirty="0"/>
          </a:p>
        </p:txBody>
      </p:sp>
      <p:sp>
        <p:nvSpPr>
          <p:cNvPr id="4" name="Rectangle 5">
            <a:extLst>
              <a:ext uri="{FF2B5EF4-FFF2-40B4-BE49-F238E27FC236}">
                <a16:creationId xmlns:a16="http://schemas.microsoft.com/office/drawing/2014/main" xmlns="" id="{A30E21C7-B18B-4995-B8B1-EA1B425729B5}"/>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atin typeface="Garamond" pitchFamily="1" charset="0"/>
                <a:ea typeface="ＭＳ Ｐゴシック" pitchFamily="1" charset="-128"/>
                <a:cs typeface="+mn-cs"/>
              </a:defRPr>
            </a:lvl1pPr>
          </a:lstStyle>
          <a:p>
            <a:pPr>
              <a:defRPr/>
            </a:pPr>
            <a:endParaRPr lang="en-US" dirty="0"/>
          </a:p>
        </p:txBody>
      </p:sp>
      <p:sp>
        <p:nvSpPr>
          <p:cNvPr id="5" name="Rectangle 6">
            <a:extLst>
              <a:ext uri="{FF2B5EF4-FFF2-40B4-BE49-F238E27FC236}">
                <a16:creationId xmlns:a16="http://schemas.microsoft.com/office/drawing/2014/main" xmlns="" id="{B2215767-C34C-4038-BE0C-2DAC8B942036}"/>
              </a:ext>
            </a:extLst>
          </p:cNvPr>
          <p:cNvSpPr>
            <a:spLocks noGrp="1" noChangeArrowheads="1"/>
          </p:cNvSpPr>
          <p:nvPr>
            <p:ph type="sldNum" sz="quarter" idx="12"/>
          </p:nvPr>
        </p:nvSpPr>
        <p:spPr/>
        <p:txBody>
          <a:bodyPr/>
          <a:lstStyle>
            <a:lvl1pPr defTabSz="914400">
              <a:defRPr/>
            </a:lvl1pPr>
          </a:lstStyle>
          <a:p>
            <a:pPr>
              <a:defRPr/>
            </a:pPr>
            <a:fld id="{C92FD7D3-F843-4244-A7B5-5CBFC55EDBEF}" type="slidenum">
              <a:rPr lang="en-US" altLang="en-US"/>
              <a:pPr>
                <a:defRPr/>
              </a:pPr>
              <a:t>‹#›</a:t>
            </a:fld>
            <a:endParaRPr lang="en-US" altLang="en-US" dirty="0"/>
          </a:p>
        </p:txBody>
      </p:sp>
    </p:spTree>
    <p:extLst>
      <p:ext uri="{BB962C8B-B14F-4D97-AF65-F5344CB8AC3E}">
        <p14:creationId xmlns:p14="http://schemas.microsoft.com/office/powerpoint/2010/main" val="3738587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07B6DC9-9DAA-4FFB-A3E5-C05C92526074}"/>
              </a:ext>
            </a:extLst>
          </p:cNvPr>
          <p:cNvSpPr>
            <a:spLocks noGrp="1"/>
          </p:cNvSpPr>
          <p:nvPr>
            <p:ph type="dt" sz="half" idx="10"/>
          </p:nvPr>
        </p:nvSpPr>
        <p:spPr/>
        <p:txBody>
          <a:bodyPr rtlCol="0"/>
          <a:lstStyle>
            <a:lvl1pPr defTabSz="914400" fontAlgn="base">
              <a:spcBef>
                <a:spcPct val="0"/>
              </a:spcBef>
              <a:spcAft>
                <a:spcPct val="0"/>
              </a:spcAft>
              <a:defRPr>
                <a:solidFill>
                  <a:schemeClr val="bg1">
                    <a:lumMod val="75000"/>
                  </a:schemeClr>
                </a:solidFill>
                <a:latin typeface="Arial"/>
                <a:ea typeface="+mn-ea"/>
                <a:cs typeface="+mn-cs"/>
              </a:defRPr>
            </a:lvl1pPr>
          </a:lstStyle>
          <a:p>
            <a:pPr>
              <a:defRPr/>
            </a:pPr>
            <a:endParaRPr lang="en-US" dirty="0"/>
          </a:p>
        </p:txBody>
      </p:sp>
      <p:sp>
        <p:nvSpPr>
          <p:cNvPr id="4" name="Footer Placeholder 3">
            <a:extLst>
              <a:ext uri="{FF2B5EF4-FFF2-40B4-BE49-F238E27FC236}">
                <a16:creationId xmlns:a16="http://schemas.microsoft.com/office/drawing/2014/main" xmlns="" id="{861DB381-EAB9-4805-8487-69BFD4A8458C}"/>
              </a:ext>
            </a:extLst>
          </p:cNvPr>
          <p:cNvSpPr>
            <a:spLocks noGrp="1"/>
          </p:cNvSpPr>
          <p:nvPr>
            <p:ph type="ftr" sz="quarter" idx="11"/>
          </p:nvPr>
        </p:nvSpPr>
        <p:spPr>
          <a:xfrm>
            <a:off x="3124200" y="6248400"/>
            <a:ext cx="2895600" cy="457200"/>
          </a:xfrm>
          <a:prstGeom prst="rect">
            <a:avLst/>
          </a:prstGeom>
        </p:spPr>
        <p:txBody>
          <a:bodyPr/>
          <a:lstStyle>
            <a:lvl1pPr eaLnBrk="1" hangingPunct="1">
              <a:defRPr>
                <a:latin typeface="Garamond" pitchFamily="1" charset="0"/>
                <a:ea typeface="+mn-ea"/>
                <a:cs typeface="+mn-cs"/>
              </a:defRPr>
            </a:lvl1pPr>
          </a:lstStyle>
          <a:p>
            <a:pPr>
              <a:defRPr/>
            </a:pPr>
            <a:endParaRPr lang="en-US" dirty="0"/>
          </a:p>
        </p:txBody>
      </p:sp>
      <p:sp>
        <p:nvSpPr>
          <p:cNvPr id="5" name="Slide Number Placeholder 4">
            <a:extLst>
              <a:ext uri="{FF2B5EF4-FFF2-40B4-BE49-F238E27FC236}">
                <a16:creationId xmlns:a16="http://schemas.microsoft.com/office/drawing/2014/main" xmlns="" id="{60B7482C-7514-4A4D-8BEE-AB44C2F0FA86}"/>
              </a:ext>
            </a:extLst>
          </p:cNvPr>
          <p:cNvSpPr>
            <a:spLocks noGrp="1"/>
          </p:cNvSpPr>
          <p:nvPr>
            <p:ph type="sldNum" sz="quarter" idx="12"/>
          </p:nvPr>
        </p:nvSpPr>
        <p:spPr/>
        <p:txBody>
          <a:bodyPr/>
          <a:lstStyle>
            <a:lvl1pPr defTabSz="914400">
              <a:defRPr/>
            </a:lvl1pPr>
          </a:lstStyle>
          <a:p>
            <a:pPr>
              <a:defRPr/>
            </a:pPr>
            <a:fld id="{242C7144-E2DE-4368-AF53-36DF1A4860FF}" type="slidenum">
              <a:rPr lang="en-US" altLang="en-US"/>
              <a:pPr>
                <a:defRPr/>
              </a:pPr>
              <a:t>‹#›</a:t>
            </a:fld>
            <a:endParaRPr lang="en-US" altLang="en-US" dirty="0"/>
          </a:p>
        </p:txBody>
      </p:sp>
    </p:spTree>
    <p:extLst>
      <p:ext uri="{BB962C8B-B14F-4D97-AF65-F5344CB8AC3E}">
        <p14:creationId xmlns:p14="http://schemas.microsoft.com/office/powerpoint/2010/main" val="348795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13"/>
            <a:ext cx="8229600" cy="1143000"/>
          </a:xfrm>
          <a:prstGeom prst="rect">
            <a:avLst/>
          </a:prstGeom>
        </p:spPr>
        <p:txBody>
          <a:bodyPr/>
          <a:lstStyle>
            <a:lvl1pPr>
              <a:defRPr>
                <a:latin typeface="Trajan Pro"/>
                <a:cs typeface="Trajan Pro"/>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Avenir LT Std 45 Book"/>
                <a:cs typeface="Avenir LT Std 45 Book"/>
              </a:defRPr>
            </a:lvl1pPr>
            <a:lvl2pPr>
              <a:defRPr b="0" i="0">
                <a:latin typeface="Avenir LT Std 45 Book"/>
                <a:cs typeface="Avenir LT Std 45 Book"/>
              </a:defRPr>
            </a:lvl2pPr>
            <a:lvl3pPr>
              <a:defRPr b="0" i="0">
                <a:latin typeface="Avenir LT Std 45 Book"/>
                <a:cs typeface="Avenir LT Std 45 Book"/>
              </a:defRPr>
            </a:lvl3pPr>
            <a:lvl4pPr>
              <a:defRPr b="0" i="0">
                <a:latin typeface="Avenir LT Std 45 Book"/>
                <a:cs typeface="Avenir LT Std 45 Book"/>
              </a:defRPr>
            </a:lvl4pPr>
            <a:lvl5pPr>
              <a:defRPr b="0" i="0">
                <a:latin typeface="Avenir LT Std 45 Book"/>
                <a:cs typeface="Avenir LT Std 45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EF6A26F-B958-41E0-B928-377DC5C6A273}"/>
              </a:ext>
            </a:extLst>
          </p:cNvPr>
          <p:cNvSpPr>
            <a:spLocks noGrp="1"/>
          </p:cNvSpPr>
          <p:nvPr>
            <p:ph type="dt" sz="half" idx="10"/>
          </p:nvPr>
        </p:nvSpPr>
        <p:spPr/>
        <p:txBody>
          <a:bodyPr/>
          <a:lstStyle>
            <a:lvl1pPr defTabSz="914400">
              <a:defRPr>
                <a:solidFill>
                  <a:srgbClr val="FFFFFF"/>
                </a:solidFill>
                <a:latin typeface="Avenir LT Std 35 Light" pitchFamily="34" charset="0"/>
              </a:defRPr>
            </a:lvl1pPr>
          </a:lstStyle>
          <a:p>
            <a:pPr>
              <a:defRPr/>
            </a:pPr>
            <a:fld id="{8EDDE75C-9C55-43FE-9B54-3306114AA64D}" type="datetimeFigureOut">
              <a:rPr lang="en-US" altLang="en-US"/>
              <a:pPr>
                <a:defRPr/>
              </a:pPr>
              <a:t>11/14/2018</a:t>
            </a:fld>
            <a:endParaRPr lang="en-US" altLang="en-US" dirty="0"/>
          </a:p>
        </p:txBody>
      </p:sp>
      <p:sp>
        <p:nvSpPr>
          <p:cNvPr id="5" name="Footer Placeholder 4">
            <a:extLst>
              <a:ext uri="{FF2B5EF4-FFF2-40B4-BE49-F238E27FC236}">
                <a16:creationId xmlns:a16="http://schemas.microsoft.com/office/drawing/2014/main" xmlns="" id="{F78CB77B-94E8-4AB9-8F5D-3929E4FB2BA1}"/>
              </a:ext>
            </a:extLst>
          </p:cNvPr>
          <p:cNvSpPr>
            <a:spLocks noGrp="1"/>
          </p:cNvSpPr>
          <p:nvPr>
            <p:ph type="ftr" sz="quarter" idx="11"/>
          </p:nvPr>
        </p:nvSpPr>
        <p:spPr>
          <a:xfrm>
            <a:off x="663575" y="5068888"/>
            <a:ext cx="2895600" cy="365125"/>
          </a:xfrm>
          <a:prstGeom prst="rect">
            <a:avLst/>
          </a:prstGeom>
        </p:spPr>
        <p:txBody>
          <a:bodyPr/>
          <a:lstStyle>
            <a:lvl1pPr defTabSz="457200" eaLnBrk="1" fontAlgn="auto" hangingPunct="1">
              <a:spcBef>
                <a:spcPts val="0"/>
              </a:spcBef>
              <a:spcAft>
                <a:spcPts val="0"/>
              </a:spcAft>
              <a:defRPr>
                <a:solidFill>
                  <a:prstClr val="white">
                    <a:lumMod val="50000"/>
                  </a:prstClr>
                </a:solidFill>
                <a:latin typeface="Avenir LT Std 35 Light"/>
                <a:ea typeface="+mn-ea"/>
                <a:cs typeface="Avenir LT Std 35 Light"/>
              </a:defRPr>
            </a:lvl1pPr>
          </a:lstStyle>
          <a:p>
            <a:pPr>
              <a:defRPr/>
            </a:pPr>
            <a:endParaRPr lang="en-US" dirty="0"/>
          </a:p>
        </p:txBody>
      </p:sp>
      <p:sp>
        <p:nvSpPr>
          <p:cNvPr id="6" name="Slide Number Placeholder 5">
            <a:extLst>
              <a:ext uri="{FF2B5EF4-FFF2-40B4-BE49-F238E27FC236}">
                <a16:creationId xmlns:a16="http://schemas.microsoft.com/office/drawing/2014/main" xmlns="" id="{31F8CFB3-A00B-4AE4-80F7-29D291DDBFAA}"/>
              </a:ext>
            </a:extLst>
          </p:cNvPr>
          <p:cNvSpPr>
            <a:spLocks noGrp="1"/>
          </p:cNvSpPr>
          <p:nvPr>
            <p:ph type="sldNum" sz="quarter" idx="12"/>
          </p:nvPr>
        </p:nvSpPr>
        <p:spPr/>
        <p:txBody>
          <a:bodyPr/>
          <a:lstStyle>
            <a:lvl1pPr defTabSz="914400">
              <a:defRPr>
                <a:solidFill>
                  <a:srgbClr val="FFFFFF"/>
                </a:solidFill>
                <a:latin typeface="Avenir LT Std 35 Light" pitchFamily="34" charset="0"/>
              </a:defRPr>
            </a:lvl1pPr>
          </a:lstStyle>
          <a:p>
            <a:pPr>
              <a:defRPr/>
            </a:pPr>
            <a:fld id="{F2A781A6-9954-4873-B7B1-07A2F871AFCA}" type="slidenum">
              <a:rPr lang="en-US" altLang="en-US"/>
              <a:pPr>
                <a:defRPr/>
              </a:pPr>
              <a:t>‹#›</a:t>
            </a:fld>
            <a:endParaRPr lang="en-US" altLang="en-US" dirty="0"/>
          </a:p>
        </p:txBody>
      </p:sp>
    </p:spTree>
    <p:extLst>
      <p:ext uri="{BB962C8B-B14F-4D97-AF65-F5344CB8AC3E}">
        <p14:creationId xmlns:p14="http://schemas.microsoft.com/office/powerpoint/2010/main" val="26324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139834"/>
            <a:ext cx="7772400" cy="1362075"/>
          </a:xfrm>
          <a:prstGeom prst="rect">
            <a:avLst/>
          </a:prstGeom>
        </p:spPr>
        <p:txBody>
          <a:bodyPr anchor="t"/>
          <a:lstStyle>
            <a:lvl1pPr algn="l">
              <a:defRPr sz="4000" b="1" cap="all">
                <a:latin typeface="Trajan Pro"/>
                <a:cs typeface="Trajan Pro"/>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0">
                <a:solidFill>
                  <a:schemeClr val="tx1">
                    <a:tint val="75000"/>
                  </a:schemeClr>
                </a:solidFill>
                <a:latin typeface="Avenir LT Std 45 Book"/>
                <a:cs typeface="Avenir LT Std 45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4" name="Date Placeholder 3">
            <a:extLst>
              <a:ext uri="{FF2B5EF4-FFF2-40B4-BE49-F238E27FC236}">
                <a16:creationId xmlns:a16="http://schemas.microsoft.com/office/drawing/2014/main" xmlns="" id="{4149F4C4-6987-4220-B989-5221DB82CE71}"/>
              </a:ext>
            </a:extLst>
          </p:cNvPr>
          <p:cNvSpPr>
            <a:spLocks noGrp="1"/>
          </p:cNvSpPr>
          <p:nvPr>
            <p:ph type="dt" sz="half" idx="10"/>
          </p:nvPr>
        </p:nvSpPr>
        <p:spPr/>
        <p:txBody>
          <a:bodyPr/>
          <a:lstStyle>
            <a:lvl1pPr defTabSz="914400">
              <a:defRPr>
                <a:solidFill>
                  <a:srgbClr val="FFFFFF"/>
                </a:solidFill>
                <a:latin typeface="Avenir LT Std 35 Light" pitchFamily="34" charset="0"/>
              </a:defRPr>
            </a:lvl1pPr>
          </a:lstStyle>
          <a:p>
            <a:pPr>
              <a:defRPr/>
            </a:pPr>
            <a:fld id="{34DCAAF5-C17F-46EF-BD23-5AF95F9C4A67}" type="datetimeFigureOut">
              <a:rPr lang="en-US" altLang="en-US"/>
              <a:pPr>
                <a:defRPr/>
              </a:pPr>
              <a:t>11/14/2018</a:t>
            </a:fld>
            <a:endParaRPr lang="en-US" altLang="en-US" dirty="0"/>
          </a:p>
        </p:txBody>
      </p:sp>
      <p:sp>
        <p:nvSpPr>
          <p:cNvPr id="5" name="Footer Placeholder 4">
            <a:extLst>
              <a:ext uri="{FF2B5EF4-FFF2-40B4-BE49-F238E27FC236}">
                <a16:creationId xmlns:a16="http://schemas.microsoft.com/office/drawing/2014/main" xmlns="" id="{80E74812-D990-45A9-A598-287C39E6F49D}"/>
              </a:ext>
            </a:extLst>
          </p:cNvPr>
          <p:cNvSpPr>
            <a:spLocks noGrp="1"/>
          </p:cNvSpPr>
          <p:nvPr>
            <p:ph type="ftr" sz="quarter" idx="11"/>
          </p:nvPr>
        </p:nvSpPr>
        <p:spPr>
          <a:xfrm>
            <a:off x="663575" y="5068888"/>
            <a:ext cx="2895600" cy="365125"/>
          </a:xfrm>
          <a:prstGeom prst="rect">
            <a:avLst/>
          </a:prstGeom>
        </p:spPr>
        <p:txBody>
          <a:bodyPr/>
          <a:lstStyle>
            <a:lvl1pPr defTabSz="457200" eaLnBrk="1" fontAlgn="auto" hangingPunct="1">
              <a:spcBef>
                <a:spcPts val="0"/>
              </a:spcBef>
              <a:spcAft>
                <a:spcPts val="0"/>
              </a:spcAft>
              <a:defRPr>
                <a:solidFill>
                  <a:prstClr val="white">
                    <a:lumMod val="50000"/>
                  </a:prstClr>
                </a:solidFill>
                <a:latin typeface="Avenir LT Std 35 Light"/>
                <a:ea typeface="+mn-ea"/>
                <a:cs typeface="Avenir LT Std 35 Light"/>
              </a:defRPr>
            </a:lvl1pPr>
          </a:lstStyle>
          <a:p>
            <a:pPr>
              <a:defRPr/>
            </a:pPr>
            <a:endParaRPr lang="en-US" dirty="0"/>
          </a:p>
        </p:txBody>
      </p:sp>
      <p:sp>
        <p:nvSpPr>
          <p:cNvPr id="6" name="Slide Number Placeholder 5">
            <a:extLst>
              <a:ext uri="{FF2B5EF4-FFF2-40B4-BE49-F238E27FC236}">
                <a16:creationId xmlns:a16="http://schemas.microsoft.com/office/drawing/2014/main" xmlns="" id="{D1B81B8F-6D36-43F3-89A1-7F422449C525}"/>
              </a:ext>
            </a:extLst>
          </p:cNvPr>
          <p:cNvSpPr>
            <a:spLocks noGrp="1"/>
          </p:cNvSpPr>
          <p:nvPr>
            <p:ph type="sldNum" sz="quarter" idx="12"/>
          </p:nvPr>
        </p:nvSpPr>
        <p:spPr/>
        <p:txBody>
          <a:bodyPr/>
          <a:lstStyle>
            <a:lvl1pPr defTabSz="914400">
              <a:defRPr>
                <a:solidFill>
                  <a:srgbClr val="FFFFFF"/>
                </a:solidFill>
                <a:latin typeface="Avenir LT Std 35 Light" pitchFamily="34" charset="0"/>
              </a:defRPr>
            </a:lvl1pPr>
          </a:lstStyle>
          <a:p>
            <a:pPr>
              <a:defRPr/>
            </a:pPr>
            <a:fld id="{387A92F5-ACC4-42FB-8108-A7A7A728FE3C}" type="slidenum">
              <a:rPr lang="en-US" altLang="en-US"/>
              <a:pPr>
                <a:defRPr/>
              </a:pPr>
              <a:t>‹#›</a:t>
            </a:fld>
            <a:endParaRPr lang="en-US" altLang="en-US" dirty="0"/>
          </a:p>
        </p:txBody>
      </p:sp>
    </p:spTree>
    <p:extLst>
      <p:ext uri="{BB962C8B-B14F-4D97-AF65-F5344CB8AC3E}">
        <p14:creationId xmlns:p14="http://schemas.microsoft.com/office/powerpoint/2010/main" val="148498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0" i="0">
                <a:latin typeface="Avenir LT Std 45 Book"/>
                <a:cs typeface="Avenir LT Std 45 Book"/>
              </a:defRPr>
            </a:lvl1pPr>
            <a:lvl2pPr>
              <a:defRPr sz="2400" b="0" i="0">
                <a:latin typeface="Avenir LT Std 45 Book"/>
                <a:cs typeface="Avenir LT Std 45 Book"/>
              </a:defRPr>
            </a:lvl2pPr>
            <a:lvl3pPr>
              <a:defRPr sz="2000" b="0" i="0">
                <a:latin typeface="Avenir LT Std 45 Book"/>
                <a:cs typeface="Avenir LT Std 45 Book"/>
              </a:defRPr>
            </a:lvl3pPr>
            <a:lvl4pPr>
              <a:defRPr sz="1800" b="0" i="0">
                <a:latin typeface="Avenir LT Std 45 Book"/>
                <a:cs typeface="Avenir LT Std 45 Book"/>
              </a:defRPr>
            </a:lvl4pPr>
            <a:lvl5pPr>
              <a:defRPr sz="1800" b="0" i="0">
                <a:latin typeface="Avenir LT Std 45 Book"/>
                <a:cs typeface="Avenir LT Std 45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0" i="0">
                <a:latin typeface="Avenir LT Std 45 Book"/>
                <a:cs typeface="Avenir LT Std 45 Book"/>
              </a:defRPr>
            </a:lvl1pPr>
            <a:lvl2pPr>
              <a:defRPr sz="2400" b="0" i="0">
                <a:latin typeface="Avenir LT Std 45 Book"/>
                <a:cs typeface="Avenir LT Std 45 Book"/>
              </a:defRPr>
            </a:lvl2pPr>
            <a:lvl3pPr>
              <a:defRPr sz="2000" b="0" i="0">
                <a:latin typeface="Avenir LT Std 45 Book"/>
                <a:cs typeface="Avenir LT Std 45 Book"/>
              </a:defRPr>
            </a:lvl3pPr>
            <a:lvl4pPr>
              <a:defRPr sz="1800" b="0" i="0">
                <a:latin typeface="Avenir LT Std 45 Book"/>
                <a:cs typeface="Avenir LT Std 45 Book"/>
              </a:defRPr>
            </a:lvl4pPr>
            <a:lvl5pPr>
              <a:defRPr sz="1800" b="0" i="0">
                <a:latin typeface="Avenir LT Std 45 Book"/>
                <a:cs typeface="Avenir LT Std 45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4F11DB49-5CD1-4E15-8217-D16C7AD4A055}"/>
              </a:ext>
            </a:extLst>
          </p:cNvPr>
          <p:cNvSpPr>
            <a:spLocks noGrp="1"/>
          </p:cNvSpPr>
          <p:nvPr>
            <p:ph type="dt" sz="half" idx="10"/>
          </p:nvPr>
        </p:nvSpPr>
        <p:spPr/>
        <p:txBody>
          <a:bodyPr/>
          <a:lstStyle>
            <a:lvl1pPr defTabSz="914400">
              <a:defRPr>
                <a:solidFill>
                  <a:srgbClr val="FFFFFF"/>
                </a:solidFill>
                <a:latin typeface="Avenir LT Std 35 Light" pitchFamily="34" charset="0"/>
              </a:defRPr>
            </a:lvl1pPr>
          </a:lstStyle>
          <a:p>
            <a:pPr>
              <a:defRPr/>
            </a:pPr>
            <a:fld id="{24B4CC21-575E-4367-8CC1-CEA1E43337A1}" type="datetimeFigureOut">
              <a:rPr lang="en-US" altLang="en-US"/>
              <a:pPr>
                <a:defRPr/>
              </a:pPr>
              <a:t>11/14/2018</a:t>
            </a:fld>
            <a:endParaRPr lang="en-US" altLang="en-US" dirty="0"/>
          </a:p>
        </p:txBody>
      </p:sp>
      <p:sp>
        <p:nvSpPr>
          <p:cNvPr id="6" name="Footer Placeholder 5">
            <a:extLst>
              <a:ext uri="{FF2B5EF4-FFF2-40B4-BE49-F238E27FC236}">
                <a16:creationId xmlns:a16="http://schemas.microsoft.com/office/drawing/2014/main" xmlns="" id="{C7D3785F-E876-45DB-A419-366EC9261390}"/>
              </a:ext>
            </a:extLst>
          </p:cNvPr>
          <p:cNvSpPr>
            <a:spLocks noGrp="1"/>
          </p:cNvSpPr>
          <p:nvPr>
            <p:ph type="ftr" sz="quarter" idx="11"/>
          </p:nvPr>
        </p:nvSpPr>
        <p:spPr>
          <a:xfrm>
            <a:off x="663575" y="5068888"/>
            <a:ext cx="2895600" cy="365125"/>
          </a:xfrm>
          <a:prstGeom prst="rect">
            <a:avLst/>
          </a:prstGeom>
        </p:spPr>
        <p:txBody>
          <a:bodyPr/>
          <a:lstStyle>
            <a:lvl1pPr defTabSz="457200" eaLnBrk="1" fontAlgn="auto" hangingPunct="1">
              <a:spcBef>
                <a:spcPts val="0"/>
              </a:spcBef>
              <a:spcAft>
                <a:spcPts val="0"/>
              </a:spcAft>
              <a:defRPr>
                <a:solidFill>
                  <a:prstClr val="white">
                    <a:lumMod val="50000"/>
                  </a:prstClr>
                </a:solidFill>
                <a:latin typeface="Avenir LT Std 35 Light"/>
                <a:ea typeface="+mn-ea"/>
                <a:cs typeface="Avenir LT Std 35 Light"/>
              </a:defRPr>
            </a:lvl1pPr>
          </a:lstStyle>
          <a:p>
            <a:pPr>
              <a:defRPr/>
            </a:pPr>
            <a:endParaRPr lang="en-US" dirty="0"/>
          </a:p>
        </p:txBody>
      </p:sp>
      <p:sp>
        <p:nvSpPr>
          <p:cNvPr id="7" name="Slide Number Placeholder 6">
            <a:extLst>
              <a:ext uri="{FF2B5EF4-FFF2-40B4-BE49-F238E27FC236}">
                <a16:creationId xmlns:a16="http://schemas.microsoft.com/office/drawing/2014/main" xmlns="" id="{9C763A94-873B-4E51-850A-53A70071065C}"/>
              </a:ext>
            </a:extLst>
          </p:cNvPr>
          <p:cNvSpPr>
            <a:spLocks noGrp="1"/>
          </p:cNvSpPr>
          <p:nvPr>
            <p:ph type="sldNum" sz="quarter" idx="12"/>
          </p:nvPr>
        </p:nvSpPr>
        <p:spPr/>
        <p:txBody>
          <a:bodyPr/>
          <a:lstStyle>
            <a:lvl1pPr defTabSz="914400">
              <a:defRPr>
                <a:solidFill>
                  <a:srgbClr val="FFFFFF"/>
                </a:solidFill>
                <a:latin typeface="Avenir LT Std 35 Light" pitchFamily="34" charset="0"/>
              </a:defRPr>
            </a:lvl1pPr>
          </a:lstStyle>
          <a:p>
            <a:pPr>
              <a:defRPr/>
            </a:pPr>
            <a:fld id="{FE9FD943-6331-4F19-A881-B11F6C258DC2}" type="slidenum">
              <a:rPr lang="en-US" altLang="en-US"/>
              <a:pPr>
                <a:defRPr/>
              </a:pPr>
              <a:t>‹#›</a:t>
            </a:fld>
            <a:endParaRPr lang="en-US" altLang="en-US" dirty="0"/>
          </a:p>
        </p:txBody>
      </p:sp>
    </p:spTree>
    <p:extLst>
      <p:ext uri="{BB962C8B-B14F-4D97-AF65-F5344CB8AC3E}">
        <p14:creationId xmlns:p14="http://schemas.microsoft.com/office/powerpoint/2010/main" val="124347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Avenir LT Std 85 Heavy"/>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i="0">
                <a:latin typeface="Avenir LT Std 55 Roman"/>
                <a:cs typeface="Avenir LT Std 55 Roman"/>
              </a:defRPr>
            </a:lvl1pPr>
            <a:lvl2pPr>
              <a:defRPr sz="2000" b="0" i="0">
                <a:latin typeface="Avenir LT Std 55 Roman"/>
                <a:cs typeface="Avenir LT Std 55 Roman"/>
              </a:defRPr>
            </a:lvl2pPr>
            <a:lvl3pPr>
              <a:defRPr sz="1800" b="0" i="0">
                <a:latin typeface="Avenir LT Std 55 Roman"/>
                <a:cs typeface="Avenir LT Std 55 Roman"/>
              </a:defRPr>
            </a:lvl3pPr>
            <a:lvl4pPr>
              <a:defRPr sz="1600" b="0" i="0">
                <a:latin typeface="Avenir LT Std 55 Roman"/>
                <a:cs typeface="Avenir LT Std 55 Roman"/>
              </a:defRPr>
            </a:lvl4pPr>
            <a:lvl5pPr>
              <a:defRPr sz="1600" b="0" i="0">
                <a:latin typeface="Avenir LT Std 55 Roman"/>
                <a:cs typeface="Avenir LT Std 55 Roman"/>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Avenir LT Std 85 Heavy"/>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i="0">
                <a:latin typeface="Avenir LT Std 55 Roman"/>
                <a:cs typeface="Avenir LT Std 55 Roman"/>
              </a:defRPr>
            </a:lvl1pPr>
            <a:lvl2pPr>
              <a:defRPr sz="2000" b="0" i="0">
                <a:latin typeface="Avenir LT Std 55 Roman"/>
                <a:cs typeface="Avenir LT Std 55 Roman"/>
              </a:defRPr>
            </a:lvl2pPr>
            <a:lvl3pPr>
              <a:defRPr sz="1800" b="0" i="0">
                <a:latin typeface="Avenir LT Std 55 Roman"/>
                <a:cs typeface="Avenir LT Std 55 Roman"/>
              </a:defRPr>
            </a:lvl3pPr>
            <a:lvl4pPr>
              <a:defRPr sz="1600" b="0" i="0">
                <a:latin typeface="Avenir LT Std 55 Roman"/>
                <a:cs typeface="Avenir LT Std 55 Roman"/>
              </a:defRPr>
            </a:lvl4pPr>
            <a:lvl5pPr>
              <a:defRPr sz="1600" b="0" i="0">
                <a:latin typeface="Avenir LT Std 55 Roman"/>
                <a:cs typeface="Avenir LT Std 55 Roman"/>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9C20F1DA-0069-4EBF-AE16-F3613A7D2D6A}"/>
              </a:ext>
            </a:extLst>
          </p:cNvPr>
          <p:cNvSpPr>
            <a:spLocks noGrp="1"/>
          </p:cNvSpPr>
          <p:nvPr>
            <p:ph type="dt" sz="half" idx="10"/>
          </p:nvPr>
        </p:nvSpPr>
        <p:spPr/>
        <p:txBody>
          <a:bodyPr/>
          <a:lstStyle>
            <a:lvl1pPr defTabSz="914400">
              <a:defRPr>
                <a:solidFill>
                  <a:srgbClr val="FFFFFF"/>
                </a:solidFill>
                <a:latin typeface="Avenir LT Std 35 Light" pitchFamily="34" charset="0"/>
              </a:defRPr>
            </a:lvl1pPr>
          </a:lstStyle>
          <a:p>
            <a:pPr>
              <a:defRPr/>
            </a:pPr>
            <a:fld id="{863E4CB6-C222-4C15-8AF2-D6BEA43CD00D}" type="datetimeFigureOut">
              <a:rPr lang="en-US" altLang="en-US"/>
              <a:pPr>
                <a:defRPr/>
              </a:pPr>
              <a:t>11/14/2018</a:t>
            </a:fld>
            <a:endParaRPr lang="en-US" altLang="en-US" dirty="0"/>
          </a:p>
        </p:txBody>
      </p:sp>
      <p:sp>
        <p:nvSpPr>
          <p:cNvPr id="8" name="Slide Number Placeholder 8">
            <a:extLst>
              <a:ext uri="{FF2B5EF4-FFF2-40B4-BE49-F238E27FC236}">
                <a16:creationId xmlns:a16="http://schemas.microsoft.com/office/drawing/2014/main" xmlns="" id="{37E37810-0E65-4FE7-9E33-17F2EF3D627A}"/>
              </a:ext>
            </a:extLst>
          </p:cNvPr>
          <p:cNvSpPr>
            <a:spLocks noGrp="1"/>
          </p:cNvSpPr>
          <p:nvPr>
            <p:ph type="sldNum" sz="quarter" idx="11"/>
          </p:nvPr>
        </p:nvSpPr>
        <p:spPr/>
        <p:txBody>
          <a:bodyPr/>
          <a:lstStyle>
            <a:lvl1pPr defTabSz="914400">
              <a:defRPr>
                <a:solidFill>
                  <a:srgbClr val="FFFFFF"/>
                </a:solidFill>
                <a:latin typeface="Avenir LT Std 35 Light" pitchFamily="34" charset="0"/>
              </a:defRPr>
            </a:lvl1pPr>
          </a:lstStyle>
          <a:p>
            <a:pPr>
              <a:defRPr/>
            </a:pPr>
            <a:fld id="{95F54ACA-0C23-4A9F-B1C8-F16DCA060FEE}" type="slidenum">
              <a:rPr lang="en-US" altLang="en-US"/>
              <a:pPr>
                <a:defRPr/>
              </a:pPr>
              <a:t>‹#›</a:t>
            </a:fld>
            <a:endParaRPr lang="en-US" altLang="en-US" dirty="0"/>
          </a:p>
        </p:txBody>
      </p:sp>
    </p:spTree>
    <p:extLst>
      <p:ext uri="{BB962C8B-B14F-4D97-AF65-F5344CB8AC3E}">
        <p14:creationId xmlns:p14="http://schemas.microsoft.com/office/powerpoint/2010/main" val="422808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89"/>
            <a:ext cx="8229600" cy="1143000"/>
          </a:xfrm>
          <a:prstGeom prst="rect">
            <a:avLst/>
          </a:prstGeom>
        </p:spPr>
        <p:txBody>
          <a:bodyPr/>
          <a:lstStyle>
            <a:lvl1pPr>
              <a:defRPr>
                <a:latin typeface="Trajan Pro"/>
                <a:cs typeface="Trajan Pro"/>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D2C04CE3-A043-4408-BA06-227C2AE4A5C6}"/>
              </a:ext>
            </a:extLst>
          </p:cNvPr>
          <p:cNvSpPr>
            <a:spLocks noGrp="1"/>
          </p:cNvSpPr>
          <p:nvPr>
            <p:ph type="dt" sz="half" idx="10"/>
          </p:nvPr>
        </p:nvSpPr>
        <p:spPr/>
        <p:txBody>
          <a:bodyPr/>
          <a:lstStyle>
            <a:lvl1pPr defTabSz="914400">
              <a:defRPr>
                <a:solidFill>
                  <a:srgbClr val="FFFFFF"/>
                </a:solidFill>
                <a:latin typeface="Avenir LT Std 35 Light" pitchFamily="34" charset="0"/>
              </a:defRPr>
            </a:lvl1pPr>
          </a:lstStyle>
          <a:p>
            <a:pPr>
              <a:defRPr/>
            </a:pPr>
            <a:fld id="{2CF75E46-D319-44C2-8ACE-06EFD4813256}" type="datetimeFigureOut">
              <a:rPr lang="en-US" altLang="en-US"/>
              <a:pPr>
                <a:defRPr/>
              </a:pPr>
              <a:t>11/14/2018</a:t>
            </a:fld>
            <a:endParaRPr lang="en-US" altLang="en-US" dirty="0"/>
          </a:p>
        </p:txBody>
      </p:sp>
      <p:sp>
        <p:nvSpPr>
          <p:cNvPr id="4" name="Footer Placeholder 3">
            <a:extLst>
              <a:ext uri="{FF2B5EF4-FFF2-40B4-BE49-F238E27FC236}">
                <a16:creationId xmlns:a16="http://schemas.microsoft.com/office/drawing/2014/main" xmlns="" id="{0E8F3077-033E-4EC2-919E-2BDCE60AED66}"/>
              </a:ext>
            </a:extLst>
          </p:cNvPr>
          <p:cNvSpPr>
            <a:spLocks noGrp="1"/>
          </p:cNvSpPr>
          <p:nvPr>
            <p:ph type="ftr" sz="quarter" idx="11"/>
          </p:nvPr>
        </p:nvSpPr>
        <p:spPr>
          <a:xfrm>
            <a:off x="663575" y="5068888"/>
            <a:ext cx="2895600" cy="365125"/>
          </a:xfrm>
          <a:prstGeom prst="rect">
            <a:avLst/>
          </a:prstGeom>
        </p:spPr>
        <p:txBody>
          <a:bodyPr/>
          <a:lstStyle>
            <a:lvl1pPr defTabSz="457200" eaLnBrk="1" fontAlgn="auto" hangingPunct="1">
              <a:spcBef>
                <a:spcPts val="0"/>
              </a:spcBef>
              <a:spcAft>
                <a:spcPts val="0"/>
              </a:spcAft>
              <a:defRPr>
                <a:solidFill>
                  <a:prstClr val="white">
                    <a:lumMod val="50000"/>
                  </a:prstClr>
                </a:solidFill>
                <a:latin typeface="Avenir LT Std 35 Light"/>
                <a:ea typeface="+mn-ea"/>
                <a:cs typeface="Avenir LT Std 35 Light"/>
              </a:defRPr>
            </a:lvl1pPr>
          </a:lstStyle>
          <a:p>
            <a:pPr>
              <a:defRPr/>
            </a:pPr>
            <a:endParaRPr lang="en-US" dirty="0"/>
          </a:p>
        </p:txBody>
      </p:sp>
      <p:sp>
        <p:nvSpPr>
          <p:cNvPr id="5" name="Slide Number Placeholder 4">
            <a:extLst>
              <a:ext uri="{FF2B5EF4-FFF2-40B4-BE49-F238E27FC236}">
                <a16:creationId xmlns:a16="http://schemas.microsoft.com/office/drawing/2014/main" xmlns="" id="{DFDC715B-8E8D-464A-A952-D419946C47B3}"/>
              </a:ext>
            </a:extLst>
          </p:cNvPr>
          <p:cNvSpPr>
            <a:spLocks noGrp="1"/>
          </p:cNvSpPr>
          <p:nvPr>
            <p:ph type="sldNum" sz="quarter" idx="12"/>
          </p:nvPr>
        </p:nvSpPr>
        <p:spPr/>
        <p:txBody>
          <a:bodyPr/>
          <a:lstStyle>
            <a:lvl1pPr defTabSz="914400">
              <a:defRPr>
                <a:solidFill>
                  <a:srgbClr val="FFFFFF"/>
                </a:solidFill>
                <a:latin typeface="Avenir LT Std 35 Light" pitchFamily="34" charset="0"/>
              </a:defRPr>
            </a:lvl1pPr>
          </a:lstStyle>
          <a:p>
            <a:pPr>
              <a:defRPr/>
            </a:pPr>
            <a:fld id="{552197D0-08F9-4AFA-930D-A5997BA4C30F}" type="slidenum">
              <a:rPr lang="en-US" altLang="en-US"/>
              <a:pPr>
                <a:defRPr/>
              </a:pPr>
              <a:t>‹#›</a:t>
            </a:fld>
            <a:endParaRPr lang="en-US" altLang="en-US" dirty="0"/>
          </a:p>
        </p:txBody>
      </p:sp>
    </p:spTree>
    <p:extLst>
      <p:ext uri="{BB962C8B-B14F-4D97-AF65-F5344CB8AC3E}">
        <p14:creationId xmlns:p14="http://schemas.microsoft.com/office/powerpoint/2010/main" val="409889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4B58938-87DD-4EB0-B4F4-5ADC42FBED64}"/>
              </a:ext>
            </a:extLst>
          </p:cNvPr>
          <p:cNvSpPr>
            <a:spLocks noGrp="1"/>
          </p:cNvSpPr>
          <p:nvPr>
            <p:ph type="dt" sz="half" idx="10"/>
          </p:nvPr>
        </p:nvSpPr>
        <p:spPr/>
        <p:txBody>
          <a:bodyPr/>
          <a:lstStyle>
            <a:lvl1pPr defTabSz="914400">
              <a:defRPr>
                <a:solidFill>
                  <a:srgbClr val="FFFFFF"/>
                </a:solidFill>
              </a:defRPr>
            </a:lvl1pPr>
          </a:lstStyle>
          <a:p>
            <a:pPr>
              <a:defRPr/>
            </a:pPr>
            <a:fld id="{7D934D55-2C53-45CB-92CD-E54D4AFAFB0C}" type="datetimeFigureOut">
              <a:rPr lang="en-US" altLang="en-US"/>
              <a:pPr>
                <a:defRPr/>
              </a:pPr>
              <a:t>11/14/2018</a:t>
            </a:fld>
            <a:endParaRPr lang="en-US" altLang="en-US" dirty="0"/>
          </a:p>
        </p:txBody>
      </p:sp>
      <p:sp>
        <p:nvSpPr>
          <p:cNvPr id="3" name="Footer Placeholder 2">
            <a:extLst>
              <a:ext uri="{FF2B5EF4-FFF2-40B4-BE49-F238E27FC236}">
                <a16:creationId xmlns:a16="http://schemas.microsoft.com/office/drawing/2014/main" xmlns="" id="{EE3B40DF-06BE-4A3B-8718-97BDABA3336C}"/>
              </a:ext>
            </a:extLst>
          </p:cNvPr>
          <p:cNvSpPr>
            <a:spLocks noGrp="1"/>
          </p:cNvSpPr>
          <p:nvPr>
            <p:ph type="ftr" sz="quarter" idx="11"/>
          </p:nvPr>
        </p:nvSpPr>
        <p:spPr>
          <a:xfrm>
            <a:off x="663575" y="5068888"/>
            <a:ext cx="2895600" cy="365125"/>
          </a:xfrm>
          <a:prstGeom prst="rect">
            <a:avLst/>
          </a:prstGeom>
        </p:spPr>
        <p:txBody>
          <a:bodyPr/>
          <a:lstStyle>
            <a:lvl1pPr defTabSz="457200" eaLnBrk="1" fontAlgn="auto" hangingPunct="1">
              <a:spcBef>
                <a:spcPts val="0"/>
              </a:spcBef>
              <a:spcAft>
                <a:spcPts val="0"/>
              </a:spcAft>
              <a:defRPr>
                <a:solidFill>
                  <a:prstClr val="white">
                    <a:lumMod val="50000"/>
                  </a:prstClr>
                </a:solidFill>
                <a:latin typeface="Avenir LT Std 35 Light"/>
                <a:ea typeface="+mn-ea"/>
                <a:cs typeface="Avenir LT Std 35 Light"/>
              </a:defRPr>
            </a:lvl1pPr>
          </a:lstStyle>
          <a:p>
            <a:pPr>
              <a:defRPr/>
            </a:pPr>
            <a:endParaRPr lang="en-US" dirty="0"/>
          </a:p>
        </p:txBody>
      </p:sp>
      <p:sp>
        <p:nvSpPr>
          <p:cNvPr id="4" name="Slide Number Placeholder 3">
            <a:extLst>
              <a:ext uri="{FF2B5EF4-FFF2-40B4-BE49-F238E27FC236}">
                <a16:creationId xmlns:a16="http://schemas.microsoft.com/office/drawing/2014/main" xmlns="" id="{A4474824-9B24-489A-AEA3-93E9F7799AEE}"/>
              </a:ext>
            </a:extLst>
          </p:cNvPr>
          <p:cNvSpPr>
            <a:spLocks noGrp="1"/>
          </p:cNvSpPr>
          <p:nvPr>
            <p:ph type="sldNum" sz="quarter" idx="12"/>
          </p:nvPr>
        </p:nvSpPr>
        <p:spPr/>
        <p:txBody>
          <a:bodyPr/>
          <a:lstStyle>
            <a:lvl1pPr defTabSz="914400">
              <a:defRPr>
                <a:solidFill>
                  <a:srgbClr val="FFFFFF"/>
                </a:solidFill>
              </a:defRPr>
            </a:lvl1pPr>
          </a:lstStyle>
          <a:p>
            <a:pPr>
              <a:defRPr/>
            </a:pPr>
            <a:fld id="{8CC3A4D1-90DB-48CA-930B-00A8C0F66DE1}" type="slidenum">
              <a:rPr lang="en-US" altLang="en-US"/>
              <a:pPr>
                <a:defRPr/>
              </a:pPr>
              <a:t>‹#›</a:t>
            </a:fld>
            <a:endParaRPr lang="en-US" altLang="en-US" dirty="0"/>
          </a:p>
        </p:txBody>
      </p:sp>
    </p:spTree>
    <p:extLst>
      <p:ext uri="{BB962C8B-B14F-4D97-AF65-F5344CB8AC3E}">
        <p14:creationId xmlns:p14="http://schemas.microsoft.com/office/powerpoint/2010/main" val="169827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Trajan Pro"/>
                <a:cs typeface="Trajan Pro"/>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0" i="0">
                <a:latin typeface="Avenir LT Std 55 Roman"/>
                <a:cs typeface="Avenir LT Std 55 Roman"/>
              </a:defRPr>
            </a:lvl1pPr>
            <a:lvl2pPr>
              <a:defRPr sz="2800" b="0" i="0">
                <a:latin typeface="Avenir LT Std 55 Roman"/>
                <a:cs typeface="Avenir LT Std 55 Roman"/>
              </a:defRPr>
            </a:lvl2pPr>
            <a:lvl3pPr>
              <a:defRPr sz="2400" b="0" i="0">
                <a:latin typeface="Avenir LT Std 55 Roman"/>
                <a:cs typeface="Avenir LT Std 55 Roman"/>
              </a:defRPr>
            </a:lvl3pPr>
            <a:lvl4pPr>
              <a:defRPr sz="2000" b="0" i="0">
                <a:latin typeface="Avenir LT Std 55 Roman"/>
                <a:cs typeface="Avenir LT Std 55 Roman"/>
              </a:defRPr>
            </a:lvl4pPr>
            <a:lvl5pPr>
              <a:defRPr sz="2000" b="0" i="0">
                <a:latin typeface="Avenir LT Std 55 Roman"/>
                <a:cs typeface="Avenir LT Std 55 Roman"/>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venir LT Std 35 Ligh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04C46464-F604-4902-B24C-2C7A34932A84}"/>
              </a:ext>
            </a:extLst>
          </p:cNvPr>
          <p:cNvSpPr>
            <a:spLocks noGrp="1"/>
          </p:cNvSpPr>
          <p:nvPr>
            <p:ph type="dt" sz="half" idx="10"/>
          </p:nvPr>
        </p:nvSpPr>
        <p:spPr/>
        <p:txBody>
          <a:bodyPr/>
          <a:lstStyle>
            <a:lvl1pPr defTabSz="914400">
              <a:defRPr>
                <a:solidFill>
                  <a:srgbClr val="FFFFFF"/>
                </a:solidFill>
                <a:latin typeface="Avenir LT Std 35 Light" pitchFamily="34" charset="0"/>
              </a:defRPr>
            </a:lvl1pPr>
          </a:lstStyle>
          <a:p>
            <a:pPr>
              <a:defRPr/>
            </a:pPr>
            <a:fld id="{540F90B5-89D4-4878-ABD3-149B76DF221D}" type="datetimeFigureOut">
              <a:rPr lang="en-US" altLang="en-US"/>
              <a:pPr>
                <a:defRPr/>
              </a:pPr>
              <a:t>11/14/2018</a:t>
            </a:fld>
            <a:endParaRPr lang="en-US" altLang="en-US" dirty="0"/>
          </a:p>
        </p:txBody>
      </p:sp>
      <p:sp>
        <p:nvSpPr>
          <p:cNvPr id="6" name="Footer Placeholder 5">
            <a:extLst>
              <a:ext uri="{FF2B5EF4-FFF2-40B4-BE49-F238E27FC236}">
                <a16:creationId xmlns:a16="http://schemas.microsoft.com/office/drawing/2014/main" xmlns="" id="{E2D752C6-E44D-4D99-8C21-F1D030E3A6A7}"/>
              </a:ext>
            </a:extLst>
          </p:cNvPr>
          <p:cNvSpPr>
            <a:spLocks noGrp="1"/>
          </p:cNvSpPr>
          <p:nvPr>
            <p:ph type="ftr" sz="quarter" idx="11"/>
          </p:nvPr>
        </p:nvSpPr>
        <p:spPr>
          <a:xfrm>
            <a:off x="663575" y="5068888"/>
            <a:ext cx="2895600" cy="365125"/>
          </a:xfrm>
          <a:prstGeom prst="rect">
            <a:avLst/>
          </a:prstGeom>
        </p:spPr>
        <p:txBody>
          <a:bodyPr/>
          <a:lstStyle>
            <a:lvl1pPr defTabSz="457200" eaLnBrk="1" fontAlgn="auto" hangingPunct="1">
              <a:spcBef>
                <a:spcPts val="0"/>
              </a:spcBef>
              <a:spcAft>
                <a:spcPts val="0"/>
              </a:spcAft>
              <a:defRPr>
                <a:solidFill>
                  <a:prstClr val="white">
                    <a:lumMod val="50000"/>
                  </a:prstClr>
                </a:solidFill>
                <a:latin typeface="Avenir LT Std 35 Light"/>
                <a:ea typeface="+mn-ea"/>
                <a:cs typeface="Avenir LT Std 35 Light"/>
              </a:defRPr>
            </a:lvl1pPr>
          </a:lstStyle>
          <a:p>
            <a:pPr>
              <a:defRPr/>
            </a:pPr>
            <a:endParaRPr lang="en-US" dirty="0"/>
          </a:p>
        </p:txBody>
      </p:sp>
      <p:sp>
        <p:nvSpPr>
          <p:cNvPr id="7" name="Slide Number Placeholder 6">
            <a:extLst>
              <a:ext uri="{FF2B5EF4-FFF2-40B4-BE49-F238E27FC236}">
                <a16:creationId xmlns:a16="http://schemas.microsoft.com/office/drawing/2014/main" xmlns="" id="{E0DDF6B7-54E6-4F79-8576-045116EA37F2}"/>
              </a:ext>
            </a:extLst>
          </p:cNvPr>
          <p:cNvSpPr>
            <a:spLocks noGrp="1"/>
          </p:cNvSpPr>
          <p:nvPr>
            <p:ph type="sldNum" sz="quarter" idx="12"/>
          </p:nvPr>
        </p:nvSpPr>
        <p:spPr/>
        <p:txBody>
          <a:bodyPr/>
          <a:lstStyle>
            <a:lvl1pPr defTabSz="914400">
              <a:defRPr>
                <a:solidFill>
                  <a:srgbClr val="FFFFFF"/>
                </a:solidFill>
                <a:latin typeface="Avenir LT Std 35 Light" pitchFamily="34" charset="0"/>
              </a:defRPr>
            </a:lvl1pPr>
          </a:lstStyle>
          <a:p>
            <a:pPr>
              <a:defRPr/>
            </a:pPr>
            <a:fld id="{175DC960-2D66-4F61-B5AC-00C246D9EA50}" type="slidenum">
              <a:rPr lang="en-US" altLang="en-US"/>
              <a:pPr>
                <a:defRPr/>
              </a:pPr>
              <a:t>‹#›</a:t>
            </a:fld>
            <a:endParaRPr lang="en-US" altLang="en-US" dirty="0"/>
          </a:p>
        </p:txBody>
      </p:sp>
    </p:spTree>
    <p:extLst>
      <p:ext uri="{BB962C8B-B14F-4D97-AF65-F5344CB8AC3E}">
        <p14:creationId xmlns:p14="http://schemas.microsoft.com/office/powerpoint/2010/main" val="36731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Trajan Pro"/>
                <a:cs typeface="Trajan Pro"/>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venir LT Std 35 Ligh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538E28D1-8836-479E-82B1-68A10912B1C3}"/>
              </a:ext>
            </a:extLst>
          </p:cNvPr>
          <p:cNvSpPr>
            <a:spLocks noGrp="1"/>
          </p:cNvSpPr>
          <p:nvPr>
            <p:ph type="dt" sz="half" idx="10"/>
          </p:nvPr>
        </p:nvSpPr>
        <p:spPr/>
        <p:txBody>
          <a:bodyPr/>
          <a:lstStyle>
            <a:lvl1pPr defTabSz="914400">
              <a:defRPr>
                <a:solidFill>
                  <a:srgbClr val="FFFFFF"/>
                </a:solidFill>
                <a:latin typeface="Avenir LT Std 35 Light" pitchFamily="34" charset="0"/>
              </a:defRPr>
            </a:lvl1pPr>
          </a:lstStyle>
          <a:p>
            <a:pPr>
              <a:defRPr/>
            </a:pPr>
            <a:fld id="{D9531993-2A50-4665-949B-27A90ED46200}" type="datetimeFigureOut">
              <a:rPr lang="en-US" altLang="en-US"/>
              <a:pPr>
                <a:defRPr/>
              </a:pPr>
              <a:t>11/14/2018</a:t>
            </a:fld>
            <a:endParaRPr lang="en-US" altLang="en-US" dirty="0"/>
          </a:p>
        </p:txBody>
      </p:sp>
      <p:sp>
        <p:nvSpPr>
          <p:cNvPr id="6" name="Footer Placeholder 5">
            <a:extLst>
              <a:ext uri="{FF2B5EF4-FFF2-40B4-BE49-F238E27FC236}">
                <a16:creationId xmlns:a16="http://schemas.microsoft.com/office/drawing/2014/main" xmlns="" id="{AC1BD4B8-EF74-4597-B302-6A364C639F75}"/>
              </a:ext>
            </a:extLst>
          </p:cNvPr>
          <p:cNvSpPr>
            <a:spLocks noGrp="1"/>
          </p:cNvSpPr>
          <p:nvPr>
            <p:ph type="ftr" sz="quarter" idx="11"/>
          </p:nvPr>
        </p:nvSpPr>
        <p:spPr>
          <a:xfrm>
            <a:off x="663575" y="5068888"/>
            <a:ext cx="2895600" cy="365125"/>
          </a:xfrm>
          <a:prstGeom prst="rect">
            <a:avLst/>
          </a:prstGeom>
        </p:spPr>
        <p:txBody>
          <a:bodyPr/>
          <a:lstStyle>
            <a:lvl1pPr defTabSz="457200" eaLnBrk="1" fontAlgn="auto" hangingPunct="1">
              <a:spcBef>
                <a:spcPts val="0"/>
              </a:spcBef>
              <a:spcAft>
                <a:spcPts val="0"/>
              </a:spcAft>
              <a:defRPr>
                <a:solidFill>
                  <a:prstClr val="white">
                    <a:lumMod val="50000"/>
                  </a:prstClr>
                </a:solidFill>
                <a:latin typeface="Avenir LT Std 35 Light"/>
                <a:ea typeface="+mn-ea"/>
                <a:cs typeface="Avenir LT Std 35 Light"/>
              </a:defRPr>
            </a:lvl1pPr>
          </a:lstStyle>
          <a:p>
            <a:pPr>
              <a:defRPr/>
            </a:pPr>
            <a:endParaRPr lang="en-US" dirty="0"/>
          </a:p>
        </p:txBody>
      </p:sp>
      <p:sp>
        <p:nvSpPr>
          <p:cNvPr id="7" name="Slide Number Placeholder 6">
            <a:extLst>
              <a:ext uri="{FF2B5EF4-FFF2-40B4-BE49-F238E27FC236}">
                <a16:creationId xmlns:a16="http://schemas.microsoft.com/office/drawing/2014/main" xmlns="" id="{70DFE7A7-551E-4B9B-8D7D-3A100404E118}"/>
              </a:ext>
            </a:extLst>
          </p:cNvPr>
          <p:cNvSpPr>
            <a:spLocks noGrp="1"/>
          </p:cNvSpPr>
          <p:nvPr>
            <p:ph type="sldNum" sz="quarter" idx="12"/>
          </p:nvPr>
        </p:nvSpPr>
        <p:spPr/>
        <p:txBody>
          <a:bodyPr/>
          <a:lstStyle>
            <a:lvl1pPr defTabSz="914400">
              <a:defRPr>
                <a:solidFill>
                  <a:srgbClr val="FFFFFF"/>
                </a:solidFill>
                <a:latin typeface="Avenir LT Std 35 Light" pitchFamily="34" charset="0"/>
              </a:defRPr>
            </a:lvl1pPr>
          </a:lstStyle>
          <a:p>
            <a:pPr>
              <a:defRPr/>
            </a:pPr>
            <a:fld id="{5C001511-1643-49C6-B8A3-ABB2687EA80E}" type="slidenum">
              <a:rPr lang="en-US" altLang="en-US"/>
              <a:pPr>
                <a:defRPr/>
              </a:pPr>
              <a:t>‹#›</a:t>
            </a:fld>
            <a:endParaRPr lang="en-US" altLang="en-US" dirty="0"/>
          </a:p>
        </p:txBody>
      </p:sp>
    </p:spTree>
    <p:extLst>
      <p:ext uri="{BB962C8B-B14F-4D97-AF65-F5344CB8AC3E}">
        <p14:creationId xmlns:p14="http://schemas.microsoft.com/office/powerpoint/2010/main" val="245831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xmlns="" id="{F0BFF935-54B9-4C68-8892-2F1AABB74D5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820D39C-2E83-435C-A54E-1AD3C7F3D2C3}"/>
              </a:ext>
            </a:extLst>
          </p:cNvPr>
          <p:cNvSpPr>
            <a:spLocks noGrp="1"/>
          </p:cNvSpPr>
          <p:nvPr>
            <p:ph type="dt" sz="half" idx="2"/>
          </p:nvPr>
        </p:nvSpPr>
        <p:spPr>
          <a:xfrm>
            <a:off x="15240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BFBFBF"/>
                </a:solidFill>
                <a:latin typeface="Arial" panose="020B0604020202020204" pitchFamily="34" charset="0"/>
              </a:defRPr>
            </a:lvl1pPr>
          </a:lstStyle>
          <a:p>
            <a:pPr>
              <a:defRPr/>
            </a:pPr>
            <a:fld id="{188649F8-DD31-4501-A758-04B910502604}" type="datetimeFigureOut">
              <a:rPr lang="en-US" altLang="en-US"/>
              <a:pPr>
                <a:defRPr/>
              </a:pPr>
              <a:t>11/14/2018</a:t>
            </a:fld>
            <a:endParaRPr lang="en-US" altLang="en-US" dirty="0"/>
          </a:p>
        </p:txBody>
      </p:sp>
      <p:sp>
        <p:nvSpPr>
          <p:cNvPr id="6" name="Slide Number Placeholder 5">
            <a:extLst>
              <a:ext uri="{FF2B5EF4-FFF2-40B4-BE49-F238E27FC236}">
                <a16:creationId xmlns:a16="http://schemas.microsoft.com/office/drawing/2014/main" xmlns="" id="{989B1298-6A2F-4371-92B9-A87EB0DB75F6}"/>
              </a:ext>
            </a:extLst>
          </p:cNvPr>
          <p:cNvSpPr>
            <a:spLocks noGrp="1"/>
          </p:cNvSpPr>
          <p:nvPr>
            <p:ph type="sldNum" sz="quarter" idx="4"/>
          </p:nvPr>
        </p:nvSpPr>
        <p:spPr>
          <a:xfrm>
            <a:off x="457200" y="6356350"/>
            <a:ext cx="422275"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BFBFBF"/>
                </a:solidFill>
                <a:latin typeface="Arial" panose="020B0604020202020204" pitchFamily="34" charset="0"/>
              </a:defRPr>
            </a:lvl1pPr>
          </a:lstStyle>
          <a:p>
            <a:pPr>
              <a:defRPr/>
            </a:pPr>
            <a:fld id="{70CDA038-4587-4CD5-ADF5-667EEC5E0DB9}" type="slidenum">
              <a:rPr lang="en-US" altLang="en-US"/>
              <a:pPr>
                <a:defRPr/>
              </a:pPr>
              <a:t>‹#›</a:t>
            </a:fld>
            <a:endParaRPr lang="en-US" altLang="en-US" dirty="0"/>
          </a:p>
        </p:txBody>
      </p:sp>
      <p:sp>
        <p:nvSpPr>
          <p:cNvPr id="1029" name="Text Placeholder 2">
            <a:extLst>
              <a:ext uri="{FF2B5EF4-FFF2-40B4-BE49-F238E27FC236}">
                <a16:creationId xmlns:a16="http://schemas.microsoft.com/office/drawing/2014/main" xmlns="" id="{B24BBAD8-2327-426A-B9C1-0C9E880FAD57}"/>
              </a:ext>
            </a:extLst>
          </p:cNvPr>
          <p:cNvSpPr txBox="1">
            <a:spLocks/>
          </p:cNvSpPr>
          <p:nvPr userDrawn="1"/>
        </p:nvSpPr>
        <p:spPr bwMode="auto">
          <a:xfrm>
            <a:off x="609600" y="1752600"/>
            <a:ext cx="8229600" cy="4525963"/>
          </a:xfrm>
          <a:prstGeom prst="rect">
            <a:avLst/>
          </a:prstGeom>
          <a:noFill/>
          <a:ln>
            <a:noFill/>
          </a:ln>
          <a:extLst/>
        </p:spPr>
        <p:txBody>
          <a:bodyPr/>
          <a:lstStyle>
            <a:lvl1pPr marL="342900" indent="-342900" defTabSz="457200" eaLnBrk="0" hangingPunct="0">
              <a:defRPr>
                <a:solidFill>
                  <a:schemeClr val="tx1"/>
                </a:solidFill>
                <a:latin typeface="Garamond" pitchFamily="18" charset="0"/>
                <a:ea typeface="ＭＳ Ｐゴシック" pitchFamily="34" charset="-128"/>
              </a:defRPr>
            </a:lvl1pPr>
            <a:lvl2pPr marL="742950" indent="-285750" defTabSz="457200" eaLnBrk="0" hangingPunct="0">
              <a:defRPr>
                <a:solidFill>
                  <a:schemeClr val="tx1"/>
                </a:solidFill>
                <a:latin typeface="Garamond" pitchFamily="18" charset="0"/>
                <a:ea typeface="ＭＳ Ｐゴシック" pitchFamily="34" charset="-128"/>
              </a:defRPr>
            </a:lvl2pPr>
            <a:lvl3pPr marL="1143000" indent="-228600" defTabSz="457200" eaLnBrk="0" hangingPunct="0">
              <a:defRPr>
                <a:solidFill>
                  <a:schemeClr val="tx1"/>
                </a:solidFill>
                <a:latin typeface="Garamond" pitchFamily="18" charset="0"/>
                <a:ea typeface="ＭＳ Ｐゴシック" pitchFamily="34" charset="-128"/>
              </a:defRPr>
            </a:lvl3pPr>
            <a:lvl4pPr marL="1600200" indent="-228600" defTabSz="457200" eaLnBrk="0" hangingPunct="0">
              <a:defRPr>
                <a:solidFill>
                  <a:schemeClr val="tx1"/>
                </a:solidFill>
                <a:latin typeface="Garamond" pitchFamily="18" charset="0"/>
                <a:ea typeface="ＭＳ Ｐゴシック" pitchFamily="34" charset="-128"/>
              </a:defRPr>
            </a:lvl4pPr>
            <a:lvl5pPr marL="2057400" indent="-228600" defTabSz="457200" eaLnBrk="0" hangingPunct="0">
              <a:defRPr>
                <a:solidFill>
                  <a:schemeClr val="tx1"/>
                </a:solidFill>
                <a:latin typeface="Garamond" pitchFamily="18"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spcBef>
                <a:spcPct val="20000"/>
              </a:spcBef>
              <a:buFont typeface="Arial" pitchFamily="34" charset="0"/>
              <a:buChar char="•"/>
              <a:defRPr/>
            </a:pPr>
            <a:r>
              <a:rPr lang="en-US" sz="3200" dirty="0">
                <a:solidFill>
                  <a:srgbClr val="595959"/>
                </a:solidFill>
                <a:latin typeface="Arial" pitchFamily="34" charset="0"/>
              </a:rPr>
              <a:t>Click to edit Master text styles</a:t>
            </a:r>
          </a:p>
          <a:p>
            <a:pPr lvl="1" eaLnBrk="1" hangingPunct="1">
              <a:spcBef>
                <a:spcPct val="20000"/>
              </a:spcBef>
              <a:buFont typeface="Arial" pitchFamily="34" charset="0"/>
              <a:buChar char="–"/>
              <a:defRPr/>
            </a:pPr>
            <a:r>
              <a:rPr lang="en-US" sz="2800" dirty="0">
                <a:solidFill>
                  <a:srgbClr val="7F7F7F"/>
                </a:solidFill>
                <a:latin typeface="Arial" pitchFamily="34" charset="0"/>
              </a:rPr>
              <a:t>Second level</a:t>
            </a:r>
          </a:p>
          <a:p>
            <a:pPr lvl="2" eaLnBrk="1" hangingPunct="1">
              <a:spcBef>
                <a:spcPct val="20000"/>
              </a:spcBef>
              <a:buFont typeface="Arial" pitchFamily="34" charset="0"/>
              <a:buChar char="•"/>
              <a:defRPr/>
            </a:pPr>
            <a:r>
              <a:rPr lang="en-US" sz="2400" dirty="0">
                <a:solidFill>
                  <a:srgbClr val="7F7F7F"/>
                </a:solidFill>
                <a:latin typeface="Arial" pitchFamily="34" charset="0"/>
              </a:rPr>
              <a:t>Third level</a:t>
            </a:r>
          </a:p>
          <a:p>
            <a:pPr lvl="3" eaLnBrk="1" hangingPunct="1">
              <a:spcBef>
                <a:spcPct val="20000"/>
              </a:spcBef>
              <a:buFont typeface="Arial" pitchFamily="34" charset="0"/>
              <a:buChar char="–"/>
              <a:defRPr/>
            </a:pPr>
            <a:r>
              <a:rPr lang="en-US" sz="2000" dirty="0">
                <a:solidFill>
                  <a:srgbClr val="A6A6A6"/>
                </a:solidFill>
                <a:latin typeface="Arial" pitchFamily="34" charset="0"/>
              </a:rPr>
              <a:t>Fourth level</a:t>
            </a:r>
          </a:p>
          <a:p>
            <a:pPr lvl="4" eaLnBrk="1" hangingPunct="1">
              <a:spcBef>
                <a:spcPct val="20000"/>
              </a:spcBef>
              <a:buFont typeface="Arial" pitchFamily="34" charset="0"/>
              <a:buChar char="»"/>
              <a:defRPr/>
            </a:pPr>
            <a:r>
              <a:rPr lang="en-US" sz="2000" dirty="0">
                <a:solidFill>
                  <a:srgbClr val="BFBFBF"/>
                </a:solidFill>
                <a:latin typeface="Arial" pitchFamily="34" charset="0"/>
              </a:rPr>
              <a:t>Fifth level</a:t>
            </a:r>
          </a:p>
        </p:txBody>
      </p:sp>
      <p:sp>
        <p:nvSpPr>
          <p:cNvPr id="1030" name="Title Placeholder 1">
            <a:extLst>
              <a:ext uri="{FF2B5EF4-FFF2-40B4-BE49-F238E27FC236}">
                <a16:creationId xmlns:a16="http://schemas.microsoft.com/office/drawing/2014/main" xmlns="" id="{5BB0DE74-2010-4EBB-89A1-FEB7B45BCD90}"/>
              </a:ext>
            </a:extLst>
          </p:cNvPr>
          <p:cNvSpPr>
            <a:spLocks noGrp="1"/>
          </p:cNvSpPr>
          <p:nvPr>
            <p:ph type="title"/>
          </p:nvPr>
        </p:nvSpPr>
        <p:spPr bwMode="auto">
          <a:xfrm>
            <a:off x="457200" y="20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1" name="Picture 10" descr="PPT-TEMP_R3.jpg">
            <a:extLst>
              <a:ext uri="{FF2B5EF4-FFF2-40B4-BE49-F238E27FC236}">
                <a16:creationId xmlns:a16="http://schemas.microsoft.com/office/drawing/2014/main" xmlns="" id="{5B4725FC-5B17-4922-9CF0-F20942FE632F}"/>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55" r:id="rId1"/>
    <p:sldLayoutId id="2147484956" r:id="rId2"/>
    <p:sldLayoutId id="2147484957" r:id="rId3"/>
    <p:sldLayoutId id="2147484958" r:id="rId4"/>
    <p:sldLayoutId id="2147484959" r:id="rId5"/>
    <p:sldLayoutId id="2147484960" r:id="rId6"/>
    <p:sldLayoutId id="2147484961" r:id="rId7"/>
    <p:sldLayoutId id="2147484962" r:id="rId8"/>
    <p:sldLayoutId id="2147484963" r:id="rId9"/>
    <p:sldLayoutId id="2147484964" r:id="rId10"/>
    <p:sldLayoutId id="2147484965" r:id="rId11"/>
    <p:sldLayoutId id="2147484966" r:id="rId12"/>
    <p:sldLayoutId id="2147484967" r:id="rId13"/>
  </p:sldLayoutIdLst>
  <p:txStyles>
    <p:titleStyle>
      <a:lvl1pPr algn="ctr" defTabSz="457200" rtl="0" eaLnBrk="0" fontAlgn="base" hangingPunct="0">
        <a:spcBef>
          <a:spcPct val="0"/>
        </a:spcBef>
        <a:spcAft>
          <a:spcPct val="0"/>
        </a:spcAft>
        <a:defRPr sz="4400" kern="1200">
          <a:solidFill>
            <a:srgbClr val="376092"/>
          </a:solidFill>
          <a:latin typeface="Trajan Pro"/>
          <a:ea typeface="MS PGothic" panose="020B0600070205080204" pitchFamily="34" charset="-128"/>
          <a:cs typeface="Trajan Pro"/>
        </a:defRPr>
      </a:lvl1pPr>
      <a:lvl2pPr algn="ctr" defTabSz="457200" rtl="0" eaLnBrk="0" fontAlgn="base" hangingPunct="0">
        <a:spcBef>
          <a:spcPct val="0"/>
        </a:spcBef>
        <a:spcAft>
          <a:spcPct val="0"/>
        </a:spcAft>
        <a:defRPr sz="4400">
          <a:solidFill>
            <a:srgbClr val="376092"/>
          </a:solidFill>
          <a:latin typeface="Trajan Pro"/>
          <a:ea typeface="MS PGothic" panose="020B0600070205080204" pitchFamily="34" charset="-128"/>
          <a:cs typeface="Trajan Pro"/>
        </a:defRPr>
      </a:lvl2pPr>
      <a:lvl3pPr algn="ctr" defTabSz="457200" rtl="0" eaLnBrk="0" fontAlgn="base" hangingPunct="0">
        <a:spcBef>
          <a:spcPct val="0"/>
        </a:spcBef>
        <a:spcAft>
          <a:spcPct val="0"/>
        </a:spcAft>
        <a:defRPr sz="4400">
          <a:solidFill>
            <a:srgbClr val="376092"/>
          </a:solidFill>
          <a:latin typeface="Trajan Pro"/>
          <a:ea typeface="MS PGothic" panose="020B0600070205080204" pitchFamily="34" charset="-128"/>
          <a:cs typeface="Trajan Pro"/>
        </a:defRPr>
      </a:lvl3pPr>
      <a:lvl4pPr algn="ctr" defTabSz="457200" rtl="0" eaLnBrk="0" fontAlgn="base" hangingPunct="0">
        <a:spcBef>
          <a:spcPct val="0"/>
        </a:spcBef>
        <a:spcAft>
          <a:spcPct val="0"/>
        </a:spcAft>
        <a:defRPr sz="4400">
          <a:solidFill>
            <a:srgbClr val="376092"/>
          </a:solidFill>
          <a:latin typeface="Trajan Pro"/>
          <a:ea typeface="MS PGothic" panose="020B0600070205080204" pitchFamily="34" charset="-128"/>
          <a:cs typeface="Trajan Pro"/>
        </a:defRPr>
      </a:lvl4pPr>
      <a:lvl5pPr algn="ctr" defTabSz="457200" rtl="0" eaLnBrk="0" fontAlgn="base" hangingPunct="0">
        <a:spcBef>
          <a:spcPct val="0"/>
        </a:spcBef>
        <a:spcAft>
          <a:spcPct val="0"/>
        </a:spcAft>
        <a:defRPr sz="4400">
          <a:solidFill>
            <a:srgbClr val="376092"/>
          </a:solidFill>
          <a:latin typeface="Trajan Pro"/>
          <a:ea typeface="MS PGothic" panose="020B0600070205080204" pitchFamily="34" charset="-128"/>
          <a:cs typeface="Trajan Pro"/>
        </a:defRPr>
      </a:lvl5pPr>
      <a:lvl6pPr marL="457200" algn="ctr" defTabSz="457200" rtl="0" fontAlgn="base">
        <a:spcBef>
          <a:spcPct val="0"/>
        </a:spcBef>
        <a:spcAft>
          <a:spcPct val="0"/>
        </a:spcAft>
        <a:defRPr sz="4400">
          <a:solidFill>
            <a:srgbClr val="376092"/>
          </a:solidFill>
          <a:latin typeface="Trajan Pro"/>
          <a:ea typeface="Trajan Pro"/>
          <a:cs typeface="Trajan Pro"/>
        </a:defRPr>
      </a:lvl6pPr>
      <a:lvl7pPr marL="914400" algn="ctr" defTabSz="457200" rtl="0" fontAlgn="base">
        <a:spcBef>
          <a:spcPct val="0"/>
        </a:spcBef>
        <a:spcAft>
          <a:spcPct val="0"/>
        </a:spcAft>
        <a:defRPr sz="4400">
          <a:solidFill>
            <a:srgbClr val="376092"/>
          </a:solidFill>
          <a:latin typeface="Trajan Pro"/>
          <a:ea typeface="Trajan Pro"/>
          <a:cs typeface="Trajan Pro"/>
        </a:defRPr>
      </a:lvl7pPr>
      <a:lvl8pPr marL="1371600" algn="ctr" defTabSz="457200" rtl="0" fontAlgn="base">
        <a:spcBef>
          <a:spcPct val="0"/>
        </a:spcBef>
        <a:spcAft>
          <a:spcPct val="0"/>
        </a:spcAft>
        <a:defRPr sz="4400">
          <a:solidFill>
            <a:srgbClr val="376092"/>
          </a:solidFill>
          <a:latin typeface="Trajan Pro"/>
          <a:ea typeface="Trajan Pro"/>
          <a:cs typeface="Trajan Pro"/>
        </a:defRPr>
      </a:lvl8pPr>
      <a:lvl9pPr marL="1828800" algn="ctr" defTabSz="457200" rtl="0" fontAlgn="base">
        <a:spcBef>
          <a:spcPct val="0"/>
        </a:spcBef>
        <a:spcAft>
          <a:spcPct val="0"/>
        </a:spcAft>
        <a:defRPr sz="4400">
          <a:solidFill>
            <a:srgbClr val="376092"/>
          </a:solidFill>
          <a:latin typeface="Trajan Pro"/>
          <a:ea typeface="Trajan Pro"/>
          <a:cs typeface="Trajan Pro"/>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595959"/>
          </a:solidFill>
          <a:latin typeface="Arial"/>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7F7F7F"/>
          </a:solidFill>
          <a:latin typeface="Arial"/>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7F7F7F"/>
          </a:solidFill>
          <a:latin typeface="Arial"/>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A6A6A6"/>
          </a:solidFill>
          <a:latin typeface="Arial"/>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BFBFBF"/>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PPT-TEMP_R3.1_Cover.jpg">
            <a:extLst>
              <a:ext uri="{FF2B5EF4-FFF2-40B4-BE49-F238E27FC236}">
                <a16:creationId xmlns:a16="http://schemas.microsoft.com/office/drawing/2014/main" xmlns="" id="{A5E0A394-CA7E-4C28-9C50-AB4D55796A9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5" y="4832350"/>
            <a:ext cx="9142413"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Placeholder 1">
            <a:extLst>
              <a:ext uri="{FF2B5EF4-FFF2-40B4-BE49-F238E27FC236}">
                <a16:creationId xmlns:a16="http://schemas.microsoft.com/office/drawing/2014/main" xmlns="" id="{48112441-4AAF-40F2-AC47-961F8DC64000}"/>
              </a:ext>
            </a:extLst>
          </p:cNvPr>
          <p:cNvSpPr txBox="1">
            <a:spLocks/>
          </p:cNvSpPr>
          <p:nvPr/>
        </p:nvSpPr>
        <p:spPr bwMode="auto">
          <a:xfrm>
            <a:off x="1588" y="2343150"/>
            <a:ext cx="914241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595959"/>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A6A6A6"/>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9pPr>
          </a:lstStyle>
          <a:p>
            <a:pPr algn="ctr" eaLnBrk="1" hangingPunct="1">
              <a:spcBef>
                <a:spcPct val="0"/>
              </a:spcBef>
              <a:buFontTx/>
              <a:buNone/>
              <a:defRPr/>
            </a:pPr>
            <a:r>
              <a:rPr lang="en-US" altLang="en-US" sz="3000" cap="all" dirty="0">
                <a:solidFill>
                  <a:srgbClr val="1F497D"/>
                </a:solidFill>
                <a:latin typeface="Palatino Linotype" panose="02040502050505030304" pitchFamily="18" charset="0"/>
              </a:rPr>
              <a:t>THE POWER OF COMMUNITIES OF PRACTICE: </a:t>
            </a:r>
            <a:r>
              <a:rPr lang="en-US" altLang="en-US" sz="3600" dirty="0">
                <a:solidFill>
                  <a:srgbClr val="1F497D"/>
                </a:solidFill>
                <a:latin typeface="Palatino Linotype" panose="02040502050505030304" pitchFamily="18" charset="0"/>
              </a:rPr>
              <a:t/>
            </a:r>
            <a:br>
              <a:rPr lang="en-US" altLang="en-US" sz="3600" dirty="0">
                <a:solidFill>
                  <a:srgbClr val="1F497D"/>
                </a:solidFill>
                <a:latin typeface="Palatino Linotype" panose="02040502050505030304" pitchFamily="18" charset="0"/>
              </a:rPr>
            </a:br>
            <a:r>
              <a:rPr lang="en-US" altLang="en-US" sz="2800" i="1" dirty="0">
                <a:solidFill>
                  <a:srgbClr val="1F497D"/>
                </a:solidFill>
                <a:latin typeface="Palatino Linotype" panose="02040502050505030304" pitchFamily="18" charset="0"/>
              </a:rPr>
              <a:t>Engaging to create excellence and integrate the system</a:t>
            </a:r>
          </a:p>
        </p:txBody>
      </p:sp>
      <p:sp>
        <p:nvSpPr>
          <p:cNvPr id="15364" name="TextBox 6">
            <a:extLst>
              <a:ext uri="{FF2B5EF4-FFF2-40B4-BE49-F238E27FC236}">
                <a16:creationId xmlns:a16="http://schemas.microsoft.com/office/drawing/2014/main" xmlns="" id="{10AD56E9-11EA-4E71-9EB1-74AC3143DCF0}"/>
              </a:ext>
            </a:extLst>
          </p:cNvPr>
          <p:cNvSpPr txBox="1">
            <a:spLocks noChangeArrowheads="1"/>
          </p:cNvSpPr>
          <p:nvPr/>
        </p:nvSpPr>
        <p:spPr bwMode="auto">
          <a:xfrm>
            <a:off x="-23813" y="3694113"/>
            <a:ext cx="9142413" cy="1908175"/>
          </a:xfrm>
          <a:prstGeom prst="rect">
            <a:avLst/>
          </a:prstGeom>
          <a:noFill/>
          <a:ln>
            <a:noFill/>
          </a:ln>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ctr" eaLnBrk="1" hangingPunct="1">
              <a:defRPr/>
            </a:pPr>
            <a:r>
              <a:rPr lang="en-US" sz="2000" dirty="0">
                <a:solidFill>
                  <a:schemeClr val="bg1">
                    <a:lumMod val="50000"/>
                  </a:schemeClr>
                </a:solidFill>
                <a:latin typeface="+mj-lt"/>
                <a:ea typeface="Avenir LT Std 45 Book"/>
                <a:cs typeface="Avenir LT Std 45 Book"/>
              </a:rPr>
              <a:t>Karen Minyard, Ph.D., CEO</a:t>
            </a:r>
          </a:p>
          <a:p>
            <a:pPr algn="ctr">
              <a:defRPr/>
            </a:pPr>
            <a:r>
              <a:rPr lang="en-US" sz="2000" dirty="0">
                <a:solidFill>
                  <a:schemeClr val="bg1">
                    <a:lumMod val="50000"/>
                  </a:schemeClr>
                </a:solidFill>
                <a:latin typeface="+mj-lt"/>
              </a:rPr>
              <a:t>Brigitte Manteuffel, Ph.D., Senior Research Associate</a:t>
            </a:r>
          </a:p>
          <a:p>
            <a:pPr algn="ctr" eaLnBrk="1" hangingPunct="1">
              <a:defRPr/>
            </a:pPr>
            <a:r>
              <a:rPr lang="en-US" sz="2000" dirty="0">
                <a:solidFill>
                  <a:schemeClr val="bg1">
                    <a:lumMod val="50000"/>
                  </a:schemeClr>
                </a:solidFill>
                <a:latin typeface="+mj-lt"/>
                <a:ea typeface="Avenir LT Std 45 Book"/>
                <a:cs typeface="Avenir LT Std 45 Book"/>
              </a:rPr>
              <a:t>Georgia Health Policy Center</a:t>
            </a:r>
          </a:p>
          <a:p>
            <a:pPr algn="ctr" eaLnBrk="1" hangingPunct="1">
              <a:defRPr/>
            </a:pPr>
            <a:r>
              <a:rPr lang="en-US" sz="2000" dirty="0">
                <a:solidFill>
                  <a:schemeClr val="bg1">
                    <a:lumMod val="50000"/>
                  </a:schemeClr>
                </a:solidFill>
                <a:latin typeface="+mj-lt"/>
                <a:ea typeface="Avenir LT Std 45 Book"/>
                <a:cs typeface="Avenir LT Std 45 Book"/>
              </a:rPr>
              <a:t>Georgia State University </a:t>
            </a:r>
          </a:p>
          <a:p>
            <a:pPr algn="ctr" eaLnBrk="1" hangingPunct="1">
              <a:defRPr/>
            </a:pPr>
            <a:r>
              <a:rPr lang="en-US" sz="2000" dirty="0">
                <a:solidFill>
                  <a:schemeClr val="bg1">
                    <a:lumMod val="50000"/>
                  </a:schemeClr>
                </a:solidFill>
                <a:latin typeface="+mj-lt"/>
                <a:ea typeface="Avenir LT Std 45 Book"/>
                <a:cs typeface="Avenir LT Std 45 Book"/>
              </a:rPr>
              <a:t>USA</a:t>
            </a:r>
          </a:p>
          <a:p>
            <a:pPr algn="ctr" eaLnBrk="1" hangingPunct="1">
              <a:defRPr/>
            </a:pPr>
            <a:endParaRPr lang="en-US" dirty="0">
              <a:solidFill>
                <a:srgbClr val="595959"/>
              </a:solidFill>
              <a:latin typeface="+mn-lt"/>
              <a:ea typeface="Avenir LT Std 45 Book"/>
              <a:cs typeface="Avenir LT Std 45 Book"/>
            </a:endParaRPr>
          </a:p>
        </p:txBody>
      </p:sp>
      <p:pic>
        <p:nvPicPr>
          <p:cNvPr id="16389" name="Picture 1">
            <a:extLst>
              <a:ext uri="{FF2B5EF4-FFF2-40B4-BE49-F238E27FC236}">
                <a16:creationId xmlns:a16="http://schemas.microsoft.com/office/drawing/2014/main" xmlns="" id="{C879D311-EF33-44FA-A557-44ECAFF2EA9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8538" y="363538"/>
            <a:ext cx="71231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a:extLst>
              <a:ext uri="{FF2B5EF4-FFF2-40B4-BE49-F238E27FC236}">
                <a16:creationId xmlns:a16="http://schemas.microsoft.com/office/drawing/2014/main" xmlns="" id="{9A13D9D9-E84F-40F3-8FC8-91FFEBEE993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533400"/>
            <a:ext cx="2133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a:extLst>
              <a:ext uri="{FF2B5EF4-FFF2-40B4-BE49-F238E27FC236}">
                <a16:creationId xmlns:a16="http://schemas.microsoft.com/office/drawing/2014/main" xmlns="" id="{A97AF717-739C-4F49-A51D-B455A727505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5000" y="533400"/>
            <a:ext cx="20843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E2771B14-D7EB-4662-B6E6-29E19DDA0392}"/>
              </a:ext>
            </a:extLst>
          </p:cNvPr>
          <p:cNvSpPr/>
          <p:nvPr/>
        </p:nvSpPr>
        <p:spPr>
          <a:xfrm>
            <a:off x="533400" y="4419600"/>
            <a:ext cx="8077200" cy="1200150"/>
          </a:xfrm>
          <a:prstGeom prst="rect">
            <a:avLst/>
          </a:prstGeom>
        </p:spPr>
        <p:txBody>
          <a:bodyPr>
            <a:spAutoFit/>
          </a:bodyPr>
          <a:lstStyle/>
          <a:p>
            <a:pPr>
              <a:defRPr/>
            </a:pPr>
            <a:r>
              <a:rPr lang="en-US" sz="2400" i="1" dirty="0">
                <a:solidFill>
                  <a:schemeClr val="bg1">
                    <a:lumMod val="50000"/>
                  </a:schemeClr>
                </a:solidFill>
                <a:latin typeface="Palatino Linotype" panose="02040502050505030304" pitchFamily="18" charset="0"/>
              </a:rPr>
              <a:t>Communities of practice are groups of people who share a concern or a passion for something they do and learn how to do it better as they interact regularly.</a:t>
            </a:r>
          </a:p>
        </p:txBody>
      </p:sp>
      <p:sp>
        <p:nvSpPr>
          <p:cNvPr id="8" name="TextBox 7">
            <a:extLst>
              <a:ext uri="{FF2B5EF4-FFF2-40B4-BE49-F238E27FC236}">
                <a16:creationId xmlns:a16="http://schemas.microsoft.com/office/drawing/2014/main" xmlns="" id="{52F17A06-656B-41D1-B4B5-023C2D2649B1}"/>
              </a:ext>
            </a:extLst>
          </p:cNvPr>
          <p:cNvSpPr txBox="1"/>
          <p:nvPr/>
        </p:nvSpPr>
        <p:spPr>
          <a:xfrm>
            <a:off x="152400" y="6400800"/>
            <a:ext cx="3352800" cy="246063"/>
          </a:xfrm>
          <a:prstGeom prst="rect">
            <a:avLst/>
          </a:prstGeom>
          <a:noFill/>
        </p:spPr>
        <p:txBody>
          <a:bodyPr>
            <a:spAutoFit/>
          </a:bodyPr>
          <a:lstStyle/>
          <a:p>
            <a:pPr>
              <a:defRPr/>
            </a:pPr>
            <a:r>
              <a:rPr lang="en-US" sz="1000" dirty="0">
                <a:solidFill>
                  <a:schemeClr val="bg1"/>
                </a:solidFill>
                <a:latin typeface="+mj-lt"/>
              </a:rPr>
              <a:t>Source: http://wenger-trayner.com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C27D3-E6EE-4657-BAD5-46D6CCE3E5CD}"/>
              </a:ext>
            </a:extLst>
          </p:cNvPr>
          <p:cNvSpPr>
            <a:spLocks noGrp="1"/>
          </p:cNvSpPr>
          <p:nvPr>
            <p:ph type="title"/>
          </p:nvPr>
        </p:nvSpPr>
        <p:spPr>
          <a:xfrm>
            <a:off x="722313" y="533400"/>
            <a:ext cx="7772400" cy="762000"/>
          </a:xfrm>
        </p:spPr>
        <p:txBody>
          <a:bodyPr/>
          <a:lstStyle/>
          <a:p>
            <a:pPr>
              <a:defRPr/>
            </a:pPr>
            <a:r>
              <a:rPr lang="en-US" b="0" dirty="0">
                <a:latin typeface="Palatino Linotype" panose="02040502050505030304" pitchFamily="18" charset="0"/>
              </a:rPr>
              <a:t>COMMUNITIES OF PRACTICE</a:t>
            </a:r>
          </a:p>
        </p:txBody>
      </p:sp>
      <p:sp>
        <p:nvSpPr>
          <p:cNvPr id="3" name="Text Placeholder 2">
            <a:extLst>
              <a:ext uri="{FF2B5EF4-FFF2-40B4-BE49-F238E27FC236}">
                <a16:creationId xmlns:a16="http://schemas.microsoft.com/office/drawing/2014/main" xmlns="" id="{3F674DCF-BC97-4F28-BF2E-9EFC4518BF16}"/>
              </a:ext>
            </a:extLst>
          </p:cNvPr>
          <p:cNvSpPr>
            <a:spLocks noGrp="1"/>
          </p:cNvSpPr>
          <p:nvPr>
            <p:ph type="body" idx="1"/>
          </p:nvPr>
        </p:nvSpPr>
        <p:spPr>
          <a:xfrm>
            <a:off x="722313" y="3452813"/>
            <a:ext cx="7772400" cy="1500187"/>
          </a:xfrm>
        </p:spPr>
        <p:txBody>
          <a:bodyPr/>
          <a:lstStyle/>
          <a:p>
            <a:pPr>
              <a:defRPr/>
            </a:pPr>
            <a:r>
              <a:rPr lang="en-US" sz="2600" dirty="0">
                <a:solidFill>
                  <a:srgbClr val="666666"/>
                </a:solidFill>
                <a:latin typeface="+mn-lt"/>
              </a:rPr>
              <a:t>Successful and sustainable communities of practice share some common elements. Werner identifies the top three elements as:</a:t>
            </a:r>
          </a:p>
          <a:p>
            <a:pPr>
              <a:defRPr/>
            </a:pPr>
            <a:endParaRPr lang="en-US" sz="2600" dirty="0">
              <a:latin typeface="+mn-lt"/>
            </a:endParaRPr>
          </a:p>
          <a:p>
            <a:pPr marL="800100" lvl="1" indent="-342900">
              <a:buFont typeface="Arial" panose="020B0604020202020204" pitchFamily="34" charset="0"/>
              <a:buChar char="•"/>
              <a:defRPr/>
            </a:pPr>
            <a:r>
              <a:rPr lang="en-US" sz="2200" dirty="0">
                <a:solidFill>
                  <a:schemeClr val="bg1">
                    <a:lumMod val="50000"/>
                  </a:schemeClr>
                </a:solidFill>
                <a:latin typeface="+mn-lt"/>
              </a:rPr>
              <a:t>Shared Goal</a:t>
            </a:r>
          </a:p>
          <a:p>
            <a:pPr marL="800100" lvl="1" indent="-342900">
              <a:buFont typeface="Arial" panose="020B0604020202020204" pitchFamily="34" charset="0"/>
              <a:buChar char="•"/>
              <a:defRPr/>
            </a:pPr>
            <a:r>
              <a:rPr lang="en-US" sz="2200" dirty="0">
                <a:solidFill>
                  <a:schemeClr val="bg1">
                    <a:lumMod val="50000"/>
                  </a:schemeClr>
                </a:solidFill>
                <a:latin typeface="+mn-lt"/>
              </a:rPr>
              <a:t>Leadership </a:t>
            </a:r>
          </a:p>
          <a:p>
            <a:pPr marL="800100" lvl="1" indent="-342900">
              <a:buFont typeface="Arial" panose="020B0604020202020204" pitchFamily="34" charset="0"/>
              <a:buChar char="•"/>
              <a:defRPr/>
            </a:pPr>
            <a:r>
              <a:rPr lang="en-US" sz="2200" dirty="0">
                <a:solidFill>
                  <a:schemeClr val="bg1">
                    <a:lumMod val="50000"/>
                  </a:schemeClr>
                </a:solidFill>
                <a:latin typeface="+mn-lt"/>
              </a:rPr>
              <a:t>Time</a:t>
            </a:r>
          </a:p>
        </p:txBody>
      </p:sp>
      <p:sp>
        <p:nvSpPr>
          <p:cNvPr id="4" name="TextBox 3">
            <a:extLst>
              <a:ext uri="{FF2B5EF4-FFF2-40B4-BE49-F238E27FC236}">
                <a16:creationId xmlns:a16="http://schemas.microsoft.com/office/drawing/2014/main" xmlns="" id="{3E8A9B8F-26B0-4173-85D9-18C3DF0A724C}"/>
              </a:ext>
            </a:extLst>
          </p:cNvPr>
          <p:cNvSpPr txBox="1"/>
          <p:nvPr/>
        </p:nvSpPr>
        <p:spPr>
          <a:xfrm>
            <a:off x="152400" y="6400800"/>
            <a:ext cx="3352800" cy="246063"/>
          </a:xfrm>
          <a:prstGeom prst="rect">
            <a:avLst/>
          </a:prstGeom>
          <a:noFill/>
        </p:spPr>
        <p:txBody>
          <a:bodyPr>
            <a:spAutoFit/>
          </a:bodyPr>
          <a:lstStyle/>
          <a:p>
            <a:pPr>
              <a:defRPr/>
            </a:pPr>
            <a:r>
              <a:rPr lang="en-US" sz="1000" dirty="0">
                <a:solidFill>
                  <a:schemeClr val="bg1"/>
                </a:solidFill>
                <a:latin typeface="+mj-lt"/>
              </a:rPr>
              <a:t>Source: http://wenger-trayner.com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27388634-4610-4B9D-8FB0-2C175518F8B5}"/>
              </a:ext>
            </a:extLst>
          </p:cNvPr>
          <p:cNvSpPr>
            <a:spLocks noGrp="1"/>
          </p:cNvSpPr>
          <p:nvPr>
            <p:ph type="title"/>
          </p:nvPr>
        </p:nvSpPr>
        <p:spPr>
          <a:xfrm>
            <a:off x="381000" y="3521075"/>
            <a:ext cx="7772400" cy="2117725"/>
          </a:xfrm>
        </p:spPr>
        <p:txBody>
          <a:bodyPr/>
          <a:lstStyle/>
          <a:p>
            <a:pPr algn="l"/>
            <a:r>
              <a:rPr lang="en-US" altLang="en-US" sz="4000" dirty="0">
                <a:latin typeface="Palatino Linotype" panose="02040502050505030304" pitchFamily="18" charset="0"/>
                <a:cs typeface="Trajan Pro" pitchFamily="18" charset="0"/>
              </a:rPr>
              <a:t>GHPC’S EXPERIENCE WITH COMMUNITIES OF PRACTICE AS A WAY OF WORK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65B08FF6-EC88-4C06-BBE7-B889C5F03A0E}"/>
              </a:ext>
            </a:extLst>
          </p:cNvPr>
          <p:cNvGraphicFramePr>
            <a:graphicFrameLocks noGrp="1"/>
          </p:cNvGraphicFramePr>
          <p:nvPr>
            <p:ph idx="1"/>
          </p:nvPr>
        </p:nvGraphicFramePr>
        <p:xfrm>
          <a:off x="304800" y="609600"/>
          <a:ext cx="83820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1B52072D-66C4-4A46-98D9-3DF98CBD401B}"/>
              </a:ext>
            </a:extLst>
          </p:cNvPr>
          <p:cNvSpPr>
            <a:spLocks noGrp="1"/>
          </p:cNvSpPr>
          <p:nvPr>
            <p:ph type="title"/>
          </p:nvPr>
        </p:nvSpPr>
        <p:spPr>
          <a:xfrm>
            <a:off x="457200" y="246063"/>
            <a:ext cx="8229600" cy="1143000"/>
          </a:xfrm>
        </p:spPr>
        <p:txBody>
          <a:bodyPr/>
          <a:lstStyle/>
          <a:p>
            <a:r>
              <a:rPr lang="en-US" altLang="en-US" sz="3600" dirty="0">
                <a:latin typeface="Palatino Linotype" panose="02040502050505030304" pitchFamily="18" charset="0"/>
                <a:cs typeface="Trajan Pro" pitchFamily="18" charset="0"/>
              </a:rPr>
              <a:t>RAPID WHOLE-SCALE</a:t>
            </a:r>
            <a:r>
              <a:rPr lang="en-US" altLang="en-US" sz="3600" baseline="30000" dirty="0">
                <a:latin typeface="Palatino Linotype" panose="02040502050505030304" pitchFamily="18" charset="0"/>
                <a:cs typeface="Trajan Pro" pitchFamily="18" charset="0"/>
              </a:rPr>
              <a:t>TM</a:t>
            </a:r>
            <a:r>
              <a:rPr lang="en-US" altLang="en-US" sz="3600" dirty="0">
                <a:latin typeface="Palatino Linotype" panose="02040502050505030304" pitchFamily="18" charset="0"/>
                <a:cs typeface="Trajan Pro" pitchFamily="18" charset="0"/>
              </a:rPr>
              <a:t> CHANGE</a:t>
            </a:r>
          </a:p>
        </p:txBody>
      </p:sp>
      <p:pic>
        <p:nvPicPr>
          <p:cNvPr id="3" name="Content Placeholder 2">
            <a:extLst>
              <a:ext uri="{FF2B5EF4-FFF2-40B4-BE49-F238E27FC236}">
                <a16:creationId xmlns:a16="http://schemas.microsoft.com/office/drawing/2014/main" xmlns="" id="{2D670940-339A-474C-B6EF-9A94FFED4672}"/>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705" y="1905000"/>
            <a:ext cx="8229600" cy="321243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1DFA0E56-DD06-4C49-A62B-CEDE850ABE4A}"/>
              </a:ext>
            </a:extLst>
          </p:cNvPr>
          <p:cNvSpPr>
            <a:spLocks noGrp="1"/>
          </p:cNvSpPr>
          <p:nvPr>
            <p:ph type="title"/>
          </p:nvPr>
        </p:nvSpPr>
        <p:spPr>
          <a:xfrm>
            <a:off x="457200" y="246063"/>
            <a:ext cx="8229600" cy="1143000"/>
          </a:xfrm>
        </p:spPr>
        <p:txBody>
          <a:bodyPr/>
          <a:lstStyle/>
          <a:p>
            <a:r>
              <a:rPr lang="en-US" altLang="en-US" sz="4000" dirty="0">
                <a:latin typeface="Palatino Linotype" panose="02040502050505030304" pitchFamily="18" charset="0"/>
                <a:cs typeface="Trajan Pro" pitchFamily="18" charset="0"/>
              </a:rPr>
              <a:t>WHOLE-SCALE</a:t>
            </a:r>
            <a:r>
              <a:rPr lang="en-US" altLang="en-US" sz="4000" baseline="30000" dirty="0">
                <a:latin typeface="Palatino Linotype" panose="02040502050505030304" pitchFamily="18" charset="0"/>
                <a:cs typeface="Trajan Pro" pitchFamily="18" charset="0"/>
              </a:rPr>
              <a:t>TM</a:t>
            </a:r>
            <a:r>
              <a:rPr lang="en-US" altLang="en-US" sz="4000" dirty="0">
                <a:latin typeface="Palatino Linotype" panose="02040502050505030304" pitchFamily="18" charset="0"/>
                <a:cs typeface="Trajan Pro" pitchFamily="18" charset="0"/>
              </a:rPr>
              <a:t> CHANGE</a:t>
            </a:r>
          </a:p>
        </p:txBody>
      </p:sp>
      <p:sp>
        <p:nvSpPr>
          <p:cNvPr id="3" name="Content Placeholder 2">
            <a:extLst>
              <a:ext uri="{FF2B5EF4-FFF2-40B4-BE49-F238E27FC236}">
                <a16:creationId xmlns:a16="http://schemas.microsoft.com/office/drawing/2014/main" xmlns="" id="{9B97C048-4CEF-43EE-95E4-9CC5D05E4969}"/>
              </a:ext>
            </a:extLst>
          </p:cNvPr>
          <p:cNvSpPr>
            <a:spLocks noGrp="1"/>
          </p:cNvSpPr>
          <p:nvPr>
            <p:ph idx="1"/>
          </p:nvPr>
        </p:nvSpPr>
        <p:spPr>
          <a:xfrm>
            <a:off x="923925" y="1646238"/>
            <a:ext cx="8229600" cy="4525962"/>
          </a:xfrm>
        </p:spPr>
        <p:txBody>
          <a:bodyPr/>
          <a:lstStyle/>
          <a:p>
            <a:pPr marL="0" indent="0">
              <a:buFont typeface="Arial" panose="020B0604020202020204" pitchFamily="34" charset="0"/>
              <a:buNone/>
              <a:defRPr/>
            </a:pPr>
            <a:r>
              <a:rPr lang="en-US" sz="2600" dirty="0">
                <a:latin typeface="+mj-lt"/>
              </a:rPr>
              <a:t>Core </a:t>
            </a:r>
            <a:r>
              <a:rPr lang="en-US" sz="2600" dirty="0">
                <a:solidFill>
                  <a:srgbClr val="666666"/>
                </a:solidFill>
                <a:latin typeface="+mj-lt"/>
              </a:rPr>
              <a:t>Beliefs and Values:</a:t>
            </a:r>
          </a:p>
          <a:p>
            <a:pPr>
              <a:defRPr/>
            </a:pPr>
            <a:r>
              <a:rPr lang="en-US" sz="2200" dirty="0">
                <a:solidFill>
                  <a:schemeClr val="bg1">
                    <a:lumMod val="50000"/>
                  </a:schemeClr>
                </a:solidFill>
                <a:latin typeface="+mn-lt"/>
              </a:rPr>
              <a:t>Creating Empowerment and Participation</a:t>
            </a:r>
          </a:p>
          <a:p>
            <a:pPr>
              <a:defRPr/>
            </a:pPr>
            <a:r>
              <a:rPr lang="en-US" sz="2200" dirty="0">
                <a:solidFill>
                  <a:schemeClr val="bg1">
                    <a:lumMod val="50000"/>
                  </a:schemeClr>
                </a:solidFill>
                <a:latin typeface="+mn-lt"/>
              </a:rPr>
              <a:t>Creating Community</a:t>
            </a:r>
          </a:p>
          <a:p>
            <a:pPr>
              <a:defRPr/>
            </a:pPr>
            <a:r>
              <a:rPr lang="en-US" sz="2200" dirty="0">
                <a:solidFill>
                  <a:schemeClr val="bg1">
                    <a:lumMod val="50000"/>
                  </a:schemeClr>
                </a:solidFill>
                <a:latin typeface="+mn-lt"/>
              </a:rPr>
              <a:t>Using Reality as a Key Driver</a:t>
            </a:r>
          </a:p>
          <a:p>
            <a:pPr>
              <a:defRPr/>
            </a:pPr>
            <a:r>
              <a:rPr lang="en-US" sz="2200" dirty="0">
                <a:solidFill>
                  <a:schemeClr val="bg1">
                    <a:lumMod val="50000"/>
                  </a:schemeClr>
                </a:solidFill>
                <a:latin typeface="+mn-lt"/>
              </a:rPr>
              <a:t>Building and Maintaining a Common Database</a:t>
            </a:r>
          </a:p>
          <a:p>
            <a:pPr>
              <a:defRPr/>
            </a:pPr>
            <a:r>
              <a:rPr lang="en-US" sz="2200" dirty="0">
                <a:solidFill>
                  <a:schemeClr val="bg1">
                    <a:lumMod val="50000"/>
                  </a:schemeClr>
                </a:solidFill>
                <a:latin typeface="+mn-lt"/>
              </a:rPr>
              <a:t>Creating a Shared Preferred Future</a:t>
            </a:r>
          </a:p>
          <a:p>
            <a:pPr>
              <a:defRPr/>
            </a:pPr>
            <a:r>
              <a:rPr lang="en-US" sz="2200" dirty="0">
                <a:solidFill>
                  <a:schemeClr val="bg1">
                    <a:lumMod val="50000"/>
                  </a:schemeClr>
                </a:solidFill>
                <a:latin typeface="+mn-lt"/>
              </a:rPr>
              <a:t>Creating Change in Real Time</a:t>
            </a:r>
          </a:p>
          <a:p>
            <a:pPr>
              <a:defRPr/>
            </a:pPr>
            <a:r>
              <a:rPr lang="en-US" sz="2200" dirty="0">
                <a:solidFill>
                  <a:schemeClr val="bg1">
                    <a:lumMod val="50000"/>
                  </a:schemeClr>
                </a:solidFill>
                <a:latin typeface="+mn-lt"/>
              </a:rPr>
              <a:t>Practicing Action Research</a:t>
            </a:r>
          </a:p>
          <a:p>
            <a:pPr>
              <a:defRPr/>
            </a:pPr>
            <a:r>
              <a:rPr lang="en-US" sz="2200" dirty="0">
                <a:solidFill>
                  <a:schemeClr val="bg1">
                    <a:lumMod val="50000"/>
                  </a:schemeClr>
                </a:solidFill>
                <a:latin typeface="+mn-lt"/>
              </a:rPr>
              <a:t>Transferring Learning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D9589-1769-4A4A-8A05-277DC379A948}"/>
              </a:ext>
            </a:extLst>
          </p:cNvPr>
          <p:cNvSpPr>
            <a:spLocks noGrp="1"/>
          </p:cNvSpPr>
          <p:nvPr>
            <p:ph type="title"/>
          </p:nvPr>
        </p:nvSpPr>
        <p:spPr>
          <a:xfrm>
            <a:off x="0" y="228600"/>
            <a:ext cx="9067800" cy="857250"/>
          </a:xfrm>
        </p:spPr>
        <p:txBody>
          <a:bodyPr/>
          <a:lstStyle/>
          <a:p>
            <a:pPr>
              <a:defRPr/>
            </a:pPr>
            <a:r>
              <a:rPr lang="en-US" sz="3600" cap="all" dirty="0">
                <a:latin typeface="Palatino Linotype" panose="02040502050505030304" pitchFamily="18" charset="0"/>
              </a:rPr>
              <a:t>Technical Assistance</a:t>
            </a:r>
          </a:p>
        </p:txBody>
      </p:sp>
      <p:sp>
        <p:nvSpPr>
          <p:cNvPr id="3" name="Content Placeholder 2">
            <a:extLst>
              <a:ext uri="{FF2B5EF4-FFF2-40B4-BE49-F238E27FC236}">
                <a16:creationId xmlns:a16="http://schemas.microsoft.com/office/drawing/2014/main" xmlns="" id="{FAF9B9FC-FB03-4B2F-8E96-D7248B3AC3C6}"/>
              </a:ext>
            </a:extLst>
          </p:cNvPr>
          <p:cNvSpPr>
            <a:spLocks noGrp="1"/>
          </p:cNvSpPr>
          <p:nvPr>
            <p:ph idx="1"/>
          </p:nvPr>
        </p:nvSpPr>
        <p:spPr>
          <a:xfrm>
            <a:off x="914400" y="1524000"/>
            <a:ext cx="6743700" cy="3662363"/>
          </a:xfrm>
        </p:spPr>
        <p:txBody>
          <a:bodyPr/>
          <a:lstStyle/>
          <a:p>
            <a:pPr marL="0" indent="0">
              <a:buFont typeface="Arial" panose="020B0604020202020204" pitchFamily="34" charset="0"/>
              <a:buNone/>
              <a:defRPr/>
            </a:pPr>
            <a:r>
              <a:rPr lang="en-US" sz="2000" dirty="0">
                <a:latin typeface="Calibri" panose="020F0502020204030204" pitchFamily="34" charset="0"/>
                <a:cs typeface="Calibri" panose="020F0502020204030204" pitchFamily="34" charset="0"/>
              </a:rPr>
              <a:t>GHPC’s History: </a:t>
            </a:r>
          </a:p>
          <a:p>
            <a:pPr>
              <a:defRPr/>
            </a:pPr>
            <a:r>
              <a:rPr lang="en-US" sz="2000" dirty="0">
                <a:solidFill>
                  <a:schemeClr val="bg1">
                    <a:lumMod val="50000"/>
                  </a:schemeClr>
                </a:solidFill>
                <a:latin typeface="Calibri" panose="020F0502020204030204" pitchFamily="34" charset="0"/>
                <a:cs typeface="Calibri" panose="020F0502020204030204" pitchFamily="34" charset="0"/>
              </a:rPr>
              <a:t>1997-2003 to support fragile healthcare systems in 26 counties in Georgia</a:t>
            </a:r>
          </a:p>
          <a:p>
            <a:pPr marL="0" indent="0">
              <a:buFont typeface="Arial" panose="020B0604020202020204" pitchFamily="34" charset="0"/>
              <a:buNone/>
              <a:defRPr/>
            </a:pPr>
            <a:endParaRPr lang="en-US" sz="2000" dirty="0">
              <a:solidFill>
                <a:schemeClr val="bg1">
                  <a:lumMod val="50000"/>
                </a:schemeClr>
              </a:solidFill>
              <a:latin typeface="Calibri" panose="020F0502020204030204" pitchFamily="34" charset="0"/>
              <a:cs typeface="Calibri" panose="020F0502020204030204" pitchFamily="34" charset="0"/>
            </a:endParaRPr>
          </a:p>
          <a:p>
            <a:pPr>
              <a:defRPr/>
            </a:pPr>
            <a:r>
              <a:rPr lang="en-US" sz="2000" dirty="0">
                <a:solidFill>
                  <a:schemeClr val="bg1">
                    <a:lumMod val="50000"/>
                  </a:schemeClr>
                </a:solidFill>
                <a:latin typeface="Calibri" panose="020F0502020204030204" pitchFamily="34" charset="0"/>
                <a:cs typeface="Calibri" panose="020F0502020204030204" pitchFamily="34" charset="0"/>
              </a:rPr>
              <a:t>Providing Technical Assistance to FORHP grantees continuously since 2002</a:t>
            </a:r>
          </a:p>
          <a:p>
            <a:pPr marL="0" indent="0">
              <a:buFont typeface="Arial" panose="020B0604020202020204" pitchFamily="34" charset="0"/>
              <a:buNone/>
              <a:defRPr/>
            </a:pPr>
            <a:endParaRPr lang="en-US" sz="2000" dirty="0">
              <a:solidFill>
                <a:schemeClr val="bg1">
                  <a:lumMod val="50000"/>
                </a:schemeClr>
              </a:solidFill>
              <a:latin typeface="Calibri" panose="020F0502020204030204" pitchFamily="34" charset="0"/>
              <a:cs typeface="Calibri" panose="020F0502020204030204" pitchFamily="34" charset="0"/>
            </a:endParaRPr>
          </a:p>
          <a:p>
            <a:pPr>
              <a:defRPr/>
            </a:pPr>
            <a:r>
              <a:rPr lang="en-US" sz="2000" dirty="0">
                <a:solidFill>
                  <a:schemeClr val="bg1">
                    <a:lumMod val="50000"/>
                  </a:schemeClr>
                </a:solidFill>
                <a:latin typeface="Calibri" panose="020F0502020204030204" pitchFamily="34" charset="0"/>
                <a:cs typeface="Calibri" panose="020F0502020204030204" pitchFamily="34" charset="0"/>
              </a:rPr>
              <a:t>FORHP Sustainability Technical Assistance Contract from 2008-2011</a:t>
            </a:r>
          </a:p>
          <a:p>
            <a:pPr>
              <a:defRPr/>
            </a:pPr>
            <a:endParaRPr lang="en-US" sz="2000" dirty="0">
              <a:solidFill>
                <a:schemeClr val="bg1">
                  <a:lumMod val="50000"/>
                </a:schemeClr>
              </a:solidFill>
              <a:latin typeface="Calibri" panose="020F0502020204030204" pitchFamily="34" charset="0"/>
              <a:cs typeface="Calibri" panose="020F0502020204030204" pitchFamily="34" charset="0"/>
            </a:endParaRPr>
          </a:p>
          <a:p>
            <a:pPr>
              <a:defRPr/>
            </a:pPr>
            <a:r>
              <a:rPr lang="en-US" sz="2000" dirty="0">
                <a:solidFill>
                  <a:schemeClr val="bg1">
                    <a:lumMod val="50000"/>
                  </a:schemeClr>
                </a:solidFill>
                <a:latin typeface="Calibri" panose="020F0502020204030204" pitchFamily="34" charset="0"/>
                <a:cs typeface="Calibri" panose="020F0502020204030204" pitchFamily="34" charset="0"/>
              </a:rPr>
              <a:t>Diverse portfolio of technical assistance projects supporting local, state, and national entities</a:t>
            </a:r>
          </a:p>
          <a:p>
            <a:pPr>
              <a:defRPr/>
            </a:pPr>
            <a:endParaRPr lang="en-US" sz="1800" dirty="0">
              <a:latin typeface="+mj-lt"/>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ECA0D-7AF3-4AAC-A6B4-A13B7F5004EB}"/>
              </a:ext>
            </a:extLst>
          </p:cNvPr>
          <p:cNvSpPr>
            <a:spLocks noGrp="1"/>
          </p:cNvSpPr>
          <p:nvPr>
            <p:ph type="title"/>
          </p:nvPr>
        </p:nvSpPr>
        <p:spPr>
          <a:xfrm>
            <a:off x="457200" y="246063"/>
            <a:ext cx="8229600" cy="1143000"/>
          </a:xfrm>
        </p:spPr>
        <p:txBody>
          <a:bodyPr/>
          <a:lstStyle/>
          <a:p>
            <a:pPr>
              <a:defRPr/>
            </a:pPr>
            <a:r>
              <a:rPr lang="en-US" sz="3200" cap="all" dirty="0">
                <a:latin typeface="Palatino Linotype" panose="02040502050505030304" pitchFamily="18" charset="0"/>
                <a:cs typeface="Arial" pitchFamily="34" charset="0"/>
              </a:rPr>
              <a:t>Technical Assistance Principles</a:t>
            </a:r>
          </a:p>
        </p:txBody>
      </p:sp>
      <p:sp>
        <p:nvSpPr>
          <p:cNvPr id="57347" name="Content Placeholder 2">
            <a:extLst>
              <a:ext uri="{FF2B5EF4-FFF2-40B4-BE49-F238E27FC236}">
                <a16:creationId xmlns:a16="http://schemas.microsoft.com/office/drawing/2014/main" xmlns="" id="{37EA70C2-DDCC-43E2-8BBC-2FAFCA667E73}"/>
              </a:ext>
            </a:extLst>
          </p:cNvPr>
          <p:cNvSpPr>
            <a:spLocks noGrp="1"/>
          </p:cNvSpPr>
          <p:nvPr>
            <p:ph idx="1"/>
          </p:nvPr>
        </p:nvSpPr>
        <p:spPr>
          <a:xfrm>
            <a:off x="533400" y="2209800"/>
            <a:ext cx="8229600" cy="4525963"/>
          </a:xfrm>
        </p:spPr>
        <p:txBody>
          <a:bodyPr/>
          <a:lstStyle/>
          <a:p>
            <a:r>
              <a:rPr lang="en-US" altLang="en-US" sz="2600" dirty="0">
                <a:latin typeface="Calibri" panose="020F0502020204030204" pitchFamily="34" charset="0"/>
                <a:cs typeface="Calibri" panose="020F0502020204030204" pitchFamily="34" charset="0"/>
              </a:rPr>
              <a:t>Focused on sustainability and sustained impact</a:t>
            </a:r>
          </a:p>
          <a:p>
            <a:r>
              <a:rPr lang="en-US" altLang="en-US" sz="2600" dirty="0">
                <a:latin typeface="Calibri" panose="020F0502020204030204" pitchFamily="34" charset="0"/>
                <a:cs typeface="Calibri" panose="020F0502020204030204" pitchFamily="34" charset="0"/>
              </a:rPr>
              <a:t>Systematic but flexible</a:t>
            </a:r>
          </a:p>
          <a:p>
            <a:r>
              <a:rPr lang="en-US" altLang="en-US" sz="2600" dirty="0">
                <a:latin typeface="Calibri" panose="020F0502020204030204" pitchFamily="34" charset="0"/>
                <a:cs typeface="Calibri" panose="020F0502020204030204" pitchFamily="34" charset="0"/>
              </a:rPr>
              <a:t>Relationship-based</a:t>
            </a:r>
          </a:p>
          <a:p>
            <a:r>
              <a:rPr lang="en-US" altLang="en-US" sz="2600" dirty="0">
                <a:latin typeface="Calibri" panose="020F0502020204030204" pitchFamily="34" charset="0"/>
                <a:cs typeface="Calibri" panose="020F0502020204030204" pitchFamily="34" charset="0"/>
              </a:rPr>
              <a:t>Technical and adaptive</a:t>
            </a:r>
          </a:p>
          <a:p>
            <a:r>
              <a:rPr lang="en-US" altLang="en-US" sz="2600" dirty="0">
                <a:latin typeface="Calibri" panose="020F0502020204030204" pitchFamily="34" charset="0"/>
                <a:cs typeface="Calibri" panose="020F0502020204030204" pitchFamily="34" charset="0"/>
              </a:rPr>
              <a:t>Refined through continuous learning and evaluation</a:t>
            </a:r>
          </a:p>
          <a:p>
            <a:endParaRPr lang="en-US" altLang="en-US" sz="2600"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3">
            <a:extLst>
              <a:ext uri="{FF2B5EF4-FFF2-40B4-BE49-F238E27FC236}">
                <a16:creationId xmlns:a16="http://schemas.microsoft.com/office/drawing/2014/main" xmlns="" id="{46D4D019-4016-4450-8B2B-07005436FAE4}"/>
              </a:ext>
            </a:extLst>
          </p:cNvPr>
          <p:cNvSpPr>
            <a:spLocks noChangeShapeType="1"/>
          </p:cNvSpPr>
          <p:nvPr/>
        </p:nvSpPr>
        <p:spPr bwMode="auto">
          <a:xfrm>
            <a:off x="1828800" y="4648200"/>
            <a:ext cx="5829300" cy="0"/>
          </a:xfrm>
          <a:prstGeom prst="line">
            <a:avLst/>
          </a:prstGeom>
          <a:noFill/>
          <a:ln w="28575">
            <a:solidFill>
              <a:schemeClr val="tx1"/>
            </a:solidFill>
            <a:round/>
            <a:headEnd/>
            <a:tailEnd type="triangle" w="med" len="med"/>
          </a:ln>
          <a:effectLst/>
        </p:spPr>
        <p:txBody>
          <a:bodyPr wrap="none" anchor="ctr"/>
          <a:lstStyle/>
          <a:p>
            <a:pPr>
              <a:defRPr/>
            </a:pPr>
            <a:endParaRPr lang="en-US" sz="1350" dirty="0"/>
          </a:p>
        </p:txBody>
      </p:sp>
      <p:sp>
        <p:nvSpPr>
          <p:cNvPr id="5141" name="Text Box 21">
            <a:extLst>
              <a:ext uri="{FF2B5EF4-FFF2-40B4-BE49-F238E27FC236}">
                <a16:creationId xmlns:a16="http://schemas.microsoft.com/office/drawing/2014/main" xmlns="" id="{A9CCEA40-568B-4E60-A630-A13EAA6D44DB}"/>
              </a:ext>
            </a:extLst>
          </p:cNvPr>
          <p:cNvSpPr txBox="1">
            <a:spLocks noChangeArrowheads="1"/>
          </p:cNvSpPr>
          <p:nvPr/>
        </p:nvSpPr>
        <p:spPr bwMode="auto">
          <a:xfrm>
            <a:off x="3771900" y="4810125"/>
            <a:ext cx="2114550" cy="301625"/>
          </a:xfrm>
          <a:prstGeom prst="rect">
            <a:avLst/>
          </a:prstGeom>
          <a:noFill/>
          <a:ln w="9525">
            <a:noFill/>
            <a:miter lim="800000"/>
            <a:headEnd/>
            <a:tailEnd/>
          </a:ln>
          <a:effectLst/>
        </p:spPr>
        <p:txBody>
          <a:bodyPr>
            <a:spAutoFit/>
          </a:bodyPr>
          <a:lstStyle/>
          <a:p>
            <a:pPr>
              <a:spcBef>
                <a:spcPct val="50000"/>
              </a:spcBef>
              <a:defRPr/>
            </a:pPr>
            <a:r>
              <a:rPr lang="en-US" sz="1350" dirty="0"/>
              <a:t>Strength Of  Relationships</a:t>
            </a:r>
          </a:p>
        </p:txBody>
      </p:sp>
      <p:sp>
        <p:nvSpPr>
          <p:cNvPr id="5145" name="Text Box 25">
            <a:extLst>
              <a:ext uri="{FF2B5EF4-FFF2-40B4-BE49-F238E27FC236}">
                <a16:creationId xmlns:a16="http://schemas.microsoft.com/office/drawing/2014/main" xmlns="" id="{D1E27C9E-4137-4A2B-9490-160A2144CA19}"/>
              </a:ext>
            </a:extLst>
          </p:cNvPr>
          <p:cNvSpPr txBox="1">
            <a:spLocks noChangeArrowheads="1"/>
          </p:cNvSpPr>
          <p:nvPr/>
        </p:nvSpPr>
        <p:spPr bwMode="auto">
          <a:xfrm>
            <a:off x="2171700" y="4819650"/>
            <a:ext cx="857250" cy="300038"/>
          </a:xfrm>
          <a:prstGeom prst="rect">
            <a:avLst/>
          </a:prstGeom>
          <a:noFill/>
          <a:ln w="9525">
            <a:noFill/>
            <a:miter lim="800000"/>
            <a:headEnd/>
            <a:tailEnd/>
          </a:ln>
          <a:effectLst/>
        </p:spPr>
        <p:txBody>
          <a:bodyPr>
            <a:spAutoFit/>
          </a:bodyPr>
          <a:lstStyle/>
          <a:p>
            <a:pPr>
              <a:spcBef>
                <a:spcPct val="50000"/>
              </a:spcBef>
              <a:defRPr/>
            </a:pPr>
            <a:r>
              <a:rPr lang="en-US" sz="1350" dirty="0"/>
              <a:t>Weak</a:t>
            </a:r>
          </a:p>
        </p:txBody>
      </p:sp>
      <p:sp>
        <p:nvSpPr>
          <p:cNvPr id="5146" name="Text Box 26">
            <a:extLst>
              <a:ext uri="{FF2B5EF4-FFF2-40B4-BE49-F238E27FC236}">
                <a16:creationId xmlns:a16="http://schemas.microsoft.com/office/drawing/2014/main" xmlns="" id="{A250A000-D0A0-4DA0-8719-27725B56619D}"/>
              </a:ext>
            </a:extLst>
          </p:cNvPr>
          <p:cNvSpPr txBox="1">
            <a:spLocks noChangeArrowheads="1"/>
          </p:cNvSpPr>
          <p:nvPr/>
        </p:nvSpPr>
        <p:spPr bwMode="auto">
          <a:xfrm>
            <a:off x="6629400" y="4819650"/>
            <a:ext cx="685800" cy="300038"/>
          </a:xfrm>
          <a:prstGeom prst="rect">
            <a:avLst/>
          </a:prstGeom>
          <a:noFill/>
          <a:ln w="9525">
            <a:noFill/>
            <a:miter lim="800000"/>
            <a:headEnd/>
            <a:tailEnd/>
          </a:ln>
          <a:effectLst/>
        </p:spPr>
        <p:txBody>
          <a:bodyPr>
            <a:spAutoFit/>
          </a:bodyPr>
          <a:lstStyle/>
          <a:p>
            <a:pPr>
              <a:spcBef>
                <a:spcPct val="50000"/>
              </a:spcBef>
              <a:defRPr/>
            </a:pPr>
            <a:r>
              <a:rPr lang="en-US" sz="1350" dirty="0"/>
              <a:t>Strong</a:t>
            </a:r>
          </a:p>
        </p:txBody>
      </p:sp>
      <p:sp>
        <p:nvSpPr>
          <p:cNvPr id="5149" name="Rectangle 29">
            <a:extLst>
              <a:ext uri="{FF2B5EF4-FFF2-40B4-BE49-F238E27FC236}">
                <a16:creationId xmlns:a16="http://schemas.microsoft.com/office/drawing/2014/main" xmlns="" id="{72C569C2-5604-4D48-BBD9-95649E058097}"/>
              </a:ext>
            </a:extLst>
          </p:cNvPr>
          <p:cNvSpPr>
            <a:spLocks noChangeArrowheads="1"/>
          </p:cNvSpPr>
          <p:nvPr/>
        </p:nvSpPr>
        <p:spPr bwMode="auto">
          <a:xfrm>
            <a:off x="3648075" y="5048250"/>
            <a:ext cx="2251075" cy="300038"/>
          </a:xfrm>
          <a:prstGeom prst="rect">
            <a:avLst/>
          </a:prstGeom>
          <a:noFill/>
          <a:ln w="9525">
            <a:noFill/>
            <a:miter lim="800000"/>
            <a:headEnd/>
            <a:tailEnd/>
          </a:ln>
          <a:effectLst/>
        </p:spPr>
        <p:txBody>
          <a:bodyPr wrap="none">
            <a:spAutoFit/>
          </a:bodyPr>
          <a:lstStyle/>
          <a:p>
            <a:pPr>
              <a:defRPr/>
            </a:pPr>
            <a:r>
              <a:rPr lang="en-US" sz="1350" dirty="0"/>
              <a:t>Degree Of System Integration</a:t>
            </a:r>
          </a:p>
        </p:txBody>
      </p:sp>
      <p:sp>
        <p:nvSpPr>
          <p:cNvPr id="5150" name="Rectangle 30">
            <a:extLst>
              <a:ext uri="{FF2B5EF4-FFF2-40B4-BE49-F238E27FC236}">
                <a16:creationId xmlns:a16="http://schemas.microsoft.com/office/drawing/2014/main" xmlns="" id="{7DA3D30A-FB2C-4768-8A74-6A55B7A4EEEE}"/>
              </a:ext>
            </a:extLst>
          </p:cNvPr>
          <p:cNvSpPr>
            <a:spLocks noChangeArrowheads="1"/>
          </p:cNvSpPr>
          <p:nvPr/>
        </p:nvSpPr>
        <p:spPr bwMode="auto">
          <a:xfrm>
            <a:off x="2171700" y="5048250"/>
            <a:ext cx="514350" cy="300038"/>
          </a:xfrm>
          <a:prstGeom prst="rect">
            <a:avLst/>
          </a:prstGeom>
          <a:noFill/>
          <a:ln w="9525">
            <a:noFill/>
            <a:miter lim="800000"/>
            <a:headEnd/>
            <a:tailEnd/>
          </a:ln>
          <a:effectLst/>
        </p:spPr>
        <p:txBody>
          <a:bodyPr>
            <a:spAutoFit/>
          </a:bodyPr>
          <a:lstStyle/>
          <a:p>
            <a:pPr>
              <a:defRPr/>
            </a:pPr>
            <a:r>
              <a:rPr lang="en-US" sz="1350" dirty="0"/>
              <a:t>Low</a:t>
            </a:r>
          </a:p>
        </p:txBody>
      </p:sp>
      <p:sp>
        <p:nvSpPr>
          <p:cNvPr id="5151" name="Rectangle 31">
            <a:extLst>
              <a:ext uri="{FF2B5EF4-FFF2-40B4-BE49-F238E27FC236}">
                <a16:creationId xmlns:a16="http://schemas.microsoft.com/office/drawing/2014/main" xmlns="" id="{DDA0AFED-22C5-4B69-A73A-EEFE33AF7BC4}"/>
              </a:ext>
            </a:extLst>
          </p:cNvPr>
          <p:cNvSpPr>
            <a:spLocks noChangeArrowheads="1"/>
          </p:cNvSpPr>
          <p:nvPr/>
        </p:nvSpPr>
        <p:spPr bwMode="auto">
          <a:xfrm>
            <a:off x="6629400" y="5059363"/>
            <a:ext cx="504825" cy="300037"/>
          </a:xfrm>
          <a:prstGeom prst="rect">
            <a:avLst/>
          </a:prstGeom>
          <a:noFill/>
          <a:ln w="9525">
            <a:noFill/>
            <a:miter lim="800000"/>
            <a:headEnd/>
            <a:tailEnd/>
          </a:ln>
          <a:effectLst/>
        </p:spPr>
        <p:txBody>
          <a:bodyPr wrap="none">
            <a:spAutoFit/>
          </a:bodyPr>
          <a:lstStyle/>
          <a:p>
            <a:pPr>
              <a:defRPr/>
            </a:pPr>
            <a:r>
              <a:rPr lang="en-US" sz="1350" dirty="0"/>
              <a:t>High</a:t>
            </a:r>
          </a:p>
        </p:txBody>
      </p:sp>
      <p:sp>
        <p:nvSpPr>
          <p:cNvPr id="5152" name="Rectangle 32">
            <a:extLst>
              <a:ext uri="{FF2B5EF4-FFF2-40B4-BE49-F238E27FC236}">
                <a16:creationId xmlns:a16="http://schemas.microsoft.com/office/drawing/2014/main" xmlns="" id="{E9EF65D4-9073-4CA7-B599-2CB58B74C2F4}"/>
              </a:ext>
            </a:extLst>
          </p:cNvPr>
          <p:cNvSpPr>
            <a:spLocks noChangeArrowheads="1"/>
          </p:cNvSpPr>
          <p:nvPr/>
        </p:nvSpPr>
        <p:spPr bwMode="auto">
          <a:xfrm>
            <a:off x="1428750" y="1114425"/>
            <a:ext cx="400050" cy="3371850"/>
          </a:xfrm>
          <a:prstGeom prst="rect">
            <a:avLst/>
          </a:prstGeom>
          <a:noFill/>
          <a:ln w="9525">
            <a:noFill/>
            <a:miter lim="800000"/>
            <a:headEnd/>
            <a:tailEnd/>
          </a:ln>
          <a:effectLst/>
        </p:spPr>
        <p:txBody>
          <a:bodyPr wrap="none" anchor="ctr"/>
          <a:lstStyle/>
          <a:p>
            <a:pPr>
              <a:defRPr/>
            </a:pPr>
            <a:endParaRPr lang="en-US" sz="1350" dirty="0"/>
          </a:p>
        </p:txBody>
      </p:sp>
      <p:sp>
        <p:nvSpPr>
          <p:cNvPr id="59402" name="Text Box 33">
            <a:extLst>
              <a:ext uri="{FF2B5EF4-FFF2-40B4-BE49-F238E27FC236}">
                <a16:creationId xmlns:a16="http://schemas.microsoft.com/office/drawing/2014/main" xmlns="" id="{5BB9786C-64BB-4C6C-8377-B930181C2D1C}"/>
              </a:ext>
            </a:extLst>
          </p:cNvPr>
          <p:cNvSpPr txBox="1">
            <a:spLocks noChangeArrowheads="1"/>
          </p:cNvSpPr>
          <p:nvPr/>
        </p:nvSpPr>
        <p:spPr bwMode="auto">
          <a:xfrm rot="-5400000">
            <a:off x="480220" y="2831306"/>
            <a:ext cx="2043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A6A6A6"/>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1200" dirty="0">
                <a:solidFill>
                  <a:schemeClr val="tx1"/>
                </a:solidFill>
                <a:latin typeface="Calibri" panose="020F0502020204030204" pitchFamily="34" charset="0"/>
              </a:rPr>
              <a:t>Intensity of Support– Time, $</a:t>
            </a:r>
          </a:p>
        </p:txBody>
      </p:sp>
      <p:sp>
        <p:nvSpPr>
          <p:cNvPr id="5160" name="Rectangle 40">
            <a:extLst>
              <a:ext uri="{FF2B5EF4-FFF2-40B4-BE49-F238E27FC236}">
                <a16:creationId xmlns:a16="http://schemas.microsoft.com/office/drawing/2014/main" xmlns="" id="{F095C517-DF13-4E2A-B671-0EE61DD9BC9B}"/>
              </a:ext>
            </a:extLst>
          </p:cNvPr>
          <p:cNvSpPr>
            <a:spLocks noChangeArrowheads="1"/>
          </p:cNvSpPr>
          <p:nvPr/>
        </p:nvSpPr>
        <p:spPr bwMode="auto">
          <a:xfrm>
            <a:off x="1828800" y="1333500"/>
            <a:ext cx="1714500" cy="628650"/>
          </a:xfrm>
          <a:prstGeom prst="rect">
            <a:avLst/>
          </a:prstGeom>
          <a:solidFill>
            <a:schemeClr val="accent5">
              <a:lumMod val="60000"/>
              <a:lumOff val="40000"/>
            </a:schemeClr>
          </a:solidFill>
          <a:ln w="3175">
            <a:solidFill>
              <a:schemeClr val="tx1"/>
            </a:solidFill>
            <a:miter lim="800000"/>
            <a:headEnd/>
            <a:tailEnd/>
          </a:ln>
          <a:effectLst/>
        </p:spPr>
        <p:txBody>
          <a:bodyPr wrap="none" anchor="ctr"/>
          <a:lstStyle/>
          <a:p>
            <a:pPr algn="ctr">
              <a:defRPr/>
            </a:pPr>
            <a:r>
              <a:rPr lang="en-US" sz="1200" i="1" dirty="0"/>
              <a:t>Leadership Assembly</a:t>
            </a:r>
          </a:p>
          <a:p>
            <a:pPr algn="ctr">
              <a:defRPr/>
            </a:pPr>
            <a:r>
              <a:rPr lang="en-US" sz="1200" i="1" dirty="0"/>
              <a:t> and </a:t>
            </a:r>
          </a:p>
          <a:p>
            <a:pPr algn="ctr">
              <a:defRPr/>
            </a:pPr>
            <a:r>
              <a:rPr lang="en-US" sz="1200" i="1" dirty="0"/>
              <a:t>Will-Building</a:t>
            </a:r>
          </a:p>
        </p:txBody>
      </p:sp>
      <p:sp>
        <p:nvSpPr>
          <p:cNvPr id="5161" name="Rectangle 41">
            <a:extLst>
              <a:ext uri="{FF2B5EF4-FFF2-40B4-BE49-F238E27FC236}">
                <a16:creationId xmlns:a16="http://schemas.microsoft.com/office/drawing/2014/main" xmlns="" id="{7D389B5F-9561-403B-A91C-E5A27F4AC908}"/>
              </a:ext>
            </a:extLst>
          </p:cNvPr>
          <p:cNvSpPr>
            <a:spLocks noChangeArrowheads="1"/>
          </p:cNvSpPr>
          <p:nvPr/>
        </p:nvSpPr>
        <p:spPr bwMode="auto">
          <a:xfrm>
            <a:off x="2914650" y="1962150"/>
            <a:ext cx="1485900" cy="571500"/>
          </a:xfrm>
          <a:prstGeom prst="rect">
            <a:avLst/>
          </a:prstGeom>
          <a:solidFill>
            <a:schemeClr val="accent5">
              <a:lumMod val="60000"/>
              <a:lumOff val="40000"/>
            </a:schemeClr>
          </a:solidFill>
          <a:ln w="9525">
            <a:solidFill>
              <a:schemeClr val="tx1"/>
            </a:solidFill>
            <a:miter lim="800000"/>
            <a:headEnd/>
            <a:tailEnd/>
          </a:ln>
          <a:effectLst/>
        </p:spPr>
        <p:txBody>
          <a:bodyPr wrap="none" anchor="ctr"/>
          <a:lstStyle/>
          <a:p>
            <a:pPr algn="ctr">
              <a:defRPr/>
            </a:pPr>
            <a:r>
              <a:rPr lang="en-US" sz="1200" i="1" dirty="0"/>
              <a:t>Catalytic, Intensive, </a:t>
            </a:r>
          </a:p>
          <a:p>
            <a:pPr algn="ctr">
              <a:defRPr/>
            </a:pPr>
            <a:r>
              <a:rPr lang="en-US" sz="1200" i="1" dirty="0"/>
              <a:t>Formative</a:t>
            </a:r>
          </a:p>
          <a:p>
            <a:pPr algn="ctr">
              <a:defRPr/>
            </a:pPr>
            <a:r>
              <a:rPr lang="en-US" sz="1200" i="1" dirty="0"/>
              <a:t> Support and Coaching</a:t>
            </a:r>
          </a:p>
        </p:txBody>
      </p:sp>
      <p:sp>
        <p:nvSpPr>
          <p:cNvPr id="5163" name="Rectangle 43">
            <a:extLst>
              <a:ext uri="{FF2B5EF4-FFF2-40B4-BE49-F238E27FC236}">
                <a16:creationId xmlns:a16="http://schemas.microsoft.com/office/drawing/2014/main" xmlns="" id="{73B1965D-7354-420B-839D-CCF1EC2C8105}"/>
              </a:ext>
            </a:extLst>
          </p:cNvPr>
          <p:cNvSpPr>
            <a:spLocks noChangeArrowheads="1"/>
          </p:cNvSpPr>
          <p:nvPr/>
        </p:nvSpPr>
        <p:spPr bwMode="auto">
          <a:xfrm>
            <a:off x="3714750" y="2533650"/>
            <a:ext cx="1543050" cy="514350"/>
          </a:xfrm>
          <a:prstGeom prst="rect">
            <a:avLst/>
          </a:prstGeom>
          <a:solidFill>
            <a:schemeClr val="accent5">
              <a:lumMod val="60000"/>
              <a:lumOff val="40000"/>
            </a:schemeClr>
          </a:solidFill>
          <a:ln w="9525">
            <a:solidFill>
              <a:schemeClr val="tx1"/>
            </a:solidFill>
            <a:miter lim="800000"/>
            <a:headEnd/>
            <a:tailEnd/>
          </a:ln>
          <a:effectLst/>
        </p:spPr>
        <p:txBody>
          <a:bodyPr wrap="none" anchor="ctr"/>
          <a:lstStyle/>
          <a:p>
            <a:pPr algn="ctr">
              <a:defRPr/>
            </a:pPr>
            <a:r>
              <a:rPr lang="en-US" sz="1200" i="1" dirty="0"/>
              <a:t>Broad Learning system,</a:t>
            </a:r>
          </a:p>
          <a:p>
            <a:pPr algn="ctr">
              <a:defRPr/>
            </a:pPr>
            <a:r>
              <a:rPr lang="en-US" sz="1200" i="1" dirty="0"/>
              <a:t> peer-led</a:t>
            </a:r>
          </a:p>
        </p:txBody>
      </p:sp>
      <p:sp>
        <p:nvSpPr>
          <p:cNvPr id="5164" name="Rectangle 44">
            <a:extLst>
              <a:ext uri="{FF2B5EF4-FFF2-40B4-BE49-F238E27FC236}">
                <a16:creationId xmlns:a16="http://schemas.microsoft.com/office/drawing/2014/main" xmlns="" id="{D2F41FDC-D477-40EE-A2B3-B5586043F6B5}"/>
              </a:ext>
            </a:extLst>
          </p:cNvPr>
          <p:cNvSpPr>
            <a:spLocks noChangeArrowheads="1"/>
          </p:cNvSpPr>
          <p:nvPr/>
        </p:nvSpPr>
        <p:spPr bwMode="auto">
          <a:xfrm>
            <a:off x="4572000" y="3048000"/>
            <a:ext cx="1600200" cy="514350"/>
          </a:xfrm>
          <a:prstGeom prst="rect">
            <a:avLst/>
          </a:prstGeom>
          <a:solidFill>
            <a:schemeClr val="accent5">
              <a:lumMod val="60000"/>
              <a:lumOff val="40000"/>
            </a:schemeClr>
          </a:solidFill>
          <a:ln w="9525">
            <a:solidFill>
              <a:schemeClr val="tx1"/>
            </a:solidFill>
            <a:miter lim="800000"/>
            <a:headEnd/>
            <a:tailEnd/>
          </a:ln>
          <a:effectLst/>
        </p:spPr>
        <p:txBody>
          <a:bodyPr wrap="none" anchor="ctr"/>
          <a:lstStyle/>
          <a:p>
            <a:pPr algn="ctr">
              <a:defRPr/>
            </a:pPr>
            <a:r>
              <a:rPr lang="en-US" sz="1200" i="1" dirty="0"/>
              <a:t>Replication of </a:t>
            </a:r>
          </a:p>
          <a:p>
            <a:pPr algn="ctr">
              <a:defRPr/>
            </a:pPr>
            <a:r>
              <a:rPr lang="en-US" sz="1200" i="1" dirty="0"/>
              <a:t>Effective Practices</a:t>
            </a:r>
          </a:p>
        </p:txBody>
      </p:sp>
      <p:sp>
        <p:nvSpPr>
          <p:cNvPr id="5165" name="Rectangle 45">
            <a:extLst>
              <a:ext uri="{FF2B5EF4-FFF2-40B4-BE49-F238E27FC236}">
                <a16:creationId xmlns:a16="http://schemas.microsoft.com/office/drawing/2014/main" xmlns="" id="{F56FCD24-31F0-4CBE-AC4E-4C537BD50BB0}"/>
              </a:ext>
            </a:extLst>
          </p:cNvPr>
          <p:cNvSpPr>
            <a:spLocks noChangeArrowheads="1"/>
          </p:cNvSpPr>
          <p:nvPr/>
        </p:nvSpPr>
        <p:spPr bwMode="auto">
          <a:xfrm>
            <a:off x="1828800" y="4076700"/>
            <a:ext cx="5657850" cy="514350"/>
          </a:xfrm>
          <a:prstGeom prst="rect">
            <a:avLst/>
          </a:prstGeom>
          <a:solidFill>
            <a:schemeClr val="bg1">
              <a:lumMod val="65000"/>
            </a:schemeClr>
          </a:solidFill>
          <a:ln w="9525">
            <a:solidFill>
              <a:schemeClr val="tx1"/>
            </a:solidFill>
            <a:miter lim="800000"/>
            <a:headEnd/>
            <a:tailEnd/>
          </a:ln>
          <a:effectLst/>
        </p:spPr>
        <p:txBody>
          <a:bodyPr wrap="none" anchor="ctr"/>
          <a:lstStyle/>
          <a:p>
            <a:pPr algn="ctr">
              <a:defRPr/>
            </a:pPr>
            <a:r>
              <a:rPr lang="en-US" sz="1200" i="1" dirty="0"/>
              <a:t>Audit , investor or standard- driven</a:t>
            </a:r>
          </a:p>
        </p:txBody>
      </p:sp>
      <p:sp>
        <p:nvSpPr>
          <p:cNvPr id="5166" name="Rectangle 46">
            <a:extLst>
              <a:ext uri="{FF2B5EF4-FFF2-40B4-BE49-F238E27FC236}">
                <a16:creationId xmlns:a16="http://schemas.microsoft.com/office/drawing/2014/main" xmlns="" id="{C586FCDF-DD74-4BE9-ACFE-D9774DED9C9C}"/>
              </a:ext>
            </a:extLst>
          </p:cNvPr>
          <p:cNvSpPr>
            <a:spLocks noChangeArrowheads="1"/>
          </p:cNvSpPr>
          <p:nvPr/>
        </p:nvSpPr>
        <p:spPr bwMode="auto">
          <a:xfrm>
            <a:off x="5772150" y="3562350"/>
            <a:ext cx="1714500" cy="514350"/>
          </a:xfrm>
          <a:prstGeom prst="rect">
            <a:avLst/>
          </a:prstGeom>
          <a:solidFill>
            <a:schemeClr val="accent5">
              <a:lumMod val="60000"/>
              <a:lumOff val="40000"/>
            </a:schemeClr>
          </a:solidFill>
          <a:ln w="9525">
            <a:solidFill>
              <a:schemeClr val="tx1"/>
            </a:solidFill>
            <a:miter lim="800000"/>
            <a:headEnd/>
            <a:tailEnd/>
          </a:ln>
          <a:effectLst/>
        </p:spPr>
        <p:txBody>
          <a:bodyPr wrap="none" anchor="ctr"/>
          <a:lstStyle/>
          <a:p>
            <a:pPr algn="ctr">
              <a:defRPr/>
            </a:pPr>
            <a:r>
              <a:rPr lang="en-US" sz="1200" i="1" dirty="0"/>
              <a:t>Resource </a:t>
            </a:r>
          </a:p>
          <a:p>
            <a:pPr algn="ctr">
              <a:defRPr/>
            </a:pPr>
            <a:r>
              <a:rPr lang="en-US" sz="1200" i="1" dirty="0"/>
              <a:t>Clearinghouse</a:t>
            </a:r>
          </a:p>
        </p:txBody>
      </p:sp>
      <p:sp>
        <p:nvSpPr>
          <p:cNvPr id="59409" name="Rectangle 52">
            <a:extLst>
              <a:ext uri="{FF2B5EF4-FFF2-40B4-BE49-F238E27FC236}">
                <a16:creationId xmlns:a16="http://schemas.microsoft.com/office/drawing/2014/main" xmlns="" id="{94812C4B-00B5-487A-84CC-7FC9F80E1291}"/>
              </a:ext>
            </a:extLst>
          </p:cNvPr>
          <p:cNvSpPr>
            <a:spLocks noChangeArrowheads="1"/>
          </p:cNvSpPr>
          <p:nvPr/>
        </p:nvSpPr>
        <p:spPr bwMode="auto">
          <a:xfrm>
            <a:off x="1485900" y="4705350"/>
            <a:ext cx="9144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595959"/>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A6A6A6"/>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9pPr>
          </a:lstStyle>
          <a:p>
            <a:pPr>
              <a:spcBef>
                <a:spcPct val="0"/>
              </a:spcBef>
              <a:buFontTx/>
              <a:buNone/>
            </a:pPr>
            <a:r>
              <a:rPr lang="en-US" altLang="en-US" sz="900" dirty="0">
                <a:solidFill>
                  <a:schemeClr val="tx1"/>
                </a:solidFill>
                <a:latin typeface="Garamond" panose="02020404030301010803" pitchFamily="18" charset="0"/>
              </a:rPr>
              <a:t>Least Mature</a:t>
            </a:r>
          </a:p>
        </p:txBody>
      </p:sp>
      <p:sp>
        <p:nvSpPr>
          <p:cNvPr id="59410" name="Rectangle 53">
            <a:extLst>
              <a:ext uri="{FF2B5EF4-FFF2-40B4-BE49-F238E27FC236}">
                <a16:creationId xmlns:a16="http://schemas.microsoft.com/office/drawing/2014/main" xmlns="" id="{EA2F0A5F-362E-45E5-8B42-545451D25B3F}"/>
              </a:ext>
            </a:extLst>
          </p:cNvPr>
          <p:cNvSpPr>
            <a:spLocks noChangeArrowheads="1"/>
          </p:cNvSpPr>
          <p:nvPr/>
        </p:nvSpPr>
        <p:spPr bwMode="auto">
          <a:xfrm>
            <a:off x="6915150" y="4705350"/>
            <a:ext cx="9144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595959"/>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A6A6A6"/>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9pPr>
          </a:lstStyle>
          <a:p>
            <a:pPr>
              <a:spcBef>
                <a:spcPct val="0"/>
              </a:spcBef>
              <a:buFontTx/>
              <a:buNone/>
            </a:pPr>
            <a:r>
              <a:rPr lang="en-US" altLang="en-US" sz="900" dirty="0">
                <a:solidFill>
                  <a:schemeClr val="tx1"/>
                </a:solidFill>
                <a:latin typeface="Garamond" panose="02020404030301010803" pitchFamily="18" charset="0"/>
              </a:rPr>
              <a:t>Most Mature</a:t>
            </a:r>
          </a:p>
        </p:txBody>
      </p:sp>
      <p:sp>
        <p:nvSpPr>
          <p:cNvPr id="5174" name="Rectangle 54">
            <a:extLst>
              <a:ext uri="{FF2B5EF4-FFF2-40B4-BE49-F238E27FC236}">
                <a16:creationId xmlns:a16="http://schemas.microsoft.com/office/drawing/2014/main" xmlns="" id="{65AAC1A1-192B-49B8-A63E-296DEE8B88AF}"/>
              </a:ext>
            </a:extLst>
          </p:cNvPr>
          <p:cNvSpPr>
            <a:spLocks noChangeArrowheads="1"/>
          </p:cNvSpPr>
          <p:nvPr/>
        </p:nvSpPr>
        <p:spPr bwMode="auto">
          <a:xfrm>
            <a:off x="2171700" y="5334000"/>
            <a:ext cx="457200" cy="228600"/>
          </a:xfrm>
          <a:prstGeom prst="rect">
            <a:avLst/>
          </a:prstGeom>
          <a:noFill/>
          <a:ln w="9525" algn="ctr">
            <a:noFill/>
            <a:miter lim="800000"/>
            <a:headEnd/>
            <a:tailEnd/>
          </a:ln>
          <a:effectLst/>
        </p:spPr>
        <p:txBody>
          <a:bodyPr wrap="none" anchor="ctr"/>
          <a:lstStyle/>
          <a:p>
            <a:pPr>
              <a:defRPr/>
            </a:pPr>
            <a:r>
              <a:rPr lang="en-US" sz="1350" dirty="0"/>
              <a:t>Limited</a:t>
            </a:r>
          </a:p>
        </p:txBody>
      </p:sp>
      <p:sp>
        <p:nvSpPr>
          <p:cNvPr id="5175" name="Rectangle 55">
            <a:extLst>
              <a:ext uri="{FF2B5EF4-FFF2-40B4-BE49-F238E27FC236}">
                <a16:creationId xmlns:a16="http://schemas.microsoft.com/office/drawing/2014/main" xmlns="" id="{479DDB06-FDCC-49BD-AC74-008E6647B0BA}"/>
              </a:ext>
            </a:extLst>
          </p:cNvPr>
          <p:cNvSpPr>
            <a:spLocks noChangeArrowheads="1"/>
          </p:cNvSpPr>
          <p:nvPr/>
        </p:nvSpPr>
        <p:spPr bwMode="auto">
          <a:xfrm>
            <a:off x="3657600" y="5334000"/>
            <a:ext cx="1943100" cy="228600"/>
          </a:xfrm>
          <a:prstGeom prst="rect">
            <a:avLst/>
          </a:prstGeom>
          <a:noFill/>
          <a:ln w="9525" algn="ctr">
            <a:noFill/>
            <a:miter lim="800000"/>
            <a:headEnd/>
            <a:tailEnd/>
          </a:ln>
          <a:effectLst/>
        </p:spPr>
        <p:txBody>
          <a:bodyPr wrap="none" anchor="ctr"/>
          <a:lstStyle/>
          <a:p>
            <a:pPr>
              <a:defRPr/>
            </a:pPr>
            <a:r>
              <a:rPr lang="en-US" sz="1350" dirty="0"/>
              <a:t>Experience with collective impact</a:t>
            </a:r>
          </a:p>
        </p:txBody>
      </p:sp>
      <p:sp>
        <p:nvSpPr>
          <p:cNvPr id="5176" name="Rectangle 56">
            <a:extLst>
              <a:ext uri="{FF2B5EF4-FFF2-40B4-BE49-F238E27FC236}">
                <a16:creationId xmlns:a16="http://schemas.microsoft.com/office/drawing/2014/main" xmlns="" id="{73B1A6CB-89C0-49B9-A53D-94DD2C5EEAEA}"/>
              </a:ext>
            </a:extLst>
          </p:cNvPr>
          <p:cNvSpPr>
            <a:spLocks noChangeArrowheads="1"/>
          </p:cNvSpPr>
          <p:nvPr/>
        </p:nvSpPr>
        <p:spPr bwMode="auto">
          <a:xfrm>
            <a:off x="6629400" y="5334000"/>
            <a:ext cx="685800" cy="228600"/>
          </a:xfrm>
          <a:prstGeom prst="rect">
            <a:avLst/>
          </a:prstGeom>
          <a:noFill/>
          <a:ln w="9525" algn="ctr">
            <a:noFill/>
            <a:miter lim="800000"/>
            <a:headEnd/>
            <a:tailEnd/>
          </a:ln>
          <a:effectLst/>
        </p:spPr>
        <p:txBody>
          <a:bodyPr wrap="none" anchor="ctr"/>
          <a:lstStyle/>
          <a:p>
            <a:pPr>
              <a:defRPr/>
            </a:pPr>
            <a:r>
              <a:rPr lang="en-US" sz="1350" dirty="0"/>
              <a:t>Extensive</a:t>
            </a:r>
          </a:p>
        </p:txBody>
      </p:sp>
      <p:sp>
        <p:nvSpPr>
          <p:cNvPr id="5177" name="Line 57">
            <a:extLst>
              <a:ext uri="{FF2B5EF4-FFF2-40B4-BE49-F238E27FC236}">
                <a16:creationId xmlns:a16="http://schemas.microsoft.com/office/drawing/2014/main" xmlns="" id="{AD05C8F0-8047-437A-A0A4-F05F60299403}"/>
              </a:ext>
            </a:extLst>
          </p:cNvPr>
          <p:cNvSpPr>
            <a:spLocks noChangeShapeType="1"/>
          </p:cNvSpPr>
          <p:nvPr/>
        </p:nvSpPr>
        <p:spPr bwMode="auto">
          <a:xfrm flipV="1">
            <a:off x="1828800" y="1219200"/>
            <a:ext cx="0" cy="3429000"/>
          </a:xfrm>
          <a:prstGeom prst="line">
            <a:avLst/>
          </a:prstGeom>
          <a:noFill/>
          <a:ln w="9525">
            <a:solidFill>
              <a:schemeClr val="tx1"/>
            </a:solidFill>
            <a:round/>
            <a:headEnd/>
            <a:tailEnd/>
          </a:ln>
          <a:effectLst/>
        </p:spPr>
        <p:txBody>
          <a:bodyPr wrap="none" anchor="ctr"/>
          <a:lstStyle/>
          <a:p>
            <a:pPr>
              <a:defRPr/>
            </a:pPr>
            <a:endParaRPr lang="en-US" sz="1350" dirty="0"/>
          </a:p>
        </p:txBody>
      </p:sp>
      <p:sp>
        <p:nvSpPr>
          <p:cNvPr id="5181" name="Rectangle 61">
            <a:extLst>
              <a:ext uri="{FF2B5EF4-FFF2-40B4-BE49-F238E27FC236}">
                <a16:creationId xmlns:a16="http://schemas.microsoft.com/office/drawing/2014/main" xmlns="" id="{0FCDC961-9626-4DA4-BFF7-ADF37F177B6A}"/>
              </a:ext>
            </a:extLst>
          </p:cNvPr>
          <p:cNvSpPr>
            <a:spLocks noChangeArrowheads="1"/>
          </p:cNvSpPr>
          <p:nvPr/>
        </p:nvSpPr>
        <p:spPr bwMode="auto">
          <a:xfrm>
            <a:off x="2000250" y="5619750"/>
            <a:ext cx="5257800" cy="171450"/>
          </a:xfrm>
          <a:prstGeom prst="rect">
            <a:avLst/>
          </a:prstGeom>
          <a:solidFill>
            <a:srgbClr val="FFFFFF"/>
          </a:solidFill>
          <a:ln w="9525">
            <a:noFill/>
            <a:miter lim="800000"/>
            <a:headEnd/>
            <a:tailEnd/>
          </a:ln>
        </p:spPr>
        <p:txBody>
          <a:bodyPr/>
          <a:lstStyle/>
          <a:p>
            <a:pPr>
              <a:defRPr/>
            </a:pPr>
            <a:r>
              <a:rPr lang="en-US" sz="600" dirty="0"/>
              <a:t>© 2002 by Board of Regents of the University System of Georgia by and on behalf of Georgia State University and its Networks for Rural Health-SM</a:t>
            </a:r>
          </a:p>
          <a:p>
            <a:pPr>
              <a:defRPr/>
            </a:pPr>
            <a:endParaRPr lang="en-US" sz="1350" dirty="0"/>
          </a:p>
        </p:txBody>
      </p:sp>
      <p:cxnSp>
        <p:nvCxnSpPr>
          <p:cNvPr id="32" name="Straight Arrow Connector 31">
            <a:extLst>
              <a:ext uri="{FF2B5EF4-FFF2-40B4-BE49-F238E27FC236}">
                <a16:creationId xmlns:a16="http://schemas.microsoft.com/office/drawing/2014/main" xmlns="" id="{2A7074C1-1D70-422B-B45A-DBFBC79E76BA}"/>
              </a:ext>
            </a:extLst>
          </p:cNvPr>
          <p:cNvCxnSpPr>
            <a:endCxn id="5141" idx="1"/>
          </p:cNvCxnSpPr>
          <p:nvPr/>
        </p:nvCxnSpPr>
        <p:spPr>
          <a:xfrm>
            <a:off x="2686050" y="4941888"/>
            <a:ext cx="1085850" cy="190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FF7ABAFF-F048-4118-93BA-6D42AD9E86A1}"/>
              </a:ext>
            </a:extLst>
          </p:cNvPr>
          <p:cNvCxnSpPr/>
          <p:nvPr/>
        </p:nvCxnSpPr>
        <p:spPr>
          <a:xfrm>
            <a:off x="2636838" y="5191125"/>
            <a:ext cx="9271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612F3A48-219F-4797-9CEE-0E33D993843A}"/>
              </a:ext>
            </a:extLst>
          </p:cNvPr>
          <p:cNvCxnSpPr/>
          <p:nvPr/>
        </p:nvCxnSpPr>
        <p:spPr>
          <a:xfrm>
            <a:off x="2847975" y="5446713"/>
            <a:ext cx="8001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835D7DDA-FEAF-42FB-9D07-C2CA9A6788C0}"/>
              </a:ext>
            </a:extLst>
          </p:cNvPr>
          <p:cNvCxnSpPr/>
          <p:nvPr/>
        </p:nvCxnSpPr>
        <p:spPr>
          <a:xfrm flipV="1">
            <a:off x="5743575" y="4935538"/>
            <a:ext cx="828675" cy="142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62837693-23EE-4B85-B88B-9B4B9AFFEEB4}"/>
              </a:ext>
            </a:extLst>
          </p:cNvPr>
          <p:cNvCxnSpPr/>
          <p:nvPr/>
        </p:nvCxnSpPr>
        <p:spPr>
          <a:xfrm>
            <a:off x="5886450" y="5162550"/>
            <a:ext cx="685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07607513-584C-421F-A400-270A11B8696C}"/>
              </a:ext>
            </a:extLst>
          </p:cNvPr>
          <p:cNvCxnSpPr/>
          <p:nvPr/>
        </p:nvCxnSpPr>
        <p:spPr>
          <a:xfrm>
            <a:off x="6115050" y="54483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EA545EC1-8BBF-4D14-B895-A02490B79AE6}"/>
              </a:ext>
            </a:extLst>
          </p:cNvPr>
          <p:cNvSpPr txBox="1"/>
          <p:nvPr/>
        </p:nvSpPr>
        <p:spPr>
          <a:xfrm>
            <a:off x="131763" y="122238"/>
            <a:ext cx="8870950" cy="768350"/>
          </a:xfrm>
          <a:prstGeom prst="rect">
            <a:avLst/>
          </a:prstGeom>
          <a:solidFill>
            <a:schemeClr val="bg1"/>
          </a:solidFill>
        </p:spPr>
        <p:txBody>
          <a:bodyPr wrap="none">
            <a:spAutoFit/>
          </a:bodyPr>
          <a:lstStyle/>
          <a:p>
            <a:pPr>
              <a:defRPr/>
            </a:pPr>
            <a:endParaRPr lang="en-US" sz="2200" cap="all" dirty="0">
              <a:solidFill>
                <a:schemeClr val="tx2"/>
              </a:solidFill>
              <a:latin typeface="Palatino Linotype" panose="02040502050505030304" pitchFamily="18" charset="0"/>
            </a:endParaRPr>
          </a:p>
          <a:p>
            <a:pPr>
              <a:defRPr/>
            </a:pPr>
            <a:r>
              <a:rPr lang="en-US" sz="2200" cap="all" dirty="0">
                <a:solidFill>
                  <a:schemeClr val="tx2"/>
                </a:solidFill>
                <a:latin typeface="Palatino Linotype" panose="02040502050505030304" pitchFamily="18" charset="0"/>
              </a:rPr>
              <a:t>Models of Support Matched To Stage of Development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68FC15E-86A6-4913-AF01-751676200B38}"/>
              </a:ext>
            </a:extLst>
          </p:cNvPr>
          <p:cNvSpPr>
            <a:spLocks noGrp="1"/>
          </p:cNvSpPr>
          <p:nvPr>
            <p:ph type="title"/>
          </p:nvPr>
        </p:nvSpPr>
        <p:spPr>
          <a:xfrm>
            <a:off x="1371600" y="3124200"/>
            <a:ext cx="6934200" cy="1020763"/>
          </a:xfrm>
        </p:spPr>
        <p:txBody>
          <a:bodyPr>
            <a:noAutofit/>
          </a:bodyPr>
          <a:lstStyle/>
          <a:p>
            <a:pPr algn="ctr">
              <a:defRPr/>
            </a:pPr>
            <a:r>
              <a:rPr lang="en-US" sz="4400" b="0" dirty="0">
                <a:solidFill>
                  <a:schemeClr val="accent1">
                    <a:lumMod val="75000"/>
                  </a:schemeClr>
                </a:solidFill>
                <a:latin typeface="Palatino Linotype" panose="02040502050505030304" pitchFamily="18" charset="0"/>
              </a:rPr>
              <a:t>Realist Evaluation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7A8C4E6E-D619-4652-B2D7-2CC64530A051}"/>
              </a:ext>
            </a:extLst>
          </p:cNvPr>
          <p:cNvSpPr>
            <a:spLocks noGrp="1"/>
          </p:cNvSpPr>
          <p:nvPr>
            <p:ph type="title"/>
          </p:nvPr>
        </p:nvSpPr>
        <p:spPr>
          <a:xfrm>
            <a:off x="457200" y="246063"/>
            <a:ext cx="8229600" cy="1143000"/>
          </a:xfrm>
        </p:spPr>
        <p:txBody>
          <a:bodyPr/>
          <a:lstStyle/>
          <a:p>
            <a:pPr>
              <a:defRPr/>
            </a:pPr>
            <a:r>
              <a:rPr lang="en-US" altLang="en-US" sz="4000" cap="all" dirty="0">
                <a:latin typeface="Palatino Linotype" panose="02040502050505030304" pitchFamily="18" charset="0"/>
                <a:cs typeface="Trajan Pro" pitchFamily="18" charset="0"/>
              </a:rPr>
              <a:t>Agenda for Today</a:t>
            </a:r>
          </a:p>
        </p:txBody>
      </p:sp>
      <p:sp>
        <p:nvSpPr>
          <p:cNvPr id="18435" name="Content Placeholder 2">
            <a:extLst>
              <a:ext uri="{FF2B5EF4-FFF2-40B4-BE49-F238E27FC236}">
                <a16:creationId xmlns:a16="http://schemas.microsoft.com/office/drawing/2014/main" xmlns="" id="{E08AAB55-AAA2-49E6-93BF-8E9F01DF8A16}"/>
              </a:ext>
            </a:extLst>
          </p:cNvPr>
          <p:cNvSpPr>
            <a:spLocks noGrp="1"/>
          </p:cNvSpPr>
          <p:nvPr>
            <p:ph idx="1"/>
          </p:nvPr>
        </p:nvSpPr>
        <p:spPr>
          <a:xfrm>
            <a:off x="533400" y="1447800"/>
            <a:ext cx="8229600" cy="4678363"/>
          </a:xfrm>
        </p:spPr>
        <p:txBody>
          <a:bodyPr/>
          <a:lstStyle/>
          <a:p>
            <a:pPr>
              <a:defRPr/>
            </a:pPr>
            <a:r>
              <a:rPr lang="en-US" altLang="en-US" sz="2400" dirty="0">
                <a:solidFill>
                  <a:srgbClr val="666666"/>
                </a:solidFill>
                <a:latin typeface="+mj-lt"/>
              </a:rPr>
              <a:t>Why Do We Need Communities </a:t>
            </a:r>
            <a:r>
              <a:rPr lang="en-US" altLang="en-US" sz="2400" dirty="0">
                <a:latin typeface="+mj-lt"/>
              </a:rPr>
              <a:t>of Practice?</a:t>
            </a:r>
          </a:p>
          <a:p>
            <a:pPr>
              <a:defRPr/>
            </a:pPr>
            <a:r>
              <a:rPr lang="en-US" altLang="en-US" sz="2400" dirty="0">
                <a:latin typeface="+mj-lt"/>
              </a:rPr>
              <a:t>What are Communities of Practice?</a:t>
            </a:r>
          </a:p>
          <a:p>
            <a:pPr>
              <a:defRPr/>
            </a:pPr>
            <a:r>
              <a:rPr lang="en-US" altLang="en-US" sz="2400" dirty="0">
                <a:latin typeface="+mj-lt"/>
              </a:rPr>
              <a:t>GHPC’s Experience with Communities of Practice as a </a:t>
            </a:r>
            <a:br>
              <a:rPr lang="en-US" altLang="en-US" sz="2400" dirty="0">
                <a:latin typeface="+mj-lt"/>
              </a:rPr>
            </a:br>
            <a:r>
              <a:rPr lang="en-US" altLang="en-US" sz="2400" dirty="0">
                <a:latin typeface="+mj-lt"/>
              </a:rPr>
              <a:t>Way of Work:</a:t>
            </a:r>
          </a:p>
          <a:p>
            <a:pPr lvl="1">
              <a:defRPr/>
            </a:pPr>
            <a:r>
              <a:rPr lang="en-US" altLang="en-US" sz="2200" dirty="0">
                <a:latin typeface="+mj-lt"/>
              </a:rPr>
              <a:t>Rapid Whole-Scale</a:t>
            </a:r>
            <a:r>
              <a:rPr lang="en-US" altLang="en-US" sz="2200" baseline="30000" dirty="0">
                <a:latin typeface="+mj-lt"/>
              </a:rPr>
              <a:t>TM</a:t>
            </a:r>
            <a:r>
              <a:rPr lang="en-US" altLang="en-US" sz="2200" dirty="0">
                <a:latin typeface="+mj-lt"/>
              </a:rPr>
              <a:t> Change</a:t>
            </a:r>
            <a:endParaRPr lang="en-US" altLang="en-US" sz="2200" baseline="30000" dirty="0">
              <a:latin typeface="+mj-lt"/>
            </a:endParaRPr>
          </a:p>
          <a:p>
            <a:pPr lvl="1">
              <a:defRPr/>
            </a:pPr>
            <a:r>
              <a:rPr lang="en-US" altLang="en-US" sz="2200" dirty="0">
                <a:latin typeface="+mj-lt"/>
              </a:rPr>
              <a:t>Technical Assistance</a:t>
            </a:r>
          </a:p>
          <a:p>
            <a:pPr lvl="1">
              <a:defRPr/>
            </a:pPr>
            <a:r>
              <a:rPr lang="en-US" altLang="en-US" sz="2200" dirty="0"/>
              <a:t>Evaluation</a:t>
            </a:r>
          </a:p>
          <a:p>
            <a:pPr>
              <a:defRPr/>
            </a:pPr>
            <a:r>
              <a:rPr lang="en-US" altLang="en-US" sz="2400" dirty="0">
                <a:latin typeface="+mj-lt"/>
              </a:rPr>
              <a:t>The Value of Different Methods and Modes </a:t>
            </a:r>
          </a:p>
          <a:p>
            <a:pPr>
              <a:defRPr/>
            </a:pPr>
            <a:r>
              <a:rPr lang="en-US" altLang="en-US" sz="2400" dirty="0">
                <a:latin typeface="+mj-lt"/>
              </a:rPr>
              <a:t>The Importance of Stewardship</a:t>
            </a:r>
          </a:p>
          <a:p>
            <a:pPr>
              <a:defRPr/>
            </a:pPr>
            <a:r>
              <a:rPr lang="en-US" altLang="en-US" sz="2400" dirty="0">
                <a:latin typeface="+mj-lt"/>
              </a:rPr>
              <a:t>Building Your Own Community of Practice </a:t>
            </a:r>
          </a:p>
          <a:p>
            <a:pPr lvl="1">
              <a:defRPr/>
            </a:pPr>
            <a:endParaRPr lang="en-US" altLang="en-US" sz="2000" dirty="0">
              <a:latin typeface="Avenir LT Std 45 Boo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a:extLst>
              <a:ext uri="{FF2B5EF4-FFF2-40B4-BE49-F238E27FC236}">
                <a16:creationId xmlns:a16="http://schemas.microsoft.com/office/drawing/2014/main" xmlns="" id="{035E5E4D-15B9-4E52-A1C8-E52305FF19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908050"/>
            <a:ext cx="6858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3C36E8C1-E949-4640-A018-728FA5436E43}"/>
              </a:ext>
            </a:extLst>
          </p:cNvPr>
          <p:cNvSpPr txBox="1"/>
          <p:nvPr/>
        </p:nvSpPr>
        <p:spPr>
          <a:xfrm>
            <a:off x="1919288" y="2033588"/>
            <a:ext cx="5305425" cy="1962150"/>
          </a:xfrm>
          <a:prstGeom prst="rect">
            <a:avLst/>
          </a:prstGeom>
          <a:noFill/>
        </p:spPr>
        <p:txBody>
          <a:bodyPr>
            <a:spAutoFit/>
          </a:bodyPr>
          <a:lstStyle/>
          <a:p>
            <a:pPr defTabSz="342900">
              <a:defRPr/>
            </a:pPr>
            <a:r>
              <a:rPr lang="en-US" sz="4050" b="1" dirty="0">
                <a:solidFill>
                  <a:srgbClr val="FF0000"/>
                </a:solidFill>
              </a:rPr>
              <a:t>What works for whom? How? And in what circumstances?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xmlns="" id="{DC216884-43CB-43FC-9CA7-BA68405AB4B0}"/>
              </a:ext>
            </a:extLst>
          </p:cNvPr>
          <p:cNvSpPr>
            <a:spLocks noGrp="1"/>
          </p:cNvSpPr>
          <p:nvPr>
            <p:ph type="title"/>
          </p:nvPr>
        </p:nvSpPr>
        <p:spPr>
          <a:xfrm>
            <a:off x="457200" y="246063"/>
            <a:ext cx="8229600" cy="1143000"/>
          </a:xfrm>
        </p:spPr>
        <p:txBody>
          <a:bodyPr/>
          <a:lstStyle/>
          <a:p>
            <a:r>
              <a:rPr lang="en-US" altLang="en-US" sz="4000" dirty="0">
                <a:latin typeface="Palatino Linotype" panose="02040502050505030304" pitchFamily="18" charset="0"/>
                <a:cs typeface="Trajan Pro" pitchFamily="18" charset="0"/>
              </a:rPr>
              <a:t>REALIST EVALUATION CYCLE</a:t>
            </a:r>
          </a:p>
        </p:txBody>
      </p:sp>
      <p:sp>
        <p:nvSpPr>
          <p:cNvPr id="66563" name="Content Placeholder 2">
            <a:extLst>
              <a:ext uri="{FF2B5EF4-FFF2-40B4-BE49-F238E27FC236}">
                <a16:creationId xmlns:a16="http://schemas.microsoft.com/office/drawing/2014/main" xmlns="" id="{FD0651BB-CB76-4436-B71F-21C3721E5C64}"/>
              </a:ext>
            </a:extLst>
          </p:cNvPr>
          <p:cNvSpPr>
            <a:spLocks noGrp="1"/>
          </p:cNvSpPr>
          <p:nvPr>
            <p:ph sz="half" idx="1"/>
          </p:nvPr>
        </p:nvSpPr>
        <p:spPr>
          <a:xfrm>
            <a:off x="457200" y="2103437"/>
            <a:ext cx="8229600" cy="4297363"/>
          </a:xfrm>
        </p:spPr>
        <p:txBody>
          <a:bodyPr/>
          <a:lstStyle/>
          <a:p>
            <a:pPr>
              <a:spcBef>
                <a:spcPts val="1200"/>
              </a:spcBef>
              <a:defRPr/>
            </a:pPr>
            <a:r>
              <a:rPr lang="en-US" altLang="en-US" sz="2600" dirty="0">
                <a:latin typeface="+mj-lt"/>
              </a:rPr>
              <a:t>Eliciting and formalizing program theories to be tested</a:t>
            </a:r>
          </a:p>
          <a:p>
            <a:pPr>
              <a:spcBef>
                <a:spcPts val="1200"/>
              </a:spcBef>
              <a:defRPr/>
            </a:pPr>
            <a:r>
              <a:rPr lang="en-US" altLang="en-US" sz="2600" dirty="0">
                <a:latin typeface="+mj-lt"/>
              </a:rPr>
              <a:t>Collecting context, mechanism, and outcome </a:t>
            </a:r>
            <a:br>
              <a:rPr lang="en-US" altLang="en-US" sz="2600" dirty="0">
                <a:latin typeface="+mj-lt"/>
              </a:rPr>
            </a:br>
            <a:r>
              <a:rPr lang="en-US" altLang="en-US" sz="2600" dirty="0">
                <a:latin typeface="+mj-lt"/>
              </a:rPr>
              <a:t>(C-M-O) data</a:t>
            </a:r>
          </a:p>
          <a:p>
            <a:pPr>
              <a:spcBef>
                <a:spcPts val="1200"/>
              </a:spcBef>
              <a:defRPr/>
            </a:pPr>
            <a:r>
              <a:rPr lang="en-US" altLang="en-US" sz="2600" dirty="0">
                <a:latin typeface="+mj-lt"/>
              </a:rPr>
              <a:t>Analyzing C-M-O data for patterns, testing initial theory</a:t>
            </a:r>
          </a:p>
          <a:p>
            <a:pPr>
              <a:spcBef>
                <a:spcPts val="1200"/>
              </a:spcBef>
              <a:defRPr/>
            </a:pPr>
            <a:r>
              <a:rPr lang="en-US" altLang="en-US" sz="2600" dirty="0">
                <a:latin typeface="+mj-lt"/>
              </a:rPr>
              <a:t>Revising initial program theory</a:t>
            </a:r>
          </a:p>
          <a:p>
            <a:pPr>
              <a:defRPr/>
            </a:pPr>
            <a:endParaRPr lang="en-US" altLang="en-US" sz="2800"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B0038-4FA3-4A83-A06E-84B857EA1E76}"/>
              </a:ext>
            </a:extLst>
          </p:cNvPr>
          <p:cNvSpPr>
            <a:spLocks noGrp="1"/>
          </p:cNvSpPr>
          <p:nvPr>
            <p:ph type="title"/>
          </p:nvPr>
        </p:nvSpPr>
        <p:spPr>
          <a:xfrm>
            <a:off x="228600" y="246063"/>
            <a:ext cx="8610600" cy="1143000"/>
          </a:xfrm>
        </p:spPr>
        <p:txBody>
          <a:bodyPr>
            <a:noAutofit/>
          </a:bodyPr>
          <a:lstStyle/>
          <a:p>
            <a:pPr>
              <a:defRPr/>
            </a:pPr>
            <a:r>
              <a:rPr lang="en-US" sz="3600" cap="all" dirty="0">
                <a:latin typeface="Palatino Linotype" panose="02040502050505030304" pitchFamily="18" charset="0"/>
              </a:rPr>
              <a:t>Hypotheses Stated As “Configurations”</a:t>
            </a:r>
          </a:p>
        </p:txBody>
      </p:sp>
      <p:sp>
        <p:nvSpPr>
          <p:cNvPr id="3" name="Content Placeholder 2">
            <a:extLst>
              <a:ext uri="{FF2B5EF4-FFF2-40B4-BE49-F238E27FC236}">
                <a16:creationId xmlns:a16="http://schemas.microsoft.com/office/drawing/2014/main" xmlns="" id="{7514D2CB-6D3C-4548-986C-B3DA0FB05643}"/>
              </a:ext>
            </a:extLst>
          </p:cNvPr>
          <p:cNvSpPr>
            <a:spLocks noGrp="1"/>
          </p:cNvSpPr>
          <p:nvPr>
            <p:ph idx="1"/>
          </p:nvPr>
        </p:nvSpPr>
        <p:spPr/>
        <p:txBody>
          <a:bodyPr>
            <a:normAutofit fontScale="92500"/>
          </a:bodyPr>
          <a:lstStyle/>
          <a:p>
            <a:pPr marL="0" indent="0" algn="ctr">
              <a:buFont typeface="Arial" panose="020B0604020202020204" pitchFamily="34" charset="0"/>
              <a:buNone/>
              <a:defRPr/>
            </a:pPr>
            <a:r>
              <a:rPr lang="en-US" sz="16538" dirty="0">
                <a:latin typeface="+mj-lt"/>
              </a:rPr>
              <a:t>C + M = O</a:t>
            </a:r>
          </a:p>
          <a:p>
            <a:pPr marL="0" indent="0">
              <a:buFont typeface="Arial" panose="020B0604020202020204" pitchFamily="34" charset="0"/>
              <a:buNone/>
              <a:defRPr/>
            </a:pPr>
            <a:r>
              <a:rPr lang="en-US" sz="3000" dirty="0">
                <a:latin typeface="+mj-lt"/>
              </a:rPr>
              <a:t>“The sign of a good evaluation is that it is able to explain the complex signature of outcomes” </a:t>
            </a:r>
          </a:p>
          <a:p>
            <a:pPr marL="0" indent="0" algn="r">
              <a:buFont typeface="Arial" panose="020B0604020202020204" pitchFamily="34" charset="0"/>
              <a:buNone/>
              <a:defRPr/>
            </a:pPr>
            <a:r>
              <a:rPr lang="en-US" sz="3000" dirty="0">
                <a:latin typeface="+mj-lt"/>
              </a:rPr>
              <a:t>(Mark et al 2000)</a:t>
            </a:r>
          </a:p>
          <a:p>
            <a:pPr marL="257175" lvl="1" indent="0">
              <a:buFont typeface="Arial" panose="020B0604020202020204" pitchFamily="34" charset="0"/>
              <a:buNone/>
              <a:defRPr/>
            </a:pPr>
            <a:endParaRPr lang="en-US" sz="3000" dirty="0">
              <a:latin typeface="+mj-lt"/>
            </a:endParaRP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D1F473E-9C14-4003-84DE-9285C8DF0806}"/>
              </a:ext>
            </a:extLst>
          </p:cNvPr>
          <p:cNvSpPr txBox="1"/>
          <p:nvPr/>
        </p:nvSpPr>
        <p:spPr>
          <a:xfrm>
            <a:off x="5989638" y="2070100"/>
            <a:ext cx="1631950" cy="2549525"/>
          </a:xfrm>
          <a:prstGeom prst="rect">
            <a:avLst/>
          </a:prstGeom>
          <a:noFill/>
        </p:spPr>
        <p:txBody>
          <a:bodyPr wrap="none">
            <a:spAutoFit/>
          </a:bodyPr>
          <a:lstStyle/>
          <a:p>
            <a:pPr defTabSz="342900">
              <a:defRPr/>
            </a:pPr>
            <a:r>
              <a:rPr lang="en-US" sz="3375" b="1" dirty="0">
                <a:solidFill>
                  <a:prstClr val="white">
                    <a:lumMod val="50000"/>
                  </a:prstClr>
                </a:solidFill>
                <a:latin typeface="+mj-lt"/>
              </a:rPr>
              <a:t>Context</a:t>
            </a:r>
          </a:p>
          <a:p>
            <a:pPr defTabSz="342900">
              <a:defRPr/>
            </a:pPr>
            <a:endParaRPr lang="en-US" b="1" dirty="0">
              <a:solidFill>
                <a:prstClr val="white">
                  <a:lumMod val="50000"/>
                </a:prstClr>
              </a:solidFill>
              <a:latin typeface="+mj-lt"/>
            </a:endParaRPr>
          </a:p>
          <a:p>
            <a:pPr defTabSz="342900">
              <a:defRPr/>
            </a:pPr>
            <a:r>
              <a:rPr lang="en-US" dirty="0">
                <a:solidFill>
                  <a:prstClr val="white">
                    <a:lumMod val="50000"/>
                  </a:prstClr>
                </a:solidFill>
                <a:latin typeface="+mj-lt"/>
              </a:rPr>
              <a:t>The Four I’s:</a:t>
            </a:r>
          </a:p>
          <a:p>
            <a:pPr marL="160735" indent="-160735" defTabSz="342900">
              <a:buFont typeface="Arial" panose="020B0604020202020204" pitchFamily="34" charset="0"/>
              <a:buChar char="•"/>
              <a:defRPr/>
            </a:pPr>
            <a:r>
              <a:rPr lang="en-US" dirty="0">
                <a:solidFill>
                  <a:prstClr val="white">
                    <a:lumMod val="50000"/>
                  </a:prstClr>
                </a:solidFill>
                <a:latin typeface="+mj-lt"/>
              </a:rPr>
              <a:t>Individual</a:t>
            </a:r>
          </a:p>
          <a:p>
            <a:pPr marL="160735" indent="-160735" defTabSz="342900">
              <a:buFont typeface="Arial" panose="020B0604020202020204" pitchFamily="34" charset="0"/>
              <a:buChar char="•"/>
              <a:defRPr/>
            </a:pPr>
            <a:r>
              <a:rPr lang="en-US" dirty="0">
                <a:solidFill>
                  <a:prstClr val="white">
                    <a:lumMod val="50000"/>
                  </a:prstClr>
                </a:solidFill>
                <a:latin typeface="+mj-lt"/>
              </a:rPr>
              <a:t>Interpersonal</a:t>
            </a:r>
          </a:p>
          <a:p>
            <a:pPr marL="160735" indent="-160735" defTabSz="342900">
              <a:buFont typeface="Arial" panose="020B0604020202020204" pitchFamily="34" charset="0"/>
              <a:buChar char="•"/>
              <a:defRPr/>
            </a:pPr>
            <a:r>
              <a:rPr lang="en-US" dirty="0">
                <a:solidFill>
                  <a:prstClr val="white">
                    <a:lumMod val="50000"/>
                  </a:prstClr>
                </a:solidFill>
                <a:latin typeface="+mj-lt"/>
              </a:rPr>
              <a:t>Institutional</a:t>
            </a:r>
          </a:p>
          <a:p>
            <a:pPr marL="160735" indent="-160735" defTabSz="342900">
              <a:buFont typeface="Arial" panose="020B0604020202020204" pitchFamily="34" charset="0"/>
              <a:buChar char="•"/>
              <a:defRPr/>
            </a:pPr>
            <a:r>
              <a:rPr lang="en-US" dirty="0">
                <a:solidFill>
                  <a:prstClr val="white">
                    <a:lumMod val="50000"/>
                  </a:prstClr>
                </a:solidFill>
                <a:latin typeface="+mj-lt"/>
              </a:rPr>
              <a:t>Infrastructure</a:t>
            </a:r>
          </a:p>
          <a:p>
            <a:pPr defTabSz="342900">
              <a:defRPr/>
            </a:pPr>
            <a:endParaRPr lang="en-US" b="1" dirty="0">
              <a:solidFill>
                <a:prstClr val="white">
                  <a:lumMod val="50000"/>
                </a:prstClr>
              </a:solidFill>
            </a:endParaRPr>
          </a:p>
        </p:txBody>
      </p:sp>
      <p:pic>
        <p:nvPicPr>
          <p:cNvPr id="70659" name="Picture 1">
            <a:extLst>
              <a:ext uri="{FF2B5EF4-FFF2-40B4-BE49-F238E27FC236}">
                <a16:creationId xmlns:a16="http://schemas.microsoft.com/office/drawing/2014/main" xmlns="" id="{EA797F67-FA6A-4B40-AC33-B3B09F92B9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01775" y="1779588"/>
            <a:ext cx="3900488"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977104-3EC6-41C2-92F7-322BB060AEEE}"/>
              </a:ext>
            </a:extLst>
          </p:cNvPr>
          <p:cNvSpPr txBox="1"/>
          <p:nvPr/>
        </p:nvSpPr>
        <p:spPr>
          <a:xfrm>
            <a:off x="1367475" y="1549400"/>
            <a:ext cx="185737" cy="247650"/>
          </a:xfrm>
          <a:prstGeom prst="rect">
            <a:avLst/>
          </a:prstGeom>
          <a:noFill/>
        </p:spPr>
        <p:txBody>
          <a:bodyPr wrap="none">
            <a:spAutoFit/>
          </a:bodyPr>
          <a:lstStyle/>
          <a:p>
            <a:pPr defTabSz="342900">
              <a:defRPr/>
            </a:pPr>
            <a:endParaRPr lang="en-US" sz="1013" dirty="0">
              <a:solidFill>
                <a:prstClr val="black"/>
              </a:solidFill>
            </a:endParaRPr>
          </a:p>
        </p:txBody>
      </p:sp>
      <p:sp>
        <p:nvSpPr>
          <p:cNvPr id="3" name="Rectangle 2">
            <a:extLst>
              <a:ext uri="{FF2B5EF4-FFF2-40B4-BE49-F238E27FC236}">
                <a16:creationId xmlns:a16="http://schemas.microsoft.com/office/drawing/2014/main" xmlns="" id="{6C1E1C22-3A95-47A1-8ADB-D3C99387CBF9}"/>
              </a:ext>
            </a:extLst>
          </p:cNvPr>
          <p:cNvSpPr/>
          <p:nvPr/>
        </p:nvSpPr>
        <p:spPr>
          <a:xfrm>
            <a:off x="667387" y="3140472"/>
            <a:ext cx="7696200" cy="2508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US" sz="1013" dirty="0">
              <a:solidFill>
                <a:prstClr val="white"/>
              </a:solidFill>
            </a:endParaRPr>
          </a:p>
        </p:txBody>
      </p:sp>
      <p:sp>
        <p:nvSpPr>
          <p:cNvPr id="6" name="Right Arrow 5">
            <a:extLst>
              <a:ext uri="{FF2B5EF4-FFF2-40B4-BE49-F238E27FC236}">
                <a16:creationId xmlns:a16="http://schemas.microsoft.com/office/drawing/2014/main" xmlns="" id="{333D0FA2-6873-4E64-84C4-ABB863DA9590}"/>
              </a:ext>
            </a:extLst>
          </p:cNvPr>
          <p:cNvSpPr/>
          <p:nvPr/>
        </p:nvSpPr>
        <p:spPr>
          <a:xfrm rot="2423023">
            <a:off x="2294210" y="1809383"/>
            <a:ext cx="2193908" cy="186445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dirty="0">
                <a:solidFill>
                  <a:prstClr val="white"/>
                </a:solidFill>
              </a:rPr>
              <a:t>Resources</a:t>
            </a:r>
          </a:p>
          <a:p>
            <a:pPr algn="ctr" defTabSz="342900">
              <a:defRPr/>
            </a:pPr>
            <a:r>
              <a:rPr lang="en-US" dirty="0">
                <a:solidFill>
                  <a:prstClr val="white"/>
                </a:solidFill>
              </a:rPr>
              <a:t>Opportunities</a:t>
            </a:r>
          </a:p>
          <a:p>
            <a:pPr algn="ctr" defTabSz="342900">
              <a:defRPr/>
            </a:pPr>
            <a:r>
              <a:rPr lang="en-US" dirty="0">
                <a:solidFill>
                  <a:prstClr val="white"/>
                </a:solidFill>
              </a:rPr>
              <a:t>Constraints</a:t>
            </a:r>
          </a:p>
        </p:txBody>
      </p:sp>
      <p:sp>
        <p:nvSpPr>
          <p:cNvPr id="7" name="Oval 6">
            <a:extLst>
              <a:ext uri="{FF2B5EF4-FFF2-40B4-BE49-F238E27FC236}">
                <a16:creationId xmlns:a16="http://schemas.microsoft.com/office/drawing/2014/main" xmlns="" id="{5911114E-A09F-40D3-8B82-43A3704387B6}"/>
              </a:ext>
            </a:extLst>
          </p:cNvPr>
          <p:cNvSpPr/>
          <p:nvPr/>
        </p:nvSpPr>
        <p:spPr>
          <a:xfrm>
            <a:off x="3397485" y="3496534"/>
            <a:ext cx="2513903" cy="1948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b="1" dirty="0">
                <a:solidFill>
                  <a:prstClr val="white"/>
                </a:solidFill>
              </a:rPr>
              <a:t>2.</a:t>
            </a:r>
          </a:p>
          <a:p>
            <a:pPr algn="ctr" defTabSz="342900">
              <a:defRPr/>
            </a:pPr>
            <a:r>
              <a:rPr lang="en-US" b="1" dirty="0">
                <a:solidFill>
                  <a:prstClr val="white"/>
                </a:solidFill>
              </a:rPr>
              <a:t>e.g. Reasoning, preferences, norms, collective beliefs</a:t>
            </a:r>
          </a:p>
        </p:txBody>
      </p:sp>
      <p:sp>
        <p:nvSpPr>
          <p:cNvPr id="8" name="Right Arrow 7">
            <a:extLst>
              <a:ext uri="{FF2B5EF4-FFF2-40B4-BE49-F238E27FC236}">
                <a16:creationId xmlns:a16="http://schemas.microsoft.com/office/drawing/2014/main" xmlns="" id="{4745BB9B-92A5-41B9-8A64-E13A9F8146B7}"/>
              </a:ext>
            </a:extLst>
          </p:cNvPr>
          <p:cNvSpPr/>
          <p:nvPr/>
        </p:nvSpPr>
        <p:spPr>
          <a:xfrm rot="18948121">
            <a:off x="5098218" y="1816578"/>
            <a:ext cx="2012289" cy="182165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dirty="0">
                <a:solidFill>
                  <a:prstClr val="white"/>
                </a:solidFill>
              </a:rPr>
              <a:t>Decisions</a:t>
            </a:r>
          </a:p>
          <a:p>
            <a:pPr algn="ctr" defTabSz="342900">
              <a:defRPr/>
            </a:pPr>
            <a:r>
              <a:rPr lang="en-US" dirty="0">
                <a:solidFill>
                  <a:prstClr val="white"/>
                </a:solidFill>
              </a:rPr>
              <a:t>Choices</a:t>
            </a:r>
          </a:p>
          <a:p>
            <a:pPr algn="ctr" defTabSz="342900">
              <a:defRPr/>
            </a:pPr>
            <a:endParaRPr lang="en-US" dirty="0">
              <a:solidFill>
                <a:prstClr val="white"/>
              </a:solidFill>
            </a:endParaRPr>
          </a:p>
        </p:txBody>
      </p:sp>
      <p:sp>
        <p:nvSpPr>
          <p:cNvPr id="10" name="Oval 9">
            <a:extLst>
              <a:ext uri="{FF2B5EF4-FFF2-40B4-BE49-F238E27FC236}">
                <a16:creationId xmlns:a16="http://schemas.microsoft.com/office/drawing/2014/main" xmlns="" id="{A936FBC0-01BC-4D25-93A0-DF620404A635}"/>
              </a:ext>
            </a:extLst>
          </p:cNvPr>
          <p:cNvSpPr/>
          <p:nvPr/>
        </p:nvSpPr>
        <p:spPr>
          <a:xfrm>
            <a:off x="1053868" y="513882"/>
            <a:ext cx="1795463" cy="1502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b="1" dirty="0">
                <a:solidFill>
                  <a:prstClr val="white"/>
                </a:solidFill>
              </a:rPr>
              <a:t>1.</a:t>
            </a:r>
          </a:p>
          <a:p>
            <a:pPr algn="ctr" defTabSz="342900">
              <a:defRPr/>
            </a:pPr>
            <a:r>
              <a:rPr lang="en-US" b="1" dirty="0">
                <a:solidFill>
                  <a:prstClr val="white"/>
                </a:solidFill>
              </a:rPr>
              <a:t>Program</a:t>
            </a:r>
          </a:p>
          <a:p>
            <a:pPr algn="ctr" defTabSz="342900">
              <a:defRPr/>
            </a:pPr>
            <a:r>
              <a:rPr lang="en-US" b="1" dirty="0">
                <a:solidFill>
                  <a:prstClr val="white"/>
                </a:solidFill>
              </a:rPr>
              <a:t>Activities</a:t>
            </a:r>
          </a:p>
        </p:txBody>
      </p:sp>
      <p:sp>
        <p:nvSpPr>
          <p:cNvPr id="11" name="Oval 10">
            <a:extLst>
              <a:ext uri="{FF2B5EF4-FFF2-40B4-BE49-F238E27FC236}">
                <a16:creationId xmlns:a16="http://schemas.microsoft.com/office/drawing/2014/main" xmlns="" id="{0DA4C51A-D2E6-4A7E-ABB4-652DA500F341}"/>
              </a:ext>
            </a:extLst>
          </p:cNvPr>
          <p:cNvSpPr/>
          <p:nvPr/>
        </p:nvSpPr>
        <p:spPr>
          <a:xfrm>
            <a:off x="6494383" y="486447"/>
            <a:ext cx="1905000" cy="163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b="1" dirty="0">
                <a:solidFill>
                  <a:prstClr val="white"/>
                </a:solidFill>
              </a:rPr>
              <a:t>3.</a:t>
            </a:r>
          </a:p>
          <a:p>
            <a:pPr algn="ctr" defTabSz="342900">
              <a:defRPr/>
            </a:pPr>
            <a:r>
              <a:rPr lang="en-US" b="1" dirty="0">
                <a:solidFill>
                  <a:prstClr val="white"/>
                </a:solidFill>
              </a:rPr>
              <a:t>Program</a:t>
            </a:r>
          </a:p>
          <a:p>
            <a:pPr algn="ctr" defTabSz="342900">
              <a:defRPr/>
            </a:pPr>
            <a:r>
              <a:rPr lang="en-US" b="1" dirty="0">
                <a:solidFill>
                  <a:prstClr val="white"/>
                </a:solidFill>
              </a:rPr>
              <a:t>Outcomes</a:t>
            </a:r>
          </a:p>
        </p:txBody>
      </p:sp>
      <p:sp>
        <p:nvSpPr>
          <p:cNvPr id="12" name="TextBox 11">
            <a:extLst>
              <a:ext uri="{FF2B5EF4-FFF2-40B4-BE49-F238E27FC236}">
                <a16:creationId xmlns:a16="http://schemas.microsoft.com/office/drawing/2014/main" xmlns="" id="{CFB2CCE5-18D4-4CED-A74E-56C41942ADD1}"/>
              </a:ext>
            </a:extLst>
          </p:cNvPr>
          <p:cNvSpPr txBox="1"/>
          <p:nvPr/>
        </p:nvSpPr>
        <p:spPr>
          <a:xfrm>
            <a:off x="228600" y="381000"/>
            <a:ext cx="1152525" cy="334962"/>
          </a:xfrm>
          <a:prstGeom prst="rect">
            <a:avLst/>
          </a:prstGeom>
          <a:noFill/>
        </p:spPr>
        <p:txBody>
          <a:bodyPr wrap="none">
            <a:spAutoFit/>
          </a:bodyPr>
          <a:lstStyle/>
          <a:p>
            <a:pPr defTabSz="342900">
              <a:defRPr/>
            </a:pPr>
            <a:r>
              <a:rPr lang="en-US" sz="1575" b="1" dirty="0">
                <a:solidFill>
                  <a:prstClr val="black"/>
                </a:solidFill>
              </a:rPr>
              <a:t>Observable</a:t>
            </a:r>
          </a:p>
        </p:txBody>
      </p:sp>
      <p:sp>
        <p:nvSpPr>
          <p:cNvPr id="13" name="TextBox 12">
            <a:extLst>
              <a:ext uri="{FF2B5EF4-FFF2-40B4-BE49-F238E27FC236}">
                <a16:creationId xmlns:a16="http://schemas.microsoft.com/office/drawing/2014/main" xmlns="" id="{D95A266E-8CF3-49BE-9B00-E40CBA972B72}"/>
              </a:ext>
            </a:extLst>
          </p:cNvPr>
          <p:cNvSpPr txBox="1"/>
          <p:nvPr/>
        </p:nvSpPr>
        <p:spPr>
          <a:xfrm>
            <a:off x="819787" y="3329052"/>
            <a:ext cx="1541462" cy="334963"/>
          </a:xfrm>
          <a:prstGeom prst="rect">
            <a:avLst/>
          </a:prstGeom>
          <a:noFill/>
        </p:spPr>
        <p:txBody>
          <a:bodyPr wrap="none">
            <a:spAutoFit/>
          </a:bodyPr>
          <a:lstStyle/>
          <a:p>
            <a:pPr defTabSz="342900">
              <a:defRPr/>
            </a:pPr>
            <a:r>
              <a:rPr lang="en-US" sz="1575" b="1" dirty="0">
                <a:solidFill>
                  <a:prstClr val="black"/>
                </a:solidFill>
              </a:rPr>
              <a:t>Not Observable</a:t>
            </a:r>
          </a:p>
        </p:txBody>
      </p:sp>
      <p:sp>
        <p:nvSpPr>
          <p:cNvPr id="14" name="TextBox 13">
            <a:extLst>
              <a:ext uri="{FF2B5EF4-FFF2-40B4-BE49-F238E27FC236}">
                <a16:creationId xmlns:a16="http://schemas.microsoft.com/office/drawing/2014/main" xmlns="" id="{FB8F9907-B06A-4C55-B79A-9D1A1B182DA1}"/>
              </a:ext>
            </a:extLst>
          </p:cNvPr>
          <p:cNvSpPr txBox="1"/>
          <p:nvPr/>
        </p:nvSpPr>
        <p:spPr>
          <a:xfrm>
            <a:off x="94612" y="6336268"/>
            <a:ext cx="3105788" cy="369332"/>
          </a:xfrm>
          <a:prstGeom prst="rect">
            <a:avLst/>
          </a:prstGeom>
          <a:noFill/>
        </p:spPr>
        <p:txBody>
          <a:bodyPr wrap="square">
            <a:spAutoFit/>
          </a:bodyPr>
          <a:lstStyle/>
          <a:p>
            <a:pPr defTabSz="342900">
              <a:defRPr/>
            </a:pPr>
            <a:r>
              <a:rPr lang="en-US" sz="900" dirty="0">
                <a:solidFill>
                  <a:schemeClr val="bg1"/>
                </a:solidFill>
                <a:latin typeface="+mj-lt"/>
              </a:rPr>
              <a:t>Adapted from Wong, G., Westhorp, G., and Greenbaugh, T. (2012) Realist Synthesis RAMESES Training Materials.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thumbs.dreamstime.com/z/vintage-clock-face-16186679.jpg">
            <a:extLst>
              <a:ext uri="{FF2B5EF4-FFF2-40B4-BE49-F238E27FC236}">
                <a16:creationId xmlns:a16="http://schemas.microsoft.com/office/drawing/2014/main" xmlns="" id="{CDF87426-7638-46FC-8A13-151235A899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66938" y="2022475"/>
            <a:ext cx="18351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 descr="http://previews.123rf.com/images/jurisam/jurisam0907/jurisam090700082/5136119-Closeup-of-gears-from-clock-works--Stock-Photo-cogs.jpg">
            <a:extLst>
              <a:ext uri="{FF2B5EF4-FFF2-40B4-BE49-F238E27FC236}">
                <a16:creationId xmlns:a16="http://schemas.microsoft.com/office/drawing/2014/main" xmlns="" id="{9584D53B-B476-4E37-B81A-FD51117C4E7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97400" y="2163763"/>
            <a:ext cx="193833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
            <a:extLst>
              <a:ext uri="{FF2B5EF4-FFF2-40B4-BE49-F238E27FC236}">
                <a16:creationId xmlns:a16="http://schemas.microsoft.com/office/drawing/2014/main" xmlns="" id="{910B7C67-661D-4F3E-9D58-BA547F9670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1263" y="194468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
            <a:extLst>
              <a:ext uri="{FF2B5EF4-FFF2-40B4-BE49-F238E27FC236}">
                <a16:creationId xmlns:a16="http://schemas.microsoft.com/office/drawing/2014/main" xmlns="" id="{D336826F-9D4A-46D0-BFDD-8C77B85B09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46225" y="1944688"/>
            <a:ext cx="26955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a:extLst>
              <a:ext uri="{FF2B5EF4-FFF2-40B4-BE49-F238E27FC236}">
                <a16:creationId xmlns:a16="http://schemas.microsoft.com/office/drawing/2014/main" xmlns="" id="{3A48B5C7-42B2-442F-A4D6-82531597439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27313" y="1725613"/>
            <a:ext cx="3786187"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xmlns="" id="{1269E67B-6207-4F29-BC6E-D43770B6A79D}"/>
              </a:ext>
            </a:extLst>
          </p:cNvPr>
          <p:cNvSpPr>
            <a:spLocks noGrp="1"/>
          </p:cNvSpPr>
          <p:nvPr>
            <p:ph type="title"/>
          </p:nvPr>
        </p:nvSpPr>
        <p:spPr>
          <a:xfrm>
            <a:off x="26988" y="457200"/>
            <a:ext cx="9144000" cy="857250"/>
          </a:xfrm>
        </p:spPr>
        <p:txBody>
          <a:bodyPr/>
          <a:lstStyle/>
          <a:p>
            <a:r>
              <a:rPr lang="en-US" altLang="en-US" sz="2700" dirty="0">
                <a:latin typeface="Palatino Linotype" panose="02040502050505030304" pitchFamily="18" charset="0"/>
                <a:cs typeface="Trajan Pro" pitchFamily="18" charset="0"/>
              </a:rPr>
              <a:t>PRACTICE – EVALUATION ITERATION FRAMEWORK</a:t>
            </a:r>
          </a:p>
        </p:txBody>
      </p:sp>
      <p:pic>
        <p:nvPicPr>
          <p:cNvPr id="87043" name="Picture 3">
            <a:extLst>
              <a:ext uri="{FF2B5EF4-FFF2-40B4-BE49-F238E27FC236}">
                <a16:creationId xmlns:a16="http://schemas.microsoft.com/office/drawing/2014/main" xmlns="" id="{2CAC62C5-7D74-43CF-82B1-B0C14F6C5D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7550" y="1741488"/>
            <a:ext cx="47117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62D68-D742-4D17-9CAF-C5DD22495199}"/>
              </a:ext>
            </a:extLst>
          </p:cNvPr>
          <p:cNvSpPr>
            <a:spLocks noGrp="1"/>
          </p:cNvSpPr>
          <p:nvPr>
            <p:ph type="title"/>
          </p:nvPr>
        </p:nvSpPr>
        <p:spPr>
          <a:xfrm>
            <a:off x="609600" y="4191000"/>
            <a:ext cx="7772400" cy="1362075"/>
          </a:xfrm>
        </p:spPr>
        <p:txBody>
          <a:bodyPr rtlCol="0">
            <a:normAutofit/>
          </a:bodyPr>
          <a:lstStyle/>
          <a:p>
            <a:pPr eaLnBrk="1" fontAlgn="auto" hangingPunct="1">
              <a:spcAft>
                <a:spcPts val="0"/>
              </a:spcAft>
              <a:defRPr/>
            </a:pPr>
            <a:r>
              <a:rPr lang="en-US" b="0" dirty="0">
                <a:solidFill>
                  <a:schemeClr val="accent1">
                    <a:lumMod val="75000"/>
                  </a:schemeClr>
                </a:solidFill>
                <a:latin typeface="Palatino Linotype" pitchFamily="18" charset="0"/>
                <a:ea typeface="+mj-ea"/>
              </a:rPr>
              <a:t>EXAMPLES AND STORIES FROM THE FIELD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F31BA980-9318-4254-8CD4-57F3DDB46C46}"/>
              </a:ext>
            </a:extLst>
          </p:cNvPr>
          <p:cNvSpPr txBox="1">
            <a:spLocks/>
          </p:cNvSpPr>
          <p:nvPr/>
        </p:nvSpPr>
        <p:spPr bwMode="auto">
          <a:xfrm>
            <a:off x="184150" y="1489075"/>
            <a:ext cx="10550525"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lgn="l" defTabSz="457200" rtl="0" eaLnBrk="1" fontAlgn="base" hangingPunct="1">
              <a:spcBef>
                <a:spcPct val="20000"/>
              </a:spcBef>
              <a:spcAft>
                <a:spcPct val="0"/>
              </a:spcAft>
              <a:buFont typeface="Arial" charset="0"/>
              <a:buChar char="•"/>
              <a:defRPr sz="2800" b="0" i="0" kern="1200">
                <a:solidFill>
                  <a:srgbClr val="595959"/>
                </a:solidFill>
                <a:latin typeface="+mn-lt"/>
                <a:ea typeface="+mn-ea"/>
                <a:cs typeface="Avenir LT Std 45 Book"/>
              </a:defRPr>
            </a:lvl1pPr>
            <a:lvl2pPr marL="742950" indent="-285750" algn="l" defTabSz="457200" rtl="0" eaLnBrk="1" fontAlgn="base" hangingPunct="1">
              <a:spcBef>
                <a:spcPct val="20000"/>
              </a:spcBef>
              <a:spcAft>
                <a:spcPct val="0"/>
              </a:spcAft>
              <a:buFont typeface="Arial" charset="0"/>
              <a:buChar char="–"/>
              <a:defRPr sz="2400" b="0" i="0" kern="1200">
                <a:solidFill>
                  <a:srgbClr val="7F7F7F"/>
                </a:solidFill>
                <a:latin typeface="Avenir LT Std 45 Book"/>
                <a:ea typeface="+mn-ea"/>
                <a:cs typeface="Avenir LT Std 45 Book"/>
              </a:defRPr>
            </a:lvl2pPr>
            <a:lvl3pPr marL="1143000" indent="-228600" algn="l" defTabSz="457200" rtl="0" eaLnBrk="1" fontAlgn="base" hangingPunct="1">
              <a:spcBef>
                <a:spcPct val="20000"/>
              </a:spcBef>
              <a:spcAft>
                <a:spcPct val="0"/>
              </a:spcAft>
              <a:buFont typeface="Arial" charset="0"/>
              <a:buChar char="•"/>
              <a:defRPr sz="2000" b="0" i="0" kern="1200">
                <a:solidFill>
                  <a:srgbClr val="7F7F7F"/>
                </a:solidFill>
                <a:latin typeface="Avenir LT Std 45 Book"/>
                <a:ea typeface="+mn-ea"/>
                <a:cs typeface="Avenir LT Std 45 Book"/>
              </a:defRPr>
            </a:lvl3pPr>
            <a:lvl4pPr marL="1600200" indent="-228600" algn="l" defTabSz="457200" rtl="0" eaLnBrk="1" fontAlgn="base" hangingPunct="1">
              <a:spcBef>
                <a:spcPct val="20000"/>
              </a:spcBef>
              <a:spcAft>
                <a:spcPct val="0"/>
              </a:spcAft>
              <a:buFont typeface="Arial" charset="0"/>
              <a:buChar char="–"/>
              <a:defRPr sz="1800" b="0" i="0" kern="1200">
                <a:solidFill>
                  <a:srgbClr val="A6A6A6"/>
                </a:solidFill>
                <a:latin typeface="Avenir LT Std 45 Book"/>
                <a:ea typeface="+mn-ea"/>
                <a:cs typeface="Avenir LT Std 45 Book"/>
              </a:defRPr>
            </a:lvl4pPr>
            <a:lvl5pPr marL="2057400" indent="-228600" algn="l" defTabSz="457200" rtl="0" eaLnBrk="1" fontAlgn="base" hangingPunct="1">
              <a:spcBef>
                <a:spcPct val="20000"/>
              </a:spcBef>
              <a:spcAft>
                <a:spcPct val="0"/>
              </a:spcAft>
              <a:buFont typeface="Arial" charset="0"/>
              <a:buChar char="»"/>
              <a:defRPr sz="1800" b="0" i="0" kern="1200">
                <a:solidFill>
                  <a:srgbClr val="BFBFBF"/>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82880" indent="-274320">
              <a:buFont typeface="Arial" pitchFamily="34" charset="0"/>
              <a:buChar char="•"/>
              <a:defRPr/>
            </a:pPr>
            <a:r>
              <a:rPr lang="en-US" sz="2000" dirty="0">
                <a:ea typeface="Avenir LT Std 55 Roman" charset="0"/>
                <a:cs typeface="Avenir LT Std 55 Roman" charset="0"/>
              </a:rPr>
              <a:t>A research center within the Andrew Young </a:t>
            </a:r>
            <a:br>
              <a:rPr lang="en-US" sz="2000" dirty="0">
                <a:ea typeface="Avenir LT Std 55 Roman" charset="0"/>
                <a:cs typeface="Avenir LT Std 55 Roman" charset="0"/>
              </a:rPr>
            </a:br>
            <a:r>
              <a:rPr lang="en-US" sz="2000" dirty="0">
                <a:ea typeface="Avenir LT Std 55 Roman" charset="0"/>
                <a:cs typeface="Avenir LT Std 55 Roman" charset="0"/>
              </a:rPr>
              <a:t> School of Policy Studies at </a:t>
            </a:r>
            <a:br>
              <a:rPr lang="en-US" sz="2000" dirty="0">
                <a:ea typeface="Avenir LT Std 55 Roman" charset="0"/>
                <a:cs typeface="Avenir LT Std 55 Roman" charset="0"/>
              </a:rPr>
            </a:br>
            <a:r>
              <a:rPr lang="en-US" sz="2000" dirty="0">
                <a:ea typeface="Avenir LT Std 55 Roman" charset="0"/>
                <a:cs typeface="Avenir LT Std 55 Roman" charset="0"/>
              </a:rPr>
              <a:t> Georgia State University in Atlanta, Georgia</a:t>
            </a:r>
            <a:br>
              <a:rPr lang="en-US" sz="2000" dirty="0">
                <a:ea typeface="Avenir LT Std 55 Roman" charset="0"/>
                <a:cs typeface="Avenir LT Std 55 Roman" charset="0"/>
              </a:rPr>
            </a:br>
            <a:endParaRPr lang="en-US" sz="2000" dirty="0">
              <a:ea typeface="Avenir LT Std 55 Roman" charset="0"/>
              <a:cs typeface="Avenir LT Std 55 Roman" charset="0"/>
            </a:endParaRPr>
          </a:p>
          <a:p>
            <a:pPr marL="182880" indent="-274320">
              <a:buFont typeface="Arial" pitchFamily="34" charset="0"/>
              <a:buChar char="•"/>
              <a:defRPr/>
            </a:pPr>
            <a:r>
              <a:rPr lang="en-US" sz="2000" dirty="0">
                <a:ea typeface="Avenir LT Std 55 Roman" charset="0"/>
                <a:cs typeface="Avenir LT Std 55 Roman" charset="0"/>
              </a:rPr>
              <a:t>Provides evidence-based research, </a:t>
            </a:r>
            <a:br>
              <a:rPr lang="en-US" sz="2000" dirty="0">
                <a:ea typeface="Avenir LT Std 55 Roman" charset="0"/>
                <a:cs typeface="Avenir LT Std 55 Roman" charset="0"/>
              </a:rPr>
            </a:br>
            <a:r>
              <a:rPr lang="en-US" sz="2000" dirty="0">
                <a:ea typeface="Avenir LT Std 55 Roman" charset="0"/>
                <a:cs typeface="Avenir LT Std 55 Roman" charset="0"/>
              </a:rPr>
              <a:t> program development, and policy guidance </a:t>
            </a:r>
            <a:br>
              <a:rPr lang="en-US" sz="2000" dirty="0">
                <a:ea typeface="Avenir LT Std 55 Roman" charset="0"/>
                <a:cs typeface="Avenir LT Std 55 Roman" charset="0"/>
              </a:rPr>
            </a:br>
            <a:r>
              <a:rPr lang="en-US" sz="2000" dirty="0">
                <a:ea typeface="Avenir LT Std 55 Roman" charset="0"/>
                <a:cs typeface="Avenir LT Std 55 Roman" charset="0"/>
              </a:rPr>
              <a:t> locally, statewide, and nationally</a:t>
            </a:r>
            <a:br>
              <a:rPr lang="en-US" sz="2000" dirty="0">
                <a:ea typeface="Avenir LT Std 55 Roman" charset="0"/>
                <a:cs typeface="Avenir LT Std 55 Roman" charset="0"/>
              </a:rPr>
            </a:br>
            <a:endParaRPr lang="en-US" sz="2000" dirty="0">
              <a:ea typeface="Avenir LT Std 55 Roman" charset="0"/>
              <a:cs typeface="Avenir LT Std 55 Roman" charset="0"/>
            </a:endParaRPr>
          </a:p>
          <a:p>
            <a:pPr marL="182880" indent="-274320">
              <a:buFont typeface="Arial" pitchFamily="34" charset="0"/>
              <a:buChar char="•"/>
              <a:defRPr/>
            </a:pPr>
            <a:r>
              <a:rPr lang="en-US" sz="2000" dirty="0">
                <a:ea typeface="Avenir LT Std 55 Roman" charset="0"/>
                <a:cs typeface="Avenir LT Std 55 Roman" charset="0"/>
              </a:rPr>
              <a:t>For more than two decades, we have worked in 1,400+ U.S. </a:t>
            </a:r>
            <a:br>
              <a:rPr lang="en-US" sz="2000" dirty="0">
                <a:ea typeface="Avenir LT Std 55 Roman" charset="0"/>
                <a:cs typeface="Avenir LT Std 55 Roman" charset="0"/>
              </a:rPr>
            </a:br>
            <a:r>
              <a:rPr lang="en-US" sz="2000" dirty="0">
                <a:ea typeface="Avenir LT Std 55 Roman" charset="0"/>
                <a:cs typeface="Avenir LT Std 55 Roman" charset="0"/>
              </a:rPr>
              <a:t> communities, states, and territories to achieve health improvement</a:t>
            </a:r>
            <a:br>
              <a:rPr lang="en-US" sz="2000" dirty="0">
                <a:ea typeface="Avenir LT Std 55 Roman" charset="0"/>
                <a:cs typeface="Avenir LT Std 55 Roman" charset="0"/>
              </a:rPr>
            </a:br>
            <a:r>
              <a:rPr lang="en-US" sz="2000" dirty="0">
                <a:ea typeface="Avenir LT Std 55 Roman" charset="0"/>
                <a:cs typeface="Avenir LT Std 55 Roman" charset="0"/>
              </a:rPr>
              <a:t> </a:t>
            </a:r>
          </a:p>
          <a:p>
            <a:pPr marL="182880" indent="-274320">
              <a:buFont typeface="Arial" pitchFamily="34" charset="0"/>
              <a:buChar char="•"/>
              <a:defRPr/>
            </a:pPr>
            <a:r>
              <a:rPr lang="en-US" sz="2000" dirty="0">
                <a:ea typeface="Avenir LT Std 55 Roman" charset="0"/>
                <a:cs typeface="Avenir LT Std 55 Roman" charset="0"/>
              </a:rPr>
              <a:t>New global portfolio, including work in Nigeria, </a:t>
            </a:r>
            <a:br>
              <a:rPr lang="en-US" sz="2000" dirty="0">
                <a:ea typeface="Avenir LT Std 55 Roman" charset="0"/>
                <a:cs typeface="Avenir LT Std 55 Roman" charset="0"/>
              </a:rPr>
            </a:br>
            <a:r>
              <a:rPr lang="en-US" sz="2000" dirty="0">
                <a:ea typeface="Avenir LT Std 55 Roman" charset="0"/>
                <a:cs typeface="Avenir LT Std 55 Roman" charset="0"/>
              </a:rPr>
              <a:t>  Sudan, Ireland, and Jamaica</a:t>
            </a:r>
          </a:p>
          <a:p>
            <a:pPr marL="182880" indent="-274320">
              <a:defRPr/>
            </a:pPr>
            <a:endParaRPr lang="en-US" sz="2400" dirty="0">
              <a:ea typeface="Avenir LT Std 55 Roman" charset="0"/>
              <a:cs typeface="Avenir LT Std 55 Roman" charset="0"/>
            </a:endParaRPr>
          </a:p>
          <a:p>
            <a:pPr marL="182880" indent="-640080">
              <a:buFont typeface="Arial" pitchFamily="34" charset="0"/>
              <a:buChar char="•"/>
              <a:defRPr/>
            </a:pPr>
            <a:endParaRPr lang="en-US" sz="2400" dirty="0">
              <a:ea typeface="Avenir LT Std 55 Roman" charset="0"/>
              <a:cs typeface="Avenir LT Std 55 Roman" charset="0"/>
            </a:endParaRPr>
          </a:p>
          <a:p>
            <a:pPr>
              <a:buFont typeface="Arial" pitchFamily="34" charset="0"/>
              <a:buChar char="•"/>
              <a:defRPr/>
            </a:pPr>
            <a:endParaRPr lang="en-US" sz="2400" dirty="0">
              <a:ea typeface="Avenir LT Std 55 Roman" charset="0"/>
              <a:cs typeface="Avenir LT Std 55 Roman" charset="0"/>
            </a:endParaRPr>
          </a:p>
          <a:p>
            <a:pPr>
              <a:defRPr/>
            </a:pPr>
            <a:endParaRPr lang="en-US" sz="2400" dirty="0">
              <a:ea typeface="Avenir LT Std 55 Roman" charset="0"/>
              <a:cs typeface="Avenir LT Std 55 Roman" charset="0"/>
            </a:endParaRPr>
          </a:p>
        </p:txBody>
      </p:sp>
      <p:pic>
        <p:nvPicPr>
          <p:cNvPr id="20483" name="Picture 4" descr="Family walking.jpg">
            <a:extLst>
              <a:ext uri="{FF2B5EF4-FFF2-40B4-BE49-F238E27FC236}">
                <a16:creationId xmlns:a16="http://schemas.microsoft.com/office/drawing/2014/main" xmlns="" id="{9BC82029-927B-4C5B-8CAB-62FC176E108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27713" y="1652588"/>
            <a:ext cx="2967037"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xmlns="" id="{1FC185BE-5EF5-4E0F-974D-487796DADBF8}"/>
              </a:ext>
            </a:extLst>
          </p:cNvPr>
          <p:cNvSpPr txBox="1">
            <a:spLocks noChangeArrowheads="1"/>
          </p:cNvSpPr>
          <p:nvPr/>
        </p:nvSpPr>
        <p:spPr>
          <a:xfrm>
            <a:off x="0" y="328613"/>
            <a:ext cx="9144000" cy="914400"/>
          </a:xfrm>
          <a:prstGeom prst="rect">
            <a:avLst/>
          </a:prstGeom>
        </p:spPr>
        <p:txBody>
          <a:bodyPr anchor="ctr">
            <a:normAutofit fontScale="92500" lnSpcReduction="10000"/>
          </a:bodyPr>
          <a:lstStyle>
            <a:lvl1pPr algn="ctr" defTabSz="457200" rtl="0" eaLnBrk="1" latinLnBrk="0" hangingPunct="1">
              <a:spcBef>
                <a:spcPct val="0"/>
              </a:spcBef>
              <a:buNone/>
              <a:defRPr sz="4400" kern="1200">
                <a:solidFill>
                  <a:schemeClr val="accent1">
                    <a:lumMod val="75000"/>
                  </a:schemeClr>
                </a:solidFill>
                <a:latin typeface="Palatino Linotype" charset="0"/>
                <a:ea typeface="Palatino Linotype" charset="0"/>
                <a:cs typeface="Palatino Linotype" charset="0"/>
              </a:defRPr>
            </a:lvl1pPr>
          </a:lstStyle>
          <a:p>
            <a:pPr>
              <a:defRPr/>
            </a:pPr>
            <a:r>
              <a:rPr lang="en-US" sz="3900" dirty="0">
                <a:solidFill>
                  <a:srgbClr val="1F497D"/>
                </a:solidFill>
              </a:rPr>
              <a:t>GEORGIA HEALTH POLICY CENTER</a:t>
            </a:r>
            <a:r>
              <a:rPr lang="en-US" sz="3500" b="1" dirty="0">
                <a:solidFill>
                  <a:srgbClr val="1F497D"/>
                </a:solidFill>
              </a:rPr>
              <a:t/>
            </a:r>
            <a:br>
              <a:rPr lang="en-US" sz="3500" b="1" dirty="0">
                <a:solidFill>
                  <a:srgbClr val="1F497D"/>
                </a:solidFill>
              </a:rPr>
            </a:br>
            <a:r>
              <a:rPr lang="en-US" sz="2200" i="1" dirty="0">
                <a:solidFill>
                  <a:srgbClr val="1F497D"/>
                </a:solidFill>
                <a:latin typeface="Palatino Linotype" panose="02040502050505030304" pitchFamily="18" charset="0"/>
                <a:ea typeface="Avenir LT Std 35 Light" charset="0"/>
                <a:cs typeface="Avenir LT Std 35 Light" charset="0"/>
              </a:rPr>
              <a:t>Integrating research, policy, and programs to advance health and well-being</a:t>
            </a:r>
            <a:endParaRPr lang="en-US" sz="2200" i="1" cap="all" dirty="0">
              <a:latin typeface="Palatino Linotype" panose="0204050205050503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25886076-758E-43B1-A317-1914C4721C83}"/>
              </a:ext>
            </a:extLst>
          </p:cNvPr>
          <p:cNvGraphicFramePr>
            <a:graphicFrameLocks noGrp="1"/>
          </p:cNvGraphicFramePr>
          <p:nvPr>
            <p:extLst>
              <p:ext uri="{D42A27DB-BD31-4B8C-83A1-F6EECF244321}">
                <p14:modId xmlns:p14="http://schemas.microsoft.com/office/powerpoint/2010/main" val="3761993100"/>
              </p:ext>
            </p:extLst>
          </p:nvPr>
        </p:nvGraphicFramePr>
        <p:xfrm>
          <a:off x="152400" y="152782"/>
          <a:ext cx="8763000" cy="6629018"/>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4154422233"/>
                    </a:ext>
                  </a:extLst>
                </a:gridCol>
                <a:gridCol w="1371600">
                  <a:extLst>
                    <a:ext uri="{9D8B030D-6E8A-4147-A177-3AD203B41FA5}">
                      <a16:colId xmlns:a16="http://schemas.microsoft.com/office/drawing/2014/main" xmlns="" val="1536573434"/>
                    </a:ext>
                  </a:extLst>
                </a:gridCol>
                <a:gridCol w="1219200">
                  <a:extLst>
                    <a:ext uri="{9D8B030D-6E8A-4147-A177-3AD203B41FA5}">
                      <a16:colId xmlns:a16="http://schemas.microsoft.com/office/drawing/2014/main" xmlns="" val="1803181460"/>
                    </a:ext>
                  </a:extLst>
                </a:gridCol>
                <a:gridCol w="838200">
                  <a:extLst>
                    <a:ext uri="{9D8B030D-6E8A-4147-A177-3AD203B41FA5}">
                      <a16:colId xmlns:a16="http://schemas.microsoft.com/office/drawing/2014/main" xmlns="" val="3769038041"/>
                    </a:ext>
                  </a:extLst>
                </a:gridCol>
                <a:gridCol w="1905000">
                  <a:extLst>
                    <a:ext uri="{9D8B030D-6E8A-4147-A177-3AD203B41FA5}">
                      <a16:colId xmlns:a16="http://schemas.microsoft.com/office/drawing/2014/main" xmlns="" val="2354468079"/>
                    </a:ext>
                  </a:extLst>
                </a:gridCol>
                <a:gridCol w="2209800">
                  <a:extLst>
                    <a:ext uri="{9D8B030D-6E8A-4147-A177-3AD203B41FA5}">
                      <a16:colId xmlns:a16="http://schemas.microsoft.com/office/drawing/2014/main" xmlns="" val="3735028294"/>
                    </a:ext>
                  </a:extLst>
                </a:gridCol>
              </a:tblGrid>
              <a:tr h="929749">
                <a:tc>
                  <a:txBody>
                    <a:bodyPr/>
                    <a:lstStyle/>
                    <a:p>
                      <a:endParaRPr lang="en-US" dirty="0"/>
                    </a:p>
                  </a:txBody>
                  <a:tcPr>
                    <a:solidFill>
                      <a:schemeClr val="accent3"/>
                    </a:solidFill>
                  </a:tcPr>
                </a:tc>
                <a:tc>
                  <a:txBody>
                    <a:bodyPr/>
                    <a:lstStyle/>
                    <a:p>
                      <a:pPr algn="ctr"/>
                      <a:r>
                        <a:rPr lang="en-US" dirty="0"/>
                        <a:t>Shared Goal </a:t>
                      </a:r>
                    </a:p>
                  </a:txBody>
                  <a:tcPr anchor="ctr">
                    <a:solidFill>
                      <a:schemeClr val="accent3"/>
                    </a:solidFill>
                  </a:tcPr>
                </a:tc>
                <a:tc>
                  <a:txBody>
                    <a:bodyPr/>
                    <a:lstStyle/>
                    <a:p>
                      <a:pPr algn="ctr"/>
                      <a:r>
                        <a:rPr lang="en-US" dirty="0"/>
                        <a:t>Leadership</a:t>
                      </a:r>
                    </a:p>
                  </a:txBody>
                  <a:tcPr anchor="ctr">
                    <a:solidFill>
                      <a:schemeClr val="accent3"/>
                    </a:solidFill>
                  </a:tcPr>
                </a:tc>
                <a:tc>
                  <a:txBody>
                    <a:bodyPr/>
                    <a:lstStyle/>
                    <a:p>
                      <a:pPr algn="ctr"/>
                      <a:r>
                        <a:rPr lang="en-US" dirty="0"/>
                        <a:t>Time </a:t>
                      </a:r>
                    </a:p>
                  </a:txBody>
                  <a:tcPr anchor="ctr">
                    <a:solidFill>
                      <a:schemeClr val="accent3"/>
                    </a:solidFill>
                  </a:tcPr>
                </a:tc>
                <a:tc>
                  <a:txBody>
                    <a:bodyPr/>
                    <a:lstStyle/>
                    <a:p>
                      <a:pPr algn="ctr"/>
                      <a:r>
                        <a:rPr lang="en-US" dirty="0"/>
                        <a:t>Methods</a:t>
                      </a:r>
                    </a:p>
                  </a:txBody>
                  <a:tcPr anchor="ctr">
                    <a:solidFill>
                      <a:schemeClr val="accent3"/>
                    </a:solidFill>
                  </a:tcPr>
                </a:tc>
                <a:tc>
                  <a:txBody>
                    <a:bodyPr/>
                    <a:lstStyle/>
                    <a:p>
                      <a:pPr algn="ctr"/>
                      <a:r>
                        <a:rPr lang="en-US" dirty="0"/>
                        <a:t>Outcome</a:t>
                      </a:r>
                    </a:p>
                  </a:txBody>
                  <a:tcPr anchor="ctr">
                    <a:solidFill>
                      <a:schemeClr val="accent3"/>
                    </a:solidFill>
                  </a:tcPr>
                </a:tc>
                <a:extLst>
                  <a:ext uri="{0D108BD9-81ED-4DB2-BD59-A6C34878D82A}">
                    <a16:rowId xmlns:a16="http://schemas.microsoft.com/office/drawing/2014/main" xmlns="" val="4209924512"/>
                  </a:ext>
                </a:extLst>
              </a:tr>
              <a:tr h="1691331">
                <a:tc>
                  <a:txBody>
                    <a:bodyPr/>
                    <a:lstStyle/>
                    <a:p>
                      <a:r>
                        <a:rPr lang="en-US" sz="1400" b="1" dirty="0">
                          <a:solidFill>
                            <a:schemeClr val="bg1"/>
                          </a:solidFill>
                        </a:rPr>
                        <a:t>Philanthropic Collaborative for a Healthy GA</a:t>
                      </a:r>
                    </a:p>
                  </a:txBody>
                  <a:tcPr anchor="ctr">
                    <a:solidFill>
                      <a:schemeClr val="accent1">
                        <a:lumMod val="75000"/>
                      </a:schemeClr>
                    </a:solidFill>
                  </a:tcPr>
                </a:tc>
                <a:tc>
                  <a:txBody>
                    <a:bodyPr/>
                    <a:lstStyle/>
                    <a:p>
                      <a:pPr algn="ctr"/>
                      <a:r>
                        <a:rPr lang="en-US" sz="1400" dirty="0">
                          <a:solidFill>
                            <a:schemeClr val="bg1"/>
                          </a:solidFill>
                        </a:rPr>
                        <a:t>School Health</a:t>
                      </a:r>
                    </a:p>
                  </a:txBody>
                  <a:tcPr anchor="ctr">
                    <a:solidFill>
                      <a:schemeClr val="accent1">
                        <a:lumMod val="75000"/>
                      </a:schemeClr>
                    </a:solidFill>
                  </a:tcPr>
                </a:tc>
                <a:tc>
                  <a:txBody>
                    <a:bodyPr/>
                    <a:lstStyle/>
                    <a:p>
                      <a:pPr algn="ctr"/>
                      <a:r>
                        <a:rPr lang="en-US" sz="1400" dirty="0">
                          <a:solidFill>
                            <a:schemeClr val="bg1"/>
                          </a:solidFill>
                        </a:rPr>
                        <a:t>25 Foundations</a:t>
                      </a:r>
                    </a:p>
                  </a:txBody>
                  <a:tcPr anchor="ctr">
                    <a:solidFill>
                      <a:schemeClr val="accent1">
                        <a:lumMod val="75000"/>
                      </a:schemeClr>
                    </a:solidFill>
                  </a:tcPr>
                </a:tc>
                <a:tc>
                  <a:txBody>
                    <a:bodyPr/>
                    <a:lstStyle/>
                    <a:p>
                      <a:pPr algn="ctr"/>
                      <a:r>
                        <a:rPr lang="en-US" sz="1400" dirty="0">
                          <a:solidFill>
                            <a:schemeClr val="bg1"/>
                          </a:solidFill>
                        </a:rPr>
                        <a:t>3 years</a:t>
                      </a:r>
                    </a:p>
                  </a:txBody>
                  <a:tcPr anchor="ctr">
                    <a:solidFill>
                      <a:schemeClr val="accent1">
                        <a:lumMod val="75000"/>
                      </a:schemeClr>
                    </a:solidFill>
                  </a:tcPr>
                </a:tc>
                <a:tc>
                  <a:txBody>
                    <a:bodyPr/>
                    <a:lstStyle/>
                    <a:p>
                      <a:pPr algn="ctr"/>
                      <a:r>
                        <a:rPr lang="en-US" sz="1400" dirty="0">
                          <a:solidFill>
                            <a:schemeClr val="bg1"/>
                          </a:solidFill>
                        </a:rPr>
                        <a:t>GHPC backbone support, </a:t>
                      </a:r>
                    </a:p>
                    <a:p>
                      <a:pPr algn="ctr"/>
                      <a:r>
                        <a:rPr lang="en-US" sz="1400" dirty="0">
                          <a:solidFill>
                            <a:schemeClr val="bg1"/>
                          </a:solidFill>
                        </a:rPr>
                        <a:t>learning journey, CDC expert</a:t>
                      </a:r>
                    </a:p>
                  </a:txBody>
                  <a:tcPr anchor="ctr">
                    <a:solidFill>
                      <a:schemeClr val="accent1">
                        <a:lumMod val="75000"/>
                      </a:schemeClr>
                    </a:solidFill>
                  </a:tcPr>
                </a:tc>
                <a:tc>
                  <a:txBody>
                    <a:bodyPr/>
                    <a:lstStyle/>
                    <a:p>
                      <a:endParaRPr lang="en-US" sz="1400" dirty="0"/>
                    </a:p>
                  </a:txBody>
                  <a:tcPr>
                    <a:solidFill>
                      <a:schemeClr val="accent1">
                        <a:lumMod val="75000"/>
                      </a:schemeClr>
                    </a:solidFill>
                  </a:tcPr>
                </a:tc>
                <a:extLst>
                  <a:ext uri="{0D108BD9-81ED-4DB2-BD59-A6C34878D82A}">
                    <a16:rowId xmlns:a16="http://schemas.microsoft.com/office/drawing/2014/main" xmlns="" val="1355715827"/>
                  </a:ext>
                </a:extLst>
              </a:tr>
              <a:tr h="2188600">
                <a:tc>
                  <a:txBody>
                    <a:bodyPr/>
                    <a:lstStyle/>
                    <a:p>
                      <a:r>
                        <a:rPr lang="en-US" sz="1400" b="1" dirty="0">
                          <a:solidFill>
                            <a:schemeClr val="bg1"/>
                          </a:solidFill>
                        </a:rPr>
                        <a:t>Rural Community Health  Grantees</a:t>
                      </a:r>
                    </a:p>
                  </a:txBody>
                  <a:tcPr anchor="ctr">
                    <a:solidFill>
                      <a:schemeClr val="accent3"/>
                    </a:solidFill>
                  </a:tcPr>
                </a:tc>
                <a:tc>
                  <a:txBody>
                    <a:bodyPr/>
                    <a:lstStyle/>
                    <a:p>
                      <a:r>
                        <a:rPr lang="en-US" sz="1400" b="0" dirty="0">
                          <a:solidFill>
                            <a:schemeClr val="bg1"/>
                          </a:solidFill>
                        </a:rPr>
                        <a:t>Strategy, Capacity, and Sustainability</a:t>
                      </a:r>
                    </a:p>
                  </a:txBody>
                  <a:tcPr anchor="ctr">
                    <a:solidFill>
                      <a:schemeClr val="accent3"/>
                    </a:solidFill>
                  </a:tcPr>
                </a:tc>
                <a:tc>
                  <a:txBody>
                    <a:bodyPr/>
                    <a:lstStyle/>
                    <a:p>
                      <a:r>
                        <a:rPr lang="en-US" sz="1400" b="0" dirty="0">
                          <a:solidFill>
                            <a:schemeClr val="bg1"/>
                          </a:solidFill>
                        </a:rPr>
                        <a:t>GHPC and Government </a:t>
                      </a:r>
                    </a:p>
                  </a:txBody>
                  <a:tcPr anchor="ctr">
                    <a:solidFill>
                      <a:schemeClr val="accent3"/>
                    </a:solidFill>
                  </a:tcPr>
                </a:tc>
                <a:tc>
                  <a:txBody>
                    <a:bodyPr/>
                    <a:lstStyle/>
                    <a:p>
                      <a:r>
                        <a:rPr lang="en-US" sz="1400" b="0" dirty="0">
                          <a:solidFill>
                            <a:schemeClr val="bg1"/>
                          </a:solidFill>
                        </a:rPr>
                        <a:t>3 years</a:t>
                      </a:r>
                    </a:p>
                  </a:txBody>
                  <a:tcPr anchor="ctr">
                    <a:solidFill>
                      <a:schemeClr val="accent3"/>
                    </a:solidFill>
                  </a:tcPr>
                </a:tc>
                <a:tc>
                  <a:txBody>
                    <a:bodyPr/>
                    <a:lstStyle/>
                    <a:p>
                      <a:r>
                        <a:rPr lang="en-US" sz="1400" b="0" dirty="0">
                          <a:solidFill>
                            <a:schemeClr val="bg1"/>
                          </a:solidFill>
                        </a:rPr>
                        <a:t>GHPC backbone support, individualized and generalized technical assistance, “just-in-time” and “bite-sized” learning, monthly calls, peer learning seminars, webinars </a:t>
                      </a:r>
                    </a:p>
                  </a:txBody>
                  <a:tcPr anchor="ctr">
                    <a:solidFill>
                      <a:schemeClr val="accent3"/>
                    </a:solidFill>
                  </a:tcPr>
                </a:tc>
                <a:tc>
                  <a:txBody>
                    <a:bodyPr/>
                    <a:lstStyle/>
                    <a:p>
                      <a:endParaRPr lang="en-US" sz="1400" b="0" dirty="0">
                        <a:solidFill>
                          <a:schemeClr val="bg1"/>
                        </a:solidFill>
                      </a:endParaRPr>
                    </a:p>
                  </a:txBody>
                  <a:tcPr>
                    <a:solidFill>
                      <a:schemeClr val="accent3"/>
                    </a:solidFill>
                  </a:tcPr>
                </a:tc>
                <a:extLst>
                  <a:ext uri="{0D108BD9-81ED-4DB2-BD59-A6C34878D82A}">
                    <a16:rowId xmlns:a16="http://schemas.microsoft.com/office/drawing/2014/main" xmlns="" val="2052899543"/>
                  </a:ext>
                </a:extLst>
              </a:tr>
              <a:tr h="1819338">
                <a:tc>
                  <a:txBody>
                    <a:bodyPr/>
                    <a:lstStyle/>
                    <a:p>
                      <a:r>
                        <a:rPr lang="en-US" sz="1400" b="1" dirty="0">
                          <a:solidFill>
                            <a:schemeClr val="bg1"/>
                          </a:solidFill>
                        </a:rPr>
                        <a:t>Bridging for Health </a:t>
                      </a:r>
                    </a:p>
                  </a:txBody>
                  <a:tcPr anchor="ctr">
                    <a:solidFill>
                      <a:schemeClr val="accent4"/>
                    </a:solidFill>
                  </a:tcPr>
                </a:tc>
                <a:tc>
                  <a:txBody>
                    <a:bodyPr/>
                    <a:lstStyle/>
                    <a:p>
                      <a:r>
                        <a:rPr lang="en-US" sz="1400" dirty="0">
                          <a:solidFill>
                            <a:schemeClr val="bg1"/>
                          </a:solidFill>
                        </a:rPr>
                        <a:t>Pooled Community Wellness Funds to Improve Health</a:t>
                      </a:r>
                    </a:p>
                  </a:txBody>
                  <a:tcPr anchor="ctr">
                    <a:solidFill>
                      <a:schemeClr val="accent4"/>
                    </a:solidFill>
                  </a:tcPr>
                </a:tc>
                <a:tc>
                  <a:txBody>
                    <a:bodyPr/>
                    <a:lstStyle/>
                    <a:p>
                      <a:r>
                        <a:rPr lang="en-US" sz="1400" dirty="0">
                          <a:solidFill>
                            <a:schemeClr val="bg1"/>
                          </a:solidFill>
                        </a:rPr>
                        <a:t>GHPC, Foundation, and Advisory Board</a:t>
                      </a:r>
                    </a:p>
                  </a:txBody>
                  <a:tcPr anchor="ctr">
                    <a:solidFill>
                      <a:schemeClr val="accent4"/>
                    </a:solidFill>
                  </a:tcPr>
                </a:tc>
                <a:tc>
                  <a:txBody>
                    <a:bodyPr/>
                    <a:lstStyle/>
                    <a:p>
                      <a:r>
                        <a:rPr lang="en-US" sz="1400" dirty="0">
                          <a:solidFill>
                            <a:schemeClr val="bg1"/>
                          </a:solidFill>
                        </a:rPr>
                        <a:t>4 years</a:t>
                      </a:r>
                    </a:p>
                  </a:txBody>
                  <a:tcPr anchor="ctr">
                    <a:solidFill>
                      <a:schemeClr val="accent4"/>
                    </a:solidFill>
                  </a:tcPr>
                </a:tc>
                <a:tc>
                  <a:txBody>
                    <a:bodyPr/>
                    <a:lstStyle/>
                    <a:p>
                      <a:r>
                        <a:rPr lang="en-US" sz="1400" dirty="0">
                          <a:solidFill>
                            <a:schemeClr val="bg1"/>
                          </a:solidFill>
                        </a:rPr>
                        <a:t>GHPC backbone support, technical assistance, evaluation support, group learning (webinars, online platform, peer meetings, cross-site evaluation calls)</a:t>
                      </a:r>
                    </a:p>
                  </a:txBody>
                  <a:tcPr anchor="ctr">
                    <a:solidFill>
                      <a:schemeClr val="accent4"/>
                    </a:solidFill>
                  </a:tcPr>
                </a:tc>
                <a:tc>
                  <a:txBody>
                    <a:bodyPr/>
                    <a:lstStyle/>
                    <a:p>
                      <a:endParaRPr lang="en-US" sz="1400" dirty="0">
                        <a:solidFill>
                          <a:schemeClr val="bg1"/>
                        </a:solidFill>
                      </a:endParaRPr>
                    </a:p>
                  </a:txBody>
                  <a:tcPr>
                    <a:solidFill>
                      <a:schemeClr val="accent4"/>
                    </a:solidFill>
                  </a:tcPr>
                </a:tc>
                <a:extLst>
                  <a:ext uri="{0D108BD9-81ED-4DB2-BD59-A6C34878D82A}">
                    <a16:rowId xmlns:a16="http://schemas.microsoft.com/office/drawing/2014/main" xmlns="" val="1801751786"/>
                  </a:ext>
                </a:extLst>
              </a:tr>
            </a:tbl>
          </a:graphicData>
        </a:graphic>
      </p:graphicFrame>
      <p:pic>
        <p:nvPicPr>
          <p:cNvPr id="91175" name="Picture 6">
            <a:extLst>
              <a:ext uri="{FF2B5EF4-FFF2-40B4-BE49-F238E27FC236}">
                <a16:creationId xmlns:a16="http://schemas.microsoft.com/office/drawing/2014/main" xmlns="" id="{E0DCCBA8-9E5D-4477-BCAA-68B4CD56150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1295400"/>
            <a:ext cx="1905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76" name="Picture 7">
            <a:extLst>
              <a:ext uri="{FF2B5EF4-FFF2-40B4-BE49-F238E27FC236}">
                <a16:creationId xmlns:a16="http://schemas.microsoft.com/office/drawing/2014/main" xmlns="" id="{CCC7A2D8-3DD9-42AF-A28F-6279EECD272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04224" y="5105400"/>
            <a:ext cx="10287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E217653C-AB08-4F14-8090-2512D6A1B6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6074" y="3200400"/>
            <a:ext cx="1905000" cy="126887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62D68-D742-4D17-9CAF-C5DD22495199}"/>
              </a:ext>
            </a:extLst>
          </p:cNvPr>
          <p:cNvSpPr>
            <a:spLocks noGrp="1"/>
          </p:cNvSpPr>
          <p:nvPr>
            <p:ph type="title"/>
          </p:nvPr>
        </p:nvSpPr>
        <p:spPr>
          <a:xfrm>
            <a:off x="609600" y="4200525"/>
            <a:ext cx="7772400" cy="1895475"/>
          </a:xfrm>
        </p:spPr>
        <p:txBody>
          <a:bodyPr rtlCol="0">
            <a:normAutofit/>
          </a:bodyPr>
          <a:lstStyle/>
          <a:p>
            <a:pPr>
              <a:defRPr/>
            </a:pPr>
            <a:r>
              <a:rPr lang="en-US" altLang="en-US" b="0" dirty="0">
                <a:latin typeface="Palatino Linotype" panose="02040502050505030304" pitchFamily="18" charset="0"/>
              </a:rPr>
              <a:t>The Value of Different Methods and Modes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CFFEB19-5B73-45DC-A9F4-1B835D038974}"/>
              </a:ext>
            </a:extLst>
          </p:cNvPr>
          <p:cNvSpPr>
            <a:spLocks noGrp="1"/>
          </p:cNvSpPr>
          <p:nvPr>
            <p:ph type="title"/>
          </p:nvPr>
        </p:nvSpPr>
        <p:spPr>
          <a:xfrm>
            <a:off x="228600" y="381000"/>
            <a:ext cx="9144000" cy="1143000"/>
          </a:xfrm>
        </p:spPr>
        <p:txBody>
          <a:bodyPr>
            <a:noAutofit/>
          </a:bodyPr>
          <a:lstStyle/>
          <a:p>
            <a:pPr algn="l">
              <a:defRPr/>
            </a:pPr>
            <a:r>
              <a:rPr lang="en-US" sz="3000" cap="all" dirty="0">
                <a:latin typeface="Palatino Linotype" panose="02040502050505030304" pitchFamily="18" charset="0"/>
              </a:rPr>
              <a:t>Communities of Practice: </a:t>
            </a:r>
            <a:br>
              <a:rPr lang="en-US" sz="3000" cap="all" dirty="0">
                <a:latin typeface="Palatino Linotype" panose="02040502050505030304" pitchFamily="18" charset="0"/>
              </a:rPr>
            </a:br>
            <a:r>
              <a:rPr lang="en-US" sz="2600" i="1" dirty="0">
                <a:latin typeface="Palatino Linotype" panose="02040502050505030304" pitchFamily="18" charset="0"/>
              </a:rPr>
              <a:t>Building Evaluation Capacity of Family </a:t>
            </a:r>
            <a:br>
              <a:rPr lang="en-US" sz="2600" i="1" dirty="0">
                <a:latin typeface="Palatino Linotype" panose="02040502050505030304" pitchFamily="18" charset="0"/>
              </a:rPr>
            </a:br>
            <a:r>
              <a:rPr lang="en-US" sz="2600" i="1" dirty="0">
                <a:latin typeface="Palatino Linotype" panose="02040502050505030304" pitchFamily="18" charset="0"/>
              </a:rPr>
              <a:t>Organizations</a:t>
            </a:r>
          </a:p>
        </p:txBody>
      </p:sp>
      <p:pic>
        <p:nvPicPr>
          <p:cNvPr id="103428" name="Picture 5">
            <a:extLst>
              <a:ext uri="{FF2B5EF4-FFF2-40B4-BE49-F238E27FC236}">
                <a16:creationId xmlns:a16="http://schemas.microsoft.com/office/drawing/2014/main" xmlns="" id="{474A6626-30A0-49D9-B9D7-2AFFE0B921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0149" y="914400"/>
            <a:ext cx="2754224" cy="356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4">
            <a:extLst>
              <a:ext uri="{FF2B5EF4-FFF2-40B4-BE49-F238E27FC236}">
                <a16:creationId xmlns:a16="http://schemas.microsoft.com/office/drawing/2014/main" xmlns="" id="{1C417A94-C680-4E06-BF46-D65CA8F2B50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52806" y="4593701"/>
            <a:ext cx="3831567" cy="189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98766989-2853-4E7E-97E4-9740EB67257E}"/>
              </a:ext>
            </a:extLst>
          </p:cNvPr>
          <p:cNvSpPr/>
          <p:nvPr/>
        </p:nvSpPr>
        <p:spPr>
          <a:xfrm>
            <a:off x="246860" y="1981200"/>
            <a:ext cx="5239540" cy="3678443"/>
          </a:xfrm>
          <a:prstGeom prst="rect">
            <a:avLst/>
          </a:prstGeom>
        </p:spPr>
        <p:txBody>
          <a:bodyPr wrap="square">
            <a:spAutoFit/>
          </a:bodyPr>
          <a:lstStyle/>
          <a:p>
            <a:pPr marL="228600" lvl="0" indent="-228600" eaLnBrk="1" fontAlgn="auto" hangingPunct="1">
              <a:lnSpc>
                <a:spcPct val="90000"/>
              </a:lnSpc>
              <a:spcBef>
                <a:spcPts val="1000"/>
              </a:spcBef>
              <a:spcAft>
                <a:spcPts val="0"/>
              </a:spcAft>
              <a:buFont typeface="Arial" panose="020B0604020202020204" pitchFamily="34" charset="0"/>
              <a:buChar char="•"/>
              <a:defRPr/>
            </a:pPr>
            <a:r>
              <a:rPr lang="en-US" sz="2200" dirty="0">
                <a:solidFill>
                  <a:srgbClr val="666666"/>
                </a:solidFill>
                <a:latin typeface="Calibri" panose="020F0502020204030204"/>
              </a:rPr>
              <a:t>Purpose and motivation</a:t>
            </a:r>
          </a:p>
          <a:p>
            <a:pPr marL="685800" lvl="1" indent="-228600" eaLnBrk="1" fontAlgn="auto" hangingPunct="1">
              <a:lnSpc>
                <a:spcPct val="90000"/>
              </a:lnSpc>
              <a:spcBef>
                <a:spcPts val="500"/>
              </a:spcBef>
              <a:spcAft>
                <a:spcPts val="0"/>
              </a:spcAft>
              <a:buFont typeface="Arial" panose="020B0604020202020204" pitchFamily="34" charset="0"/>
              <a:buChar char="•"/>
              <a:defRPr/>
            </a:pPr>
            <a:r>
              <a:rPr lang="en-US" dirty="0">
                <a:solidFill>
                  <a:schemeClr val="bg1">
                    <a:lumMod val="50000"/>
                  </a:schemeClr>
                </a:solidFill>
                <a:latin typeface="Calibri" panose="020F0502020204030204"/>
              </a:rPr>
              <a:t>Demonstrate accomplishments and value </a:t>
            </a:r>
          </a:p>
          <a:p>
            <a:pPr marL="685800" lvl="1" indent="-228600" eaLnBrk="1" fontAlgn="auto" hangingPunct="1">
              <a:lnSpc>
                <a:spcPct val="90000"/>
              </a:lnSpc>
              <a:spcBef>
                <a:spcPts val="500"/>
              </a:spcBef>
              <a:spcAft>
                <a:spcPts val="0"/>
              </a:spcAft>
              <a:buFont typeface="Arial" panose="020B0604020202020204" pitchFamily="34" charset="0"/>
              <a:buChar char="•"/>
              <a:defRPr/>
            </a:pPr>
            <a:r>
              <a:rPr lang="en-US" dirty="0">
                <a:solidFill>
                  <a:schemeClr val="bg1">
                    <a:lumMod val="50000"/>
                  </a:schemeClr>
                </a:solidFill>
                <a:latin typeface="Calibri" panose="020F0502020204030204"/>
              </a:rPr>
              <a:t>Make progress in challenging area</a:t>
            </a:r>
          </a:p>
          <a:p>
            <a:pPr marL="685800" lvl="1" indent="-228600" eaLnBrk="1" fontAlgn="auto" hangingPunct="1">
              <a:lnSpc>
                <a:spcPct val="90000"/>
              </a:lnSpc>
              <a:spcBef>
                <a:spcPts val="500"/>
              </a:spcBef>
              <a:spcAft>
                <a:spcPts val="0"/>
              </a:spcAft>
              <a:buFont typeface="Arial" panose="020B0604020202020204" pitchFamily="34" charset="0"/>
              <a:buChar char="•"/>
              <a:defRPr/>
            </a:pPr>
            <a:r>
              <a:rPr lang="en-US" dirty="0">
                <a:solidFill>
                  <a:schemeClr val="bg1">
                    <a:lumMod val="50000"/>
                  </a:schemeClr>
                </a:solidFill>
                <a:latin typeface="Calibri" panose="020F0502020204030204"/>
              </a:rPr>
              <a:t>Build skills</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n-US" sz="2200" dirty="0">
                <a:solidFill>
                  <a:srgbClr val="666666"/>
                </a:solidFill>
                <a:latin typeface="Calibri" panose="020F0502020204030204"/>
              </a:rPr>
              <a:t>Common goals</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n-US" sz="2200" dirty="0">
                <a:solidFill>
                  <a:srgbClr val="666666"/>
                </a:solidFill>
                <a:latin typeface="Calibri" panose="020F0502020204030204"/>
              </a:rPr>
              <a:t>Learning community – learning together, learning from each other</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n-US" sz="2200" dirty="0">
                <a:solidFill>
                  <a:srgbClr val="666666"/>
                </a:solidFill>
                <a:latin typeface="Calibri" panose="020F0502020204030204"/>
              </a:rPr>
              <a:t>Building relationships and resources</a:t>
            </a:r>
          </a:p>
          <a:p>
            <a:pPr marL="228600" lvl="0" indent="-228600" eaLnBrk="1" fontAlgn="auto" hangingPunct="1">
              <a:lnSpc>
                <a:spcPct val="90000"/>
              </a:lnSpc>
              <a:spcBef>
                <a:spcPts val="1000"/>
              </a:spcBef>
              <a:spcAft>
                <a:spcPts val="0"/>
              </a:spcAft>
              <a:buFont typeface="Arial" panose="020B0604020202020204" pitchFamily="34" charset="0"/>
              <a:buChar char="•"/>
              <a:defRPr/>
            </a:pPr>
            <a:r>
              <a:rPr lang="en-US" sz="2200" dirty="0">
                <a:solidFill>
                  <a:srgbClr val="666666"/>
                </a:solidFill>
                <a:latin typeface="Calibri" panose="020F0502020204030204"/>
              </a:rPr>
              <a:t>Bringing together research knowledge with community organizations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D3860-BD10-4628-B49E-197778765E53}"/>
              </a:ext>
            </a:extLst>
          </p:cNvPr>
          <p:cNvSpPr>
            <a:spLocks noGrp="1"/>
          </p:cNvSpPr>
          <p:nvPr>
            <p:ph type="title"/>
          </p:nvPr>
        </p:nvSpPr>
        <p:spPr>
          <a:xfrm>
            <a:off x="457200" y="152400"/>
            <a:ext cx="8229600" cy="1143000"/>
          </a:xfrm>
        </p:spPr>
        <p:txBody>
          <a:bodyPr/>
          <a:lstStyle/>
          <a:p>
            <a:pPr>
              <a:defRPr/>
            </a:pPr>
            <a:r>
              <a:rPr lang="en-US" sz="3600" cap="all" dirty="0">
                <a:latin typeface="Palatino Linotype" panose="02040502050505030304" pitchFamily="18" charset="0"/>
              </a:rPr>
              <a:t>Communities - In many places</a:t>
            </a:r>
          </a:p>
        </p:txBody>
      </p:sp>
      <p:pic>
        <p:nvPicPr>
          <p:cNvPr id="104451" name="Picture 3">
            <a:extLst>
              <a:ext uri="{FF2B5EF4-FFF2-40B4-BE49-F238E27FC236}">
                <a16:creationId xmlns:a16="http://schemas.microsoft.com/office/drawing/2014/main" xmlns="" id="{583125E4-0203-4A7D-9AED-FA752B0711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77344" y="1744662"/>
            <a:ext cx="466794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3A8B2EE9-FE2E-4AC4-B105-A28BE60AEC39}"/>
              </a:ext>
            </a:extLst>
          </p:cNvPr>
          <p:cNvSpPr txBox="1"/>
          <p:nvPr/>
        </p:nvSpPr>
        <p:spPr>
          <a:xfrm>
            <a:off x="4360345" y="1897062"/>
            <a:ext cx="4602414" cy="584775"/>
          </a:xfrm>
          <a:prstGeom prst="rect">
            <a:avLst/>
          </a:prstGeom>
          <a:noFill/>
        </p:spPr>
        <p:txBody>
          <a:bodyPr wrap="none">
            <a:spAutoFit/>
          </a:bodyPr>
          <a:lstStyle/>
          <a:p>
            <a:pPr>
              <a:defRPr/>
            </a:pPr>
            <a:r>
              <a:rPr lang="en-US" sz="1600" dirty="0">
                <a:latin typeface="+mj-lt"/>
              </a:rPr>
              <a:t>Federation of Families for Children’s Mental Health – </a:t>
            </a:r>
          </a:p>
          <a:p>
            <a:pPr>
              <a:defRPr/>
            </a:pPr>
            <a:r>
              <a:rPr lang="en-US" sz="1600" dirty="0">
                <a:latin typeface="+mj-lt"/>
              </a:rPr>
              <a:t>Affiliate Locations</a:t>
            </a:r>
          </a:p>
        </p:txBody>
      </p:sp>
      <p:sp>
        <p:nvSpPr>
          <p:cNvPr id="3" name="Rectangle 2">
            <a:extLst>
              <a:ext uri="{FF2B5EF4-FFF2-40B4-BE49-F238E27FC236}">
                <a16:creationId xmlns:a16="http://schemas.microsoft.com/office/drawing/2014/main" xmlns="" id="{62918C5A-0AF6-4B1F-81A7-608051EFF1F5}"/>
              </a:ext>
            </a:extLst>
          </p:cNvPr>
          <p:cNvSpPr/>
          <p:nvPr/>
        </p:nvSpPr>
        <p:spPr>
          <a:xfrm>
            <a:off x="76200" y="1600200"/>
            <a:ext cx="4267200" cy="4054956"/>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kern="0" dirty="0">
                <a:solidFill>
                  <a:srgbClr val="666666"/>
                </a:solidFill>
                <a:latin typeface="Calibri" panose="020F0502020204030204"/>
              </a:rPr>
              <a:t>Children’s Mental Health Initiative grantees each have to establish family organizations</a:t>
            </a:r>
          </a:p>
          <a:p>
            <a:pPr marL="685800" marR="0" lvl="1" indent="-228600" defTabSz="914400" eaLnBrk="1" fontAlgn="auto" latinLnBrk="0" hangingPunct="1">
              <a:lnSpc>
                <a:spcPct val="90000"/>
              </a:lnSpc>
              <a:spcBef>
                <a:spcPts val="1200"/>
              </a:spcBef>
              <a:spcAft>
                <a:spcPts val="600"/>
              </a:spcAft>
              <a:buClrTx/>
              <a:buSzTx/>
              <a:buFont typeface="Arial" panose="020B0604020202020204" pitchFamily="34" charset="0"/>
              <a:buChar char="•"/>
              <a:tabLst/>
              <a:defRPr/>
            </a:pPr>
            <a:r>
              <a:rPr lang="en-US" sz="1700" kern="0" dirty="0">
                <a:solidFill>
                  <a:schemeClr val="bg1">
                    <a:lumMod val="50000"/>
                  </a:schemeClr>
                </a:solidFill>
                <a:latin typeface="Calibri" panose="020F0502020204030204"/>
              </a:rPr>
              <a:t>Anywhere in U.S. or territories – including Guam!</a:t>
            </a:r>
          </a:p>
          <a:p>
            <a:pPr marL="685800" marR="0" lvl="1" indent="-228600" defTabSz="914400" eaLnBrk="1" fontAlgn="auto" latinLnBrk="0" hangingPunct="1">
              <a:lnSpc>
                <a:spcPct val="90000"/>
              </a:lnSpc>
              <a:spcBef>
                <a:spcPts val="1200"/>
              </a:spcBef>
              <a:spcAft>
                <a:spcPts val="600"/>
              </a:spcAft>
              <a:buClrTx/>
              <a:buSzTx/>
              <a:buFont typeface="Arial" panose="020B0604020202020204" pitchFamily="34" charset="0"/>
              <a:buChar char="•"/>
              <a:tabLst/>
              <a:defRPr/>
            </a:pPr>
            <a:r>
              <a:rPr lang="en-US" sz="1700" kern="0" dirty="0">
                <a:solidFill>
                  <a:schemeClr val="bg1">
                    <a:lumMod val="50000"/>
                  </a:schemeClr>
                </a:solidFill>
                <a:latin typeface="Calibri" panose="020F0502020204030204"/>
              </a:rPr>
              <a:t>Rural, urban, state, counties, cities, Native American and Alaska Native communities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kern="0" dirty="0">
                <a:solidFill>
                  <a:srgbClr val="666666"/>
                </a:solidFill>
                <a:latin typeface="Calibri" panose="020F0502020204030204"/>
              </a:rPr>
              <a:t>Grantee program with meetings once or twice a year</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000" kern="0" dirty="0">
              <a:solidFill>
                <a:srgbClr val="666666"/>
              </a:solidFill>
              <a:latin typeface="Calibri" panose="020F0502020204030204"/>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kern="0" dirty="0">
                <a:solidFill>
                  <a:srgbClr val="666666"/>
                </a:solidFill>
                <a:latin typeface="Calibri" panose="020F0502020204030204"/>
              </a:rPr>
              <a:t>Need for virtual communities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FB488-EB35-4BA3-ACC8-00FC1E18CA24}"/>
              </a:ext>
            </a:extLst>
          </p:cNvPr>
          <p:cNvSpPr>
            <a:spLocks noGrp="1"/>
          </p:cNvSpPr>
          <p:nvPr>
            <p:ph type="title"/>
          </p:nvPr>
        </p:nvSpPr>
        <p:spPr>
          <a:xfrm>
            <a:off x="457200" y="246063"/>
            <a:ext cx="8229600" cy="1143000"/>
          </a:xfrm>
        </p:spPr>
        <p:txBody>
          <a:bodyPr/>
          <a:lstStyle/>
          <a:p>
            <a:pPr>
              <a:defRPr/>
            </a:pPr>
            <a:r>
              <a:rPr lang="en-US" sz="3600" cap="all" dirty="0">
                <a:latin typeface="Palatino Linotype" panose="02040502050505030304" pitchFamily="18" charset="0"/>
              </a:rPr>
              <a:t>Creating the Space to Work Together</a:t>
            </a:r>
          </a:p>
        </p:txBody>
      </p:sp>
      <p:sp>
        <p:nvSpPr>
          <p:cNvPr id="3" name="Content Placeholder 2">
            <a:extLst>
              <a:ext uri="{FF2B5EF4-FFF2-40B4-BE49-F238E27FC236}">
                <a16:creationId xmlns:a16="http://schemas.microsoft.com/office/drawing/2014/main" xmlns="" id="{F4F60D2F-7A0B-4A44-A64F-697743909248}"/>
              </a:ext>
            </a:extLst>
          </p:cNvPr>
          <p:cNvSpPr>
            <a:spLocks noGrp="1"/>
          </p:cNvSpPr>
          <p:nvPr>
            <p:ph idx="1"/>
          </p:nvPr>
        </p:nvSpPr>
        <p:spPr>
          <a:xfrm>
            <a:off x="457200" y="1828800"/>
            <a:ext cx="5302250" cy="4267200"/>
          </a:xfrm>
        </p:spPr>
        <p:txBody>
          <a:bodyPr>
            <a:normAutofit fontScale="55000" lnSpcReduction="20000"/>
          </a:bodyPr>
          <a:lstStyle/>
          <a:p>
            <a:pPr>
              <a:spcBef>
                <a:spcPts val="1000"/>
              </a:spcBef>
              <a:defRPr/>
            </a:pPr>
            <a:r>
              <a:rPr lang="en-US" sz="3600" dirty="0">
                <a:latin typeface="+mj-lt"/>
              </a:rPr>
              <a:t>Small enough groups so everyone can participate</a:t>
            </a:r>
          </a:p>
          <a:p>
            <a:pPr>
              <a:spcBef>
                <a:spcPts val="1000"/>
              </a:spcBef>
              <a:defRPr/>
            </a:pPr>
            <a:r>
              <a:rPr lang="en-US" sz="3600" dirty="0">
                <a:latin typeface="+mj-lt"/>
              </a:rPr>
              <a:t>Schedule and commitment that works for community organizations</a:t>
            </a:r>
          </a:p>
          <a:p>
            <a:pPr>
              <a:spcBef>
                <a:spcPts val="1000"/>
              </a:spcBef>
              <a:defRPr/>
            </a:pPr>
            <a:r>
              <a:rPr lang="en-US" sz="3600" dirty="0">
                <a:latin typeface="+mj-lt"/>
              </a:rPr>
              <a:t>Invitation and application process</a:t>
            </a:r>
          </a:p>
          <a:p>
            <a:pPr lvl="1">
              <a:spcBef>
                <a:spcPts val="1000"/>
              </a:spcBef>
              <a:defRPr/>
            </a:pPr>
            <a:r>
              <a:rPr lang="en-US" dirty="0">
                <a:latin typeface="+mj-lt"/>
              </a:rPr>
              <a:t>Come with a project</a:t>
            </a:r>
          </a:p>
          <a:p>
            <a:pPr>
              <a:spcBef>
                <a:spcPts val="1000"/>
              </a:spcBef>
              <a:defRPr/>
            </a:pPr>
            <a:r>
              <a:rPr lang="en-US" sz="3600" dirty="0">
                <a:latin typeface="+mj-lt"/>
              </a:rPr>
              <a:t>Affinity – Similar interests </a:t>
            </a:r>
          </a:p>
          <a:p>
            <a:pPr lvl="1">
              <a:spcBef>
                <a:spcPts val="1000"/>
              </a:spcBef>
              <a:defRPr/>
            </a:pPr>
            <a:r>
              <a:rPr lang="en-US" dirty="0">
                <a:latin typeface="+mj-lt"/>
              </a:rPr>
              <a:t>Developed three groups around three different interest areas</a:t>
            </a:r>
          </a:p>
          <a:p>
            <a:pPr>
              <a:spcBef>
                <a:spcPts val="1000"/>
              </a:spcBef>
              <a:defRPr/>
            </a:pPr>
            <a:r>
              <a:rPr lang="en-US" sz="3600" dirty="0">
                <a:latin typeface="+mj-lt"/>
              </a:rPr>
              <a:t>Setting structure for groups – agenda, agreed on rules for interaction, accountability to the group, reporting on progress on projects, etc.</a:t>
            </a:r>
          </a:p>
          <a:p>
            <a:pPr>
              <a:spcBef>
                <a:spcPts val="1000"/>
              </a:spcBef>
              <a:defRPr/>
            </a:pPr>
            <a:r>
              <a:rPr lang="en-US" sz="3600" dirty="0">
                <a:latin typeface="+mj-lt"/>
              </a:rPr>
              <a:t>Facilitated by a neutral party </a:t>
            </a:r>
          </a:p>
          <a:p>
            <a:pPr>
              <a:defRPr/>
            </a:pPr>
            <a:endParaRPr lang="en-US" dirty="0">
              <a:latin typeface="+mj-lt"/>
            </a:endParaRPr>
          </a:p>
        </p:txBody>
      </p:sp>
      <p:pic>
        <p:nvPicPr>
          <p:cNvPr id="105476" name="Picture 3">
            <a:extLst>
              <a:ext uri="{FF2B5EF4-FFF2-40B4-BE49-F238E27FC236}">
                <a16:creationId xmlns:a16="http://schemas.microsoft.com/office/drawing/2014/main" xmlns="" id="{EB98C730-2DE2-4D16-A514-28BA6C036E6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24563" y="1831975"/>
            <a:ext cx="28448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Box 4">
            <a:extLst>
              <a:ext uri="{FF2B5EF4-FFF2-40B4-BE49-F238E27FC236}">
                <a16:creationId xmlns:a16="http://schemas.microsoft.com/office/drawing/2014/main" xmlns="" id="{E06423DD-BD43-46C5-A0CF-315635F8C448}"/>
              </a:ext>
            </a:extLst>
          </p:cNvPr>
          <p:cNvSpPr txBox="1">
            <a:spLocks noChangeArrowheads="1"/>
          </p:cNvSpPr>
          <p:nvPr/>
        </p:nvSpPr>
        <p:spPr bwMode="auto">
          <a:xfrm>
            <a:off x="5930900" y="5683250"/>
            <a:ext cx="966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r>
              <a:rPr lang="en-US" altLang="en-US" sz="600" dirty="0"/>
              <a:t>Photo: Brigitte Manteuffel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49B34-2557-401B-A03E-653731420146}"/>
              </a:ext>
            </a:extLst>
          </p:cNvPr>
          <p:cNvSpPr>
            <a:spLocks noGrp="1"/>
          </p:cNvSpPr>
          <p:nvPr>
            <p:ph type="title"/>
          </p:nvPr>
        </p:nvSpPr>
        <p:spPr>
          <a:xfrm>
            <a:off x="457200" y="246063"/>
            <a:ext cx="8229600" cy="1143000"/>
          </a:xfrm>
        </p:spPr>
        <p:txBody>
          <a:bodyPr/>
          <a:lstStyle/>
          <a:p>
            <a:pPr>
              <a:defRPr/>
            </a:pPr>
            <a:r>
              <a:rPr lang="en-US" sz="3600" cap="all" dirty="0">
                <a:latin typeface="Palatino Linotype" panose="02040502050505030304" pitchFamily="18" charset="0"/>
              </a:rPr>
              <a:t>Virtual Communities</a:t>
            </a:r>
          </a:p>
        </p:txBody>
      </p:sp>
      <p:pic>
        <p:nvPicPr>
          <p:cNvPr id="106499" name="Content Placeholder 4">
            <a:extLst>
              <a:ext uri="{FF2B5EF4-FFF2-40B4-BE49-F238E27FC236}">
                <a16:creationId xmlns:a16="http://schemas.microsoft.com/office/drawing/2014/main" xmlns="" id="{060EA979-6DD8-4BB6-85D2-7CACDC37E615}"/>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4945063" y="3098800"/>
            <a:ext cx="1235075" cy="865188"/>
          </a:xfrm>
        </p:spPr>
      </p:pic>
      <p:pic>
        <p:nvPicPr>
          <p:cNvPr id="106500" name="Picture 3">
            <a:extLst>
              <a:ext uri="{FF2B5EF4-FFF2-40B4-BE49-F238E27FC236}">
                <a16:creationId xmlns:a16="http://schemas.microsoft.com/office/drawing/2014/main" xmlns="" id="{5E61228F-6B95-4208-85FC-759F68B4DD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99325" y="2125663"/>
            <a:ext cx="1322388"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5">
            <a:extLst>
              <a:ext uri="{FF2B5EF4-FFF2-40B4-BE49-F238E27FC236}">
                <a16:creationId xmlns:a16="http://schemas.microsoft.com/office/drawing/2014/main" xmlns="" id="{0805FEC8-02DF-4270-93F0-0C1D1A5D66E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67488" y="4413250"/>
            <a:ext cx="8715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a:extLst>
              <a:ext uri="{FF2B5EF4-FFF2-40B4-BE49-F238E27FC236}">
                <a16:creationId xmlns:a16="http://schemas.microsoft.com/office/drawing/2014/main" xmlns="" id="{F8FF6AA7-EBA4-4CB4-8F33-368A9A6DC8B6}"/>
              </a:ext>
            </a:extLst>
          </p:cNvPr>
          <p:cNvSpPr/>
          <p:nvPr/>
        </p:nvSpPr>
        <p:spPr>
          <a:xfrm>
            <a:off x="5816600" y="2586038"/>
            <a:ext cx="1487488" cy="588962"/>
          </a:xfrm>
          <a:custGeom>
            <a:avLst/>
            <a:gdLst>
              <a:gd name="connsiteX0" fmla="*/ 0 w 2576805"/>
              <a:gd name="connsiteY0" fmla="*/ 683497 h 683497"/>
              <a:gd name="connsiteX1" fmla="*/ 296333 w 2576805"/>
              <a:gd name="connsiteY1" fmla="*/ 6164 h 683497"/>
              <a:gd name="connsiteX2" fmla="*/ 1041400 w 2576805"/>
              <a:gd name="connsiteY2" fmla="*/ 344831 h 683497"/>
              <a:gd name="connsiteX3" fmla="*/ 1430867 w 2576805"/>
              <a:gd name="connsiteY3" fmla="*/ 285564 h 683497"/>
              <a:gd name="connsiteX4" fmla="*/ 1718733 w 2576805"/>
              <a:gd name="connsiteY4" fmla="*/ 65431 h 683497"/>
              <a:gd name="connsiteX5" fmla="*/ 2446867 w 2576805"/>
              <a:gd name="connsiteY5" fmla="*/ 395631 h 683497"/>
              <a:gd name="connsiteX6" fmla="*/ 2565400 w 2576805"/>
              <a:gd name="connsiteY6" fmla="*/ 48497 h 683497"/>
              <a:gd name="connsiteX7" fmla="*/ 2565400 w 2576805"/>
              <a:gd name="connsiteY7" fmla="*/ 82364 h 6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6805" h="683497">
                <a:moveTo>
                  <a:pt x="0" y="683497"/>
                </a:moveTo>
                <a:cubicBezTo>
                  <a:pt x="61383" y="373052"/>
                  <a:pt x="122766" y="62608"/>
                  <a:pt x="296333" y="6164"/>
                </a:cubicBezTo>
                <a:cubicBezTo>
                  <a:pt x="469900" y="-50280"/>
                  <a:pt x="852311" y="298264"/>
                  <a:pt x="1041400" y="344831"/>
                </a:cubicBezTo>
                <a:cubicBezTo>
                  <a:pt x="1230489" y="391398"/>
                  <a:pt x="1317978" y="332131"/>
                  <a:pt x="1430867" y="285564"/>
                </a:cubicBezTo>
                <a:cubicBezTo>
                  <a:pt x="1543756" y="238997"/>
                  <a:pt x="1549400" y="47087"/>
                  <a:pt x="1718733" y="65431"/>
                </a:cubicBezTo>
                <a:cubicBezTo>
                  <a:pt x="1888066" y="83775"/>
                  <a:pt x="2305756" y="398453"/>
                  <a:pt x="2446867" y="395631"/>
                </a:cubicBezTo>
                <a:cubicBezTo>
                  <a:pt x="2587978" y="392809"/>
                  <a:pt x="2545645" y="100708"/>
                  <a:pt x="2565400" y="48497"/>
                </a:cubicBezTo>
                <a:cubicBezTo>
                  <a:pt x="2585155" y="-3714"/>
                  <a:pt x="2575277" y="39325"/>
                  <a:pt x="2565400" y="823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reeform 9">
            <a:extLst>
              <a:ext uri="{FF2B5EF4-FFF2-40B4-BE49-F238E27FC236}">
                <a16:creationId xmlns:a16="http://schemas.microsoft.com/office/drawing/2014/main" xmlns="" id="{D4E644F8-EA76-4105-BAC2-CC951A610D7D}"/>
              </a:ext>
            </a:extLst>
          </p:cNvPr>
          <p:cNvSpPr/>
          <p:nvPr/>
        </p:nvSpPr>
        <p:spPr>
          <a:xfrm>
            <a:off x="7439025" y="3111500"/>
            <a:ext cx="803275" cy="1428750"/>
          </a:xfrm>
          <a:custGeom>
            <a:avLst/>
            <a:gdLst>
              <a:gd name="connsiteX0" fmla="*/ 1016000 w 1287179"/>
              <a:gd name="connsiteY0" fmla="*/ 0 h 1913466"/>
              <a:gd name="connsiteX1" fmla="*/ 1286933 w 1287179"/>
              <a:gd name="connsiteY1" fmla="*/ 829733 h 1913466"/>
              <a:gd name="connsiteX2" fmla="*/ 1049867 w 1287179"/>
              <a:gd name="connsiteY2" fmla="*/ 1092200 h 1913466"/>
              <a:gd name="connsiteX3" fmla="*/ 381000 w 1287179"/>
              <a:gd name="connsiteY3" fmla="*/ 1168400 h 1913466"/>
              <a:gd name="connsiteX4" fmla="*/ 143933 w 1287179"/>
              <a:gd name="connsiteY4" fmla="*/ 1320800 h 1913466"/>
              <a:gd name="connsiteX5" fmla="*/ 118533 w 1287179"/>
              <a:gd name="connsiteY5" fmla="*/ 1676400 h 1913466"/>
              <a:gd name="connsiteX6" fmla="*/ 0 w 1287179"/>
              <a:gd name="connsiteY6" fmla="*/ 1905000 h 1913466"/>
              <a:gd name="connsiteX7" fmla="*/ 0 w 1287179"/>
              <a:gd name="connsiteY7" fmla="*/ 1905000 h 1913466"/>
              <a:gd name="connsiteX8" fmla="*/ 8467 w 1287179"/>
              <a:gd name="connsiteY8" fmla="*/ 1913466 h 191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179" h="1913466">
                <a:moveTo>
                  <a:pt x="1016000" y="0"/>
                </a:moveTo>
                <a:cubicBezTo>
                  <a:pt x="1148644" y="323850"/>
                  <a:pt x="1281289" y="647700"/>
                  <a:pt x="1286933" y="829733"/>
                </a:cubicBezTo>
                <a:cubicBezTo>
                  <a:pt x="1292577" y="1011766"/>
                  <a:pt x="1200856" y="1035756"/>
                  <a:pt x="1049867" y="1092200"/>
                </a:cubicBezTo>
                <a:cubicBezTo>
                  <a:pt x="898878" y="1148645"/>
                  <a:pt x="531989" y="1130300"/>
                  <a:pt x="381000" y="1168400"/>
                </a:cubicBezTo>
                <a:cubicBezTo>
                  <a:pt x="230011" y="1206500"/>
                  <a:pt x="187678" y="1236133"/>
                  <a:pt x="143933" y="1320800"/>
                </a:cubicBezTo>
                <a:cubicBezTo>
                  <a:pt x="100188" y="1405467"/>
                  <a:pt x="142522" y="1579034"/>
                  <a:pt x="118533" y="1676400"/>
                </a:cubicBezTo>
                <a:cubicBezTo>
                  <a:pt x="94544" y="1773766"/>
                  <a:pt x="0" y="1905000"/>
                  <a:pt x="0" y="1905000"/>
                </a:cubicBezTo>
                <a:lnTo>
                  <a:pt x="0" y="1905000"/>
                </a:lnTo>
                <a:lnTo>
                  <a:pt x="8467" y="19134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Freeform 10">
            <a:extLst>
              <a:ext uri="{FF2B5EF4-FFF2-40B4-BE49-F238E27FC236}">
                <a16:creationId xmlns:a16="http://schemas.microsoft.com/office/drawing/2014/main" xmlns="" id="{314F131C-CECC-4542-8B46-13D566EECF45}"/>
              </a:ext>
            </a:extLst>
          </p:cNvPr>
          <p:cNvSpPr/>
          <p:nvPr/>
        </p:nvSpPr>
        <p:spPr>
          <a:xfrm>
            <a:off x="5484813" y="3733800"/>
            <a:ext cx="1082675" cy="1117600"/>
          </a:xfrm>
          <a:custGeom>
            <a:avLst/>
            <a:gdLst>
              <a:gd name="connsiteX0" fmla="*/ 182400 w 2200900"/>
              <a:gd name="connsiteY0" fmla="*/ 0 h 1621931"/>
              <a:gd name="connsiteX1" fmla="*/ 21533 w 2200900"/>
              <a:gd name="connsiteY1" fmla="*/ 770467 h 1621931"/>
              <a:gd name="connsiteX2" fmla="*/ 605733 w 2200900"/>
              <a:gd name="connsiteY2" fmla="*/ 982134 h 1621931"/>
              <a:gd name="connsiteX3" fmla="*/ 775066 w 2200900"/>
              <a:gd name="connsiteY3" fmla="*/ 1371600 h 1621931"/>
              <a:gd name="connsiteX4" fmla="*/ 1232266 w 2200900"/>
              <a:gd name="connsiteY4" fmla="*/ 1464734 h 1621931"/>
              <a:gd name="connsiteX5" fmla="*/ 1587866 w 2200900"/>
              <a:gd name="connsiteY5" fmla="*/ 1295400 h 1621931"/>
              <a:gd name="connsiteX6" fmla="*/ 1968866 w 2200900"/>
              <a:gd name="connsiteY6" fmla="*/ 1405467 h 1621931"/>
              <a:gd name="connsiteX7" fmla="*/ 2180533 w 2200900"/>
              <a:gd name="connsiteY7" fmla="*/ 1600200 h 1621931"/>
              <a:gd name="connsiteX8" fmla="*/ 2180533 w 2200900"/>
              <a:gd name="connsiteY8" fmla="*/ 1608667 h 16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900" h="1621931">
                <a:moveTo>
                  <a:pt x="182400" y="0"/>
                </a:moveTo>
                <a:cubicBezTo>
                  <a:pt x="66689" y="303389"/>
                  <a:pt x="-49022" y="606778"/>
                  <a:pt x="21533" y="770467"/>
                </a:cubicBezTo>
                <a:cubicBezTo>
                  <a:pt x="92088" y="934156"/>
                  <a:pt x="480144" y="881945"/>
                  <a:pt x="605733" y="982134"/>
                </a:cubicBezTo>
                <a:cubicBezTo>
                  <a:pt x="731322" y="1082323"/>
                  <a:pt x="670644" y="1291167"/>
                  <a:pt x="775066" y="1371600"/>
                </a:cubicBezTo>
                <a:cubicBezTo>
                  <a:pt x="879488" y="1452033"/>
                  <a:pt x="1096799" y="1477434"/>
                  <a:pt x="1232266" y="1464734"/>
                </a:cubicBezTo>
                <a:cubicBezTo>
                  <a:pt x="1367733" y="1452034"/>
                  <a:pt x="1465099" y="1305278"/>
                  <a:pt x="1587866" y="1295400"/>
                </a:cubicBezTo>
                <a:cubicBezTo>
                  <a:pt x="1710633" y="1285522"/>
                  <a:pt x="1870088" y="1354667"/>
                  <a:pt x="1968866" y="1405467"/>
                </a:cubicBezTo>
                <a:cubicBezTo>
                  <a:pt x="2067644" y="1456267"/>
                  <a:pt x="2145255" y="1566333"/>
                  <a:pt x="2180533" y="1600200"/>
                </a:cubicBezTo>
                <a:cubicBezTo>
                  <a:pt x="2215811" y="1634067"/>
                  <a:pt x="2198172" y="1621367"/>
                  <a:pt x="2180533" y="16086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Content Placeholder 6">
            <a:extLst>
              <a:ext uri="{FF2B5EF4-FFF2-40B4-BE49-F238E27FC236}">
                <a16:creationId xmlns:a16="http://schemas.microsoft.com/office/drawing/2014/main" xmlns="" id="{B3D5E818-C218-4B67-8BF8-D769383C9753}"/>
              </a:ext>
            </a:extLst>
          </p:cNvPr>
          <p:cNvSpPr txBox="1">
            <a:spLocks/>
          </p:cNvSpPr>
          <p:nvPr/>
        </p:nvSpPr>
        <p:spPr>
          <a:xfrm>
            <a:off x="537369" y="1600200"/>
            <a:ext cx="4181475" cy="4656137"/>
          </a:xfrm>
          <a:prstGeom prst="rect">
            <a:avLst/>
          </a:prstGeom>
          <a:noFill/>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100" dirty="0">
                <a:solidFill>
                  <a:srgbClr val="666666"/>
                </a:solidFill>
              </a:rPr>
              <a:t>Many Ways to Connect</a:t>
            </a:r>
          </a:p>
          <a:p>
            <a:pPr lvl="1">
              <a:defRPr/>
            </a:pPr>
            <a:r>
              <a:rPr lang="en-US" sz="1800" dirty="0">
                <a:solidFill>
                  <a:schemeClr val="bg1">
                    <a:lumMod val="50000"/>
                  </a:schemeClr>
                </a:solidFill>
              </a:rPr>
              <a:t>Phone – with and without video</a:t>
            </a:r>
          </a:p>
          <a:p>
            <a:pPr lvl="1">
              <a:defRPr/>
            </a:pPr>
            <a:r>
              <a:rPr lang="en-US" sz="1800" dirty="0">
                <a:solidFill>
                  <a:schemeClr val="bg1">
                    <a:lumMod val="50000"/>
                  </a:schemeClr>
                </a:solidFill>
              </a:rPr>
              <a:t>Internet – with and without video</a:t>
            </a:r>
          </a:p>
          <a:p>
            <a:pPr lvl="1">
              <a:defRPr/>
            </a:pPr>
            <a:r>
              <a:rPr lang="en-US" sz="1800" dirty="0">
                <a:solidFill>
                  <a:schemeClr val="bg1">
                    <a:lumMod val="50000"/>
                  </a:schemeClr>
                </a:solidFill>
              </a:rPr>
              <a:t>Skype</a:t>
            </a:r>
          </a:p>
          <a:p>
            <a:pPr lvl="1">
              <a:defRPr/>
            </a:pPr>
            <a:r>
              <a:rPr lang="en-US" sz="1800" dirty="0">
                <a:solidFill>
                  <a:schemeClr val="bg1">
                    <a:lumMod val="50000"/>
                  </a:schemeClr>
                </a:solidFill>
              </a:rPr>
              <a:t>Zoom</a:t>
            </a:r>
          </a:p>
          <a:p>
            <a:pPr lvl="1">
              <a:defRPr/>
            </a:pPr>
            <a:r>
              <a:rPr lang="en-US" sz="1800" dirty="0">
                <a:solidFill>
                  <a:schemeClr val="bg1">
                    <a:lumMod val="50000"/>
                  </a:schemeClr>
                </a:solidFill>
              </a:rPr>
              <a:t>Webinars</a:t>
            </a:r>
          </a:p>
          <a:p>
            <a:pPr lvl="1">
              <a:defRPr/>
            </a:pPr>
            <a:r>
              <a:rPr lang="en-US" sz="1800" dirty="0">
                <a:solidFill>
                  <a:schemeClr val="bg1">
                    <a:lumMod val="50000"/>
                  </a:schemeClr>
                </a:solidFill>
              </a:rPr>
              <a:t>SharePoint</a:t>
            </a:r>
          </a:p>
          <a:p>
            <a:pPr lvl="1">
              <a:defRPr/>
            </a:pPr>
            <a:r>
              <a:rPr lang="en-US" sz="1800" dirty="0">
                <a:solidFill>
                  <a:schemeClr val="bg1">
                    <a:lumMod val="50000"/>
                  </a:schemeClr>
                </a:solidFill>
              </a:rPr>
              <a:t>Drop Box</a:t>
            </a:r>
          </a:p>
          <a:p>
            <a:pPr lvl="1">
              <a:defRPr/>
            </a:pPr>
            <a:r>
              <a:rPr lang="en-US" sz="1800" dirty="0">
                <a:solidFill>
                  <a:schemeClr val="bg1">
                    <a:lumMod val="50000"/>
                  </a:schemeClr>
                </a:solidFill>
              </a:rPr>
              <a:t>Cloud workspaces</a:t>
            </a:r>
          </a:p>
          <a:p>
            <a:pPr lvl="2">
              <a:defRPr/>
            </a:pPr>
            <a:r>
              <a:rPr lang="en-US" sz="1500" dirty="0">
                <a:solidFill>
                  <a:schemeClr val="bg1">
                    <a:lumMod val="50000"/>
                  </a:schemeClr>
                </a:solidFill>
              </a:rPr>
              <a:t>Google Drive</a:t>
            </a:r>
          </a:p>
          <a:p>
            <a:pPr lvl="2">
              <a:defRPr/>
            </a:pPr>
            <a:r>
              <a:rPr lang="en-US" sz="1500" dirty="0">
                <a:solidFill>
                  <a:schemeClr val="bg1">
                    <a:lumMod val="50000"/>
                  </a:schemeClr>
                </a:solidFill>
              </a:rPr>
              <a:t>One Drive</a:t>
            </a:r>
          </a:p>
          <a:p>
            <a:pPr lvl="1">
              <a:defRPr/>
            </a:pPr>
            <a:r>
              <a:rPr lang="en-US" sz="1800" dirty="0">
                <a:solidFill>
                  <a:schemeClr val="bg1">
                    <a:lumMod val="50000"/>
                  </a:schemeClr>
                </a:solidFill>
              </a:rPr>
              <a:t>What’s app</a:t>
            </a:r>
          </a:p>
          <a:p>
            <a:pPr lvl="1">
              <a:defRPr/>
            </a:pPr>
            <a:r>
              <a:rPr lang="en-US" sz="1800" dirty="0">
                <a:solidFill>
                  <a:schemeClr val="bg1">
                    <a:lumMod val="50000"/>
                  </a:schemeClr>
                </a:solidFill>
              </a:rPr>
              <a:t>Messenger</a:t>
            </a:r>
          </a:p>
          <a:p>
            <a:pPr lvl="1">
              <a:defRPr/>
            </a:pPr>
            <a:r>
              <a:rPr lang="en-US" sz="1800" dirty="0">
                <a:solidFill>
                  <a:schemeClr val="bg1">
                    <a:lumMod val="50000"/>
                  </a:schemeClr>
                </a:solidFill>
              </a:rPr>
              <a:t>Others</a:t>
            </a:r>
          </a:p>
          <a:p>
            <a:pPr marL="0" indent="0">
              <a:buNone/>
              <a:defRPr/>
            </a:pPr>
            <a:endParaRPr lang="en-US" sz="21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C2148A-B479-4441-BDD4-3B27A9748963}"/>
              </a:ext>
            </a:extLst>
          </p:cNvPr>
          <p:cNvSpPr>
            <a:spLocks noGrp="1"/>
          </p:cNvSpPr>
          <p:nvPr>
            <p:ph type="title"/>
          </p:nvPr>
        </p:nvSpPr>
        <p:spPr>
          <a:xfrm>
            <a:off x="457200" y="246063"/>
            <a:ext cx="8229600" cy="1143000"/>
          </a:xfrm>
        </p:spPr>
        <p:txBody>
          <a:bodyPr/>
          <a:lstStyle/>
          <a:p>
            <a:pPr>
              <a:defRPr/>
            </a:pPr>
            <a:r>
              <a:rPr lang="en-US" sz="3600" cap="all" dirty="0">
                <a:latin typeface="Palatino Linotype" panose="02040502050505030304" pitchFamily="18" charset="0"/>
              </a:rPr>
              <a:t>Building Communities Together</a:t>
            </a:r>
          </a:p>
        </p:txBody>
      </p:sp>
      <p:sp>
        <p:nvSpPr>
          <p:cNvPr id="3" name="Content Placeholder 2">
            <a:extLst>
              <a:ext uri="{FF2B5EF4-FFF2-40B4-BE49-F238E27FC236}">
                <a16:creationId xmlns:a16="http://schemas.microsoft.com/office/drawing/2014/main" xmlns="" id="{3854A17D-E307-4B49-8A82-DCA47F69ADEA}"/>
              </a:ext>
            </a:extLst>
          </p:cNvPr>
          <p:cNvSpPr>
            <a:spLocks noGrp="1"/>
          </p:cNvSpPr>
          <p:nvPr>
            <p:ph idx="1"/>
          </p:nvPr>
        </p:nvSpPr>
        <p:spPr>
          <a:xfrm>
            <a:off x="260350" y="1981200"/>
            <a:ext cx="4629150" cy="3810000"/>
          </a:xfrm>
        </p:spPr>
        <p:txBody>
          <a:bodyPr/>
          <a:lstStyle/>
          <a:p>
            <a:pPr>
              <a:defRPr/>
            </a:pPr>
            <a:r>
              <a:rPr lang="en-US" sz="2000" dirty="0">
                <a:latin typeface="+mj-lt"/>
              </a:rPr>
              <a:t>Groups meet in person when they can…</a:t>
            </a:r>
          </a:p>
          <a:p>
            <a:pPr lvl="1">
              <a:defRPr/>
            </a:pPr>
            <a:r>
              <a:rPr lang="en-US" sz="1800" dirty="0">
                <a:latin typeface="+mj-lt"/>
              </a:rPr>
              <a:t>conferences, other meetings</a:t>
            </a:r>
          </a:p>
          <a:p>
            <a:pPr>
              <a:spcBef>
                <a:spcPts val="1200"/>
              </a:spcBef>
              <a:defRPr/>
            </a:pPr>
            <a:r>
              <a:rPr lang="en-US" sz="2000" dirty="0">
                <a:latin typeface="+mj-lt"/>
              </a:rPr>
              <a:t>Members……</a:t>
            </a:r>
          </a:p>
          <a:p>
            <a:pPr lvl="1">
              <a:defRPr/>
            </a:pPr>
            <a:r>
              <a:rPr lang="en-US" sz="1800" dirty="0">
                <a:latin typeface="+mj-lt"/>
              </a:rPr>
              <a:t>connect to problem solve on new projects</a:t>
            </a:r>
          </a:p>
          <a:p>
            <a:pPr lvl="1">
              <a:defRPr/>
            </a:pPr>
            <a:r>
              <a:rPr lang="en-US" sz="1800" dirty="0">
                <a:latin typeface="+mj-lt"/>
              </a:rPr>
              <a:t>share information and experiences</a:t>
            </a:r>
          </a:p>
          <a:p>
            <a:pPr lvl="1">
              <a:defRPr/>
            </a:pPr>
            <a:r>
              <a:rPr lang="en-US" sz="1800" dirty="0">
                <a:latin typeface="+mj-lt"/>
              </a:rPr>
              <a:t>submit grants together </a:t>
            </a:r>
          </a:p>
          <a:p>
            <a:pPr lvl="1">
              <a:defRPr/>
            </a:pPr>
            <a:r>
              <a:rPr lang="en-US" sz="1800" dirty="0">
                <a:latin typeface="+mj-lt"/>
              </a:rPr>
              <a:t>teach others</a:t>
            </a:r>
          </a:p>
          <a:p>
            <a:pPr lvl="1">
              <a:defRPr/>
            </a:pPr>
            <a:r>
              <a:rPr lang="en-US" sz="1800" dirty="0">
                <a:latin typeface="+mj-lt"/>
              </a:rPr>
              <a:t>build lasting relationships</a:t>
            </a:r>
          </a:p>
          <a:p>
            <a:pPr>
              <a:defRPr/>
            </a:pPr>
            <a:endParaRPr lang="en-US" sz="2400" dirty="0">
              <a:latin typeface="+mj-lt"/>
            </a:endParaRPr>
          </a:p>
        </p:txBody>
      </p:sp>
      <p:pic>
        <p:nvPicPr>
          <p:cNvPr id="107524" name="Picture 3">
            <a:extLst>
              <a:ext uri="{FF2B5EF4-FFF2-40B4-BE49-F238E27FC236}">
                <a16:creationId xmlns:a16="http://schemas.microsoft.com/office/drawing/2014/main" xmlns="" id="{B804741D-51D2-4A6E-A283-99E8F3FE5E4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2413" y="1981200"/>
            <a:ext cx="3551237"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Box 4">
            <a:extLst>
              <a:ext uri="{FF2B5EF4-FFF2-40B4-BE49-F238E27FC236}">
                <a16:creationId xmlns:a16="http://schemas.microsoft.com/office/drawing/2014/main" xmlns="" id="{D0D7F7E1-AB88-463C-93AE-D83FA046AAEF}"/>
              </a:ext>
            </a:extLst>
          </p:cNvPr>
          <p:cNvSpPr txBox="1">
            <a:spLocks noChangeArrowheads="1"/>
          </p:cNvSpPr>
          <p:nvPr/>
        </p:nvSpPr>
        <p:spPr bwMode="auto">
          <a:xfrm>
            <a:off x="5332413" y="5532438"/>
            <a:ext cx="9667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r>
              <a:rPr lang="en-US" altLang="en-US" sz="600" dirty="0"/>
              <a:t>Photo: Brigitte Manteuffel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62D68-D742-4D17-9CAF-C5DD22495199}"/>
              </a:ext>
            </a:extLst>
          </p:cNvPr>
          <p:cNvSpPr>
            <a:spLocks noGrp="1"/>
          </p:cNvSpPr>
          <p:nvPr>
            <p:ph type="title"/>
          </p:nvPr>
        </p:nvSpPr>
        <p:spPr>
          <a:xfrm>
            <a:off x="609600" y="4191000"/>
            <a:ext cx="7772400" cy="1362075"/>
          </a:xfrm>
        </p:spPr>
        <p:txBody>
          <a:bodyPr rtlCol="0">
            <a:normAutofit/>
          </a:bodyPr>
          <a:lstStyle/>
          <a:p>
            <a:pPr eaLnBrk="1" fontAlgn="auto" hangingPunct="1">
              <a:spcAft>
                <a:spcPts val="0"/>
              </a:spcAft>
              <a:defRPr/>
            </a:pPr>
            <a:r>
              <a:rPr lang="en-US" b="0" dirty="0">
                <a:solidFill>
                  <a:schemeClr val="accent1">
                    <a:lumMod val="75000"/>
                  </a:schemeClr>
                </a:solidFill>
                <a:latin typeface="Palatino Linotype" pitchFamily="18" charset="0"/>
                <a:ea typeface="+mj-ea"/>
              </a:rPr>
              <a:t>The importance of Stewardship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351106A4-EF20-40EF-A7EA-8E81DF2677AA}"/>
              </a:ext>
            </a:extLst>
          </p:cNvPr>
          <p:cNvSpPr txBox="1">
            <a:spLocks noGrp="1"/>
          </p:cNvSpPr>
          <p:nvPr>
            <p:ph type="title"/>
          </p:nvPr>
        </p:nvSpPr>
        <p:spPr>
          <a:xfrm>
            <a:off x="630238" y="498475"/>
            <a:ext cx="7881937" cy="676275"/>
          </a:xfrm>
        </p:spPr>
        <p:txBody>
          <a:bodyPr lIns="0" tIns="0" rIns="0" bIns="0" rtlCol="0">
            <a:spAutoFit/>
          </a:bodyPr>
          <a:lstStyle/>
          <a:p>
            <a:pPr marL="12700">
              <a:defRPr/>
            </a:pPr>
            <a:r>
              <a:rPr cap="all" spc="-5" dirty="0">
                <a:latin typeface="Palatino Linotype" panose="02040502050505030304" pitchFamily="18" charset="0"/>
              </a:rPr>
              <a:t>Stewardship</a:t>
            </a:r>
          </a:p>
        </p:txBody>
      </p:sp>
      <p:sp>
        <p:nvSpPr>
          <p:cNvPr id="3" name="object 3">
            <a:extLst>
              <a:ext uri="{FF2B5EF4-FFF2-40B4-BE49-F238E27FC236}">
                <a16:creationId xmlns:a16="http://schemas.microsoft.com/office/drawing/2014/main" xmlns="" id="{C91AC12D-4FC0-422E-BC89-8228C0784B01}"/>
              </a:ext>
            </a:extLst>
          </p:cNvPr>
          <p:cNvSpPr/>
          <p:nvPr/>
        </p:nvSpPr>
        <p:spPr>
          <a:xfrm>
            <a:off x="1352550" y="1828800"/>
            <a:ext cx="6181725" cy="3405188"/>
          </a:xfrm>
          <a:prstGeom prst="rect">
            <a:avLst/>
          </a:prstGeom>
          <a:blipFill>
            <a:blip r:embed="rId3" cstate="print"/>
            <a:stretch>
              <a:fillRect/>
            </a:stretch>
          </a:blipFill>
        </p:spPr>
        <p:txBody>
          <a:bodyPr lIns="0" tIns="0" rIns="0" bIns="0"/>
          <a:lstStyle/>
          <a:p>
            <a:pPr defTabSz="457200" eaLnBrk="1" fontAlgn="auto" hangingPunct="1">
              <a:spcBef>
                <a:spcPts val="0"/>
              </a:spcBef>
              <a:spcAft>
                <a:spcPts val="0"/>
              </a:spcAft>
              <a:defRPr/>
            </a:pPr>
            <a:endParaRPr dirty="0">
              <a:solidFill>
                <a:srgbClr val="375881"/>
              </a:solidFill>
              <a:latin typeface="Trebuchet MS" panose="020B0603020202020204"/>
              <a:ea typeface="+mn-ea"/>
            </a:endParaRPr>
          </a:p>
        </p:txBody>
      </p:sp>
      <p:sp>
        <p:nvSpPr>
          <p:cNvPr id="4" name="object 4">
            <a:extLst>
              <a:ext uri="{FF2B5EF4-FFF2-40B4-BE49-F238E27FC236}">
                <a16:creationId xmlns:a16="http://schemas.microsoft.com/office/drawing/2014/main" xmlns="" id="{9E6A8BCB-C76E-4786-AD9B-F48666962D11}"/>
              </a:ext>
            </a:extLst>
          </p:cNvPr>
          <p:cNvSpPr/>
          <p:nvPr/>
        </p:nvSpPr>
        <p:spPr>
          <a:xfrm>
            <a:off x="1349375" y="1824038"/>
            <a:ext cx="6189663" cy="3414712"/>
          </a:xfrm>
          <a:custGeom>
            <a:avLst/>
            <a:gdLst/>
            <a:ahLst/>
            <a:cxnLst/>
            <a:rect l="l" t="t" r="r" b="b"/>
            <a:pathLst>
              <a:path w="6190615" h="3413760">
                <a:moveTo>
                  <a:pt x="0" y="3413760"/>
                </a:moveTo>
                <a:lnTo>
                  <a:pt x="6190488" y="3413760"/>
                </a:lnTo>
                <a:lnTo>
                  <a:pt x="6190488" y="0"/>
                </a:lnTo>
                <a:lnTo>
                  <a:pt x="0" y="0"/>
                </a:lnTo>
                <a:lnTo>
                  <a:pt x="0" y="3413760"/>
                </a:lnTo>
                <a:close/>
              </a:path>
            </a:pathLst>
          </a:custGeom>
          <a:ln w="9144">
            <a:solidFill>
              <a:srgbClr val="375781"/>
            </a:solidFill>
          </a:ln>
        </p:spPr>
        <p:txBody>
          <a:bodyPr lIns="0" tIns="0" rIns="0" bIns="0"/>
          <a:lstStyle/>
          <a:p>
            <a:pPr defTabSz="457200" eaLnBrk="1" fontAlgn="auto" hangingPunct="1">
              <a:spcBef>
                <a:spcPts val="0"/>
              </a:spcBef>
              <a:spcAft>
                <a:spcPts val="0"/>
              </a:spcAft>
              <a:defRPr/>
            </a:pPr>
            <a:endParaRPr dirty="0">
              <a:solidFill>
                <a:srgbClr val="375881"/>
              </a:solidFill>
              <a:latin typeface="Trebuchet MS" panose="020B0603020202020204"/>
              <a:ea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object 2">
            <a:extLst>
              <a:ext uri="{FF2B5EF4-FFF2-40B4-BE49-F238E27FC236}">
                <a16:creationId xmlns:a16="http://schemas.microsoft.com/office/drawing/2014/main" xmlns="" id="{E5B7D730-5391-4158-B192-7A106B71CEF5}"/>
              </a:ext>
            </a:extLst>
          </p:cNvPr>
          <p:cNvSpPr>
            <a:spLocks noChangeArrowheads="1"/>
          </p:cNvSpPr>
          <p:nvPr/>
        </p:nvSpPr>
        <p:spPr bwMode="auto">
          <a:xfrm>
            <a:off x="1055688" y="377825"/>
            <a:ext cx="7437437" cy="51895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rgbClr val="595959"/>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A6A6A6"/>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dirty="0">
              <a:solidFill>
                <a:schemeClr val="tx1"/>
              </a:solidFill>
              <a:latin typeface="Garamond" panose="02020404030301010803" pitchFamily="18" charset="0"/>
            </a:endParaRPr>
          </a:p>
        </p:txBody>
      </p:sp>
      <p:sp>
        <p:nvSpPr>
          <p:cNvPr id="112643" name="object 3">
            <a:extLst>
              <a:ext uri="{FF2B5EF4-FFF2-40B4-BE49-F238E27FC236}">
                <a16:creationId xmlns:a16="http://schemas.microsoft.com/office/drawing/2014/main" xmlns="" id="{D3F7A607-51EA-4690-89E2-5BA9CDFCEE2A}"/>
              </a:ext>
            </a:extLst>
          </p:cNvPr>
          <p:cNvSpPr>
            <a:spLocks/>
          </p:cNvSpPr>
          <p:nvPr/>
        </p:nvSpPr>
        <p:spPr bwMode="auto">
          <a:xfrm>
            <a:off x="1209675" y="488950"/>
            <a:ext cx="6999288" cy="4795838"/>
          </a:xfrm>
          <a:custGeom>
            <a:avLst/>
            <a:gdLst>
              <a:gd name="T0" fmla="*/ 0 w 7000240"/>
              <a:gd name="T1" fmla="*/ 4795394 h 4796155"/>
              <a:gd name="T2" fmla="*/ 6997828 w 7000240"/>
              <a:gd name="T3" fmla="*/ 4795394 h 4796155"/>
              <a:gd name="T4" fmla="*/ 6997828 w 7000240"/>
              <a:gd name="T5" fmla="*/ 0 h 4796155"/>
              <a:gd name="T6" fmla="*/ 0 w 7000240"/>
              <a:gd name="T7" fmla="*/ 0 h 4796155"/>
              <a:gd name="T8" fmla="*/ 0 w 7000240"/>
              <a:gd name="T9" fmla="*/ 4795394 h 4796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0240" h="4796155">
                <a:moveTo>
                  <a:pt x="0" y="4796028"/>
                </a:moveTo>
                <a:lnTo>
                  <a:pt x="6999732" y="4796028"/>
                </a:lnTo>
                <a:lnTo>
                  <a:pt x="6999732" y="0"/>
                </a:lnTo>
                <a:lnTo>
                  <a:pt x="0" y="0"/>
                </a:lnTo>
                <a:lnTo>
                  <a:pt x="0" y="4796028"/>
                </a:lnTo>
                <a:close/>
              </a:path>
            </a:pathLst>
          </a:custGeom>
          <a:solidFill>
            <a:srgbClr val="37578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112644" name="object 4">
            <a:extLst>
              <a:ext uri="{FF2B5EF4-FFF2-40B4-BE49-F238E27FC236}">
                <a16:creationId xmlns:a16="http://schemas.microsoft.com/office/drawing/2014/main" xmlns="" id="{D083E13E-C51B-407E-9540-8E303D9E1E09}"/>
              </a:ext>
            </a:extLst>
          </p:cNvPr>
          <p:cNvSpPr>
            <a:spLocks/>
          </p:cNvSpPr>
          <p:nvPr/>
        </p:nvSpPr>
        <p:spPr bwMode="auto">
          <a:xfrm>
            <a:off x="1209675" y="488950"/>
            <a:ext cx="6999288" cy="4795838"/>
          </a:xfrm>
          <a:custGeom>
            <a:avLst/>
            <a:gdLst>
              <a:gd name="T0" fmla="*/ 0 w 7000240"/>
              <a:gd name="T1" fmla="*/ 4795394 h 4796155"/>
              <a:gd name="T2" fmla="*/ 6997828 w 7000240"/>
              <a:gd name="T3" fmla="*/ 4795394 h 4796155"/>
              <a:gd name="T4" fmla="*/ 6997828 w 7000240"/>
              <a:gd name="T5" fmla="*/ 0 h 4796155"/>
              <a:gd name="T6" fmla="*/ 0 w 7000240"/>
              <a:gd name="T7" fmla="*/ 0 h 4796155"/>
              <a:gd name="T8" fmla="*/ 0 w 7000240"/>
              <a:gd name="T9" fmla="*/ 4795394 h 4796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0240" h="4796155">
                <a:moveTo>
                  <a:pt x="0" y="4796028"/>
                </a:moveTo>
                <a:lnTo>
                  <a:pt x="6999732" y="4796028"/>
                </a:lnTo>
                <a:lnTo>
                  <a:pt x="6999732" y="0"/>
                </a:lnTo>
                <a:lnTo>
                  <a:pt x="0" y="0"/>
                </a:lnTo>
                <a:lnTo>
                  <a:pt x="0" y="4796028"/>
                </a:lnTo>
                <a:close/>
              </a:path>
            </a:pathLst>
          </a:cu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5" name="object 5">
            <a:extLst>
              <a:ext uri="{FF2B5EF4-FFF2-40B4-BE49-F238E27FC236}">
                <a16:creationId xmlns:a16="http://schemas.microsoft.com/office/drawing/2014/main" xmlns="" id="{F6A5B2AB-65A6-4CF6-94C9-A01750F7293E}"/>
              </a:ext>
            </a:extLst>
          </p:cNvPr>
          <p:cNvSpPr txBox="1">
            <a:spLocks noGrp="1"/>
          </p:cNvSpPr>
          <p:nvPr>
            <p:ph type="title"/>
          </p:nvPr>
        </p:nvSpPr>
        <p:spPr>
          <a:xfrm>
            <a:off x="1981200" y="1681163"/>
            <a:ext cx="5562600" cy="615950"/>
          </a:xfrm>
        </p:spPr>
        <p:txBody>
          <a:bodyPr lIns="0" tIns="0" rIns="0" bIns="0" rtlCol="0">
            <a:spAutoFit/>
          </a:bodyPr>
          <a:lstStyle/>
          <a:p>
            <a:pPr marL="12700">
              <a:defRPr/>
            </a:pPr>
            <a:r>
              <a:rPr sz="4000" cap="all" dirty="0">
                <a:solidFill>
                  <a:srgbClr val="FFFFFF"/>
                </a:solidFill>
                <a:latin typeface="Palatino Linotype" panose="02040502050505030304" pitchFamily="18" charset="0"/>
              </a:rPr>
              <a:t>Stewa</a:t>
            </a:r>
            <a:r>
              <a:rPr sz="4000" cap="all" spc="-15" dirty="0">
                <a:solidFill>
                  <a:srgbClr val="FFFFFF"/>
                </a:solidFill>
                <a:latin typeface="Palatino Linotype" panose="02040502050505030304" pitchFamily="18" charset="0"/>
              </a:rPr>
              <a:t>r</a:t>
            </a:r>
            <a:r>
              <a:rPr sz="4000" cap="all" spc="-5" dirty="0">
                <a:solidFill>
                  <a:srgbClr val="FFFFFF"/>
                </a:solidFill>
                <a:latin typeface="Palatino Linotype" panose="02040502050505030304" pitchFamily="18" charset="0"/>
              </a:rPr>
              <a:t>dshi</a:t>
            </a:r>
            <a:r>
              <a:rPr sz="4000" cap="all" spc="-10" dirty="0">
                <a:solidFill>
                  <a:srgbClr val="FFFFFF"/>
                </a:solidFill>
                <a:latin typeface="Palatino Linotype" panose="02040502050505030304" pitchFamily="18" charset="0"/>
              </a:rPr>
              <a:t>p</a:t>
            </a:r>
            <a:r>
              <a:rPr sz="4000" cap="all" dirty="0">
                <a:solidFill>
                  <a:srgbClr val="FFFFFF"/>
                </a:solidFill>
                <a:latin typeface="Palatino Linotype" panose="02040502050505030304" pitchFamily="18" charset="0"/>
              </a:rPr>
              <a:t>:</a:t>
            </a:r>
            <a:endParaRPr sz="4000" cap="all" dirty="0">
              <a:latin typeface="Palatino Linotype" panose="02040502050505030304" pitchFamily="18" charset="0"/>
            </a:endParaRPr>
          </a:p>
        </p:txBody>
      </p:sp>
      <p:sp>
        <p:nvSpPr>
          <p:cNvPr id="112646" name="object 6">
            <a:extLst>
              <a:ext uri="{FF2B5EF4-FFF2-40B4-BE49-F238E27FC236}">
                <a16:creationId xmlns:a16="http://schemas.microsoft.com/office/drawing/2014/main" xmlns="" id="{4C6B2581-2074-48FE-9BC3-CD21AA0B5D7A}"/>
              </a:ext>
            </a:extLst>
          </p:cNvPr>
          <p:cNvSpPr txBox="1">
            <a:spLocks noChangeArrowheads="1"/>
          </p:cNvSpPr>
          <p:nvPr/>
        </p:nvSpPr>
        <p:spPr bwMode="auto">
          <a:xfrm>
            <a:off x="1774825" y="2601913"/>
            <a:ext cx="58674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a:spcBef>
                <a:spcPct val="20000"/>
              </a:spcBef>
              <a:buFont typeface="Arial" panose="020B0604020202020204" pitchFamily="34" charset="0"/>
              <a:buChar char="•"/>
              <a:defRPr sz="3200">
                <a:solidFill>
                  <a:srgbClr val="595959"/>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A6A6A6"/>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BFBFBF"/>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3000" dirty="0">
                <a:solidFill>
                  <a:srgbClr val="FFFFFF"/>
                </a:solidFill>
                <a:latin typeface="Trebuchet MS" panose="020B0603020202020204" pitchFamily="34" charset="0"/>
              </a:rPr>
              <a:t>The acceptance or assignment of  responsibility to shepherd and  safeguard the valuables of others.</a:t>
            </a:r>
            <a:endParaRPr lang="en-US" altLang="en-US" sz="3000" dirty="0">
              <a:solidFill>
                <a:schemeClr val="tx1"/>
              </a:solidFill>
              <a:latin typeface="Trebuchet MS" panose="020B0603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F1EE8-1B94-41C7-B1CB-52540C31DD24}"/>
              </a:ext>
            </a:extLst>
          </p:cNvPr>
          <p:cNvSpPr>
            <a:spLocks noGrp="1"/>
          </p:cNvSpPr>
          <p:nvPr>
            <p:ph type="title"/>
          </p:nvPr>
        </p:nvSpPr>
        <p:spPr>
          <a:xfrm>
            <a:off x="457200" y="246063"/>
            <a:ext cx="8229600" cy="1143000"/>
          </a:xfrm>
        </p:spPr>
        <p:txBody>
          <a:bodyPr/>
          <a:lstStyle/>
          <a:p>
            <a:pPr>
              <a:defRPr/>
            </a:pPr>
            <a:r>
              <a:rPr lang="en-US" sz="3200" cap="all" dirty="0">
                <a:latin typeface="Palatino Linotype" panose="02040502050505030304" pitchFamily="18" charset="0"/>
              </a:rPr>
              <a:t>OUR WORK WITH The </a:t>
            </a:r>
            <a:r>
              <a:rPr lang="en-GB" sz="3200" cap="all" dirty="0">
                <a:latin typeface="Palatino Linotype" panose="02040502050505030304" pitchFamily="18" charset="0"/>
              </a:rPr>
              <a:t>HRB </a:t>
            </a:r>
            <a:br>
              <a:rPr lang="en-GB" sz="3200" cap="all" dirty="0">
                <a:latin typeface="Palatino Linotype" panose="02040502050505030304" pitchFamily="18" charset="0"/>
              </a:rPr>
            </a:br>
            <a:r>
              <a:rPr lang="en-GB" sz="3200" cap="all" dirty="0">
                <a:latin typeface="Palatino Linotype" panose="02040502050505030304" pitchFamily="18" charset="0"/>
              </a:rPr>
              <a:t>Evidence Centre</a:t>
            </a:r>
            <a:endParaRPr lang="en-US" sz="3200" cap="all" dirty="0">
              <a:latin typeface="Palatino Linotype" panose="02040502050505030304" pitchFamily="18" charset="0"/>
            </a:endParaRPr>
          </a:p>
        </p:txBody>
      </p:sp>
      <p:pic>
        <p:nvPicPr>
          <p:cNvPr id="21507" name="Picture 8">
            <a:extLst>
              <a:ext uri="{FF2B5EF4-FFF2-40B4-BE49-F238E27FC236}">
                <a16:creationId xmlns:a16="http://schemas.microsoft.com/office/drawing/2014/main" xmlns="" id="{10365870-76F6-4560-8BB1-5B0C90384E1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25563" y="1600200"/>
            <a:ext cx="30480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0">
            <a:extLst>
              <a:ext uri="{FF2B5EF4-FFF2-40B4-BE49-F238E27FC236}">
                <a16:creationId xmlns:a16="http://schemas.microsoft.com/office/drawing/2014/main" xmlns="" id="{D14C5E4C-2B1B-4F35-BD9C-E8D3A762A00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1719263"/>
            <a:ext cx="32226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BDAC2473-7E22-449D-A13A-6D1EF258D363}"/>
              </a:ext>
            </a:extLst>
          </p:cNvPr>
          <p:cNvSpPr txBox="1"/>
          <p:nvPr/>
        </p:nvSpPr>
        <p:spPr>
          <a:xfrm>
            <a:off x="615950" y="1628775"/>
            <a:ext cx="5237163" cy="3011488"/>
          </a:xfrm>
          <a:prstGeom prst="rect">
            <a:avLst/>
          </a:prstGeom>
        </p:spPr>
        <p:txBody>
          <a:bodyPr lIns="0" tIns="0" rIns="0" bIns="0">
            <a:spAutoFit/>
          </a:bodyPr>
          <a:lstStyle/>
          <a:p>
            <a:pPr marL="398145" indent="-385445">
              <a:buFontTx/>
              <a:buAutoNum type="arabicPeriod"/>
              <a:tabLst>
                <a:tab pos="398145" algn="l"/>
                <a:tab pos="398780" algn="l"/>
              </a:tabLst>
              <a:defRPr/>
            </a:pPr>
            <a:r>
              <a:rPr sz="2100" spc="-5" dirty="0">
                <a:solidFill>
                  <a:srgbClr val="666666"/>
                </a:solidFill>
                <a:latin typeface="Calibri"/>
                <a:cs typeface="Calibri"/>
              </a:rPr>
              <a:t>Clearly </a:t>
            </a:r>
            <a:r>
              <a:rPr sz="2100" spc="-10" dirty="0">
                <a:solidFill>
                  <a:srgbClr val="666666"/>
                </a:solidFill>
                <a:latin typeface="Calibri"/>
                <a:cs typeface="Calibri"/>
              </a:rPr>
              <a:t>defined</a:t>
            </a:r>
            <a:r>
              <a:rPr sz="2100" spc="-5" dirty="0">
                <a:solidFill>
                  <a:srgbClr val="666666"/>
                </a:solidFill>
                <a:latin typeface="Calibri"/>
                <a:cs typeface="Calibri"/>
              </a:rPr>
              <a:t> boundaries</a:t>
            </a:r>
            <a:endParaRPr sz="2100" dirty="0">
              <a:solidFill>
                <a:srgbClr val="666666"/>
              </a:solidFill>
              <a:latin typeface="Calibri"/>
              <a:cs typeface="Calibri"/>
            </a:endParaRPr>
          </a:p>
          <a:p>
            <a:pPr marL="398145" indent="-385445">
              <a:spcBef>
                <a:spcPts val="505"/>
              </a:spcBef>
              <a:buFontTx/>
              <a:buAutoNum type="arabicPeriod"/>
              <a:tabLst>
                <a:tab pos="398145" algn="l"/>
                <a:tab pos="398780" algn="l"/>
              </a:tabLst>
              <a:defRPr/>
            </a:pPr>
            <a:r>
              <a:rPr sz="2100" dirty="0">
                <a:solidFill>
                  <a:srgbClr val="666666"/>
                </a:solidFill>
                <a:latin typeface="Calibri"/>
                <a:cs typeface="Calibri"/>
              </a:rPr>
              <a:t>Rules </a:t>
            </a:r>
            <a:r>
              <a:rPr sz="2100" spc="-5" dirty="0">
                <a:solidFill>
                  <a:srgbClr val="666666"/>
                </a:solidFill>
                <a:latin typeface="Calibri"/>
                <a:cs typeface="Calibri"/>
              </a:rPr>
              <a:t>adapted </a:t>
            </a:r>
            <a:r>
              <a:rPr sz="2100" spc="-10" dirty="0">
                <a:solidFill>
                  <a:srgbClr val="666666"/>
                </a:solidFill>
                <a:latin typeface="Calibri"/>
                <a:cs typeface="Calibri"/>
              </a:rPr>
              <a:t>to </a:t>
            </a:r>
            <a:r>
              <a:rPr sz="2100" spc="-5" dirty="0">
                <a:solidFill>
                  <a:srgbClr val="666666"/>
                </a:solidFill>
                <a:latin typeface="Calibri"/>
                <a:cs typeface="Calibri"/>
              </a:rPr>
              <a:t>local</a:t>
            </a:r>
            <a:r>
              <a:rPr sz="2100" spc="-55" dirty="0">
                <a:solidFill>
                  <a:srgbClr val="666666"/>
                </a:solidFill>
                <a:latin typeface="Calibri"/>
                <a:cs typeface="Calibri"/>
              </a:rPr>
              <a:t> </a:t>
            </a:r>
            <a:r>
              <a:rPr sz="2100" spc="-10" dirty="0">
                <a:solidFill>
                  <a:srgbClr val="666666"/>
                </a:solidFill>
                <a:latin typeface="Calibri"/>
                <a:cs typeface="Calibri"/>
              </a:rPr>
              <a:t>conditions</a:t>
            </a:r>
            <a:endParaRPr sz="2100" dirty="0">
              <a:solidFill>
                <a:srgbClr val="666666"/>
              </a:solidFill>
              <a:latin typeface="Calibri"/>
              <a:cs typeface="Calibri"/>
            </a:endParaRPr>
          </a:p>
          <a:p>
            <a:pPr marL="398145" indent="-385445">
              <a:spcBef>
                <a:spcPts val="500"/>
              </a:spcBef>
              <a:buFontTx/>
              <a:buAutoNum type="arabicPeriod"/>
              <a:tabLst>
                <a:tab pos="398145" algn="l"/>
                <a:tab pos="398780" algn="l"/>
              </a:tabLst>
              <a:defRPr/>
            </a:pPr>
            <a:r>
              <a:rPr sz="2100" spc="-10" dirty="0">
                <a:solidFill>
                  <a:srgbClr val="666666"/>
                </a:solidFill>
                <a:latin typeface="Calibri"/>
                <a:cs typeface="Calibri"/>
              </a:rPr>
              <a:t>Collective </a:t>
            </a:r>
            <a:r>
              <a:rPr sz="2100" spc="-5" dirty="0">
                <a:solidFill>
                  <a:srgbClr val="666666"/>
                </a:solidFill>
                <a:latin typeface="Calibri"/>
                <a:cs typeface="Calibri"/>
              </a:rPr>
              <a:t>decision </a:t>
            </a:r>
            <a:r>
              <a:rPr sz="2100" dirty="0">
                <a:solidFill>
                  <a:srgbClr val="666666"/>
                </a:solidFill>
                <a:latin typeface="Calibri"/>
                <a:cs typeface="Calibri"/>
              </a:rPr>
              <a:t>making</a:t>
            </a:r>
            <a:r>
              <a:rPr sz="2100" spc="20" dirty="0">
                <a:solidFill>
                  <a:srgbClr val="666666"/>
                </a:solidFill>
                <a:latin typeface="Calibri"/>
                <a:cs typeface="Calibri"/>
              </a:rPr>
              <a:t> </a:t>
            </a:r>
            <a:r>
              <a:rPr sz="2100" spc="-10" dirty="0">
                <a:solidFill>
                  <a:srgbClr val="666666"/>
                </a:solidFill>
                <a:latin typeface="Calibri"/>
                <a:cs typeface="Calibri"/>
              </a:rPr>
              <a:t>process</a:t>
            </a:r>
            <a:endParaRPr sz="2100" dirty="0">
              <a:solidFill>
                <a:srgbClr val="666666"/>
              </a:solidFill>
              <a:latin typeface="Calibri"/>
              <a:cs typeface="Calibri"/>
            </a:endParaRPr>
          </a:p>
          <a:p>
            <a:pPr marL="398145" indent="-385445">
              <a:spcBef>
                <a:spcPts val="500"/>
              </a:spcBef>
              <a:buFontTx/>
              <a:buAutoNum type="arabicPeriod"/>
              <a:tabLst>
                <a:tab pos="398145" algn="l"/>
                <a:tab pos="398780" algn="l"/>
              </a:tabLst>
              <a:defRPr/>
            </a:pPr>
            <a:r>
              <a:rPr sz="2100" spc="-5" dirty="0">
                <a:solidFill>
                  <a:srgbClr val="666666"/>
                </a:solidFill>
                <a:latin typeface="Calibri"/>
                <a:cs typeface="Calibri"/>
              </a:rPr>
              <a:t>Monitoring  by </a:t>
            </a:r>
            <a:r>
              <a:rPr sz="2100" dirty="0">
                <a:solidFill>
                  <a:srgbClr val="666666"/>
                </a:solidFill>
                <a:latin typeface="Calibri"/>
                <a:cs typeface="Calibri"/>
              </a:rPr>
              <a:t>those</a:t>
            </a:r>
            <a:r>
              <a:rPr sz="2100" spc="-40" dirty="0">
                <a:solidFill>
                  <a:srgbClr val="666666"/>
                </a:solidFill>
                <a:latin typeface="Calibri"/>
                <a:cs typeface="Calibri"/>
              </a:rPr>
              <a:t> </a:t>
            </a:r>
            <a:r>
              <a:rPr sz="2100" spc="-15" dirty="0">
                <a:solidFill>
                  <a:srgbClr val="666666"/>
                </a:solidFill>
                <a:latin typeface="Calibri"/>
                <a:cs typeface="Calibri"/>
              </a:rPr>
              <a:t>involved</a:t>
            </a:r>
            <a:endParaRPr sz="2100" dirty="0">
              <a:solidFill>
                <a:srgbClr val="666666"/>
              </a:solidFill>
              <a:latin typeface="Calibri"/>
              <a:cs typeface="Calibri"/>
            </a:endParaRPr>
          </a:p>
          <a:p>
            <a:pPr marL="398145" indent="-385445">
              <a:spcBef>
                <a:spcPts val="505"/>
              </a:spcBef>
              <a:buFontTx/>
              <a:buAutoNum type="arabicPeriod"/>
              <a:tabLst>
                <a:tab pos="398145" algn="l"/>
                <a:tab pos="398780" algn="l"/>
              </a:tabLst>
              <a:defRPr/>
            </a:pPr>
            <a:r>
              <a:rPr sz="2100" spc="-15" dirty="0">
                <a:solidFill>
                  <a:srgbClr val="666666"/>
                </a:solidFill>
                <a:latin typeface="Calibri"/>
                <a:cs typeface="Calibri"/>
              </a:rPr>
              <a:t>Graduated </a:t>
            </a:r>
            <a:r>
              <a:rPr sz="2100" spc="-5" dirty="0">
                <a:solidFill>
                  <a:srgbClr val="666666"/>
                </a:solidFill>
                <a:latin typeface="Calibri"/>
                <a:cs typeface="Calibri"/>
              </a:rPr>
              <a:t>sanctions </a:t>
            </a:r>
            <a:r>
              <a:rPr sz="2100" spc="-20" dirty="0">
                <a:solidFill>
                  <a:srgbClr val="666666"/>
                </a:solidFill>
                <a:latin typeface="Calibri"/>
                <a:cs typeface="Calibri"/>
              </a:rPr>
              <a:t>for </a:t>
            </a:r>
            <a:r>
              <a:rPr sz="2100" dirty="0">
                <a:solidFill>
                  <a:srgbClr val="666666"/>
                </a:solidFill>
                <a:latin typeface="Calibri"/>
                <a:cs typeface="Calibri"/>
              </a:rPr>
              <a:t>rule</a:t>
            </a:r>
            <a:r>
              <a:rPr sz="2100" spc="15" dirty="0">
                <a:solidFill>
                  <a:srgbClr val="666666"/>
                </a:solidFill>
                <a:latin typeface="Calibri"/>
                <a:cs typeface="Calibri"/>
              </a:rPr>
              <a:t> </a:t>
            </a:r>
            <a:r>
              <a:rPr sz="2100" spc="-15" dirty="0">
                <a:solidFill>
                  <a:srgbClr val="666666"/>
                </a:solidFill>
                <a:latin typeface="Calibri"/>
                <a:cs typeface="Calibri"/>
              </a:rPr>
              <a:t>violators</a:t>
            </a:r>
            <a:endParaRPr sz="2100" dirty="0">
              <a:solidFill>
                <a:srgbClr val="666666"/>
              </a:solidFill>
              <a:latin typeface="Calibri"/>
              <a:cs typeface="Calibri"/>
            </a:endParaRPr>
          </a:p>
          <a:p>
            <a:pPr marL="398145" indent="-385445">
              <a:spcBef>
                <a:spcPts val="505"/>
              </a:spcBef>
              <a:buFontTx/>
              <a:buAutoNum type="arabicPeriod"/>
              <a:tabLst>
                <a:tab pos="398145" algn="l"/>
                <a:tab pos="398780" algn="l"/>
              </a:tabLst>
              <a:defRPr/>
            </a:pPr>
            <a:r>
              <a:rPr sz="2100" spc="-5" dirty="0">
                <a:solidFill>
                  <a:srgbClr val="666666"/>
                </a:solidFill>
                <a:latin typeface="Calibri"/>
                <a:cs typeface="Calibri"/>
              </a:rPr>
              <a:t>Cheap </a:t>
            </a:r>
            <a:r>
              <a:rPr sz="2100" dirty="0">
                <a:solidFill>
                  <a:srgbClr val="666666"/>
                </a:solidFill>
                <a:latin typeface="Calibri"/>
                <a:cs typeface="Calibri"/>
              </a:rPr>
              <a:t>and </a:t>
            </a:r>
            <a:r>
              <a:rPr sz="2100" spc="-5" dirty="0">
                <a:solidFill>
                  <a:srgbClr val="666666"/>
                </a:solidFill>
                <a:latin typeface="Calibri"/>
                <a:cs typeface="Calibri"/>
              </a:rPr>
              <a:t>accessible </a:t>
            </a:r>
            <a:r>
              <a:rPr sz="2100" spc="-10" dirty="0">
                <a:solidFill>
                  <a:srgbClr val="666666"/>
                </a:solidFill>
                <a:latin typeface="Calibri"/>
                <a:cs typeface="Calibri"/>
              </a:rPr>
              <a:t>conflict</a:t>
            </a:r>
            <a:r>
              <a:rPr sz="2100" spc="10" dirty="0">
                <a:solidFill>
                  <a:srgbClr val="666666"/>
                </a:solidFill>
                <a:latin typeface="Calibri"/>
                <a:cs typeface="Calibri"/>
              </a:rPr>
              <a:t> </a:t>
            </a:r>
            <a:r>
              <a:rPr sz="2100" spc="-10" dirty="0">
                <a:solidFill>
                  <a:srgbClr val="666666"/>
                </a:solidFill>
                <a:latin typeface="Calibri"/>
                <a:cs typeface="Calibri"/>
              </a:rPr>
              <a:t>resolution</a:t>
            </a:r>
            <a:endParaRPr sz="2100" dirty="0">
              <a:solidFill>
                <a:srgbClr val="666666"/>
              </a:solidFill>
              <a:latin typeface="Calibri"/>
              <a:cs typeface="Calibri"/>
            </a:endParaRPr>
          </a:p>
          <a:p>
            <a:pPr marL="398145" indent="-385445">
              <a:spcBef>
                <a:spcPts val="500"/>
              </a:spcBef>
              <a:buFontTx/>
              <a:buAutoNum type="arabicPeriod"/>
              <a:tabLst>
                <a:tab pos="398145" algn="l"/>
                <a:tab pos="398780" algn="l"/>
              </a:tabLst>
              <a:defRPr/>
            </a:pPr>
            <a:r>
              <a:rPr sz="2100" spc="-20" dirty="0">
                <a:solidFill>
                  <a:srgbClr val="666666"/>
                </a:solidFill>
                <a:latin typeface="Calibri"/>
                <a:cs typeface="Calibri"/>
              </a:rPr>
              <a:t>Power </a:t>
            </a:r>
            <a:r>
              <a:rPr sz="2100" spc="-15" dirty="0">
                <a:solidFill>
                  <a:srgbClr val="666666"/>
                </a:solidFill>
                <a:latin typeface="Calibri"/>
                <a:cs typeface="Calibri"/>
              </a:rPr>
              <a:t>recognized </a:t>
            </a:r>
            <a:r>
              <a:rPr sz="2100" spc="-10" dirty="0">
                <a:solidFill>
                  <a:srgbClr val="666666"/>
                </a:solidFill>
                <a:latin typeface="Calibri"/>
                <a:cs typeface="Calibri"/>
              </a:rPr>
              <a:t>by </a:t>
            </a:r>
            <a:r>
              <a:rPr sz="2100" spc="-5" dirty="0">
                <a:solidFill>
                  <a:srgbClr val="666666"/>
                </a:solidFill>
                <a:latin typeface="Calibri"/>
                <a:cs typeface="Calibri"/>
              </a:rPr>
              <a:t>higher-level</a:t>
            </a:r>
            <a:r>
              <a:rPr sz="2100" spc="75" dirty="0">
                <a:solidFill>
                  <a:srgbClr val="666666"/>
                </a:solidFill>
                <a:latin typeface="Calibri"/>
                <a:cs typeface="Calibri"/>
              </a:rPr>
              <a:t> </a:t>
            </a:r>
            <a:r>
              <a:rPr sz="2100" spc="-5" dirty="0">
                <a:solidFill>
                  <a:srgbClr val="666666"/>
                </a:solidFill>
                <a:latin typeface="Calibri"/>
                <a:cs typeface="Calibri"/>
              </a:rPr>
              <a:t>authorities</a:t>
            </a:r>
            <a:endParaRPr sz="2100" dirty="0">
              <a:solidFill>
                <a:srgbClr val="666666"/>
              </a:solidFill>
              <a:latin typeface="Calibri"/>
              <a:cs typeface="Calibri"/>
            </a:endParaRPr>
          </a:p>
          <a:p>
            <a:pPr marL="398145" indent="-385445">
              <a:spcBef>
                <a:spcPts val="515"/>
              </a:spcBef>
              <a:buFontTx/>
              <a:buAutoNum type="arabicPeriod"/>
              <a:tabLst>
                <a:tab pos="398145" algn="l"/>
                <a:tab pos="398780" algn="l"/>
              </a:tabLst>
              <a:defRPr/>
            </a:pPr>
            <a:r>
              <a:rPr sz="2100" spc="-15" dirty="0">
                <a:solidFill>
                  <a:srgbClr val="666666"/>
                </a:solidFill>
                <a:latin typeface="Calibri"/>
                <a:cs typeface="Calibri"/>
              </a:rPr>
              <a:t>Organization </a:t>
            </a:r>
            <a:r>
              <a:rPr sz="2100" spc="-5" dirty="0">
                <a:solidFill>
                  <a:srgbClr val="666666"/>
                </a:solidFill>
                <a:latin typeface="Calibri"/>
                <a:cs typeface="Calibri"/>
              </a:rPr>
              <a:t>in </a:t>
            </a:r>
            <a:r>
              <a:rPr sz="2100" spc="-20" dirty="0">
                <a:solidFill>
                  <a:srgbClr val="666666"/>
                </a:solidFill>
                <a:latin typeface="Calibri"/>
                <a:cs typeface="Calibri"/>
              </a:rPr>
              <a:t>layers </a:t>
            </a:r>
            <a:r>
              <a:rPr sz="2100" spc="-5" dirty="0">
                <a:solidFill>
                  <a:srgbClr val="666666"/>
                </a:solidFill>
                <a:latin typeface="Calibri"/>
                <a:cs typeface="Calibri"/>
              </a:rPr>
              <a:t>of </a:t>
            </a:r>
            <a:r>
              <a:rPr sz="2100" spc="-10" dirty="0">
                <a:solidFill>
                  <a:srgbClr val="666666"/>
                </a:solidFill>
                <a:latin typeface="Calibri"/>
                <a:cs typeface="Calibri"/>
              </a:rPr>
              <a:t>nested</a:t>
            </a:r>
            <a:r>
              <a:rPr sz="2100" spc="-5" dirty="0">
                <a:solidFill>
                  <a:srgbClr val="666666"/>
                </a:solidFill>
                <a:latin typeface="Calibri"/>
                <a:cs typeface="Calibri"/>
              </a:rPr>
              <a:t> enterprises</a:t>
            </a:r>
            <a:endParaRPr sz="2100" dirty="0">
              <a:solidFill>
                <a:srgbClr val="666666"/>
              </a:solidFill>
              <a:latin typeface="Calibri"/>
              <a:cs typeface="Calibri"/>
            </a:endParaRPr>
          </a:p>
        </p:txBody>
      </p:sp>
      <p:sp>
        <p:nvSpPr>
          <p:cNvPr id="3" name="object 3">
            <a:extLst>
              <a:ext uri="{FF2B5EF4-FFF2-40B4-BE49-F238E27FC236}">
                <a16:creationId xmlns:a16="http://schemas.microsoft.com/office/drawing/2014/main" xmlns="" id="{3BE43F5C-208A-4C48-8A25-E16646916FB8}"/>
              </a:ext>
            </a:extLst>
          </p:cNvPr>
          <p:cNvSpPr txBox="1">
            <a:spLocks noGrp="1"/>
          </p:cNvSpPr>
          <p:nvPr>
            <p:ph type="title"/>
          </p:nvPr>
        </p:nvSpPr>
        <p:spPr>
          <a:xfrm>
            <a:off x="457200" y="100013"/>
            <a:ext cx="8229600" cy="890587"/>
          </a:xfrm>
        </p:spPr>
        <p:txBody>
          <a:bodyPr lIns="0" tIns="272288" rIns="0" bIns="0" rtlCol="0">
            <a:spAutoFit/>
          </a:bodyPr>
          <a:lstStyle/>
          <a:p>
            <a:pPr marL="12700">
              <a:defRPr/>
            </a:pPr>
            <a:r>
              <a:rPr sz="4000" cap="all" dirty="0">
                <a:latin typeface="Palatino Linotype" panose="02040502050505030304" pitchFamily="18" charset="0"/>
              </a:rPr>
              <a:t>Eight </a:t>
            </a:r>
            <a:r>
              <a:rPr sz="4000" cap="all" spc="-5" dirty="0">
                <a:latin typeface="Palatino Linotype" panose="02040502050505030304" pitchFamily="18" charset="0"/>
              </a:rPr>
              <a:t>Design</a:t>
            </a:r>
            <a:r>
              <a:rPr sz="4000" cap="all" spc="-95" dirty="0">
                <a:latin typeface="Palatino Linotype" panose="02040502050505030304" pitchFamily="18" charset="0"/>
              </a:rPr>
              <a:t> </a:t>
            </a:r>
            <a:r>
              <a:rPr sz="4000" cap="all" spc="-20" dirty="0">
                <a:latin typeface="Palatino Linotype" panose="02040502050505030304" pitchFamily="18" charset="0"/>
              </a:rPr>
              <a:t>Principles</a:t>
            </a:r>
            <a:endParaRPr sz="4000" cap="all" dirty="0">
              <a:latin typeface="Palatino Linotype" panose="0204050205050503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62D68-D742-4D17-9CAF-C5DD22495199}"/>
              </a:ext>
            </a:extLst>
          </p:cNvPr>
          <p:cNvSpPr>
            <a:spLocks noGrp="1"/>
          </p:cNvSpPr>
          <p:nvPr>
            <p:ph type="title"/>
          </p:nvPr>
        </p:nvSpPr>
        <p:spPr>
          <a:xfrm>
            <a:off x="609600" y="4191000"/>
            <a:ext cx="7772400" cy="1362075"/>
          </a:xfrm>
        </p:spPr>
        <p:txBody>
          <a:bodyPr rtlCol="0">
            <a:normAutofit/>
          </a:bodyPr>
          <a:lstStyle/>
          <a:p>
            <a:pPr eaLnBrk="1" fontAlgn="auto" hangingPunct="1">
              <a:spcAft>
                <a:spcPts val="0"/>
              </a:spcAft>
              <a:defRPr/>
            </a:pPr>
            <a:r>
              <a:rPr lang="en-US" b="0" dirty="0">
                <a:solidFill>
                  <a:schemeClr val="accent1">
                    <a:lumMod val="75000"/>
                  </a:schemeClr>
                </a:solidFill>
                <a:latin typeface="Palatino Linotype" pitchFamily="18" charset="0"/>
                <a:ea typeface="+mj-ea"/>
              </a:rPr>
              <a:t>Building your own community of practice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25886076-758E-43B1-A317-1914C4721C83}"/>
              </a:ext>
            </a:extLst>
          </p:cNvPr>
          <p:cNvGraphicFramePr>
            <a:graphicFrameLocks noGrp="1"/>
          </p:cNvGraphicFramePr>
          <p:nvPr/>
        </p:nvGraphicFramePr>
        <p:xfrm>
          <a:off x="266700" y="2514600"/>
          <a:ext cx="8610600" cy="2516188"/>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xmlns="" val="4154422233"/>
                    </a:ext>
                  </a:extLst>
                </a:gridCol>
                <a:gridCol w="1549400">
                  <a:extLst>
                    <a:ext uri="{9D8B030D-6E8A-4147-A177-3AD203B41FA5}">
                      <a16:colId xmlns:a16="http://schemas.microsoft.com/office/drawing/2014/main" xmlns="" val="1536573434"/>
                    </a:ext>
                  </a:extLst>
                </a:gridCol>
                <a:gridCol w="1346200">
                  <a:extLst>
                    <a:ext uri="{9D8B030D-6E8A-4147-A177-3AD203B41FA5}">
                      <a16:colId xmlns:a16="http://schemas.microsoft.com/office/drawing/2014/main" xmlns="" val="1803181460"/>
                    </a:ext>
                  </a:extLst>
                </a:gridCol>
                <a:gridCol w="838200">
                  <a:extLst>
                    <a:ext uri="{9D8B030D-6E8A-4147-A177-3AD203B41FA5}">
                      <a16:colId xmlns:a16="http://schemas.microsoft.com/office/drawing/2014/main" xmlns="" val="3769038041"/>
                    </a:ext>
                  </a:extLst>
                </a:gridCol>
                <a:gridCol w="1524000">
                  <a:extLst>
                    <a:ext uri="{9D8B030D-6E8A-4147-A177-3AD203B41FA5}">
                      <a16:colId xmlns:a16="http://schemas.microsoft.com/office/drawing/2014/main" xmlns="" val="2354468079"/>
                    </a:ext>
                  </a:extLst>
                </a:gridCol>
                <a:gridCol w="2057400">
                  <a:extLst>
                    <a:ext uri="{9D8B030D-6E8A-4147-A177-3AD203B41FA5}">
                      <a16:colId xmlns:a16="http://schemas.microsoft.com/office/drawing/2014/main" xmlns="" val="3735028294"/>
                    </a:ext>
                  </a:extLst>
                </a:gridCol>
              </a:tblGrid>
              <a:tr h="798047">
                <a:tc>
                  <a:txBody>
                    <a:bodyPr/>
                    <a:lstStyle/>
                    <a:p>
                      <a:endParaRPr lang="en-US" sz="1800" dirty="0"/>
                    </a:p>
                  </a:txBody>
                  <a:tcPr marT="45731" marB="45731">
                    <a:solidFill>
                      <a:schemeClr val="accent3"/>
                    </a:solidFill>
                  </a:tcPr>
                </a:tc>
                <a:tc>
                  <a:txBody>
                    <a:bodyPr/>
                    <a:lstStyle/>
                    <a:p>
                      <a:pPr algn="ctr"/>
                      <a:r>
                        <a:rPr lang="en-US" sz="1800" dirty="0"/>
                        <a:t>Shared Goal </a:t>
                      </a:r>
                    </a:p>
                  </a:txBody>
                  <a:tcPr marT="45731" marB="45731" anchor="ctr">
                    <a:solidFill>
                      <a:schemeClr val="accent3"/>
                    </a:solidFill>
                  </a:tcPr>
                </a:tc>
                <a:tc>
                  <a:txBody>
                    <a:bodyPr/>
                    <a:lstStyle/>
                    <a:p>
                      <a:pPr algn="ctr"/>
                      <a:r>
                        <a:rPr lang="en-US" sz="1800" dirty="0"/>
                        <a:t>Leadership</a:t>
                      </a:r>
                    </a:p>
                  </a:txBody>
                  <a:tcPr marT="45731" marB="45731" anchor="ctr">
                    <a:solidFill>
                      <a:schemeClr val="accent3"/>
                    </a:solidFill>
                  </a:tcPr>
                </a:tc>
                <a:tc>
                  <a:txBody>
                    <a:bodyPr/>
                    <a:lstStyle/>
                    <a:p>
                      <a:pPr algn="ctr"/>
                      <a:r>
                        <a:rPr lang="en-US" sz="1800" dirty="0"/>
                        <a:t>Time </a:t>
                      </a:r>
                    </a:p>
                  </a:txBody>
                  <a:tcPr marT="45731" marB="45731" anchor="ctr">
                    <a:solidFill>
                      <a:schemeClr val="accent3"/>
                    </a:solidFill>
                  </a:tcPr>
                </a:tc>
                <a:tc>
                  <a:txBody>
                    <a:bodyPr/>
                    <a:lstStyle/>
                    <a:p>
                      <a:pPr algn="ctr"/>
                      <a:r>
                        <a:rPr lang="en-US" sz="1800" dirty="0"/>
                        <a:t>Methods</a:t>
                      </a:r>
                    </a:p>
                  </a:txBody>
                  <a:tcPr marT="45731" marB="45731" anchor="ctr">
                    <a:solidFill>
                      <a:schemeClr val="accent3"/>
                    </a:solidFill>
                  </a:tcPr>
                </a:tc>
                <a:tc>
                  <a:txBody>
                    <a:bodyPr/>
                    <a:lstStyle/>
                    <a:p>
                      <a:pPr algn="ctr"/>
                      <a:r>
                        <a:rPr lang="en-US" sz="1800" dirty="0"/>
                        <a:t>Outcome</a:t>
                      </a:r>
                    </a:p>
                  </a:txBody>
                  <a:tcPr marT="45731" marB="45731" anchor="ctr">
                    <a:solidFill>
                      <a:schemeClr val="accent3"/>
                    </a:solidFill>
                  </a:tcPr>
                </a:tc>
                <a:extLst>
                  <a:ext uri="{0D108BD9-81ED-4DB2-BD59-A6C34878D82A}">
                    <a16:rowId xmlns:a16="http://schemas.microsoft.com/office/drawing/2014/main" xmlns="" val="4209924512"/>
                  </a:ext>
                </a:extLst>
              </a:tr>
              <a:tr h="1718141">
                <a:tc>
                  <a:txBody>
                    <a:bodyPr/>
                    <a:lstStyle/>
                    <a:p>
                      <a:endParaRPr lang="en-US" sz="1400" b="1" dirty="0">
                        <a:solidFill>
                          <a:schemeClr val="bg1"/>
                        </a:solidFill>
                      </a:endParaRPr>
                    </a:p>
                  </a:txBody>
                  <a:tcPr marT="45731" marB="45731" anchor="ctr">
                    <a:solidFill>
                      <a:schemeClr val="accent1">
                        <a:lumMod val="75000"/>
                      </a:schemeClr>
                    </a:solidFill>
                  </a:tcPr>
                </a:tc>
                <a:tc>
                  <a:txBody>
                    <a:bodyPr/>
                    <a:lstStyle/>
                    <a:p>
                      <a:pPr algn="ctr"/>
                      <a:endParaRPr lang="en-US" sz="1400" dirty="0">
                        <a:solidFill>
                          <a:schemeClr val="bg1"/>
                        </a:solidFill>
                      </a:endParaRPr>
                    </a:p>
                  </a:txBody>
                  <a:tcPr marT="45731" marB="45731" anchor="ctr">
                    <a:solidFill>
                      <a:schemeClr val="accent1">
                        <a:lumMod val="75000"/>
                      </a:schemeClr>
                    </a:solidFill>
                  </a:tcPr>
                </a:tc>
                <a:tc>
                  <a:txBody>
                    <a:bodyPr/>
                    <a:lstStyle/>
                    <a:p>
                      <a:pPr algn="ctr"/>
                      <a:endParaRPr lang="en-US" sz="1400" dirty="0">
                        <a:solidFill>
                          <a:schemeClr val="bg1"/>
                        </a:solidFill>
                      </a:endParaRPr>
                    </a:p>
                  </a:txBody>
                  <a:tcPr marT="45731" marB="45731" anchor="ctr">
                    <a:solidFill>
                      <a:schemeClr val="accent1">
                        <a:lumMod val="75000"/>
                      </a:schemeClr>
                    </a:solidFill>
                  </a:tcPr>
                </a:tc>
                <a:tc>
                  <a:txBody>
                    <a:bodyPr/>
                    <a:lstStyle/>
                    <a:p>
                      <a:pPr algn="ctr"/>
                      <a:endParaRPr lang="en-US" sz="1400" dirty="0">
                        <a:solidFill>
                          <a:schemeClr val="bg1"/>
                        </a:solidFill>
                      </a:endParaRPr>
                    </a:p>
                  </a:txBody>
                  <a:tcPr marT="45731" marB="45731" anchor="ctr">
                    <a:solidFill>
                      <a:schemeClr val="accent1">
                        <a:lumMod val="75000"/>
                      </a:schemeClr>
                    </a:solidFill>
                  </a:tcPr>
                </a:tc>
                <a:tc>
                  <a:txBody>
                    <a:bodyPr/>
                    <a:lstStyle/>
                    <a:p>
                      <a:pPr algn="ctr"/>
                      <a:endParaRPr lang="en-US" sz="1400" dirty="0">
                        <a:solidFill>
                          <a:schemeClr val="bg1"/>
                        </a:solidFill>
                      </a:endParaRPr>
                    </a:p>
                  </a:txBody>
                  <a:tcPr marT="45731" marB="45731" anchor="ctr">
                    <a:solidFill>
                      <a:schemeClr val="accent1">
                        <a:lumMod val="75000"/>
                      </a:schemeClr>
                    </a:solidFill>
                  </a:tcPr>
                </a:tc>
                <a:tc>
                  <a:txBody>
                    <a:bodyPr/>
                    <a:lstStyle/>
                    <a:p>
                      <a:endParaRPr lang="en-US" sz="1400" dirty="0"/>
                    </a:p>
                  </a:txBody>
                  <a:tcPr marT="45731" marB="45731">
                    <a:solidFill>
                      <a:schemeClr val="accent1">
                        <a:lumMod val="75000"/>
                      </a:schemeClr>
                    </a:solidFill>
                  </a:tcPr>
                </a:tc>
                <a:extLst>
                  <a:ext uri="{0D108BD9-81ED-4DB2-BD59-A6C34878D82A}">
                    <a16:rowId xmlns:a16="http://schemas.microsoft.com/office/drawing/2014/main" xmlns="" val="1355715827"/>
                  </a:ext>
                </a:extLst>
              </a:tr>
            </a:tbl>
          </a:graphicData>
        </a:graphic>
      </p:graphicFrame>
      <p:sp>
        <p:nvSpPr>
          <p:cNvPr id="5" name="Title 1">
            <a:extLst>
              <a:ext uri="{FF2B5EF4-FFF2-40B4-BE49-F238E27FC236}">
                <a16:creationId xmlns:a16="http://schemas.microsoft.com/office/drawing/2014/main" xmlns="" id="{7218B288-1455-4ADD-822C-86E60E9AA474}"/>
              </a:ext>
            </a:extLst>
          </p:cNvPr>
          <p:cNvSpPr>
            <a:spLocks noGrp="1"/>
          </p:cNvSpPr>
          <p:nvPr>
            <p:ph type="title"/>
          </p:nvPr>
        </p:nvSpPr>
        <p:spPr>
          <a:xfrm>
            <a:off x="381000" y="457200"/>
            <a:ext cx="8382000" cy="1362075"/>
          </a:xfrm>
        </p:spPr>
        <p:txBody>
          <a:bodyPr rtlCol="0">
            <a:normAutofit/>
          </a:bodyPr>
          <a:lstStyle/>
          <a:p>
            <a:pPr algn="ctr" eaLnBrk="1" fontAlgn="auto" hangingPunct="1">
              <a:spcAft>
                <a:spcPts val="0"/>
              </a:spcAft>
              <a:defRPr/>
            </a:pPr>
            <a:r>
              <a:rPr lang="en-US" sz="3200" b="0" dirty="0">
                <a:solidFill>
                  <a:schemeClr val="accent1">
                    <a:lumMod val="75000"/>
                  </a:schemeClr>
                </a:solidFill>
                <a:latin typeface="Palatino Linotype" pitchFamily="18" charset="0"/>
                <a:ea typeface="+mj-ea"/>
              </a:rPr>
              <a:t>Building your own community </a:t>
            </a:r>
            <a:br>
              <a:rPr lang="en-US" sz="3200" b="0" dirty="0">
                <a:solidFill>
                  <a:schemeClr val="accent1">
                    <a:lumMod val="75000"/>
                  </a:schemeClr>
                </a:solidFill>
                <a:latin typeface="Palatino Linotype" pitchFamily="18" charset="0"/>
                <a:ea typeface="+mj-ea"/>
              </a:rPr>
            </a:br>
            <a:r>
              <a:rPr lang="en-US" sz="3200" b="0" dirty="0">
                <a:solidFill>
                  <a:schemeClr val="accent1">
                    <a:lumMod val="75000"/>
                  </a:schemeClr>
                </a:solidFill>
                <a:latin typeface="Palatino Linotype" pitchFamily="18" charset="0"/>
                <a:ea typeface="+mj-ea"/>
              </a:rPr>
              <a:t>of practice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3">
            <a:extLst>
              <a:ext uri="{FF2B5EF4-FFF2-40B4-BE49-F238E27FC236}">
                <a16:creationId xmlns:a16="http://schemas.microsoft.com/office/drawing/2014/main" xmlns="" id="{40DED948-DCBE-4800-90DE-EEA26480E93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0999" y="1752600"/>
            <a:ext cx="848102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FEA6E5DC-4BBE-4B85-9B3F-C3085FA93DAD}"/>
              </a:ext>
            </a:extLst>
          </p:cNvPr>
          <p:cNvSpPr/>
          <p:nvPr/>
        </p:nvSpPr>
        <p:spPr>
          <a:xfrm>
            <a:off x="457200" y="457200"/>
            <a:ext cx="8305800" cy="1077218"/>
          </a:xfrm>
          <a:prstGeom prst="rect">
            <a:avLst/>
          </a:prstGeom>
        </p:spPr>
        <p:txBody>
          <a:bodyPr wrap="square">
            <a:spAutoFit/>
          </a:bodyPr>
          <a:lstStyle/>
          <a:p>
            <a:pPr algn="ctr"/>
            <a:r>
              <a:rPr lang="en-US" sz="3200" cap="all" dirty="0">
                <a:solidFill>
                  <a:schemeClr val="accent1">
                    <a:lumMod val="75000"/>
                  </a:schemeClr>
                </a:solidFill>
                <a:effectLst/>
                <a:latin typeface="Palatino Linotype" panose="02040502050505030304" pitchFamily="18" charset="0"/>
              </a:rPr>
              <a:t>Considerations for Service Integration</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3">
            <a:extLst>
              <a:ext uri="{FF2B5EF4-FFF2-40B4-BE49-F238E27FC236}">
                <a16:creationId xmlns:a16="http://schemas.microsoft.com/office/drawing/2014/main" xmlns="" id="{A7BBE767-8720-4F0B-9D4E-6875A8597C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5197" y="1676400"/>
            <a:ext cx="17526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2" name="Picture 3">
            <a:extLst>
              <a:ext uri="{FF2B5EF4-FFF2-40B4-BE49-F238E27FC236}">
                <a16:creationId xmlns:a16="http://schemas.microsoft.com/office/drawing/2014/main" xmlns="" id="{75BEB3E2-4FD0-4A07-8E7A-01BAD5D9034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1178" y="2178843"/>
            <a:ext cx="16002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3">
            <a:extLst>
              <a:ext uri="{FF2B5EF4-FFF2-40B4-BE49-F238E27FC236}">
                <a16:creationId xmlns:a16="http://schemas.microsoft.com/office/drawing/2014/main" xmlns="" id="{22CF7598-F5E1-4756-94D6-928E7024D69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86200" y="3886200"/>
            <a:ext cx="18669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3">
            <a:extLst>
              <a:ext uri="{FF2B5EF4-FFF2-40B4-BE49-F238E27FC236}">
                <a16:creationId xmlns:a16="http://schemas.microsoft.com/office/drawing/2014/main" xmlns="" id="{EAA144AB-F3B6-4481-B3C2-A25FF230136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91552" y="2400299"/>
            <a:ext cx="16176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840C891E-2500-4146-BA7F-EAAFA141A739}"/>
              </a:ext>
            </a:extLst>
          </p:cNvPr>
          <p:cNvSpPr/>
          <p:nvPr/>
        </p:nvSpPr>
        <p:spPr>
          <a:xfrm>
            <a:off x="484414" y="299591"/>
            <a:ext cx="8305800" cy="1077218"/>
          </a:xfrm>
          <a:prstGeom prst="rect">
            <a:avLst/>
          </a:prstGeom>
        </p:spPr>
        <p:txBody>
          <a:bodyPr wrap="square">
            <a:spAutoFit/>
          </a:bodyPr>
          <a:lstStyle/>
          <a:p>
            <a:pPr algn="ctr"/>
            <a:r>
              <a:rPr lang="en-US" sz="3200" cap="all" dirty="0">
                <a:solidFill>
                  <a:schemeClr val="accent1">
                    <a:lumMod val="75000"/>
                  </a:schemeClr>
                </a:solidFill>
                <a:effectLst/>
                <a:latin typeface="Palatino Linotype" panose="02040502050505030304" pitchFamily="18" charset="0"/>
              </a:rPr>
              <a:t>Considerations for Service Integration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xmlns="" id="{BEF4786B-897B-4034-8A3C-DA3690866090}"/>
              </a:ext>
            </a:extLst>
          </p:cNvPr>
          <p:cNvSpPr>
            <a:spLocks noGrp="1"/>
          </p:cNvSpPr>
          <p:nvPr>
            <p:ph type="title"/>
          </p:nvPr>
        </p:nvSpPr>
        <p:spPr>
          <a:xfrm>
            <a:off x="457200" y="246063"/>
            <a:ext cx="8229600" cy="1143000"/>
          </a:xfrm>
        </p:spPr>
        <p:txBody>
          <a:bodyPr/>
          <a:lstStyle/>
          <a:p>
            <a:pPr>
              <a:defRPr/>
            </a:pPr>
            <a:r>
              <a:rPr lang="en-US" altLang="en-US" sz="3600" cap="all" dirty="0">
                <a:latin typeface="Palatino Linotype" panose="02040502050505030304" pitchFamily="18" charset="0"/>
                <a:cs typeface="Trajan Pro" pitchFamily="18" charset="0"/>
              </a:rPr>
              <a:t>Contact Information</a:t>
            </a:r>
          </a:p>
        </p:txBody>
      </p:sp>
      <p:sp>
        <p:nvSpPr>
          <p:cNvPr id="25603" name="Content Placeholder 2">
            <a:extLst>
              <a:ext uri="{FF2B5EF4-FFF2-40B4-BE49-F238E27FC236}">
                <a16:creationId xmlns:a16="http://schemas.microsoft.com/office/drawing/2014/main" xmlns="" id="{0176FB2D-13B7-4CBE-B71B-E45D2C5083EF}"/>
              </a:ext>
            </a:extLst>
          </p:cNvPr>
          <p:cNvSpPr>
            <a:spLocks noGrp="1"/>
          </p:cNvSpPr>
          <p:nvPr>
            <p:ph idx="1"/>
          </p:nvPr>
        </p:nvSpPr>
        <p:spPr>
          <a:xfrm>
            <a:off x="838200" y="1951038"/>
            <a:ext cx="3276600" cy="2925762"/>
          </a:xfrm>
        </p:spPr>
        <p:txBody>
          <a:bodyPr/>
          <a:lstStyle/>
          <a:p>
            <a:pPr>
              <a:buFont typeface="Wingdings" panose="05000000000000000000" pitchFamily="2" charset="2"/>
              <a:buNone/>
              <a:defRPr/>
            </a:pPr>
            <a:r>
              <a:rPr lang="en-US" altLang="en-US" sz="2400" dirty="0">
                <a:solidFill>
                  <a:schemeClr val="bg1">
                    <a:lumMod val="50000"/>
                  </a:schemeClr>
                </a:solidFill>
                <a:latin typeface="+mn-lt"/>
              </a:rPr>
              <a:t>Karen J. Minyard, Ph.D.</a:t>
            </a:r>
          </a:p>
          <a:p>
            <a:pPr>
              <a:buFont typeface="Wingdings" panose="05000000000000000000" pitchFamily="2" charset="2"/>
              <a:buNone/>
              <a:defRPr/>
            </a:pPr>
            <a:r>
              <a:rPr lang="en-US" altLang="en-US" sz="2400" dirty="0">
                <a:solidFill>
                  <a:schemeClr val="bg1">
                    <a:lumMod val="50000"/>
                  </a:schemeClr>
                </a:solidFill>
                <a:latin typeface="+mn-lt"/>
              </a:rPr>
              <a:t>CEO                 </a:t>
            </a:r>
          </a:p>
          <a:p>
            <a:pPr>
              <a:buFont typeface="Wingdings" panose="05000000000000000000" pitchFamily="2" charset="2"/>
              <a:buNone/>
              <a:defRPr/>
            </a:pPr>
            <a:r>
              <a:rPr lang="en-US" altLang="en-US" sz="2400" dirty="0">
                <a:solidFill>
                  <a:schemeClr val="bg1">
                    <a:lumMod val="50000"/>
                  </a:schemeClr>
                </a:solidFill>
                <a:latin typeface="+mn-lt"/>
              </a:rPr>
              <a:t>kminyard@gsu.edu</a:t>
            </a:r>
          </a:p>
          <a:p>
            <a:pPr>
              <a:buFont typeface="Wingdings" panose="05000000000000000000" pitchFamily="2" charset="2"/>
              <a:buNone/>
              <a:defRPr/>
            </a:pPr>
            <a:endParaRPr lang="en-US" altLang="en-US" sz="2400" dirty="0">
              <a:latin typeface="+mn-lt"/>
            </a:endParaRPr>
          </a:p>
          <a:p>
            <a:pPr>
              <a:buFont typeface="Wingdings" panose="05000000000000000000" pitchFamily="2" charset="2"/>
              <a:buNone/>
              <a:defRPr/>
            </a:pPr>
            <a:endParaRPr lang="en-US" altLang="en-US" sz="2400" dirty="0">
              <a:latin typeface="+mn-lt"/>
            </a:endParaRPr>
          </a:p>
        </p:txBody>
      </p:sp>
      <p:sp>
        <p:nvSpPr>
          <p:cNvPr id="2" name="Rectangle 1">
            <a:extLst>
              <a:ext uri="{FF2B5EF4-FFF2-40B4-BE49-F238E27FC236}">
                <a16:creationId xmlns:a16="http://schemas.microsoft.com/office/drawing/2014/main" xmlns="" id="{FF75DDDD-E5B1-4AAE-8773-ABB4DB0D7B8F}"/>
              </a:ext>
            </a:extLst>
          </p:cNvPr>
          <p:cNvSpPr/>
          <p:nvPr/>
        </p:nvSpPr>
        <p:spPr>
          <a:xfrm>
            <a:off x="2895600" y="3581400"/>
            <a:ext cx="4572000" cy="2678113"/>
          </a:xfrm>
          <a:prstGeom prst="rect">
            <a:avLst/>
          </a:prstGeom>
        </p:spPr>
        <p:txBody>
          <a:bodyPr>
            <a:spAutoFit/>
          </a:bodyPr>
          <a:lstStyle/>
          <a:p>
            <a:pPr>
              <a:buFont typeface="Wingdings" panose="05000000000000000000" pitchFamily="2" charset="2"/>
              <a:buNone/>
              <a:defRPr/>
            </a:pPr>
            <a:r>
              <a:rPr lang="en-US" altLang="en-US" sz="2400" dirty="0">
                <a:solidFill>
                  <a:schemeClr val="bg1">
                    <a:lumMod val="50000"/>
                  </a:schemeClr>
                </a:solidFill>
                <a:latin typeface="+mj-lt"/>
              </a:rPr>
              <a:t>Georgia Health Policy Center</a:t>
            </a:r>
          </a:p>
          <a:p>
            <a:pPr>
              <a:buFont typeface="Wingdings" panose="05000000000000000000" pitchFamily="2" charset="2"/>
              <a:buNone/>
              <a:defRPr/>
            </a:pPr>
            <a:r>
              <a:rPr lang="en-US" altLang="en-US" sz="2400" dirty="0">
                <a:solidFill>
                  <a:schemeClr val="bg1">
                    <a:lumMod val="50000"/>
                  </a:schemeClr>
                </a:solidFill>
                <a:latin typeface="+mj-lt"/>
              </a:rPr>
              <a:t>Georgia State University</a:t>
            </a:r>
          </a:p>
          <a:p>
            <a:pPr>
              <a:buFont typeface="Wingdings" panose="05000000000000000000" pitchFamily="2" charset="2"/>
              <a:buNone/>
              <a:defRPr/>
            </a:pPr>
            <a:r>
              <a:rPr lang="en-US" altLang="en-US" sz="2400" dirty="0">
                <a:solidFill>
                  <a:schemeClr val="bg1">
                    <a:lumMod val="50000"/>
                  </a:schemeClr>
                </a:solidFill>
                <a:latin typeface="+mj-lt"/>
              </a:rPr>
              <a:t>55 Park Place</a:t>
            </a:r>
          </a:p>
          <a:p>
            <a:pPr>
              <a:buFont typeface="Wingdings" panose="05000000000000000000" pitchFamily="2" charset="2"/>
              <a:buNone/>
              <a:defRPr/>
            </a:pPr>
            <a:r>
              <a:rPr lang="en-US" altLang="en-US" sz="2400" dirty="0">
                <a:solidFill>
                  <a:schemeClr val="bg1">
                    <a:lumMod val="50000"/>
                  </a:schemeClr>
                </a:solidFill>
                <a:latin typeface="+mj-lt"/>
              </a:rPr>
              <a:t>Atlanta, GA 30303</a:t>
            </a:r>
          </a:p>
          <a:p>
            <a:pPr>
              <a:buFont typeface="Wingdings" panose="05000000000000000000" pitchFamily="2" charset="2"/>
              <a:buNone/>
              <a:defRPr/>
            </a:pPr>
            <a:r>
              <a:rPr lang="en-US" altLang="en-US" sz="2400" dirty="0">
                <a:solidFill>
                  <a:schemeClr val="bg1">
                    <a:lumMod val="50000"/>
                  </a:schemeClr>
                </a:solidFill>
                <a:latin typeface="+mj-lt"/>
              </a:rPr>
              <a:t>USA</a:t>
            </a:r>
          </a:p>
          <a:p>
            <a:pPr>
              <a:defRPr/>
            </a:pPr>
            <a:r>
              <a:rPr lang="en-US" altLang="en-US" sz="2400" dirty="0">
                <a:solidFill>
                  <a:schemeClr val="bg1">
                    <a:lumMod val="50000"/>
                  </a:schemeClr>
                </a:solidFill>
                <a:latin typeface="+mj-lt"/>
              </a:rPr>
              <a:t>ghpc.gsu.edu</a:t>
            </a:r>
          </a:p>
          <a:p>
            <a:pPr>
              <a:buFont typeface="Wingdings" panose="05000000000000000000" pitchFamily="2" charset="2"/>
              <a:buNone/>
              <a:defRPr/>
            </a:pPr>
            <a:endParaRPr lang="en-US" altLang="en-US" sz="2400" dirty="0">
              <a:solidFill>
                <a:schemeClr val="bg1">
                  <a:lumMod val="50000"/>
                </a:schemeClr>
              </a:solidFill>
              <a:latin typeface="+mj-lt"/>
            </a:endParaRPr>
          </a:p>
        </p:txBody>
      </p:sp>
      <p:sp>
        <p:nvSpPr>
          <p:cNvPr id="7" name="Content Placeholder 2">
            <a:extLst>
              <a:ext uri="{FF2B5EF4-FFF2-40B4-BE49-F238E27FC236}">
                <a16:creationId xmlns:a16="http://schemas.microsoft.com/office/drawing/2014/main" xmlns="" id="{E57AE39F-B933-4260-A9A9-57F389B7F3DA}"/>
              </a:ext>
            </a:extLst>
          </p:cNvPr>
          <p:cNvSpPr txBox="1">
            <a:spLocks/>
          </p:cNvSpPr>
          <p:nvPr/>
        </p:nvSpPr>
        <p:spPr bwMode="auto">
          <a:xfrm>
            <a:off x="4953000" y="1951038"/>
            <a:ext cx="365442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b="0" i="0" kern="1200">
                <a:solidFill>
                  <a:srgbClr val="595959"/>
                </a:solidFill>
                <a:latin typeface="Avenir LT Std 45 Book"/>
                <a:ea typeface="MS PGothic" panose="020B0600070205080204" pitchFamily="34" charset="-128"/>
                <a:cs typeface="Avenir LT Std 45 Book"/>
              </a:defRPr>
            </a:lvl1pPr>
            <a:lvl2pPr marL="742950" indent="-285750" algn="l" defTabSz="457200" rtl="0" eaLnBrk="0" fontAlgn="base" hangingPunct="0">
              <a:spcBef>
                <a:spcPct val="20000"/>
              </a:spcBef>
              <a:spcAft>
                <a:spcPct val="0"/>
              </a:spcAft>
              <a:buFont typeface="Arial" panose="020B0604020202020204" pitchFamily="34" charset="0"/>
              <a:buChar char="–"/>
              <a:defRPr sz="2800" b="0" i="0" kern="1200">
                <a:solidFill>
                  <a:srgbClr val="7F7F7F"/>
                </a:solidFill>
                <a:latin typeface="Avenir LT Std 45 Book"/>
                <a:ea typeface="MS PGothic" panose="020B0600070205080204" pitchFamily="34" charset="-128"/>
                <a:cs typeface="Avenir LT Std 45 Book"/>
              </a:defRPr>
            </a:lvl2pPr>
            <a:lvl3pPr marL="1143000" indent="-228600" algn="l" defTabSz="457200" rtl="0" eaLnBrk="0" fontAlgn="base" hangingPunct="0">
              <a:spcBef>
                <a:spcPct val="20000"/>
              </a:spcBef>
              <a:spcAft>
                <a:spcPct val="0"/>
              </a:spcAft>
              <a:buFont typeface="Arial" panose="020B0604020202020204" pitchFamily="34" charset="0"/>
              <a:buChar char="•"/>
              <a:defRPr sz="2400" b="0" i="0" kern="1200">
                <a:solidFill>
                  <a:srgbClr val="7F7F7F"/>
                </a:solidFill>
                <a:latin typeface="Avenir LT Std 45 Book"/>
                <a:ea typeface="MS PGothic" panose="020B0600070205080204" pitchFamily="34" charset="-128"/>
                <a:cs typeface="Avenir LT Std 45 Book"/>
              </a:defRPr>
            </a:lvl3pPr>
            <a:lvl4pPr marL="1600200" indent="-228600" algn="l" defTabSz="457200" rtl="0" eaLnBrk="0" fontAlgn="base" hangingPunct="0">
              <a:spcBef>
                <a:spcPct val="20000"/>
              </a:spcBef>
              <a:spcAft>
                <a:spcPct val="0"/>
              </a:spcAft>
              <a:buFont typeface="Arial" panose="020B0604020202020204" pitchFamily="34" charset="0"/>
              <a:buChar char="–"/>
              <a:defRPr sz="2000" b="0" i="0" kern="1200">
                <a:solidFill>
                  <a:srgbClr val="A6A6A6"/>
                </a:solidFill>
                <a:latin typeface="Avenir LT Std 45 Book"/>
                <a:ea typeface="MS PGothic" panose="020B0600070205080204" pitchFamily="34" charset="-128"/>
                <a:cs typeface="Avenir LT Std 45 Book"/>
              </a:defRPr>
            </a:lvl4pPr>
            <a:lvl5pPr marL="2057400" indent="-228600" algn="l" defTabSz="457200" rtl="0" eaLnBrk="0" fontAlgn="base" hangingPunct="0">
              <a:spcBef>
                <a:spcPct val="20000"/>
              </a:spcBef>
              <a:spcAft>
                <a:spcPct val="0"/>
              </a:spcAft>
              <a:buFont typeface="Arial" panose="020B0604020202020204" pitchFamily="34" charset="0"/>
              <a:buChar char="»"/>
              <a:defRPr sz="2000" b="0" i="0" kern="1200">
                <a:solidFill>
                  <a:srgbClr val="BFBFBF"/>
                </a:solidFill>
                <a:latin typeface="Avenir LT Std 45 Book"/>
                <a:ea typeface="MS PGothic" panose="020B0600070205080204" pitchFamily="34" charset="-128"/>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400" dirty="0">
                <a:solidFill>
                  <a:schemeClr val="bg1">
                    <a:lumMod val="50000"/>
                  </a:schemeClr>
                </a:solidFill>
                <a:latin typeface="+mn-lt"/>
              </a:rPr>
              <a:t>Brigitte Manteuffel, Ph.D.</a:t>
            </a:r>
          </a:p>
          <a:p>
            <a:pPr marL="0" indent="0">
              <a:buFont typeface="Arial" panose="020B0604020202020204" pitchFamily="34" charset="0"/>
              <a:buNone/>
              <a:defRPr/>
            </a:pPr>
            <a:r>
              <a:rPr lang="en-US" sz="2400" dirty="0">
                <a:solidFill>
                  <a:schemeClr val="bg1">
                    <a:lumMod val="50000"/>
                  </a:schemeClr>
                </a:solidFill>
                <a:latin typeface="+mn-lt"/>
              </a:rPr>
              <a:t>Senior Research Associate</a:t>
            </a:r>
          </a:p>
          <a:p>
            <a:pPr marL="0" indent="0">
              <a:buFont typeface="Arial" panose="020B0604020202020204" pitchFamily="34" charset="0"/>
              <a:buNone/>
              <a:defRPr/>
            </a:pPr>
            <a:r>
              <a:rPr lang="en-US" sz="2400" dirty="0">
                <a:solidFill>
                  <a:schemeClr val="bg1">
                    <a:lumMod val="50000"/>
                  </a:schemeClr>
                </a:solidFill>
                <a:latin typeface="+mn-lt"/>
              </a:rPr>
              <a:t>bmanteuffel@gsu.edu</a:t>
            </a:r>
          </a:p>
          <a:p>
            <a:pPr>
              <a:buFont typeface="Wingdings" panose="05000000000000000000" pitchFamily="2" charset="2"/>
              <a:buNone/>
              <a:defRPr/>
            </a:pPr>
            <a:endParaRPr lang="en-US" altLang="en-US" sz="2400" dirty="0">
              <a:latin typeface="+mn-lt"/>
            </a:endParaRPr>
          </a:p>
          <a:p>
            <a:pPr>
              <a:buFont typeface="Wingdings" panose="05000000000000000000" pitchFamily="2" charset="2"/>
              <a:buNone/>
              <a:defRPr/>
            </a:pPr>
            <a:endParaRPr lang="en-US" altLang="en-US" sz="24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62D68-D742-4D17-9CAF-C5DD22495199}"/>
              </a:ext>
            </a:extLst>
          </p:cNvPr>
          <p:cNvSpPr>
            <a:spLocks noGrp="1"/>
          </p:cNvSpPr>
          <p:nvPr>
            <p:ph type="title"/>
          </p:nvPr>
        </p:nvSpPr>
        <p:spPr>
          <a:xfrm>
            <a:off x="609600" y="4191000"/>
            <a:ext cx="7772400" cy="1362075"/>
          </a:xfrm>
        </p:spPr>
        <p:txBody>
          <a:bodyPr rtlCol="0">
            <a:normAutofit/>
          </a:bodyPr>
          <a:lstStyle/>
          <a:p>
            <a:pPr eaLnBrk="1" fontAlgn="auto" hangingPunct="1">
              <a:spcAft>
                <a:spcPts val="0"/>
              </a:spcAft>
              <a:defRPr/>
            </a:pPr>
            <a:r>
              <a:rPr lang="en-US" b="0" dirty="0">
                <a:solidFill>
                  <a:schemeClr val="accent1">
                    <a:lumMod val="75000"/>
                  </a:schemeClr>
                </a:solidFill>
                <a:latin typeface="Palatino Linotype" pitchFamily="18" charset="0"/>
                <a:ea typeface="+mj-ea"/>
              </a:rPr>
              <a:t>Why do we need Communities of Practice?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xmlns="" id="{B00567C8-852D-4034-9EDA-7E482EB250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97163" y="2473325"/>
            <a:ext cx="3973512"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xmlns="" id="{AD15131A-C1CF-4FF6-A72E-BB67602BA7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43188" y="1500188"/>
            <a:ext cx="38576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741F975-0240-4D56-B09A-80C0BA026FA9}"/>
              </a:ext>
            </a:extLst>
          </p:cNvPr>
          <p:cNvSpPr>
            <a:spLocks noGrp="1"/>
          </p:cNvSpPr>
          <p:nvPr>
            <p:ph type="title"/>
          </p:nvPr>
        </p:nvSpPr>
        <p:spPr>
          <a:xfrm>
            <a:off x="228600" y="152400"/>
            <a:ext cx="8610600" cy="1143000"/>
          </a:xfrm>
        </p:spPr>
        <p:txBody>
          <a:bodyPr>
            <a:normAutofit/>
          </a:bodyPr>
          <a:lstStyle/>
          <a:p>
            <a:pPr>
              <a:defRPr/>
            </a:pPr>
            <a:r>
              <a:rPr lang="en-US" sz="3200" cap="all" dirty="0">
                <a:solidFill>
                  <a:schemeClr val="accent1">
                    <a:lumMod val="75000"/>
                  </a:schemeClr>
                </a:solidFill>
                <a:latin typeface="Palatino Linotype" panose="02040502050505030304" pitchFamily="18" charset="0"/>
              </a:rPr>
              <a:t>Technical vs. Adaptive* Challenges</a:t>
            </a:r>
          </a:p>
        </p:txBody>
      </p:sp>
      <p:sp>
        <p:nvSpPr>
          <p:cNvPr id="5" name="Text Placeholder 4">
            <a:extLst>
              <a:ext uri="{FF2B5EF4-FFF2-40B4-BE49-F238E27FC236}">
                <a16:creationId xmlns:a16="http://schemas.microsoft.com/office/drawing/2014/main" xmlns="" id="{E81830CE-6EF5-4D5B-AA86-5B3A86A83E52}"/>
              </a:ext>
            </a:extLst>
          </p:cNvPr>
          <p:cNvSpPr>
            <a:spLocks noGrp="1"/>
          </p:cNvSpPr>
          <p:nvPr>
            <p:ph type="body" idx="1"/>
          </p:nvPr>
        </p:nvSpPr>
        <p:spPr>
          <a:xfrm>
            <a:off x="457200" y="1143000"/>
            <a:ext cx="4040188" cy="639763"/>
          </a:xfrm>
        </p:spPr>
        <p:txBody>
          <a:bodyPr/>
          <a:lstStyle/>
          <a:p>
            <a:pPr>
              <a:defRPr/>
            </a:pPr>
            <a:r>
              <a:rPr lang="en-US" dirty="0">
                <a:solidFill>
                  <a:srgbClr val="666666"/>
                </a:solidFill>
                <a:latin typeface="+mj-lt"/>
              </a:rPr>
              <a:t>Technical Challenges</a:t>
            </a:r>
          </a:p>
        </p:txBody>
      </p:sp>
      <p:sp>
        <p:nvSpPr>
          <p:cNvPr id="6" name="Content Placeholder 5">
            <a:extLst>
              <a:ext uri="{FF2B5EF4-FFF2-40B4-BE49-F238E27FC236}">
                <a16:creationId xmlns:a16="http://schemas.microsoft.com/office/drawing/2014/main" xmlns="" id="{6AA1F28C-D69C-4F2B-A554-454DB6D8321C}"/>
              </a:ext>
            </a:extLst>
          </p:cNvPr>
          <p:cNvSpPr>
            <a:spLocks noGrp="1"/>
          </p:cNvSpPr>
          <p:nvPr>
            <p:ph sz="half" idx="2"/>
          </p:nvPr>
        </p:nvSpPr>
        <p:spPr>
          <a:xfrm>
            <a:off x="457200" y="1905000"/>
            <a:ext cx="4040188" cy="3733800"/>
          </a:xfrm>
        </p:spPr>
        <p:txBody>
          <a:bodyPr>
            <a:normAutofit fontScale="92500" lnSpcReduction="10000"/>
          </a:bodyPr>
          <a:lstStyle/>
          <a:p>
            <a:pPr>
              <a:defRPr/>
            </a:pPr>
            <a:r>
              <a:rPr lang="en-US" sz="2200" dirty="0">
                <a:solidFill>
                  <a:schemeClr val="bg1">
                    <a:lumMod val="50000"/>
                  </a:schemeClr>
                </a:solidFill>
                <a:latin typeface="+mj-lt"/>
              </a:rPr>
              <a:t>Ready made solution exists</a:t>
            </a:r>
          </a:p>
          <a:p>
            <a:pPr>
              <a:defRPr/>
            </a:pPr>
            <a:r>
              <a:rPr lang="en-US" sz="2200" dirty="0">
                <a:solidFill>
                  <a:schemeClr val="bg1">
                    <a:lumMod val="50000"/>
                  </a:schemeClr>
                </a:solidFill>
                <a:latin typeface="+mj-lt"/>
              </a:rPr>
              <a:t>Someone has </a:t>
            </a:r>
            <a:r>
              <a:rPr lang="en-US" sz="2200" i="1" dirty="0">
                <a:solidFill>
                  <a:schemeClr val="bg1">
                    <a:lumMod val="50000"/>
                  </a:schemeClr>
                </a:solidFill>
                <a:latin typeface="+mj-lt"/>
              </a:rPr>
              <a:t>The Answer</a:t>
            </a:r>
            <a:endParaRPr lang="en-US" sz="2200" dirty="0">
              <a:solidFill>
                <a:schemeClr val="bg1">
                  <a:lumMod val="50000"/>
                </a:schemeClr>
              </a:solidFill>
              <a:latin typeface="+mj-lt"/>
            </a:endParaRPr>
          </a:p>
          <a:p>
            <a:pPr>
              <a:defRPr/>
            </a:pPr>
            <a:r>
              <a:rPr lang="en-US" sz="2200" dirty="0">
                <a:solidFill>
                  <a:schemeClr val="bg1">
                    <a:lumMod val="50000"/>
                  </a:schemeClr>
                </a:solidFill>
                <a:latin typeface="+mj-lt"/>
              </a:rPr>
              <a:t>Standard Operating Procedures (SOPs)</a:t>
            </a:r>
          </a:p>
          <a:p>
            <a:pPr>
              <a:defRPr/>
            </a:pPr>
            <a:r>
              <a:rPr lang="en-US" sz="2200" dirty="0">
                <a:solidFill>
                  <a:schemeClr val="bg1">
                    <a:lumMod val="50000"/>
                  </a:schemeClr>
                </a:solidFill>
                <a:latin typeface="+mj-lt"/>
              </a:rPr>
              <a:t>Even if they require intense skills, some expert knows exactly what to do…</a:t>
            </a:r>
          </a:p>
          <a:p>
            <a:pPr>
              <a:defRPr/>
            </a:pPr>
            <a:r>
              <a:rPr lang="en-US" sz="2200" dirty="0">
                <a:solidFill>
                  <a:schemeClr val="bg1">
                    <a:lumMod val="50000"/>
                  </a:schemeClr>
                </a:solidFill>
                <a:latin typeface="+mj-lt"/>
              </a:rPr>
              <a:t>Examples</a:t>
            </a:r>
          </a:p>
          <a:p>
            <a:pPr lvl="1">
              <a:defRPr/>
            </a:pPr>
            <a:r>
              <a:rPr lang="en-US" dirty="0">
                <a:solidFill>
                  <a:schemeClr val="bg1">
                    <a:lumMod val="50000"/>
                  </a:schemeClr>
                </a:solidFill>
                <a:latin typeface="+mj-lt"/>
              </a:rPr>
              <a:t>Building a hospital</a:t>
            </a:r>
          </a:p>
          <a:p>
            <a:pPr lvl="1">
              <a:defRPr/>
            </a:pPr>
            <a:r>
              <a:rPr lang="en-US" dirty="0">
                <a:solidFill>
                  <a:schemeClr val="bg1">
                    <a:lumMod val="50000"/>
                  </a:schemeClr>
                </a:solidFill>
                <a:latin typeface="+mj-lt"/>
              </a:rPr>
              <a:t>Fixing a broken computer</a:t>
            </a:r>
          </a:p>
          <a:p>
            <a:pPr lvl="1">
              <a:defRPr/>
            </a:pPr>
            <a:r>
              <a:rPr lang="en-US" dirty="0">
                <a:solidFill>
                  <a:schemeClr val="bg1">
                    <a:lumMod val="50000"/>
                  </a:schemeClr>
                </a:solidFill>
                <a:latin typeface="+mj-lt"/>
              </a:rPr>
              <a:t>Brain surgery</a:t>
            </a:r>
          </a:p>
          <a:p>
            <a:pPr>
              <a:defRPr/>
            </a:pPr>
            <a:endParaRPr lang="en-US" dirty="0">
              <a:solidFill>
                <a:schemeClr val="bg1">
                  <a:lumMod val="50000"/>
                </a:schemeClr>
              </a:solidFill>
              <a:latin typeface="+mj-lt"/>
            </a:endParaRPr>
          </a:p>
        </p:txBody>
      </p:sp>
      <p:sp>
        <p:nvSpPr>
          <p:cNvPr id="7" name="Text Placeholder 6">
            <a:extLst>
              <a:ext uri="{FF2B5EF4-FFF2-40B4-BE49-F238E27FC236}">
                <a16:creationId xmlns:a16="http://schemas.microsoft.com/office/drawing/2014/main" xmlns="" id="{CC096498-CD47-4DE1-83BA-5D6BDA50A85F}"/>
              </a:ext>
            </a:extLst>
          </p:cNvPr>
          <p:cNvSpPr>
            <a:spLocks noGrp="1"/>
          </p:cNvSpPr>
          <p:nvPr>
            <p:ph type="body" sz="quarter" idx="3"/>
          </p:nvPr>
        </p:nvSpPr>
        <p:spPr>
          <a:xfrm>
            <a:off x="4645025" y="1143000"/>
            <a:ext cx="4041775" cy="639763"/>
          </a:xfrm>
        </p:spPr>
        <p:txBody>
          <a:bodyPr/>
          <a:lstStyle/>
          <a:p>
            <a:pPr>
              <a:defRPr/>
            </a:pPr>
            <a:r>
              <a:rPr lang="en-US" dirty="0">
                <a:solidFill>
                  <a:srgbClr val="666666"/>
                </a:solidFill>
                <a:latin typeface="+mj-lt"/>
              </a:rPr>
              <a:t>Adaptive Challenges</a:t>
            </a:r>
          </a:p>
        </p:txBody>
      </p:sp>
      <p:sp>
        <p:nvSpPr>
          <p:cNvPr id="8" name="Content Placeholder 7">
            <a:extLst>
              <a:ext uri="{FF2B5EF4-FFF2-40B4-BE49-F238E27FC236}">
                <a16:creationId xmlns:a16="http://schemas.microsoft.com/office/drawing/2014/main" xmlns="" id="{AA77FE28-3B3A-484A-84FB-074F4A5848E4}"/>
              </a:ext>
            </a:extLst>
          </p:cNvPr>
          <p:cNvSpPr>
            <a:spLocks noGrp="1"/>
          </p:cNvSpPr>
          <p:nvPr>
            <p:ph sz="quarter" idx="4"/>
          </p:nvPr>
        </p:nvSpPr>
        <p:spPr>
          <a:xfrm>
            <a:off x="4645025" y="1906588"/>
            <a:ext cx="4041775" cy="3427412"/>
          </a:xfrm>
        </p:spPr>
        <p:txBody>
          <a:bodyPr>
            <a:normAutofit fontScale="92500"/>
          </a:bodyPr>
          <a:lstStyle/>
          <a:p>
            <a:pPr>
              <a:defRPr/>
            </a:pPr>
            <a:r>
              <a:rPr lang="en-US" sz="2200" dirty="0">
                <a:solidFill>
                  <a:schemeClr val="bg1">
                    <a:lumMod val="50000"/>
                  </a:schemeClr>
                </a:solidFill>
                <a:latin typeface="+mj-lt"/>
              </a:rPr>
              <a:t>Never solved issue</a:t>
            </a:r>
          </a:p>
          <a:p>
            <a:pPr>
              <a:defRPr/>
            </a:pPr>
            <a:r>
              <a:rPr lang="en-US" sz="2200" dirty="0">
                <a:solidFill>
                  <a:schemeClr val="bg1">
                    <a:lumMod val="50000"/>
                  </a:schemeClr>
                </a:solidFill>
                <a:latin typeface="+mj-lt"/>
              </a:rPr>
              <a:t>Perhaps new, never seen before</a:t>
            </a:r>
          </a:p>
          <a:p>
            <a:pPr>
              <a:defRPr/>
            </a:pPr>
            <a:r>
              <a:rPr lang="en-US" sz="2200" dirty="0">
                <a:solidFill>
                  <a:schemeClr val="bg1">
                    <a:lumMod val="50000"/>
                  </a:schemeClr>
                </a:solidFill>
                <a:latin typeface="+mj-lt"/>
              </a:rPr>
              <a:t>No one’s got </a:t>
            </a:r>
            <a:r>
              <a:rPr lang="en-US" sz="2200" i="1" dirty="0">
                <a:solidFill>
                  <a:schemeClr val="bg1">
                    <a:lumMod val="50000"/>
                  </a:schemeClr>
                </a:solidFill>
                <a:latin typeface="+mj-lt"/>
              </a:rPr>
              <a:t>The Answer</a:t>
            </a:r>
          </a:p>
          <a:p>
            <a:pPr>
              <a:defRPr/>
            </a:pPr>
            <a:r>
              <a:rPr lang="en-US" sz="2200" dirty="0">
                <a:solidFill>
                  <a:schemeClr val="bg1">
                    <a:lumMod val="50000"/>
                  </a:schemeClr>
                </a:solidFill>
                <a:latin typeface="+mj-lt"/>
              </a:rPr>
              <a:t>Must be solved by collaboration</a:t>
            </a:r>
          </a:p>
          <a:p>
            <a:pPr>
              <a:defRPr/>
            </a:pPr>
            <a:r>
              <a:rPr lang="en-US" sz="2200" dirty="0">
                <a:solidFill>
                  <a:schemeClr val="bg1">
                    <a:lumMod val="50000"/>
                  </a:schemeClr>
                </a:solidFill>
                <a:latin typeface="+mj-lt"/>
              </a:rPr>
              <a:t>Examples</a:t>
            </a:r>
          </a:p>
          <a:p>
            <a:pPr lvl="1">
              <a:defRPr/>
            </a:pPr>
            <a:r>
              <a:rPr lang="en-US" dirty="0">
                <a:solidFill>
                  <a:schemeClr val="bg1">
                    <a:lumMod val="50000"/>
                  </a:schemeClr>
                </a:solidFill>
                <a:latin typeface="+mj-lt"/>
              </a:rPr>
              <a:t>Poverty</a:t>
            </a:r>
          </a:p>
          <a:p>
            <a:pPr lvl="1">
              <a:defRPr/>
            </a:pPr>
            <a:r>
              <a:rPr lang="en-US" dirty="0">
                <a:solidFill>
                  <a:schemeClr val="bg1">
                    <a:lumMod val="50000"/>
                  </a:schemeClr>
                </a:solidFill>
                <a:latin typeface="+mj-lt"/>
              </a:rPr>
              <a:t>Reforming public education</a:t>
            </a:r>
          </a:p>
          <a:p>
            <a:pPr lvl="1">
              <a:defRPr/>
            </a:pPr>
            <a:r>
              <a:rPr lang="en-US" dirty="0">
                <a:solidFill>
                  <a:schemeClr val="bg1">
                    <a:lumMod val="50000"/>
                  </a:schemeClr>
                </a:solidFill>
                <a:latin typeface="+mj-lt"/>
              </a:rPr>
              <a:t>Health reform</a:t>
            </a:r>
          </a:p>
          <a:p>
            <a:pPr lvl="1">
              <a:defRPr/>
            </a:pPr>
            <a:endParaRPr lang="en-US" dirty="0">
              <a:solidFill>
                <a:schemeClr val="bg1">
                  <a:lumMod val="50000"/>
                </a:schemeClr>
              </a:solidFill>
              <a:latin typeface="+mj-lt"/>
            </a:endParaRPr>
          </a:p>
        </p:txBody>
      </p:sp>
      <p:sp>
        <p:nvSpPr>
          <p:cNvPr id="9" name="TextBox 8">
            <a:extLst>
              <a:ext uri="{FF2B5EF4-FFF2-40B4-BE49-F238E27FC236}">
                <a16:creationId xmlns:a16="http://schemas.microsoft.com/office/drawing/2014/main" xmlns="" id="{526AC973-C584-43D0-BCA1-E8C2789D0AA2}"/>
              </a:ext>
            </a:extLst>
          </p:cNvPr>
          <p:cNvSpPr txBox="1"/>
          <p:nvPr/>
        </p:nvSpPr>
        <p:spPr>
          <a:xfrm>
            <a:off x="3657600" y="5181600"/>
            <a:ext cx="5334000" cy="368300"/>
          </a:xfrm>
          <a:prstGeom prst="rect">
            <a:avLst/>
          </a:prstGeom>
          <a:noFill/>
        </p:spPr>
        <p:txBody>
          <a:bodyPr>
            <a:spAutoFit/>
          </a:bodyPr>
          <a:lstStyle/>
          <a:p>
            <a:pPr algn="r">
              <a:defRPr/>
            </a:pPr>
            <a:r>
              <a:rPr lang="en-US" sz="900" dirty="0">
                <a:solidFill>
                  <a:schemeClr val="bg1">
                    <a:lumMod val="65000"/>
                  </a:schemeClr>
                </a:solidFill>
                <a:latin typeface="+mj-lt"/>
              </a:rPr>
              <a:t>Adapted from Ronald A. Heifetz and Marty Linsky, “A Survival Guide for Leaders,” </a:t>
            </a:r>
          </a:p>
          <a:p>
            <a:pPr algn="r">
              <a:defRPr/>
            </a:pPr>
            <a:r>
              <a:rPr lang="en-US" sz="900" dirty="0">
                <a:solidFill>
                  <a:schemeClr val="bg1">
                    <a:lumMod val="65000"/>
                  </a:schemeClr>
                </a:solidFill>
                <a:latin typeface="+mj-lt"/>
              </a:rPr>
              <a:t>Harvard Business Review, June 2002, pp. 65-74.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62D68-D742-4D17-9CAF-C5DD22495199}"/>
              </a:ext>
            </a:extLst>
          </p:cNvPr>
          <p:cNvSpPr>
            <a:spLocks noGrp="1"/>
          </p:cNvSpPr>
          <p:nvPr>
            <p:ph type="title"/>
          </p:nvPr>
        </p:nvSpPr>
        <p:spPr>
          <a:xfrm>
            <a:off x="609600" y="4191000"/>
            <a:ext cx="7772400" cy="1362075"/>
          </a:xfrm>
        </p:spPr>
        <p:txBody>
          <a:bodyPr rtlCol="0">
            <a:normAutofit/>
          </a:bodyPr>
          <a:lstStyle/>
          <a:p>
            <a:pPr eaLnBrk="1" fontAlgn="auto" hangingPunct="1">
              <a:spcAft>
                <a:spcPts val="0"/>
              </a:spcAft>
              <a:defRPr/>
            </a:pPr>
            <a:r>
              <a:rPr lang="en-US" b="0" dirty="0">
                <a:solidFill>
                  <a:schemeClr val="accent1">
                    <a:lumMod val="75000"/>
                  </a:schemeClr>
                </a:solidFill>
                <a:latin typeface="Palatino Linotype" pitchFamily="18" charset="0"/>
                <a:ea typeface="+mj-ea"/>
              </a:rPr>
              <a:t>What Are Communities of Practice?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4341</TotalTime>
  <Words>2446</Words>
  <Application>Microsoft Office PowerPoint</Application>
  <PresentationFormat>On-screen Show (4:3)</PresentationFormat>
  <Paragraphs>406</Paragraphs>
  <Slides>45</Slides>
  <Notes>37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Agenda for Today</vt:lpstr>
      <vt:lpstr>PowerPoint Presentation</vt:lpstr>
      <vt:lpstr>OUR WORK WITH The HRB  Evidence Centre</vt:lpstr>
      <vt:lpstr>Why do we need Communities of Practice?</vt:lpstr>
      <vt:lpstr>PowerPoint Presentation</vt:lpstr>
      <vt:lpstr>PowerPoint Presentation</vt:lpstr>
      <vt:lpstr>Technical vs. Adaptive* Challenges</vt:lpstr>
      <vt:lpstr>What Are Communities of Practice?</vt:lpstr>
      <vt:lpstr>PowerPoint Presentation</vt:lpstr>
      <vt:lpstr>COMMUNITIES OF PRACTICE</vt:lpstr>
      <vt:lpstr>GHPC’S EXPERIENCE WITH COMMUNITIES OF PRACTICE AS A WAY OF WORK</vt:lpstr>
      <vt:lpstr>PowerPoint Presentation</vt:lpstr>
      <vt:lpstr>RAPID WHOLE-SCALETM CHANGE</vt:lpstr>
      <vt:lpstr>WHOLE-SCALETM CHANGE</vt:lpstr>
      <vt:lpstr>Technical Assistance</vt:lpstr>
      <vt:lpstr>Technical Assistance Principles</vt:lpstr>
      <vt:lpstr>PowerPoint Presentation</vt:lpstr>
      <vt:lpstr>Realist Evaluation</vt:lpstr>
      <vt:lpstr>PowerPoint Presentation</vt:lpstr>
      <vt:lpstr>REALIST EVALUATION CYCLE</vt:lpstr>
      <vt:lpstr>Hypotheses Stated As “Configurations”</vt:lpstr>
      <vt:lpstr>PowerPoint Presentation</vt:lpstr>
      <vt:lpstr>PowerPoint Presentation</vt:lpstr>
      <vt:lpstr>PowerPoint Presentation</vt:lpstr>
      <vt:lpstr>PowerPoint Presentation</vt:lpstr>
      <vt:lpstr>PowerPoint Presentation</vt:lpstr>
      <vt:lpstr>PRACTICE – EVALUATION ITERATION FRAMEWORK</vt:lpstr>
      <vt:lpstr>EXAMPLES AND STORIES FROM THE FIELD</vt:lpstr>
      <vt:lpstr>PowerPoint Presentation</vt:lpstr>
      <vt:lpstr>The Value of Different Methods and Modes </vt:lpstr>
      <vt:lpstr>Communities of Practice:  Building Evaluation Capacity of Family  Organizations</vt:lpstr>
      <vt:lpstr>Communities - In many places</vt:lpstr>
      <vt:lpstr>Creating the Space to Work Together</vt:lpstr>
      <vt:lpstr>Virtual Communities</vt:lpstr>
      <vt:lpstr>Building Communities Together</vt:lpstr>
      <vt:lpstr>The importance of Stewardship</vt:lpstr>
      <vt:lpstr>Stewardship</vt:lpstr>
      <vt:lpstr>Stewardship:</vt:lpstr>
      <vt:lpstr>Eight Design Principles</vt:lpstr>
      <vt:lpstr>Building your own community of practice </vt:lpstr>
      <vt:lpstr>Building your own community  of practice </vt:lpstr>
      <vt:lpstr>PowerPoint Presentation</vt:lpstr>
      <vt:lpstr>PowerPoint Presentation</vt:lpstr>
      <vt:lpstr>Contact Information</vt:lpstr>
    </vt:vector>
  </TitlesOfParts>
  <Company>gsu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aysps</dc:creator>
  <cp:lastModifiedBy>Mairea Nelson</cp:lastModifiedBy>
  <cp:revision>326</cp:revision>
  <cp:lastPrinted>2018-01-11T19:59:53Z</cp:lastPrinted>
  <dcterms:created xsi:type="dcterms:W3CDTF">2008-04-14T21:07:59Z</dcterms:created>
  <dcterms:modified xsi:type="dcterms:W3CDTF">2018-11-14T13:24:06Z</dcterms:modified>
</cp:coreProperties>
</file>