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sldIdLst>
    <p:sldId id="256" r:id="rId2"/>
    <p:sldId id="258" r:id="rId3"/>
    <p:sldId id="257" r:id="rId4"/>
    <p:sldId id="260" r:id="rId5"/>
    <p:sldId id="265" r:id="rId6"/>
    <p:sldId id="266" r:id="rId7"/>
    <p:sldId id="267" r:id="rId8"/>
    <p:sldId id="272" r:id="rId9"/>
    <p:sldId id="273" r:id="rId10"/>
    <p:sldId id="327" r:id="rId11"/>
    <p:sldId id="268" r:id="rId12"/>
    <p:sldId id="326" r:id="rId13"/>
    <p:sldId id="303" r:id="rId14"/>
    <p:sldId id="283" r:id="rId15"/>
    <p:sldId id="297" r:id="rId16"/>
    <p:sldId id="269" r:id="rId17"/>
    <p:sldId id="281" r:id="rId18"/>
    <p:sldId id="301" r:id="rId19"/>
    <p:sldId id="300" r:id="rId20"/>
    <p:sldId id="328" r:id="rId21"/>
    <p:sldId id="279" r:id="rId22"/>
    <p:sldId id="293" r:id="rId23"/>
    <p:sldId id="333" r:id="rId24"/>
    <p:sldId id="330" r:id="rId25"/>
    <p:sldId id="292" r:id="rId26"/>
    <p:sldId id="331" r:id="rId27"/>
    <p:sldId id="298" r:id="rId28"/>
    <p:sldId id="261" r:id="rId29"/>
    <p:sldId id="329" r:id="rId30"/>
    <p:sldId id="332" r:id="rId31"/>
    <p:sldId id="306" r:id="rId32"/>
    <p:sldId id="305" r:id="rId33"/>
    <p:sldId id="262" r:id="rId34"/>
    <p:sldId id="263" r:id="rId35"/>
    <p:sldId id="278" r:id="rId36"/>
    <p:sldId id="277" r:id="rId37"/>
    <p:sldId id="284" r:id="rId38"/>
    <p:sldId id="287" r:id="rId39"/>
    <p:sldId id="289" r:id="rId40"/>
    <p:sldId id="307" r:id="rId41"/>
    <p:sldId id="308" r:id="rId42"/>
    <p:sldId id="309" r:id="rId43"/>
    <p:sldId id="311" r:id="rId44"/>
    <p:sldId id="312" r:id="rId45"/>
    <p:sldId id="313" r:id="rId46"/>
    <p:sldId id="314" r:id="rId47"/>
    <p:sldId id="315" r:id="rId48"/>
    <p:sldId id="316" r:id="rId49"/>
    <p:sldId id="317" r:id="rId50"/>
    <p:sldId id="318" r:id="rId51"/>
    <p:sldId id="319" r:id="rId52"/>
    <p:sldId id="320" r:id="rId53"/>
    <p:sldId id="321" r:id="rId54"/>
    <p:sldId id="322" r:id="rId55"/>
    <p:sldId id="323" r:id="rId56"/>
    <p:sldId id="259" r:id="rId57"/>
  </p:sldIdLst>
  <p:sldSz cx="12192000" cy="6858000"/>
  <p:notesSz cx="6858000" cy="9144000"/>
  <p:custDataLst>
    <p:tags r:id="rId5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245" autoAdjust="0"/>
    <p:restoredTop sz="94660"/>
  </p:normalViewPr>
  <p:slideViewPr>
    <p:cSldViewPr snapToGrid="0">
      <p:cViewPr>
        <p:scale>
          <a:sx n="81" d="100"/>
          <a:sy n="81" d="100"/>
        </p:scale>
        <p:origin x="-974" y="-245"/>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E36E15-5E99-4F59-93DF-3619D372DBA7}" type="doc">
      <dgm:prSet loTypeId="urn:microsoft.com/office/officeart/2005/8/layout/default" loCatId="list" qsTypeId="urn:microsoft.com/office/officeart/2005/8/quickstyle/simple2" qsCatId="simple" csTypeId="urn:microsoft.com/office/officeart/2005/8/colors/colorful2" csCatId="colorful"/>
      <dgm:spPr/>
      <dgm:t>
        <a:bodyPr/>
        <a:lstStyle/>
        <a:p>
          <a:endParaRPr lang="en-US"/>
        </a:p>
      </dgm:t>
    </dgm:pt>
    <dgm:pt modelId="{48A710B9-D9F1-4E63-874C-3449D122A1FD}">
      <dgm:prSet/>
      <dgm:spPr/>
      <dgm:t>
        <a:bodyPr/>
        <a:lstStyle/>
        <a:p>
          <a:r>
            <a:rPr lang="en-GB"/>
            <a:t>Professor in Substance Use, Public Health Institute, Liverpool John Moores University</a:t>
          </a:r>
          <a:endParaRPr lang="en-US"/>
        </a:p>
      </dgm:t>
    </dgm:pt>
    <dgm:pt modelId="{B0F27C61-FB79-4C60-B24F-CC1300B49F6D}" type="parTrans" cxnId="{BAC0FD45-7459-4154-9226-BB6F7DC89800}">
      <dgm:prSet/>
      <dgm:spPr/>
      <dgm:t>
        <a:bodyPr/>
        <a:lstStyle/>
        <a:p>
          <a:endParaRPr lang="en-US"/>
        </a:p>
      </dgm:t>
    </dgm:pt>
    <dgm:pt modelId="{652D6A6F-725D-4FB5-ADA9-EF1449DCF44F}" type="sibTrans" cxnId="{BAC0FD45-7459-4154-9226-BB6F7DC89800}">
      <dgm:prSet/>
      <dgm:spPr/>
      <dgm:t>
        <a:bodyPr/>
        <a:lstStyle/>
        <a:p>
          <a:endParaRPr lang="en-US"/>
        </a:p>
      </dgm:t>
    </dgm:pt>
    <dgm:pt modelId="{A6E26C18-8C35-4D4A-AA35-620564D929D2}">
      <dgm:prSet/>
      <dgm:spPr/>
      <dgm:t>
        <a:bodyPr/>
        <a:lstStyle/>
        <a:p>
          <a:r>
            <a:rPr lang="en-GB"/>
            <a:t>Member – (UK) Advisory Council on the Misuse of Drugs</a:t>
          </a:r>
          <a:endParaRPr lang="en-US"/>
        </a:p>
      </dgm:t>
    </dgm:pt>
    <dgm:pt modelId="{DBC6DCC3-2200-4716-8AD1-6CE2C11312B7}" type="parTrans" cxnId="{598378D5-BD3C-4A87-9713-A96CF8D6F349}">
      <dgm:prSet/>
      <dgm:spPr/>
      <dgm:t>
        <a:bodyPr/>
        <a:lstStyle/>
        <a:p>
          <a:endParaRPr lang="en-US"/>
        </a:p>
      </dgm:t>
    </dgm:pt>
    <dgm:pt modelId="{5175510F-C0C8-497E-A022-D9BC6C8EE8F3}" type="sibTrans" cxnId="{598378D5-BD3C-4A87-9713-A96CF8D6F349}">
      <dgm:prSet/>
      <dgm:spPr/>
      <dgm:t>
        <a:bodyPr/>
        <a:lstStyle/>
        <a:p>
          <a:endParaRPr lang="en-US"/>
        </a:p>
      </dgm:t>
    </dgm:pt>
    <dgm:pt modelId="{8014800E-5EB9-44AC-99B6-7DD2C3BA4F40}">
      <dgm:prSet/>
      <dgm:spPr/>
      <dgm:t>
        <a:bodyPr/>
        <a:lstStyle/>
        <a:p>
          <a:r>
            <a:rPr lang="en-GB"/>
            <a:t>Board Member – European Society for Prevention Research</a:t>
          </a:r>
          <a:endParaRPr lang="en-US"/>
        </a:p>
      </dgm:t>
    </dgm:pt>
    <dgm:pt modelId="{4EB639D5-7FDD-43F3-A349-3DB5D9D1BBF9}" type="parTrans" cxnId="{3CD9889A-2BBB-4F01-9708-00D9B51F81FF}">
      <dgm:prSet/>
      <dgm:spPr/>
      <dgm:t>
        <a:bodyPr/>
        <a:lstStyle/>
        <a:p>
          <a:endParaRPr lang="en-US"/>
        </a:p>
      </dgm:t>
    </dgm:pt>
    <dgm:pt modelId="{A4D62BF7-EEC2-4FCA-9D24-9CB2EDEFA2DD}" type="sibTrans" cxnId="{3CD9889A-2BBB-4F01-9708-00D9B51F81FF}">
      <dgm:prSet/>
      <dgm:spPr/>
      <dgm:t>
        <a:bodyPr/>
        <a:lstStyle/>
        <a:p>
          <a:endParaRPr lang="en-US"/>
        </a:p>
      </dgm:t>
    </dgm:pt>
    <dgm:pt modelId="{FF2D660F-8038-4C29-A0FF-B4FA05E0D7A2}">
      <dgm:prSet/>
      <dgm:spPr/>
      <dgm:t>
        <a:bodyPr/>
        <a:lstStyle/>
        <a:p>
          <a:r>
            <a:rPr lang="en-GB"/>
            <a:t>Trustee – Mentor UK</a:t>
          </a:r>
          <a:endParaRPr lang="en-US"/>
        </a:p>
      </dgm:t>
    </dgm:pt>
    <dgm:pt modelId="{ED849A52-86CD-4C26-AD36-FC0730947C0A}" type="parTrans" cxnId="{BCD536AD-7F53-4ADD-9292-10991D9A79E5}">
      <dgm:prSet/>
      <dgm:spPr/>
      <dgm:t>
        <a:bodyPr/>
        <a:lstStyle/>
        <a:p>
          <a:endParaRPr lang="en-US"/>
        </a:p>
      </dgm:t>
    </dgm:pt>
    <dgm:pt modelId="{8AE768CE-FB69-4850-BC74-68BCDDD69896}" type="sibTrans" cxnId="{BCD536AD-7F53-4ADD-9292-10991D9A79E5}">
      <dgm:prSet/>
      <dgm:spPr/>
      <dgm:t>
        <a:bodyPr/>
        <a:lstStyle/>
        <a:p>
          <a:endParaRPr lang="en-US"/>
        </a:p>
      </dgm:t>
    </dgm:pt>
    <dgm:pt modelId="{89D5AE2F-2C16-4804-9951-1CA5F4CB2CED}">
      <dgm:prSet/>
      <dgm:spPr/>
      <dgm:t>
        <a:bodyPr/>
        <a:lstStyle/>
        <a:p>
          <a:r>
            <a:rPr lang="en-GB"/>
            <a:t>Advisor – MIND Foundation</a:t>
          </a:r>
          <a:endParaRPr lang="en-US"/>
        </a:p>
      </dgm:t>
    </dgm:pt>
    <dgm:pt modelId="{8C6CC278-0780-4FFB-8439-B2C24CCA35AE}" type="parTrans" cxnId="{425B9E03-F10C-4121-AE5D-FB50FD6C40C5}">
      <dgm:prSet/>
      <dgm:spPr/>
      <dgm:t>
        <a:bodyPr/>
        <a:lstStyle/>
        <a:p>
          <a:endParaRPr lang="en-US"/>
        </a:p>
      </dgm:t>
    </dgm:pt>
    <dgm:pt modelId="{31F54E3F-9634-47F0-9882-02EDA10F2C35}" type="sibTrans" cxnId="{425B9E03-F10C-4121-AE5D-FB50FD6C40C5}">
      <dgm:prSet/>
      <dgm:spPr/>
      <dgm:t>
        <a:bodyPr/>
        <a:lstStyle/>
        <a:p>
          <a:endParaRPr lang="en-US"/>
        </a:p>
      </dgm:t>
    </dgm:pt>
    <dgm:pt modelId="{11F4DC3C-0C07-4483-8BC2-F5D6A34C2B58}">
      <dgm:prSet/>
      <dgm:spPr/>
      <dgm:t>
        <a:bodyPr/>
        <a:lstStyle/>
        <a:p>
          <a:r>
            <a:rPr lang="en-GB"/>
            <a:t>Receive grant funding for research into alcohol and other drugs</a:t>
          </a:r>
          <a:endParaRPr lang="en-US"/>
        </a:p>
      </dgm:t>
    </dgm:pt>
    <dgm:pt modelId="{851E06C2-B8A3-4401-BACA-83370355FF44}" type="parTrans" cxnId="{A6E35B3A-9AE1-481E-BCA7-4208A16CC9D9}">
      <dgm:prSet/>
      <dgm:spPr/>
      <dgm:t>
        <a:bodyPr/>
        <a:lstStyle/>
        <a:p>
          <a:endParaRPr lang="en-US"/>
        </a:p>
      </dgm:t>
    </dgm:pt>
    <dgm:pt modelId="{1A863020-A9D5-4A05-8805-CA3ED4A83552}" type="sibTrans" cxnId="{A6E35B3A-9AE1-481E-BCA7-4208A16CC9D9}">
      <dgm:prSet/>
      <dgm:spPr/>
      <dgm:t>
        <a:bodyPr/>
        <a:lstStyle/>
        <a:p>
          <a:endParaRPr lang="en-US"/>
        </a:p>
      </dgm:t>
    </dgm:pt>
    <dgm:pt modelId="{B6AB33D5-DAE5-D04C-84EF-11036955D704}" type="pres">
      <dgm:prSet presAssocID="{91E36E15-5E99-4F59-93DF-3619D372DBA7}" presName="diagram" presStyleCnt="0">
        <dgm:presLayoutVars>
          <dgm:dir/>
          <dgm:resizeHandles val="exact"/>
        </dgm:presLayoutVars>
      </dgm:prSet>
      <dgm:spPr/>
      <dgm:t>
        <a:bodyPr/>
        <a:lstStyle/>
        <a:p>
          <a:endParaRPr lang="en-US"/>
        </a:p>
      </dgm:t>
    </dgm:pt>
    <dgm:pt modelId="{BA97DC39-1833-E740-984A-AD39B76FB366}" type="pres">
      <dgm:prSet presAssocID="{48A710B9-D9F1-4E63-874C-3449D122A1FD}" presName="node" presStyleLbl="node1" presStyleIdx="0" presStyleCnt="6">
        <dgm:presLayoutVars>
          <dgm:bulletEnabled val="1"/>
        </dgm:presLayoutVars>
      </dgm:prSet>
      <dgm:spPr/>
      <dgm:t>
        <a:bodyPr/>
        <a:lstStyle/>
        <a:p>
          <a:endParaRPr lang="en-US"/>
        </a:p>
      </dgm:t>
    </dgm:pt>
    <dgm:pt modelId="{88C6B47D-6C48-5343-A0A5-E7B64E571DAF}" type="pres">
      <dgm:prSet presAssocID="{652D6A6F-725D-4FB5-ADA9-EF1449DCF44F}" presName="sibTrans" presStyleCnt="0"/>
      <dgm:spPr/>
    </dgm:pt>
    <dgm:pt modelId="{3507F866-2ECE-D646-A655-3279F76B524E}" type="pres">
      <dgm:prSet presAssocID="{A6E26C18-8C35-4D4A-AA35-620564D929D2}" presName="node" presStyleLbl="node1" presStyleIdx="1" presStyleCnt="6">
        <dgm:presLayoutVars>
          <dgm:bulletEnabled val="1"/>
        </dgm:presLayoutVars>
      </dgm:prSet>
      <dgm:spPr/>
      <dgm:t>
        <a:bodyPr/>
        <a:lstStyle/>
        <a:p>
          <a:endParaRPr lang="en-US"/>
        </a:p>
      </dgm:t>
    </dgm:pt>
    <dgm:pt modelId="{2D6C973A-75A4-CE45-B422-E35E651BBB84}" type="pres">
      <dgm:prSet presAssocID="{5175510F-C0C8-497E-A022-D9BC6C8EE8F3}" presName="sibTrans" presStyleCnt="0"/>
      <dgm:spPr/>
    </dgm:pt>
    <dgm:pt modelId="{D1689480-2D13-F248-B7F6-47EA145D8C51}" type="pres">
      <dgm:prSet presAssocID="{8014800E-5EB9-44AC-99B6-7DD2C3BA4F40}" presName="node" presStyleLbl="node1" presStyleIdx="2" presStyleCnt="6">
        <dgm:presLayoutVars>
          <dgm:bulletEnabled val="1"/>
        </dgm:presLayoutVars>
      </dgm:prSet>
      <dgm:spPr/>
      <dgm:t>
        <a:bodyPr/>
        <a:lstStyle/>
        <a:p>
          <a:endParaRPr lang="en-US"/>
        </a:p>
      </dgm:t>
    </dgm:pt>
    <dgm:pt modelId="{468030E9-A9C5-E544-AE8D-3025D6DFC5E6}" type="pres">
      <dgm:prSet presAssocID="{A4D62BF7-EEC2-4FCA-9D24-9CB2EDEFA2DD}" presName="sibTrans" presStyleCnt="0"/>
      <dgm:spPr/>
    </dgm:pt>
    <dgm:pt modelId="{0E06EB95-1AF9-944B-9CBB-C35EDB7B9777}" type="pres">
      <dgm:prSet presAssocID="{FF2D660F-8038-4C29-A0FF-B4FA05E0D7A2}" presName="node" presStyleLbl="node1" presStyleIdx="3" presStyleCnt="6">
        <dgm:presLayoutVars>
          <dgm:bulletEnabled val="1"/>
        </dgm:presLayoutVars>
      </dgm:prSet>
      <dgm:spPr/>
      <dgm:t>
        <a:bodyPr/>
        <a:lstStyle/>
        <a:p>
          <a:endParaRPr lang="en-US"/>
        </a:p>
      </dgm:t>
    </dgm:pt>
    <dgm:pt modelId="{81605FDE-1FD7-8E4C-93EE-3A51826554EF}" type="pres">
      <dgm:prSet presAssocID="{8AE768CE-FB69-4850-BC74-68BCDDD69896}" presName="sibTrans" presStyleCnt="0"/>
      <dgm:spPr/>
    </dgm:pt>
    <dgm:pt modelId="{6E8639C5-0C4A-7746-91F1-4CE10A2FC085}" type="pres">
      <dgm:prSet presAssocID="{89D5AE2F-2C16-4804-9951-1CA5F4CB2CED}" presName="node" presStyleLbl="node1" presStyleIdx="4" presStyleCnt="6">
        <dgm:presLayoutVars>
          <dgm:bulletEnabled val="1"/>
        </dgm:presLayoutVars>
      </dgm:prSet>
      <dgm:spPr/>
      <dgm:t>
        <a:bodyPr/>
        <a:lstStyle/>
        <a:p>
          <a:endParaRPr lang="en-US"/>
        </a:p>
      </dgm:t>
    </dgm:pt>
    <dgm:pt modelId="{003BD19D-ED71-E341-A82F-091FA7F74A6B}" type="pres">
      <dgm:prSet presAssocID="{31F54E3F-9634-47F0-9882-02EDA10F2C35}" presName="sibTrans" presStyleCnt="0"/>
      <dgm:spPr/>
    </dgm:pt>
    <dgm:pt modelId="{E8D466E3-551E-CA4D-89A6-B0B6C2A1D425}" type="pres">
      <dgm:prSet presAssocID="{11F4DC3C-0C07-4483-8BC2-F5D6A34C2B58}" presName="node" presStyleLbl="node1" presStyleIdx="5" presStyleCnt="6">
        <dgm:presLayoutVars>
          <dgm:bulletEnabled val="1"/>
        </dgm:presLayoutVars>
      </dgm:prSet>
      <dgm:spPr/>
      <dgm:t>
        <a:bodyPr/>
        <a:lstStyle/>
        <a:p>
          <a:endParaRPr lang="en-US"/>
        </a:p>
      </dgm:t>
    </dgm:pt>
  </dgm:ptLst>
  <dgm:cxnLst>
    <dgm:cxn modelId="{598378D5-BD3C-4A87-9713-A96CF8D6F349}" srcId="{91E36E15-5E99-4F59-93DF-3619D372DBA7}" destId="{A6E26C18-8C35-4D4A-AA35-620564D929D2}" srcOrd="1" destOrd="0" parTransId="{DBC6DCC3-2200-4716-8AD1-6CE2C11312B7}" sibTransId="{5175510F-C0C8-497E-A022-D9BC6C8EE8F3}"/>
    <dgm:cxn modelId="{789853B0-C4FD-B647-B979-5AF639CC2C58}" type="presOf" srcId="{91E36E15-5E99-4F59-93DF-3619D372DBA7}" destId="{B6AB33D5-DAE5-D04C-84EF-11036955D704}" srcOrd="0" destOrd="0" presId="urn:microsoft.com/office/officeart/2005/8/layout/default"/>
    <dgm:cxn modelId="{65B9B707-A585-7744-9711-179576082E95}" type="presOf" srcId="{FF2D660F-8038-4C29-A0FF-B4FA05E0D7A2}" destId="{0E06EB95-1AF9-944B-9CBB-C35EDB7B9777}" srcOrd="0" destOrd="0" presId="urn:microsoft.com/office/officeart/2005/8/layout/default"/>
    <dgm:cxn modelId="{BAC0FD45-7459-4154-9226-BB6F7DC89800}" srcId="{91E36E15-5E99-4F59-93DF-3619D372DBA7}" destId="{48A710B9-D9F1-4E63-874C-3449D122A1FD}" srcOrd="0" destOrd="0" parTransId="{B0F27C61-FB79-4C60-B24F-CC1300B49F6D}" sibTransId="{652D6A6F-725D-4FB5-ADA9-EF1449DCF44F}"/>
    <dgm:cxn modelId="{26619DC4-3A6A-CC44-9639-33883B660CC6}" type="presOf" srcId="{48A710B9-D9F1-4E63-874C-3449D122A1FD}" destId="{BA97DC39-1833-E740-984A-AD39B76FB366}" srcOrd="0" destOrd="0" presId="urn:microsoft.com/office/officeart/2005/8/layout/default"/>
    <dgm:cxn modelId="{3CD9889A-2BBB-4F01-9708-00D9B51F81FF}" srcId="{91E36E15-5E99-4F59-93DF-3619D372DBA7}" destId="{8014800E-5EB9-44AC-99B6-7DD2C3BA4F40}" srcOrd="2" destOrd="0" parTransId="{4EB639D5-7FDD-43F3-A349-3DB5D9D1BBF9}" sibTransId="{A4D62BF7-EEC2-4FCA-9D24-9CB2EDEFA2DD}"/>
    <dgm:cxn modelId="{A6E35B3A-9AE1-481E-BCA7-4208A16CC9D9}" srcId="{91E36E15-5E99-4F59-93DF-3619D372DBA7}" destId="{11F4DC3C-0C07-4483-8BC2-F5D6A34C2B58}" srcOrd="5" destOrd="0" parTransId="{851E06C2-B8A3-4401-BACA-83370355FF44}" sibTransId="{1A863020-A9D5-4A05-8805-CA3ED4A83552}"/>
    <dgm:cxn modelId="{BCD536AD-7F53-4ADD-9292-10991D9A79E5}" srcId="{91E36E15-5E99-4F59-93DF-3619D372DBA7}" destId="{FF2D660F-8038-4C29-A0FF-B4FA05E0D7A2}" srcOrd="3" destOrd="0" parTransId="{ED849A52-86CD-4C26-AD36-FC0730947C0A}" sibTransId="{8AE768CE-FB69-4850-BC74-68BCDDD69896}"/>
    <dgm:cxn modelId="{B8554A05-72B8-494F-8FCF-770F33031680}" type="presOf" srcId="{89D5AE2F-2C16-4804-9951-1CA5F4CB2CED}" destId="{6E8639C5-0C4A-7746-91F1-4CE10A2FC085}" srcOrd="0" destOrd="0" presId="urn:microsoft.com/office/officeart/2005/8/layout/default"/>
    <dgm:cxn modelId="{AA729FFC-8AFC-7348-BBF0-73F178C76E96}" type="presOf" srcId="{11F4DC3C-0C07-4483-8BC2-F5D6A34C2B58}" destId="{E8D466E3-551E-CA4D-89A6-B0B6C2A1D425}" srcOrd="0" destOrd="0" presId="urn:microsoft.com/office/officeart/2005/8/layout/default"/>
    <dgm:cxn modelId="{73D97C4D-DEAB-7540-929F-E544D764B9EC}" type="presOf" srcId="{8014800E-5EB9-44AC-99B6-7DD2C3BA4F40}" destId="{D1689480-2D13-F248-B7F6-47EA145D8C51}" srcOrd="0" destOrd="0" presId="urn:microsoft.com/office/officeart/2005/8/layout/default"/>
    <dgm:cxn modelId="{425B9E03-F10C-4121-AE5D-FB50FD6C40C5}" srcId="{91E36E15-5E99-4F59-93DF-3619D372DBA7}" destId="{89D5AE2F-2C16-4804-9951-1CA5F4CB2CED}" srcOrd="4" destOrd="0" parTransId="{8C6CC278-0780-4FFB-8439-B2C24CCA35AE}" sibTransId="{31F54E3F-9634-47F0-9882-02EDA10F2C35}"/>
    <dgm:cxn modelId="{1C346602-65D4-D04B-8AE7-372F24762143}" type="presOf" srcId="{A6E26C18-8C35-4D4A-AA35-620564D929D2}" destId="{3507F866-2ECE-D646-A655-3279F76B524E}" srcOrd="0" destOrd="0" presId="urn:microsoft.com/office/officeart/2005/8/layout/default"/>
    <dgm:cxn modelId="{C7B44574-B37D-BC49-871A-A8E2EE5B4B19}" type="presParOf" srcId="{B6AB33D5-DAE5-D04C-84EF-11036955D704}" destId="{BA97DC39-1833-E740-984A-AD39B76FB366}" srcOrd="0" destOrd="0" presId="urn:microsoft.com/office/officeart/2005/8/layout/default"/>
    <dgm:cxn modelId="{D07AC478-5875-904C-847E-A1BAB96586C6}" type="presParOf" srcId="{B6AB33D5-DAE5-D04C-84EF-11036955D704}" destId="{88C6B47D-6C48-5343-A0A5-E7B64E571DAF}" srcOrd="1" destOrd="0" presId="urn:microsoft.com/office/officeart/2005/8/layout/default"/>
    <dgm:cxn modelId="{D2D49416-2DF8-7A4F-901E-C90EE5072956}" type="presParOf" srcId="{B6AB33D5-DAE5-D04C-84EF-11036955D704}" destId="{3507F866-2ECE-D646-A655-3279F76B524E}" srcOrd="2" destOrd="0" presId="urn:microsoft.com/office/officeart/2005/8/layout/default"/>
    <dgm:cxn modelId="{25DAB15E-05CA-0B44-B256-7962F354F7C0}" type="presParOf" srcId="{B6AB33D5-DAE5-D04C-84EF-11036955D704}" destId="{2D6C973A-75A4-CE45-B422-E35E651BBB84}" srcOrd="3" destOrd="0" presId="urn:microsoft.com/office/officeart/2005/8/layout/default"/>
    <dgm:cxn modelId="{5EC87AB8-2DBA-9244-B3AC-60B4EBC8F95A}" type="presParOf" srcId="{B6AB33D5-DAE5-D04C-84EF-11036955D704}" destId="{D1689480-2D13-F248-B7F6-47EA145D8C51}" srcOrd="4" destOrd="0" presId="urn:microsoft.com/office/officeart/2005/8/layout/default"/>
    <dgm:cxn modelId="{49B97DF2-A55C-DC4D-AE26-7774927B5BDF}" type="presParOf" srcId="{B6AB33D5-DAE5-D04C-84EF-11036955D704}" destId="{468030E9-A9C5-E544-AE8D-3025D6DFC5E6}" srcOrd="5" destOrd="0" presId="urn:microsoft.com/office/officeart/2005/8/layout/default"/>
    <dgm:cxn modelId="{98589CC4-E020-7F43-AE9E-1020A222E078}" type="presParOf" srcId="{B6AB33D5-DAE5-D04C-84EF-11036955D704}" destId="{0E06EB95-1AF9-944B-9CBB-C35EDB7B9777}" srcOrd="6" destOrd="0" presId="urn:microsoft.com/office/officeart/2005/8/layout/default"/>
    <dgm:cxn modelId="{E90F8BFE-CEC1-784D-965C-524E2D0AE3D2}" type="presParOf" srcId="{B6AB33D5-DAE5-D04C-84EF-11036955D704}" destId="{81605FDE-1FD7-8E4C-93EE-3A51826554EF}" srcOrd="7" destOrd="0" presId="urn:microsoft.com/office/officeart/2005/8/layout/default"/>
    <dgm:cxn modelId="{94627BEE-EC4F-8A45-A678-FAF4005941E2}" type="presParOf" srcId="{B6AB33D5-DAE5-D04C-84EF-11036955D704}" destId="{6E8639C5-0C4A-7746-91F1-4CE10A2FC085}" srcOrd="8" destOrd="0" presId="urn:microsoft.com/office/officeart/2005/8/layout/default"/>
    <dgm:cxn modelId="{51C09002-0A1B-C049-8142-56964FCDC4F8}" type="presParOf" srcId="{B6AB33D5-DAE5-D04C-84EF-11036955D704}" destId="{003BD19D-ED71-E341-A82F-091FA7F74A6B}" srcOrd="9" destOrd="0" presId="urn:microsoft.com/office/officeart/2005/8/layout/default"/>
    <dgm:cxn modelId="{8FFC51E1-9CD6-5F44-8AFA-8B0F65DFFF29}" type="presParOf" srcId="{B6AB33D5-DAE5-D04C-84EF-11036955D704}" destId="{E8D466E3-551E-CA4D-89A6-B0B6C2A1D425}"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88628B-92DA-4D14-99CE-B49EFFDD50D8}" type="doc">
      <dgm:prSet loTypeId="urn:microsoft.com/office/officeart/2005/8/layout/pyramid1" loCatId="pyramid" qsTypeId="urn:microsoft.com/office/officeart/2005/8/quickstyle/simple1" qsCatId="simple" csTypeId="urn:microsoft.com/office/officeart/2005/8/colors/colorful1" csCatId="colorful" phldr="1"/>
      <dgm:spPr/>
    </dgm:pt>
    <dgm:pt modelId="{746179AD-1EA7-43E2-B7CB-2369720144A6}">
      <dgm:prSet phldrT="[Text]" custT="1"/>
      <dgm:spPr/>
      <dgm:t>
        <a:bodyPr/>
        <a:lstStyle/>
        <a:p>
          <a:r>
            <a:rPr lang="en-AU" sz="2400"/>
            <a:t>2-5%</a:t>
          </a:r>
          <a:endParaRPr lang="en-AU" sz="2400" dirty="0"/>
        </a:p>
      </dgm:t>
    </dgm:pt>
    <dgm:pt modelId="{F155E325-99D8-4E0E-89E0-AD5D2425B110}" type="parTrans" cxnId="{494D33D0-6F87-4FE4-BB8F-BAF3E328A4FE}">
      <dgm:prSet/>
      <dgm:spPr/>
      <dgm:t>
        <a:bodyPr/>
        <a:lstStyle/>
        <a:p>
          <a:endParaRPr lang="en-AU">
            <a:solidFill>
              <a:schemeClr val="bg1"/>
            </a:solidFill>
          </a:endParaRPr>
        </a:p>
      </dgm:t>
    </dgm:pt>
    <dgm:pt modelId="{66E9DFB5-B40B-4501-ADF9-95DAC2B93EC3}" type="sibTrans" cxnId="{494D33D0-6F87-4FE4-BB8F-BAF3E328A4FE}">
      <dgm:prSet/>
      <dgm:spPr/>
      <dgm:t>
        <a:bodyPr/>
        <a:lstStyle/>
        <a:p>
          <a:endParaRPr lang="en-AU">
            <a:solidFill>
              <a:schemeClr val="bg1"/>
            </a:solidFill>
          </a:endParaRPr>
        </a:p>
      </dgm:t>
    </dgm:pt>
    <dgm:pt modelId="{1570651E-4F47-47A1-98B8-45C31EC2264A}">
      <dgm:prSet phldrT="[Text]" custT="1"/>
      <dgm:spPr/>
      <dgm:t>
        <a:bodyPr/>
        <a:lstStyle/>
        <a:p>
          <a:r>
            <a:rPr lang="en-AU" sz="2400"/>
            <a:t>10-15%</a:t>
          </a:r>
          <a:endParaRPr lang="en-AU" sz="2400" dirty="0"/>
        </a:p>
      </dgm:t>
    </dgm:pt>
    <dgm:pt modelId="{E38769A9-5C70-49B0-8D6B-C1A07A2EFCF5}" type="parTrans" cxnId="{24670F26-88F7-44D0-A9DA-A480AA64671F}">
      <dgm:prSet/>
      <dgm:spPr/>
      <dgm:t>
        <a:bodyPr/>
        <a:lstStyle/>
        <a:p>
          <a:endParaRPr lang="en-AU">
            <a:solidFill>
              <a:schemeClr val="bg1"/>
            </a:solidFill>
          </a:endParaRPr>
        </a:p>
      </dgm:t>
    </dgm:pt>
    <dgm:pt modelId="{5902789D-6E4D-4AE8-B3F1-5324BAFA028F}" type="sibTrans" cxnId="{24670F26-88F7-44D0-A9DA-A480AA64671F}">
      <dgm:prSet/>
      <dgm:spPr/>
      <dgm:t>
        <a:bodyPr/>
        <a:lstStyle/>
        <a:p>
          <a:endParaRPr lang="en-AU">
            <a:solidFill>
              <a:schemeClr val="bg1"/>
            </a:solidFill>
          </a:endParaRPr>
        </a:p>
      </dgm:t>
    </dgm:pt>
    <dgm:pt modelId="{FD8DFFD1-C2B1-4D54-8FB2-4E972EEEF447}">
      <dgm:prSet phldrT="[Text]" custT="1"/>
      <dgm:spPr/>
      <dgm:t>
        <a:bodyPr/>
        <a:lstStyle/>
        <a:p>
          <a:r>
            <a:rPr lang="en-AU" sz="2400"/>
            <a:t>100%</a:t>
          </a:r>
          <a:endParaRPr lang="en-AU" sz="2400" dirty="0"/>
        </a:p>
      </dgm:t>
    </dgm:pt>
    <dgm:pt modelId="{4DC826B0-50F6-4E97-8E0D-F1EB1779B164}" type="parTrans" cxnId="{8DAEB5DD-630D-42CA-99A9-4BE1AFBDF25A}">
      <dgm:prSet/>
      <dgm:spPr/>
      <dgm:t>
        <a:bodyPr/>
        <a:lstStyle/>
        <a:p>
          <a:endParaRPr lang="en-AU">
            <a:solidFill>
              <a:schemeClr val="bg1"/>
            </a:solidFill>
          </a:endParaRPr>
        </a:p>
      </dgm:t>
    </dgm:pt>
    <dgm:pt modelId="{173A5C83-80E3-4EEE-B2FD-6671EB34E364}" type="sibTrans" cxnId="{8DAEB5DD-630D-42CA-99A9-4BE1AFBDF25A}">
      <dgm:prSet/>
      <dgm:spPr/>
      <dgm:t>
        <a:bodyPr/>
        <a:lstStyle/>
        <a:p>
          <a:endParaRPr lang="en-AU">
            <a:solidFill>
              <a:schemeClr val="bg1"/>
            </a:solidFill>
          </a:endParaRPr>
        </a:p>
      </dgm:t>
    </dgm:pt>
    <dgm:pt modelId="{F99F83EB-8F04-4952-9F83-8BA8FA97A438}" type="pres">
      <dgm:prSet presAssocID="{4888628B-92DA-4D14-99CE-B49EFFDD50D8}" presName="Name0" presStyleCnt="0">
        <dgm:presLayoutVars>
          <dgm:dir/>
          <dgm:animLvl val="lvl"/>
          <dgm:resizeHandles val="exact"/>
        </dgm:presLayoutVars>
      </dgm:prSet>
      <dgm:spPr/>
    </dgm:pt>
    <dgm:pt modelId="{A6005477-8D1A-4925-8E1C-2F09C717A8C6}" type="pres">
      <dgm:prSet presAssocID="{746179AD-1EA7-43E2-B7CB-2369720144A6}" presName="Name8" presStyleCnt="0"/>
      <dgm:spPr/>
    </dgm:pt>
    <dgm:pt modelId="{FE1D9A2E-9DB1-43F3-9D15-76145B42DC72}" type="pres">
      <dgm:prSet presAssocID="{746179AD-1EA7-43E2-B7CB-2369720144A6}" presName="level" presStyleLbl="node1" presStyleIdx="0" presStyleCnt="3">
        <dgm:presLayoutVars>
          <dgm:chMax val="1"/>
          <dgm:bulletEnabled val="1"/>
        </dgm:presLayoutVars>
      </dgm:prSet>
      <dgm:spPr/>
      <dgm:t>
        <a:bodyPr/>
        <a:lstStyle/>
        <a:p>
          <a:endParaRPr lang="en-US"/>
        </a:p>
      </dgm:t>
    </dgm:pt>
    <dgm:pt modelId="{0DD0F44E-2ED5-41F7-AB9F-AF4C22FB99D4}" type="pres">
      <dgm:prSet presAssocID="{746179AD-1EA7-43E2-B7CB-2369720144A6}" presName="levelTx" presStyleLbl="revTx" presStyleIdx="0" presStyleCnt="0">
        <dgm:presLayoutVars>
          <dgm:chMax val="1"/>
          <dgm:bulletEnabled val="1"/>
        </dgm:presLayoutVars>
      </dgm:prSet>
      <dgm:spPr/>
      <dgm:t>
        <a:bodyPr/>
        <a:lstStyle/>
        <a:p>
          <a:endParaRPr lang="en-US"/>
        </a:p>
      </dgm:t>
    </dgm:pt>
    <dgm:pt modelId="{A096E83A-75FB-4DD7-93B2-0CFEA3AAB969}" type="pres">
      <dgm:prSet presAssocID="{1570651E-4F47-47A1-98B8-45C31EC2264A}" presName="Name8" presStyleCnt="0"/>
      <dgm:spPr/>
    </dgm:pt>
    <dgm:pt modelId="{736D35C7-846B-4F67-9462-F8AB5E4CBBCB}" type="pres">
      <dgm:prSet presAssocID="{1570651E-4F47-47A1-98B8-45C31EC2264A}" presName="level" presStyleLbl="node1" presStyleIdx="1" presStyleCnt="3">
        <dgm:presLayoutVars>
          <dgm:chMax val="1"/>
          <dgm:bulletEnabled val="1"/>
        </dgm:presLayoutVars>
      </dgm:prSet>
      <dgm:spPr/>
      <dgm:t>
        <a:bodyPr/>
        <a:lstStyle/>
        <a:p>
          <a:endParaRPr lang="en-US"/>
        </a:p>
      </dgm:t>
    </dgm:pt>
    <dgm:pt modelId="{974648D2-593E-487F-A0B9-8EE1008E0882}" type="pres">
      <dgm:prSet presAssocID="{1570651E-4F47-47A1-98B8-45C31EC2264A}" presName="levelTx" presStyleLbl="revTx" presStyleIdx="0" presStyleCnt="0">
        <dgm:presLayoutVars>
          <dgm:chMax val="1"/>
          <dgm:bulletEnabled val="1"/>
        </dgm:presLayoutVars>
      </dgm:prSet>
      <dgm:spPr/>
      <dgm:t>
        <a:bodyPr/>
        <a:lstStyle/>
        <a:p>
          <a:endParaRPr lang="en-US"/>
        </a:p>
      </dgm:t>
    </dgm:pt>
    <dgm:pt modelId="{2AEA107F-EBEB-4775-B54A-1C1FCA85DBA7}" type="pres">
      <dgm:prSet presAssocID="{FD8DFFD1-C2B1-4D54-8FB2-4E972EEEF447}" presName="Name8" presStyleCnt="0"/>
      <dgm:spPr/>
    </dgm:pt>
    <dgm:pt modelId="{4920E5DC-D1F6-4B53-B00E-BEA6B418BDB1}" type="pres">
      <dgm:prSet presAssocID="{FD8DFFD1-C2B1-4D54-8FB2-4E972EEEF447}" presName="level" presStyleLbl="node1" presStyleIdx="2" presStyleCnt="3">
        <dgm:presLayoutVars>
          <dgm:chMax val="1"/>
          <dgm:bulletEnabled val="1"/>
        </dgm:presLayoutVars>
      </dgm:prSet>
      <dgm:spPr/>
      <dgm:t>
        <a:bodyPr/>
        <a:lstStyle/>
        <a:p>
          <a:endParaRPr lang="en-US"/>
        </a:p>
      </dgm:t>
    </dgm:pt>
    <dgm:pt modelId="{80183333-386D-495F-B8A9-A27C768428A6}" type="pres">
      <dgm:prSet presAssocID="{FD8DFFD1-C2B1-4D54-8FB2-4E972EEEF447}" presName="levelTx" presStyleLbl="revTx" presStyleIdx="0" presStyleCnt="0">
        <dgm:presLayoutVars>
          <dgm:chMax val="1"/>
          <dgm:bulletEnabled val="1"/>
        </dgm:presLayoutVars>
      </dgm:prSet>
      <dgm:spPr/>
      <dgm:t>
        <a:bodyPr/>
        <a:lstStyle/>
        <a:p>
          <a:endParaRPr lang="en-US"/>
        </a:p>
      </dgm:t>
    </dgm:pt>
  </dgm:ptLst>
  <dgm:cxnLst>
    <dgm:cxn modelId="{9F4C061A-59A2-644E-A27E-FE26FC4DFA40}" type="presOf" srcId="{1570651E-4F47-47A1-98B8-45C31EC2264A}" destId="{736D35C7-846B-4F67-9462-F8AB5E4CBBCB}" srcOrd="0" destOrd="0" presId="urn:microsoft.com/office/officeart/2005/8/layout/pyramid1"/>
    <dgm:cxn modelId="{49B2F7C8-2AA7-B140-A784-98539D4E018D}" type="presOf" srcId="{4888628B-92DA-4D14-99CE-B49EFFDD50D8}" destId="{F99F83EB-8F04-4952-9F83-8BA8FA97A438}" srcOrd="0" destOrd="0" presId="urn:microsoft.com/office/officeart/2005/8/layout/pyramid1"/>
    <dgm:cxn modelId="{494D33D0-6F87-4FE4-BB8F-BAF3E328A4FE}" srcId="{4888628B-92DA-4D14-99CE-B49EFFDD50D8}" destId="{746179AD-1EA7-43E2-B7CB-2369720144A6}" srcOrd="0" destOrd="0" parTransId="{F155E325-99D8-4E0E-89E0-AD5D2425B110}" sibTransId="{66E9DFB5-B40B-4501-ADF9-95DAC2B93EC3}"/>
    <dgm:cxn modelId="{EEC03F27-8516-7B4E-8F4B-18D58E724B6B}" type="presOf" srcId="{746179AD-1EA7-43E2-B7CB-2369720144A6}" destId="{FE1D9A2E-9DB1-43F3-9D15-76145B42DC72}" srcOrd="0" destOrd="0" presId="urn:microsoft.com/office/officeart/2005/8/layout/pyramid1"/>
    <dgm:cxn modelId="{B25AC055-502C-C144-A93F-01E935C0C015}" type="presOf" srcId="{FD8DFFD1-C2B1-4D54-8FB2-4E972EEEF447}" destId="{80183333-386D-495F-B8A9-A27C768428A6}" srcOrd="1" destOrd="0" presId="urn:microsoft.com/office/officeart/2005/8/layout/pyramid1"/>
    <dgm:cxn modelId="{EA0A4E50-6421-134E-9A5B-E270B10C52F5}" type="presOf" srcId="{FD8DFFD1-C2B1-4D54-8FB2-4E972EEEF447}" destId="{4920E5DC-D1F6-4B53-B00E-BEA6B418BDB1}" srcOrd="0" destOrd="0" presId="urn:microsoft.com/office/officeart/2005/8/layout/pyramid1"/>
    <dgm:cxn modelId="{DD8C5797-1017-964E-93BB-A017E0433303}" type="presOf" srcId="{746179AD-1EA7-43E2-B7CB-2369720144A6}" destId="{0DD0F44E-2ED5-41F7-AB9F-AF4C22FB99D4}" srcOrd="1" destOrd="0" presId="urn:microsoft.com/office/officeart/2005/8/layout/pyramid1"/>
    <dgm:cxn modelId="{24670F26-88F7-44D0-A9DA-A480AA64671F}" srcId="{4888628B-92DA-4D14-99CE-B49EFFDD50D8}" destId="{1570651E-4F47-47A1-98B8-45C31EC2264A}" srcOrd="1" destOrd="0" parTransId="{E38769A9-5C70-49B0-8D6B-C1A07A2EFCF5}" sibTransId="{5902789D-6E4D-4AE8-B3F1-5324BAFA028F}"/>
    <dgm:cxn modelId="{A33E8173-8DA5-2B43-B174-14852DF6966C}" type="presOf" srcId="{1570651E-4F47-47A1-98B8-45C31EC2264A}" destId="{974648D2-593E-487F-A0B9-8EE1008E0882}" srcOrd="1" destOrd="0" presId="urn:microsoft.com/office/officeart/2005/8/layout/pyramid1"/>
    <dgm:cxn modelId="{8DAEB5DD-630D-42CA-99A9-4BE1AFBDF25A}" srcId="{4888628B-92DA-4D14-99CE-B49EFFDD50D8}" destId="{FD8DFFD1-C2B1-4D54-8FB2-4E972EEEF447}" srcOrd="2" destOrd="0" parTransId="{4DC826B0-50F6-4E97-8E0D-F1EB1779B164}" sibTransId="{173A5C83-80E3-4EEE-B2FD-6671EB34E364}"/>
    <dgm:cxn modelId="{926C3670-2126-7C49-B426-276E750DBE13}" type="presParOf" srcId="{F99F83EB-8F04-4952-9F83-8BA8FA97A438}" destId="{A6005477-8D1A-4925-8E1C-2F09C717A8C6}" srcOrd="0" destOrd="0" presId="urn:microsoft.com/office/officeart/2005/8/layout/pyramid1"/>
    <dgm:cxn modelId="{3E81A3A6-D804-2D43-89B1-127836634EBC}" type="presParOf" srcId="{A6005477-8D1A-4925-8E1C-2F09C717A8C6}" destId="{FE1D9A2E-9DB1-43F3-9D15-76145B42DC72}" srcOrd="0" destOrd="0" presId="urn:microsoft.com/office/officeart/2005/8/layout/pyramid1"/>
    <dgm:cxn modelId="{B1638ACD-784B-F44A-AB92-C7FA0AF5C532}" type="presParOf" srcId="{A6005477-8D1A-4925-8E1C-2F09C717A8C6}" destId="{0DD0F44E-2ED5-41F7-AB9F-AF4C22FB99D4}" srcOrd="1" destOrd="0" presId="urn:microsoft.com/office/officeart/2005/8/layout/pyramid1"/>
    <dgm:cxn modelId="{56B29F2D-0811-8640-A932-1CAC343288E4}" type="presParOf" srcId="{F99F83EB-8F04-4952-9F83-8BA8FA97A438}" destId="{A096E83A-75FB-4DD7-93B2-0CFEA3AAB969}" srcOrd="1" destOrd="0" presId="urn:microsoft.com/office/officeart/2005/8/layout/pyramid1"/>
    <dgm:cxn modelId="{9B26AA59-C498-BE43-BDA1-1301D4FD7C7E}" type="presParOf" srcId="{A096E83A-75FB-4DD7-93B2-0CFEA3AAB969}" destId="{736D35C7-846B-4F67-9462-F8AB5E4CBBCB}" srcOrd="0" destOrd="0" presId="urn:microsoft.com/office/officeart/2005/8/layout/pyramid1"/>
    <dgm:cxn modelId="{605BE692-157D-694D-B61B-21D70465ED61}" type="presParOf" srcId="{A096E83A-75FB-4DD7-93B2-0CFEA3AAB969}" destId="{974648D2-593E-487F-A0B9-8EE1008E0882}" srcOrd="1" destOrd="0" presId="urn:microsoft.com/office/officeart/2005/8/layout/pyramid1"/>
    <dgm:cxn modelId="{F2766615-8721-1946-ADE7-6C4885AC47CA}" type="presParOf" srcId="{F99F83EB-8F04-4952-9F83-8BA8FA97A438}" destId="{2AEA107F-EBEB-4775-B54A-1C1FCA85DBA7}" srcOrd="2" destOrd="0" presId="urn:microsoft.com/office/officeart/2005/8/layout/pyramid1"/>
    <dgm:cxn modelId="{AE984DCA-693C-A24D-9667-C0710907909C}" type="presParOf" srcId="{2AEA107F-EBEB-4775-B54A-1C1FCA85DBA7}" destId="{4920E5DC-D1F6-4B53-B00E-BEA6B418BDB1}" srcOrd="0" destOrd="0" presId="urn:microsoft.com/office/officeart/2005/8/layout/pyramid1"/>
    <dgm:cxn modelId="{48989034-2370-824C-A241-8E358E014B6F}" type="presParOf" srcId="{2AEA107F-EBEB-4775-B54A-1C1FCA85DBA7}" destId="{80183333-386D-495F-B8A9-A27C768428A6}"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25A549-1B67-4662-8BAE-19113006D8D8}" type="doc">
      <dgm:prSet loTypeId="urn:microsoft.com/office/officeart/2005/8/layout/venn2" loCatId="relationship" qsTypeId="urn:microsoft.com/office/officeart/2005/8/quickstyle/simple1" qsCatId="simple" csTypeId="urn:microsoft.com/office/officeart/2005/8/colors/colorful1" csCatId="colorful" phldr="1"/>
      <dgm:spPr/>
      <dgm:t>
        <a:bodyPr/>
        <a:lstStyle/>
        <a:p>
          <a:endParaRPr lang="en-US"/>
        </a:p>
      </dgm:t>
    </dgm:pt>
    <dgm:pt modelId="{9D27C64B-2625-4E7D-A99C-26F5556B4209}">
      <dgm:prSet phldrT="[Text]" custT="1"/>
      <dgm:spPr/>
      <dgm:t>
        <a:bodyPr/>
        <a:lstStyle/>
        <a:p>
          <a:r>
            <a:rPr lang="en-US" sz="2300" dirty="0"/>
            <a:t>Public policy</a:t>
          </a:r>
        </a:p>
      </dgm:t>
    </dgm:pt>
    <dgm:pt modelId="{D6C68945-4D66-40F4-83D9-E5717DAF7E63}" type="parTrans" cxnId="{D38EB205-BF3F-4AA3-BDB5-BADAEC692B7B}">
      <dgm:prSet/>
      <dgm:spPr/>
      <dgm:t>
        <a:bodyPr/>
        <a:lstStyle/>
        <a:p>
          <a:endParaRPr lang="en-US"/>
        </a:p>
      </dgm:t>
    </dgm:pt>
    <dgm:pt modelId="{76059578-1195-446B-A903-BCE1EA66A810}" type="sibTrans" cxnId="{D38EB205-BF3F-4AA3-BDB5-BADAEC692B7B}">
      <dgm:prSet/>
      <dgm:spPr/>
      <dgm:t>
        <a:bodyPr/>
        <a:lstStyle/>
        <a:p>
          <a:endParaRPr lang="en-US"/>
        </a:p>
      </dgm:t>
    </dgm:pt>
    <dgm:pt modelId="{4AFFBBE6-458A-4B10-AFF4-885CE68B8E2F}">
      <dgm:prSet phldrT="[Text]" custT="1"/>
      <dgm:spPr/>
      <dgm:t>
        <a:bodyPr/>
        <a:lstStyle/>
        <a:p>
          <a:r>
            <a:rPr lang="en-US" sz="2300" dirty="0"/>
            <a:t>Institutional</a:t>
          </a:r>
        </a:p>
      </dgm:t>
    </dgm:pt>
    <dgm:pt modelId="{66B8F63D-3A4C-4425-A190-063BB8FD2BBD}" type="parTrans" cxnId="{87B4A163-0B58-48F9-B77F-927F86859443}">
      <dgm:prSet/>
      <dgm:spPr/>
      <dgm:t>
        <a:bodyPr/>
        <a:lstStyle/>
        <a:p>
          <a:endParaRPr lang="en-US"/>
        </a:p>
      </dgm:t>
    </dgm:pt>
    <dgm:pt modelId="{9EEE4A51-7224-468B-AFC6-C85A570FB37A}" type="sibTrans" cxnId="{87B4A163-0B58-48F9-B77F-927F86859443}">
      <dgm:prSet/>
      <dgm:spPr/>
      <dgm:t>
        <a:bodyPr/>
        <a:lstStyle/>
        <a:p>
          <a:endParaRPr lang="en-US"/>
        </a:p>
      </dgm:t>
    </dgm:pt>
    <dgm:pt modelId="{5AAD27C6-294E-449A-B6F2-71D944B95403}">
      <dgm:prSet phldrT="[Text]" custT="1"/>
      <dgm:spPr/>
      <dgm:t>
        <a:bodyPr/>
        <a:lstStyle/>
        <a:p>
          <a:r>
            <a:rPr lang="en-US" sz="2400" dirty="0"/>
            <a:t>Community</a:t>
          </a:r>
        </a:p>
      </dgm:t>
    </dgm:pt>
    <dgm:pt modelId="{EA25A36F-333B-4BBF-9319-3B07A15D3627}" type="parTrans" cxnId="{C646A4EF-9003-43EE-8D4F-F09D471594E4}">
      <dgm:prSet/>
      <dgm:spPr/>
      <dgm:t>
        <a:bodyPr/>
        <a:lstStyle/>
        <a:p>
          <a:endParaRPr lang="en-US"/>
        </a:p>
      </dgm:t>
    </dgm:pt>
    <dgm:pt modelId="{1E352B68-830C-45AB-8137-5F37BAAA2C68}" type="sibTrans" cxnId="{C646A4EF-9003-43EE-8D4F-F09D471594E4}">
      <dgm:prSet/>
      <dgm:spPr/>
      <dgm:t>
        <a:bodyPr/>
        <a:lstStyle/>
        <a:p>
          <a:endParaRPr lang="en-US"/>
        </a:p>
      </dgm:t>
    </dgm:pt>
    <dgm:pt modelId="{75E9865A-8D33-438D-9551-EFC8289FAD56}">
      <dgm:prSet phldrT="[Text]" custT="1"/>
      <dgm:spPr/>
      <dgm:t>
        <a:bodyPr/>
        <a:lstStyle/>
        <a:p>
          <a:r>
            <a:rPr lang="en-US" sz="2100" dirty="0"/>
            <a:t>Interpersonal</a:t>
          </a:r>
        </a:p>
      </dgm:t>
    </dgm:pt>
    <dgm:pt modelId="{F4AB2D36-A861-49D0-AC8E-76F122D92F60}" type="parTrans" cxnId="{4DCB6009-FF9D-4040-815A-673940D3C63C}">
      <dgm:prSet/>
      <dgm:spPr/>
      <dgm:t>
        <a:bodyPr/>
        <a:lstStyle/>
        <a:p>
          <a:endParaRPr lang="en-US"/>
        </a:p>
      </dgm:t>
    </dgm:pt>
    <dgm:pt modelId="{BF957CEF-452A-4C81-8F32-B26A1AC161CA}" type="sibTrans" cxnId="{4DCB6009-FF9D-4040-815A-673940D3C63C}">
      <dgm:prSet/>
      <dgm:spPr/>
      <dgm:t>
        <a:bodyPr/>
        <a:lstStyle/>
        <a:p>
          <a:endParaRPr lang="en-US"/>
        </a:p>
      </dgm:t>
    </dgm:pt>
    <dgm:pt modelId="{A5AFDB6A-9473-453B-B292-6662615286FB}">
      <dgm:prSet phldrT="[Text]"/>
      <dgm:spPr/>
      <dgm:t>
        <a:bodyPr/>
        <a:lstStyle/>
        <a:p>
          <a:r>
            <a:rPr lang="en-US" dirty="0"/>
            <a:t>Individual</a:t>
          </a:r>
        </a:p>
      </dgm:t>
    </dgm:pt>
    <dgm:pt modelId="{07D4AD5E-DCC0-4DEB-8390-D0C754B29467}" type="parTrans" cxnId="{E20D5E9B-B1C7-4575-85AD-B28D84F02EC6}">
      <dgm:prSet/>
      <dgm:spPr/>
      <dgm:t>
        <a:bodyPr/>
        <a:lstStyle/>
        <a:p>
          <a:endParaRPr lang="en-US"/>
        </a:p>
      </dgm:t>
    </dgm:pt>
    <dgm:pt modelId="{39A47B27-D71B-4DAA-A956-3A19072A2684}" type="sibTrans" cxnId="{E20D5E9B-B1C7-4575-85AD-B28D84F02EC6}">
      <dgm:prSet/>
      <dgm:spPr/>
      <dgm:t>
        <a:bodyPr/>
        <a:lstStyle/>
        <a:p>
          <a:endParaRPr lang="en-US"/>
        </a:p>
      </dgm:t>
    </dgm:pt>
    <dgm:pt modelId="{C6B68A72-14C0-4C00-BE72-37A8D4114093}" type="pres">
      <dgm:prSet presAssocID="{6125A549-1B67-4662-8BAE-19113006D8D8}" presName="Name0" presStyleCnt="0">
        <dgm:presLayoutVars>
          <dgm:chMax val="7"/>
          <dgm:resizeHandles val="exact"/>
        </dgm:presLayoutVars>
      </dgm:prSet>
      <dgm:spPr/>
      <dgm:t>
        <a:bodyPr/>
        <a:lstStyle/>
        <a:p>
          <a:endParaRPr lang="en-US"/>
        </a:p>
      </dgm:t>
    </dgm:pt>
    <dgm:pt modelId="{49EC8EC8-192B-4D9E-B402-D6136F2E9CA6}" type="pres">
      <dgm:prSet presAssocID="{6125A549-1B67-4662-8BAE-19113006D8D8}" presName="comp1" presStyleCnt="0"/>
      <dgm:spPr/>
    </dgm:pt>
    <dgm:pt modelId="{66ADF043-B8A9-4316-8905-89F352DFBAAB}" type="pres">
      <dgm:prSet presAssocID="{6125A549-1B67-4662-8BAE-19113006D8D8}" presName="circle1" presStyleLbl="node1" presStyleIdx="0" presStyleCnt="5"/>
      <dgm:spPr/>
      <dgm:t>
        <a:bodyPr/>
        <a:lstStyle/>
        <a:p>
          <a:endParaRPr lang="en-US"/>
        </a:p>
      </dgm:t>
    </dgm:pt>
    <dgm:pt modelId="{D2FDD13F-6221-413F-8FA4-9BA3C2A9D1E6}" type="pres">
      <dgm:prSet presAssocID="{6125A549-1B67-4662-8BAE-19113006D8D8}" presName="c1text" presStyleLbl="node1" presStyleIdx="0" presStyleCnt="5">
        <dgm:presLayoutVars>
          <dgm:bulletEnabled val="1"/>
        </dgm:presLayoutVars>
      </dgm:prSet>
      <dgm:spPr/>
      <dgm:t>
        <a:bodyPr/>
        <a:lstStyle/>
        <a:p>
          <a:endParaRPr lang="en-US"/>
        </a:p>
      </dgm:t>
    </dgm:pt>
    <dgm:pt modelId="{AD7057C0-19CD-4A7B-840A-8BFDF97CD94F}" type="pres">
      <dgm:prSet presAssocID="{6125A549-1B67-4662-8BAE-19113006D8D8}" presName="comp2" presStyleCnt="0"/>
      <dgm:spPr/>
    </dgm:pt>
    <dgm:pt modelId="{4E15AB6E-7486-40DD-AD41-DF32F6E82174}" type="pres">
      <dgm:prSet presAssocID="{6125A549-1B67-4662-8BAE-19113006D8D8}" presName="circle2" presStyleLbl="node1" presStyleIdx="1" presStyleCnt="5" custLinFactNeighborY="-1196"/>
      <dgm:spPr/>
      <dgm:t>
        <a:bodyPr/>
        <a:lstStyle/>
        <a:p>
          <a:endParaRPr lang="en-US"/>
        </a:p>
      </dgm:t>
    </dgm:pt>
    <dgm:pt modelId="{EF66C9C3-3F57-4AD5-8439-44174B97B451}" type="pres">
      <dgm:prSet presAssocID="{6125A549-1B67-4662-8BAE-19113006D8D8}" presName="c2text" presStyleLbl="node1" presStyleIdx="1" presStyleCnt="5">
        <dgm:presLayoutVars>
          <dgm:bulletEnabled val="1"/>
        </dgm:presLayoutVars>
      </dgm:prSet>
      <dgm:spPr/>
      <dgm:t>
        <a:bodyPr/>
        <a:lstStyle/>
        <a:p>
          <a:endParaRPr lang="en-US"/>
        </a:p>
      </dgm:t>
    </dgm:pt>
    <dgm:pt modelId="{6D49D4E7-BD5B-469A-A6EA-3688319DC4E6}" type="pres">
      <dgm:prSet presAssocID="{6125A549-1B67-4662-8BAE-19113006D8D8}" presName="comp3" presStyleCnt="0"/>
      <dgm:spPr/>
    </dgm:pt>
    <dgm:pt modelId="{F0267E25-E60A-4367-837C-2D147A5BA213}" type="pres">
      <dgm:prSet presAssocID="{6125A549-1B67-4662-8BAE-19113006D8D8}" presName="circle3" presStyleLbl="node1" presStyleIdx="2" presStyleCnt="5"/>
      <dgm:spPr/>
      <dgm:t>
        <a:bodyPr/>
        <a:lstStyle/>
        <a:p>
          <a:endParaRPr lang="en-US"/>
        </a:p>
      </dgm:t>
    </dgm:pt>
    <dgm:pt modelId="{4A1FD3F2-36FE-484D-B26A-601B7A0382C7}" type="pres">
      <dgm:prSet presAssocID="{6125A549-1B67-4662-8BAE-19113006D8D8}" presName="c3text" presStyleLbl="node1" presStyleIdx="2" presStyleCnt="5">
        <dgm:presLayoutVars>
          <dgm:bulletEnabled val="1"/>
        </dgm:presLayoutVars>
      </dgm:prSet>
      <dgm:spPr/>
      <dgm:t>
        <a:bodyPr/>
        <a:lstStyle/>
        <a:p>
          <a:endParaRPr lang="en-US"/>
        </a:p>
      </dgm:t>
    </dgm:pt>
    <dgm:pt modelId="{04BB91A0-5B53-4806-81AC-9312FB0BF316}" type="pres">
      <dgm:prSet presAssocID="{6125A549-1B67-4662-8BAE-19113006D8D8}" presName="comp4" presStyleCnt="0"/>
      <dgm:spPr/>
    </dgm:pt>
    <dgm:pt modelId="{6D58DF8F-0D28-4E1A-93F1-2EEEE372DFE8}" type="pres">
      <dgm:prSet presAssocID="{6125A549-1B67-4662-8BAE-19113006D8D8}" presName="circle4" presStyleLbl="node1" presStyleIdx="3" presStyleCnt="5"/>
      <dgm:spPr/>
      <dgm:t>
        <a:bodyPr/>
        <a:lstStyle/>
        <a:p>
          <a:endParaRPr lang="en-US"/>
        </a:p>
      </dgm:t>
    </dgm:pt>
    <dgm:pt modelId="{D57AB02D-8034-41EC-B474-2F724FFB4090}" type="pres">
      <dgm:prSet presAssocID="{6125A549-1B67-4662-8BAE-19113006D8D8}" presName="c4text" presStyleLbl="node1" presStyleIdx="3" presStyleCnt="5">
        <dgm:presLayoutVars>
          <dgm:bulletEnabled val="1"/>
        </dgm:presLayoutVars>
      </dgm:prSet>
      <dgm:spPr/>
      <dgm:t>
        <a:bodyPr/>
        <a:lstStyle/>
        <a:p>
          <a:endParaRPr lang="en-US"/>
        </a:p>
      </dgm:t>
    </dgm:pt>
    <dgm:pt modelId="{E1D00E4A-36E5-4593-B575-ECB4CD111BE6}" type="pres">
      <dgm:prSet presAssocID="{6125A549-1B67-4662-8BAE-19113006D8D8}" presName="comp5" presStyleCnt="0"/>
      <dgm:spPr/>
    </dgm:pt>
    <dgm:pt modelId="{86296DAB-EB98-4DED-BA06-657911A3C271}" type="pres">
      <dgm:prSet presAssocID="{6125A549-1B67-4662-8BAE-19113006D8D8}" presName="circle5" presStyleLbl="node1" presStyleIdx="4" presStyleCnt="5"/>
      <dgm:spPr/>
      <dgm:t>
        <a:bodyPr/>
        <a:lstStyle/>
        <a:p>
          <a:endParaRPr lang="en-US"/>
        </a:p>
      </dgm:t>
    </dgm:pt>
    <dgm:pt modelId="{D6FFEAC9-18B4-4C00-BABA-223D9901A0D8}" type="pres">
      <dgm:prSet presAssocID="{6125A549-1B67-4662-8BAE-19113006D8D8}" presName="c5text" presStyleLbl="node1" presStyleIdx="4" presStyleCnt="5">
        <dgm:presLayoutVars>
          <dgm:bulletEnabled val="1"/>
        </dgm:presLayoutVars>
      </dgm:prSet>
      <dgm:spPr/>
      <dgm:t>
        <a:bodyPr/>
        <a:lstStyle/>
        <a:p>
          <a:endParaRPr lang="en-US"/>
        </a:p>
      </dgm:t>
    </dgm:pt>
  </dgm:ptLst>
  <dgm:cxnLst>
    <dgm:cxn modelId="{504094A8-1DF2-4A14-A60F-7A46E12B4896}" type="presOf" srcId="{75E9865A-8D33-438D-9551-EFC8289FAD56}" destId="{6D58DF8F-0D28-4E1A-93F1-2EEEE372DFE8}" srcOrd="0" destOrd="0" presId="urn:microsoft.com/office/officeart/2005/8/layout/venn2"/>
    <dgm:cxn modelId="{F65E112B-8633-4B33-AB80-9D93C2C4128C}" type="presOf" srcId="{4AFFBBE6-458A-4B10-AFF4-885CE68B8E2F}" destId="{EF66C9C3-3F57-4AD5-8439-44174B97B451}" srcOrd="1" destOrd="0" presId="urn:microsoft.com/office/officeart/2005/8/layout/venn2"/>
    <dgm:cxn modelId="{1933A070-5496-439E-A08D-CB2D12D81AAB}" type="presOf" srcId="{75E9865A-8D33-438D-9551-EFC8289FAD56}" destId="{D57AB02D-8034-41EC-B474-2F724FFB4090}" srcOrd="1" destOrd="0" presId="urn:microsoft.com/office/officeart/2005/8/layout/venn2"/>
    <dgm:cxn modelId="{4DCB6009-FF9D-4040-815A-673940D3C63C}" srcId="{6125A549-1B67-4662-8BAE-19113006D8D8}" destId="{75E9865A-8D33-438D-9551-EFC8289FAD56}" srcOrd="3" destOrd="0" parTransId="{F4AB2D36-A861-49D0-AC8E-76F122D92F60}" sibTransId="{BF957CEF-452A-4C81-8F32-B26A1AC161CA}"/>
    <dgm:cxn modelId="{EC9D58F7-8DC0-4B12-B777-EE38BA23B971}" type="presOf" srcId="{6125A549-1B67-4662-8BAE-19113006D8D8}" destId="{C6B68A72-14C0-4C00-BE72-37A8D4114093}" srcOrd="0" destOrd="0" presId="urn:microsoft.com/office/officeart/2005/8/layout/venn2"/>
    <dgm:cxn modelId="{E20D5E9B-B1C7-4575-85AD-B28D84F02EC6}" srcId="{6125A549-1B67-4662-8BAE-19113006D8D8}" destId="{A5AFDB6A-9473-453B-B292-6662615286FB}" srcOrd="4" destOrd="0" parTransId="{07D4AD5E-DCC0-4DEB-8390-D0C754B29467}" sibTransId="{39A47B27-D71B-4DAA-A956-3A19072A2684}"/>
    <dgm:cxn modelId="{E7B1A066-0553-4FFD-9AEA-D3274E3AD31A}" type="presOf" srcId="{4AFFBBE6-458A-4B10-AFF4-885CE68B8E2F}" destId="{4E15AB6E-7486-40DD-AD41-DF32F6E82174}" srcOrd="0" destOrd="0" presId="urn:microsoft.com/office/officeart/2005/8/layout/venn2"/>
    <dgm:cxn modelId="{87B4A163-0B58-48F9-B77F-927F86859443}" srcId="{6125A549-1B67-4662-8BAE-19113006D8D8}" destId="{4AFFBBE6-458A-4B10-AFF4-885CE68B8E2F}" srcOrd="1" destOrd="0" parTransId="{66B8F63D-3A4C-4425-A190-063BB8FD2BBD}" sibTransId="{9EEE4A51-7224-468B-AFC6-C85A570FB37A}"/>
    <dgm:cxn modelId="{7D5B525F-CB63-4E39-82FD-CA625EBCF88D}" type="presOf" srcId="{9D27C64B-2625-4E7D-A99C-26F5556B4209}" destId="{D2FDD13F-6221-413F-8FA4-9BA3C2A9D1E6}" srcOrd="1" destOrd="0" presId="urn:microsoft.com/office/officeart/2005/8/layout/venn2"/>
    <dgm:cxn modelId="{C646A4EF-9003-43EE-8D4F-F09D471594E4}" srcId="{6125A549-1B67-4662-8BAE-19113006D8D8}" destId="{5AAD27C6-294E-449A-B6F2-71D944B95403}" srcOrd="2" destOrd="0" parTransId="{EA25A36F-333B-4BBF-9319-3B07A15D3627}" sibTransId="{1E352B68-830C-45AB-8137-5F37BAAA2C68}"/>
    <dgm:cxn modelId="{72B4F89C-9EC5-4A28-A342-458CC9B3FEF7}" type="presOf" srcId="{A5AFDB6A-9473-453B-B292-6662615286FB}" destId="{D6FFEAC9-18B4-4C00-BABA-223D9901A0D8}" srcOrd="1" destOrd="0" presId="urn:microsoft.com/office/officeart/2005/8/layout/venn2"/>
    <dgm:cxn modelId="{3CD702D2-FA8F-4BE0-81D9-917C53A74DA2}" type="presOf" srcId="{A5AFDB6A-9473-453B-B292-6662615286FB}" destId="{86296DAB-EB98-4DED-BA06-657911A3C271}" srcOrd="0" destOrd="0" presId="urn:microsoft.com/office/officeart/2005/8/layout/venn2"/>
    <dgm:cxn modelId="{5EE52772-E5F6-47C6-BF1C-351989F208DE}" type="presOf" srcId="{5AAD27C6-294E-449A-B6F2-71D944B95403}" destId="{4A1FD3F2-36FE-484D-B26A-601B7A0382C7}" srcOrd="1" destOrd="0" presId="urn:microsoft.com/office/officeart/2005/8/layout/venn2"/>
    <dgm:cxn modelId="{D38EB205-BF3F-4AA3-BDB5-BADAEC692B7B}" srcId="{6125A549-1B67-4662-8BAE-19113006D8D8}" destId="{9D27C64B-2625-4E7D-A99C-26F5556B4209}" srcOrd="0" destOrd="0" parTransId="{D6C68945-4D66-40F4-83D9-E5717DAF7E63}" sibTransId="{76059578-1195-446B-A903-BCE1EA66A810}"/>
    <dgm:cxn modelId="{212DF83A-90BF-4F1D-8E56-35529738C544}" type="presOf" srcId="{5AAD27C6-294E-449A-B6F2-71D944B95403}" destId="{F0267E25-E60A-4367-837C-2D147A5BA213}" srcOrd="0" destOrd="0" presId="urn:microsoft.com/office/officeart/2005/8/layout/venn2"/>
    <dgm:cxn modelId="{6926A84D-E76D-4347-BF1E-07CE63D4C5BE}" type="presOf" srcId="{9D27C64B-2625-4E7D-A99C-26F5556B4209}" destId="{66ADF043-B8A9-4316-8905-89F352DFBAAB}" srcOrd="0" destOrd="0" presId="urn:microsoft.com/office/officeart/2005/8/layout/venn2"/>
    <dgm:cxn modelId="{A78FFFDC-1C19-4B23-807A-A2AE67D8F9DF}" type="presParOf" srcId="{C6B68A72-14C0-4C00-BE72-37A8D4114093}" destId="{49EC8EC8-192B-4D9E-B402-D6136F2E9CA6}" srcOrd="0" destOrd="0" presId="urn:microsoft.com/office/officeart/2005/8/layout/venn2"/>
    <dgm:cxn modelId="{27907E70-58FA-4627-B2DC-F688CC0CBE41}" type="presParOf" srcId="{49EC8EC8-192B-4D9E-B402-D6136F2E9CA6}" destId="{66ADF043-B8A9-4316-8905-89F352DFBAAB}" srcOrd="0" destOrd="0" presId="urn:microsoft.com/office/officeart/2005/8/layout/venn2"/>
    <dgm:cxn modelId="{DE4E2B1F-EF02-437D-BF36-D759BE16C622}" type="presParOf" srcId="{49EC8EC8-192B-4D9E-B402-D6136F2E9CA6}" destId="{D2FDD13F-6221-413F-8FA4-9BA3C2A9D1E6}" srcOrd="1" destOrd="0" presId="urn:microsoft.com/office/officeart/2005/8/layout/venn2"/>
    <dgm:cxn modelId="{B6180DA5-27CB-4655-B911-36B21641EC6E}" type="presParOf" srcId="{C6B68A72-14C0-4C00-BE72-37A8D4114093}" destId="{AD7057C0-19CD-4A7B-840A-8BFDF97CD94F}" srcOrd="1" destOrd="0" presId="urn:microsoft.com/office/officeart/2005/8/layout/venn2"/>
    <dgm:cxn modelId="{BA3A8626-ECAC-4E8F-89DA-B0273998A097}" type="presParOf" srcId="{AD7057C0-19CD-4A7B-840A-8BFDF97CD94F}" destId="{4E15AB6E-7486-40DD-AD41-DF32F6E82174}" srcOrd="0" destOrd="0" presId="urn:microsoft.com/office/officeart/2005/8/layout/venn2"/>
    <dgm:cxn modelId="{9772848F-4242-463D-9368-7CA69CFAAAC4}" type="presParOf" srcId="{AD7057C0-19CD-4A7B-840A-8BFDF97CD94F}" destId="{EF66C9C3-3F57-4AD5-8439-44174B97B451}" srcOrd="1" destOrd="0" presId="urn:microsoft.com/office/officeart/2005/8/layout/venn2"/>
    <dgm:cxn modelId="{ADB513A3-6831-45CB-AB3D-CA689F610D7C}" type="presParOf" srcId="{C6B68A72-14C0-4C00-BE72-37A8D4114093}" destId="{6D49D4E7-BD5B-469A-A6EA-3688319DC4E6}" srcOrd="2" destOrd="0" presId="urn:microsoft.com/office/officeart/2005/8/layout/venn2"/>
    <dgm:cxn modelId="{CFDECDBC-3139-4B1A-991C-00DCC7FFA279}" type="presParOf" srcId="{6D49D4E7-BD5B-469A-A6EA-3688319DC4E6}" destId="{F0267E25-E60A-4367-837C-2D147A5BA213}" srcOrd="0" destOrd="0" presId="urn:microsoft.com/office/officeart/2005/8/layout/venn2"/>
    <dgm:cxn modelId="{00F2764D-5924-4F6C-A293-9A5171789FFE}" type="presParOf" srcId="{6D49D4E7-BD5B-469A-A6EA-3688319DC4E6}" destId="{4A1FD3F2-36FE-484D-B26A-601B7A0382C7}" srcOrd="1" destOrd="0" presId="urn:microsoft.com/office/officeart/2005/8/layout/venn2"/>
    <dgm:cxn modelId="{C1CE287C-F9F5-4915-B56B-1A08AD3ADADA}" type="presParOf" srcId="{C6B68A72-14C0-4C00-BE72-37A8D4114093}" destId="{04BB91A0-5B53-4806-81AC-9312FB0BF316}" srcOrd="3" destOrd="0" presId="urn:microsoft.com/office/officeart/2005/8/layout/venn2"/>
    <dgm:cxn modelId="{3C8B178D-FB23-4B4F-A1AA-2A9F2FFFADE7}" type="presParOf" srcId="{04BB91A0-5B53-4806-81AC-9312FB0BF316}" destId="{6D58DF8F-0D28-4E1A-93F1-2EEEE372DFE8}" srcOrd="0" destOrd="0" presId="urn:microsoft.com/office/officeart/2005/8/layout/venn2"/>
    <dgm:cxn modelId="{5AB80B93-7CFA-4F0F-9681-17F691F6468E}" type="presParOf" srcId="{04BB91A0-5B53-4806-81AC-9312FB0BF316}" destId="{D57AB02D-8034-41EC-B474-2F724FFB4090}" srcOrd="1" destOrd="0" presId="urn:microsoft.com/office/officeart/2005/8/layout/venn2"/>
    <dgm:cxn modelId="{B7168484-ED92-4DE1-961C-B458C6F69B3A}" type="presParOf" srcId="{C6B68A72-14C0-4C00-BE72-37A8D4114093}" destId="{E1D00E4A-36E5-4593-B575-ECB4CD111BE6}" srcOrd="4" destOrd="0" presId="urn:microsoft.com/office/officeart/2005/8/layout/venn2"/>
    <dgm:cxn modelId="{D80D2184-A15E-4B6B-824A-E82B8C5C7F38}" type="presParOf" srcId="{E1D00E4A-36E5-4593-B575-ECB4CD111BE6}" destId="{86296DAB-EB98-4DED-BA06-657911A3C271}" srcOrd="0" destOrd="0" presId="urn:microsoft.com/office/officeart/2005/8/layout/venn2"/>
    <dgm:cxn modelId="{7639204E-033E-416E-BF69-82018EC4FA24}" type="presParOf" srcId="{E1D00E4A-36E5-4593-B575-ECB4CD111BE6}" destId="{D6FFEAC9-18B4-4C00-BABA-223D9901A0D8}"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97DC39-1833-E740-984A-AD39B76FB366}">
      <dsp:nvSpPr>
        <dsp:cNvPr id="0" name=""/>
        <dsp:cNvSpPr/>
      </dsp:nvSpPr>
      <dsp:spPr>
        <a:xfrm>
          <a:off x="219162" y="2502"/>
          <a:ext cx="2461297" cy="1476778"/>
        </a:xfrm>
        <a:prstGeom prst="rect">
          <a:avLst/>
        </a:prstGeom>
        <a:solidFill>
          <a:schemeClr val="accent2">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kern="1200"/>
            <a:t>Professor in Substance Use, Public Health Institute, Liverpool John Moores University</a:t>
          </a:r>
          <a:endParaRPr lang="en-US" sz="1900" kern="1200"/>
        </a:p>
      </dsp:txBody>
      <dsp:txXfrm>
        <a:off x="219162" y="2502"/>
        <a:ext cx="2461297" cy="1476778"/>
      </dsp:txXfrm>
    </dsp:sp>
    <dsp:sp modelId="{3507F866-2ECE-D646-A655-3279F76B524E}">
      <dsp:nvSpPr>
        <dsp:cNvPr id="0" name=""/>
        <dsp:cNvSpPr/>
      </dsp:nvSpPr>
      <dsp:spPr>
        <a:xfrm>
          <a:off x="2926589" y="2502"/>
          <a:ext cx="2461297" cy="1476778"/>
        </a:xfrm>
        <a:prstGeom prst="rect">
          <a:avLst/>
        </a:prstGeom>
        <a:solidFill>
          <a:schemeClr val="accent2">
            <a:hueOff val="-2070378"/>
            <a:satOff val="9172"/>
            <a:lumOff val="-3373"/>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kern="1200"/>
            <a:t>Member – (UK) Advisory Council on the Misuse of Drugs</a:t>
          </a:r>
          <a:endParaRPr lang="en-US" sz="1900" kern="1200"/>
        </a:p>
      </dsp:txBody>
      <dsp:txXfrm>
        <a:off x="2926589" y="2502"/>
        <a:ext cx="2461297" cy="1476778"/>
      </dsp:txXfrm>
    </dsp:sp>
    <dsp:sp modelId="{D1689480-2D13-F248-B7F6-47EA145D8C51}">
      <dsp:nvSpPr>
        <dsp:cNvPr id="0" name=""/>
        <dsp:cNvSpPr/>
      </dsp:nvSpPr>
      <dsp:spPr>
        <a:xfrm>
          <a:off x="219162" y="1725410"/>
          <a:ext cx="2461297" cy="1476778"/>
        </a:xfrm>
        <a:prstGeom prst="rect">
          <a:avLst/>
        </a:prstGeom>
        <a:solidFill>
          <a:schemeClr val="accent2">
            <a:hueOff val="-4140756"/>
            <a:satOff val="18344"/>
            <a:lumOff val="-6746"/>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kern="1200"/>
            <a:t>Board Member – European Society for Prevention Research</a:t>
          </a:r>
          <a:endParaRPr lang="en-US" sz="1900" kern="1200"/>
        </a:p>
      </dsp:txBody>
      <dsp:txXfrm>
        <a:off x="219162" y="1725410"/>
        <a:ext cx="2461297" cy="1476778"/>
      </dsp:txXfrm>
    </dsp:sp>
    <dsp:sp modelId="{0E06EB95-1AF9-944B-9CBB-C35EDB7B9777}">
      <dsp:nvSpPr>
        <dsp:cNvPr id="0" name=""/>
        <dsp:cNvSpPr/>
      </dsp:nvSpPr>
      <dsp:spPr>
        <a:xfrm>
          <a:off x="2926589" y="1725410"/>
          <a:ext cx="2461297" cy="1476778"/>
        </a:xfrm>
        <a:prstGeom prst="rect">
          <a:avLst/>
        </a:prstGeom>
        <a:solidFill>
          <a:schemeClr val="accent2">
            <a:hueOff val="-6211134"/>
            <a:satOff val="27515"/>
            <a:lumOff val="-10118"/>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kern="1200"/>
            <a:t>Trustee – Mentor UK</a:t>
          </a:r>
          <a:endParaRPr lang="en-US" sz="1900" kern="1200"/>
        </a:p>
      </dsp:txBody>
      <dsp:txXfrm>
        <a:off x="2926589" y="1725410"/>
        <a:ext cx="2461297" cy="1476778"/>
      </dsp:txXfrm>
    </dsp:sp>
    <dsp:sp modelId="{6E8639C5-0C4A-7746-91F1-4CE10A2FC085}">
      <dsp:nvSpPr>
        <dsp:cNvPr id="0" name=""/>
        <dsp:cNvSpPr/>
      </dsp:nvSpPr>
      <dsp:spPr>
        <a:xfrm>
          <a:off x="219162" y="3448319"/>
          <a:ext cx="2461297" cy="1476778"/>
        </a:xfrm>
        <a:prstGeom prst="rect">
          <a:avLst/>
        </a:prstGeom>
        <a:solidFill>
          <a:schemeClr val="accent2">
            <a:hueOff val="-8281512"/>
            <a:satOff val="36687"/>
            <a:lumOff val="-13491"/>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kern="1200"/>
            <a:t>Advisor – MIND Foundation</a:t>
          </a:r>
          <a:endParaRPr lang="en-US" sz="1900" kern="1200"/>
        </a:p>
      </dsp:txBody>
      <dsp:txXfrm>
        <a:off x="219162" y="3448319"/>
        <a:ext cx="2461297" cy="1476778"/>
      </dsp:txXfrm>
    </dsp:sp>
    <dsp:sp modelId="{E8D466E3-551E-CA4D-89A6-B0B6C2A1D425}">
      <dsp:nvSpPr>
        <dsp:cNvPr id="0" name=""/>
        <dsp:cNvSpPr/>
      </dsp:nvSpPr>
      <dsp:spPr>
        <a:xfrm>
          <a:off x="2926589" y="3448319"/>
          <a:ext cx="2461297" cy="1476778"/>
        </a:xfrm>
        <a:prstGeom prst="rect">
          <a:avLst/>
        </a:prstGeom>
        <a:solidFill>
          <a:schemeClr val="accent2">
            <a:hueOff val="-10351890"/>
            <a:satOff val="45859"/>
            <a:lumOff val="-16864"/>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kern="1200"/>
            <a:t>Receive grant funding for research into alcohol and other drugs</a:t>
          </a:r>
          <a:endParaRPr lang="en-US" sz="1900" kern="1200"/>
        </a:p>
      </dsp:txBody>
      <dsp:txXfrm>
        <a:off x="2926589" y="3448319"/>
        <a:ext cx="2461297" cy="14767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1D9A2E-9DB1-43F3-9D15-76145B42DC72}">
      <dsp:nvSpPr>
        <dsp:cNvPr id="0" name=""/>
        <dsp:cNvSpPr/>
      </dsp:nvSpPr>
      <dsp:spPr>
        <a:xfrm>
          <a:off x="2006600" y="0"/>
          <a:ext cx="2006600" cy="1244600"/>
        </a:xfrm>
        <a:prstGeom prst="trapezoid">
          <a:avLst>
            <a:gd name="adj" fmla="val 80612"/>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AU" sz="2400" kern="1200"/>
            <a:t>2-5%</a:t>
          </a:r>
          <a:endParaRPr lang="en-AU" sz="2400" kern="1200" dirty="0"/>
        </a:p>
      </dsp:txBody>
      <dsp:txXfrm>
        <a:off x="2006600" y="0"/>
        <a:ext cx="2006600" cy="1244600"/>
      </dsp:txXfrm>
    </dsp:sp>
    <dsp:sp modelId="{736D35C7-846B-4F67-9462-F8AB5E4CBBCB}">
      <dsp:nvSpPr>
        <dsp:cNvPr id="0" name=""/>
        <dsp:cNvSpPr/>
      </dsp:nvSpPr>
      <dsp:spPr>
        <a:xfrm>
          <a:off x="1003300" y="1244600"/>
          <a:ext cx="4013200" cy="1244600"/>
        </a:xfrm>
        <a:prstGeom prst="trapezoid">
          <a:avLst>
            <a:gd name="adj" fmla="val 80612"/>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AU" sz="2400" kern="1200"/>
            <a:t>10-15%</a:t>
          </a:r>
          <a:endParaRPr lang="en-AU" sz="2400" kern="1200" dirty="0"/>
        </a:p>
      </dsp:txBody>
      <dsp:txXfrm>
        <a:off x="1705609" y="1244600"/>
        <a:ext cx="2608580" cy="1244600"/>
      </dsp:txXfrm>
    </dsp:sp>
    <dsp:sp modelId="{4920E5DC-D1F6-4B53-B00E-BEA6B418BDB1}">
      <dsp:nvSpPr>
        <dsp:cNvPr id="0" name=""/>
        <dsp:cNvSpPr/>
      </dsp:nvSpPr>
      <dsp:spPr>
        <a:xfrm>
          <a:off x="0" y="2489200"/>
          <a:ext cx="6019800" cy="1244600"/>
        </a:xfrm>
        <a:prstGeom prst="trapezoid">
          <a:avLst>
            <a:gd name="adj" fmla="val 80612"/>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AU" sz="2400" kern="1200"/>
            <a:t>100%</a:t>
          </a:r>
          <a:endParaRPr lang="en-AU" sz="2400" kern="1200" dirty="0"/>
        </a:p>
      </dsp:txBody>
      <dsp:txXfrm>
        <a:off x="1053464" y="2489200"/>
        <a:ext cx="3912870" cy="12446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9DCE5F-4299-488F-B08A-EAAAE339709E}" type="datetimeFigureOut">
              <a:rPr lang="en-GB" smtClean="0"/>
              <a:t>14/11/2018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DA95F0-FE3F-43BD-86AE-EF433C87D9FA}" type="slidenum">
              <a:rPr lang="en-GB" smtClean="0"/>
              <a:t>‹#›</a:t>
            </a:fld>
            <a:endParaRPr lang="en-GB"/>
          </a:p>
        </p:txBody>
      </p:sp>
    </p:spTree>
    <p:extLst>
      <p:ext uri="{BB962C8B-B14F-4D97-AF65-F5344CB8AC3E}">
        <p14:creationId xmlns:p14="http://schemas.microsoft.com/office/powerpoint/2010/main" val="2055609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Deliberately excludes</a:t>
            </a:r>
            <a:r>
              <a:rPr lang="en-GB" baseline="0" dirty="0"/>
              <a:t> legal implication</a:t>
            </a:r>
          </a:p>
          <a:p>
            <a:r>
              <a:rPr lang="en-GB" baseline="0" dirty="0"/>
              <a:t>Personal view because it is the role of wider society to determine what outcomes and objectives we should prioritise</a:t>
            </a:r>
            <a:endParaRPr lang="en-GB" dirty="0"/>
          </a:p>
        </p:txBody>
      </p:sp>
      <p:sp>
        <p:nvSpPr>
          <p:cNvPr id="4" name="Slide Number Placeholder 3"/>
          <p:cNvSpPr>
            <a:spLocks noGrp="1"/>
          </p:cNvSpPr>
          <p:nvPr>
            <p:ph type="sldNum" sz="quarter" idx="10"/>
          </p:nvPr>
        </p:nvSpPr>
        <p:spPr/>
        <p:txBody>
          <a:bodyPr/>
          <a:lstStyle/>
          <a:p>
            <a:fld id="{4161FF48-1EB7-0641-BBC2-8D2732DECDAC}" type="slidenum">
              <a:rPr lang="en-GB" smtClean="0"/>
              <a:t>6</a:t>
            </a:fld>
            <a:endParaRPr lang="en-GB"/>
          </a:p>
        </p:txBody>
      </p:sp>
    </p:spTree>
    <p:extLst>
      <p:ext uri="{BB962C8B-B14F-4D97-AF65-F5344CB8AC3E}">
        <p14:creationId xmlns:p14="http://schemas.microsoft.com/office/powerpoint/2010/main" val="3756666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E56148B-D795-3E49-A9F5-27F604F9E2BD}" type="slidenum">
              <a:rPr lang="en-GB" smtClean="0"/>
              <a:t>12</a:t>
            </a:fld>
            <a:endParaRPr lang="en-GB"/>
          </a:p>
        </p:txBody>
      </p:sp>
    </p:spTree>
    <p:extLst>
      <p:ext uri="{BB962C8B-B14F-4D97-AF65-F5344CB8AC3E}">
        <p14:creationId xmlns:p14="http://schemas.microsoft.com/office/powerpoint/2010/main" val="1107813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89567C79-B065-41A9-B225-26A9E01D64DF}" type="slidenum">
              <a:rPr lang="en-GB" smtClean="0"/>
              <a:pPr/>
              <a:t>14</a:t>
            </a:fld>
            <a:endParaRPr lang="en-GB"/>
          </a:p>
        </p:txBody>
      </p:sp>
      <p:sp>
        <p:nvSpPr>
          <p:cNvPr id="90115" name="Rectangle 2"/>
          <p:cNvSpPr>
            <a:spLocks noGrp="1" noRot="1" noChangeAspect="1" noChangeArrowheads="1" noTextEdit="1"/>
          </p:cNvSpPr>
          <p:nvPr>
            <p:ph type="sldImg"/>
          </p:nvPr>
        </p:nvSpPr>
        <p:spPr>
          <a:xfrm>
            <a:off x="441325" y="712788"/>
            <a:ext cx="5973763" cy="3360737"/>
          </a:xfrm>
          <a:ln w="12700" cap="flat">
            <a:solidFill>
              <a:schemeClr val="tx1"/>
            </a:solidFill>
          </a:ln>
        </p:spPr>
      </p:sp>
      <p:sp>
        <p:nvSpPr>
          <p:cNvPr id="90116" name="Rectangle 3"/>
          <p:cNvSpPr>
            <a:spLocks noGrp="1" noChangeArrowheads="1"/>
          </p:cNvSpPr>
          <p:nvPr>
            <p:ph type="body" idx="1"/>
          </p:nvPr>
        </p:nvSpPr>
        <p:spPr>
          <a:xfrm>
            <a:off x="950360" y="4360693"/>
            <a:ext cx="4957281" cy="4079923"/>
          </a:xfrm>
          <a:noFill/>
          <a:ln/>
        </p:spPr>
        <p:txBody>
          <a:bodyPr lIns="92480" tIns="46241" rIns="92480" bIns="46241"/>
          <a:lstStyle/>
          <a:p>
            <a:pPr eaLnBrk="1" hangingPunct="1"/>
            <a:endParaRPr lang="en-US"/>
          </a:p>
        </p:txBody>
      </p:sp>
    </p:spTree>
    <p:extLst>
      <p:ext uri="{BB962C8B-B14F-4D97-AF65-F5344CB8AC3E}">
        <p14:creationId xmlns:p14="http://schemas.microsoft.com/office/powerpoint/2010/main" val="1981364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Controlling for perceived availability. Do we take into account wider societal determinants of drug use</a:t>
            </a:r>
          </a:p>
        </p:txBody>
      </p:sp>
      <p:sp>
        <p:nvSpPr>
          <p:cNvPr id="4" name="Slide Number Placeholder 3"/>
          <p:cNvSpPr>
            <a:spLocks noGrp="1"/>
          </p:cNvSpPr>
          <p:nvPr>
            <p:ph type="sldNum" sz="quarter" idx="10"/>
          </p:nvPr>
        </p:nvSpPr>
        <p:spPr/>
        <p:txBody>
          <a:bodyPr/>
          <a:lstStyle/>
          <a:p>
            <a:fld id="{4161FF48-1EB7-0641-BBC2-8D2732DECDAC}" type="slidenum">
              <a:rPr lang="en-GB" smtClean="0"/>
              <a:t>16</a:t>
            </a:fld>
            <a:endParaRPr lang="en-GB"/>
          </a:p>
        </p:txBody>
      </p:sp>
    </p:spTree>
    <p:extLst>
      <p:ext uri="{BB962C8B-B14F-4D97-AF65-F5344CB8AC3E}">
        <p14:creationId xmlns:p14="http://schemas.microsoft.com/office/powerpoint/2010/main" val="2818912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GB" b="1" dirty="0">
                <a:latin typeface="Arial" panose="020B0604020202020204" pitchFamily="34" charset="0"/>
                <a:cs typeface="Arial" panose="020B0604020202020204" pitchFamily="34" charset="0"/>
              </a:rPr>
              <a:t>Shared Outcomes</a:t>
            </a:r>
          </a:p>
          <a:p>
            <a:pPr lvl="0"/>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Investing in drug and alcohol interventions and treatment contributes to the achievement of priority outcomes for </a:t>
            </a:r>
            <a:r>
              <a:rPr lang="en-GB" i="0" dirty="0">
                <a:latin typeface="Arial" panose="020B0604020202020204" pitchFamily="34" charset="0"/>
                <a:cs typeface="Arial" panose="020B0604020202020204" pitchFamily="34" charset="0"/>
              </a:rPr>
              <a:t>all local stakeholders and partners. For example, </a:t>
            </a:r>
            <a:r>
              <a:rPr lang="en-GB" dirty="0">
                <a:latin typeface="Arial" panose="020B0604020202020204" pitchFamily="34" charset="0"/>
                <a:cs typeface="Arial" panose="020B0604020202020204" pitchFamily="34" charset="0"/>
              </a:rPr>
              <a:t>local authorities (PHOF &amp; ASCOF), Education, Police, PCCs, CCGs and Health Trusts.</a:t>
            </a:r>
          </a:p>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195B108-4A47-48C4-9F2A-12BD458A5F48}" type="slidenum">
              <a:rPr lang="en-GB" smtClean="0"/>
              <a:t>20</a:t>
            </a:fld>
            <a:endParaRPr lang="en-GB"/>
          </a:p>
        </p:txBody>
      </p:sp>
    </p:spTree>
    <p:extLst>
      <p:ext uri="{BB962C8B-B14F-4D97-AF65-F5344CB8AC3E}">
        <p14:creationId xmlns:p14="http://schemas.microsoft.com/office/powerpoint/2010/main" val="1173782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DC42233-0301-470F-920C-DF07583872C8}" type="slidenum">
              <a:rPr lang="en-US" altLang="en-US"/>
              <a:pPr/>
              <a:t>25</a:t>
            </a:fld>
            <a:endParaRPr lang="en-US" altLang="en-US"/>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p:spPr>
        <p:txBody>
          <a:bodyPr/>
          <a:lstStyle/>
          <a:p>
            <a:pPr lvl="1" eaLnBrk="1" hangingPunct="1"/>
            <a:endParaRPr lang="en-US" altLang="en-US"/>
          </a:p>
          <a:p>
            <a:pPr eaLnBrk="1" hangingPunct="1"/>
            <a:endParaRPr lang="en-US" altLang="en-US"/>
          </a:p>
        </p:txBody>
      </p:sp>
    </p:spTree>
    <p:extLst>
      <p:ext uri="{BB962C8B-B14F-4D97-AF65-F5344CB8AC3E}">
        <p14:creationId xmlns:p14="http://schemas.microsoft.com/office/powerpoint/2010/main" val="176444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1987" name="Notes Placeholder 2"/>
          <p:cNvSpPr>
            <a:spLocks noGrp="1"/>
          </p:cNvSpPr>
          <p:nvPr>
            <p:ph type="body" idx="1"/>
          </p:nvPr>
        </p:nvSpPr>
        <p:spPr>
          <a:noFill/>
        </p:spPr>
        <p:txBody>
          <a:bodyPr/>
          <a:lstStyle/>
          <a:p>
            <a:r>
              <a:rPr lang="en-US" altLang="en-US"/>
              <a:t>So what does ‘evidence-based’ prevention mean. Drawing from the definition of the Evidence-Based Practice Institute of the University of Washington, it is the use of systematic decision making processes using available scientific evidence to improve measureable client outcomes. The systematic decision process relies on the findings of experimental research and not on tradition, single observations, or intuition.</a:t>
            </a:r>
          </a:p>
        </p:txBody>
      </p:sp>
      <p:sp>
        <p:nvSpPr>
          <p:cNvPr id="41988" name="Slide Number Placeholder 3"/>
          <p:cNvSpPr>
            <a:spLocks noGrp="1"/>
          </p:cNvSpPr>
          <p:nvPr>
            <p:ph type="sldNum" sz="quarter" idx="5"/>
          </p:nvPr>
        </p:nvSpPr>
        <p:spPr>
          <a:noFill/>
        </p:spPr>
        <p:txBody>
          <a:bodyPr/>
          <a:lstStyle>
            <a:lvl1pPr defTabSz="850900" eaLnBrk="0" hangingPunct="0">
              <a:defRPr>
                <a:solidFill>
                  <a:schemeClr val="tx1"/>
                </a:solidFill>
                <a:latin typeface="Arial" charset="0"/>
                <a:ea typeface="DejaVu Sans" charset="0"/>
                <a:cs typeface="DejaVu Sans" charset="0"/>
              </a:defRPr>
            </a:lvl1pPr>
            <a:lvl2pPr marL="742950" indent="-285750" defTabSz="850900" eaLnBrk="0" hangingPunct="0">
              <a:defRPr>
                <a:solidFill>
                  <a:schemeClr val="tx1"/>
                </a:solidFill>
                <a:latin typeface="Arial" charset="0"/>
                <a:ea typeface="DejaVu Sans" charset="0"/>
                <a:cs typeface="DejaVu Sans" charset="0"/>
              </a:defRPr>
            </a:lvl2pPr>
            <a:lvl3pPr marL="1143000" indent="-228600" defTabSz="850900" eaLnBrk="0" hangingPunct="0">
              <a:defRPr>
                <a:solidFill>
                  <a:schemeClr val="tx1"/>
                </a:solidFill>
                <a:latin typeface="Arial" charset="0"/>
                <a:ea typeface="DejaVu Sans" charset="0"/>
                <a:cs typeface="DejaVu Sans" charset="0"/>
              </a:defRPr>
            </a:lvl3pPr>
            <a:lvl4pPr marL="1600200" indent="-228600" defTabSz="850900" eaLnBrk="0" hangingPunct="0">
              <a:defRPr>
                <a:solidFill>
                  <a:schemeClr val="tx1"/>
                </a:solidFill>
                <a:latin typeface="Arial" charset="0"/>
                <a:ea typeface="DejaVu Sans" charset="0"/>
                <a:cs typeface="DejaVu Sans" charset="0"/>
              </a:defRPr>
            </a:lvl4pPr>
            <a:lvl5pPr marL="2057400" indent="-228600" defTabSz="850900" eaLnBrk="0" hangingPunct="0">
              <a:defRPr>
                <a:solidFill>
                  <a:schemeClr val="tx1"/>
                </a:solidFill>
                <a:latin typeface="Arial" charset="0"/>
                <a:ea typeface="DejaVu Sans" charset="0"/>
                <a:cs typeface="DejaVu Sans" charset="0"/>
              </a:defRPr>
            </a:lvl5pPr>
            <a:lvl6pPr marL="2514600" indent="-228600" defTabSz="850900" eaLnBrk="0" fontAlgn="base" hangingPunct="0">
              <a:spcBef>
                <a:spcPct val="0"/>
              </a:spcBef>
              <a:spcAft>
                <a:spcPct val="0"/>
              </a:spcAft>
              <a:defRPr>
                <a:solidFill>
                  <a:schemeClr val="tx1"/>
                </a:solidFill>
                <a:latin typeface="Arial" charset="0"/>
                <a:ea typeface="DejaVu Sans" charset="0"/>
                <a:cs typeface="DejaVu Sans" charset="0"/>
              </a:defRPr>
            </a:lvl6pPr>
            <a:lvl7pPr marL="2971800" indent="-228600" defTabSz="850900" eaLnBrk="0" fontAlgn="base" hangingPunct="0">
              <a:spcBef>
                <a:spcPct val="0"/>
              </a:spcBef>
              <a:spcAft>
                <a:spcPct val="0"/>
              </a:spcAft>
              <a:defRPr>
                <a:solidFill>
                  <a:schemeClr val="tx1"/>
                </a:solidFill>
                <a:latin typeface="Arial" charset="0"/>
                <a:ea typeface="DejaVu Sans" charset="0"/>
                <a:cs typeface="DejaVu Sans" charset="0"/>
              </a:defRPr>
            </a:lvl7pPr>
            <a:lvl8pPr marL="3429000" indent="-228600" defTabSz="850900" eaLnBrk="0" fontAlgn="base" hangingPunct="0">
              <a:spcBef>
                <a:spcPct val="0"/>
              </a:spcBef>
              <a:spcAft>
                <a:spcPct val="0"/>
              </a:spcAft>
              <a:defRPr>
                <a:solidFill>
                  <a:schemeClr val="tx1"/>
                </a:solidFill>
                <a:latin typeface="Arial" charset="0"/>
                <a:ea typeface="DejaVu Sans" charset="0"/>
                <a:cs typeface="DejaVu Sans" charset="0"/>
              </a:defRPr>
            </a:lvl8pPr>
            <a:lvl9pPr marL="3886200" indent="-228600" defTabSz="850900" eaLnBrk="0" fontAlgn="base" hangingPunct="0">
              <a:spcBef>
                <a:spcPct val="0"/>
              </a:spcBef>
              <a:spcAft>
                <a:spcPct val="0"/>
              </a:spcAft>
              <a:defRPr>
                <a:solidFill>
                  <a:schemeClr val="tx1"/>
                </a:solidFill>
                <a:latin typeface="Arial" charset="0"/>
                <a:ea typeface="DejaVu Sans" charset="0"/>
                <a:cs typeface="DejaVu Sans" charset="0"/>
              </a:defRPr>
            </a:lvl9pPr>
          </a:lstStyle>
          <a:p>
            <a:pPr eaLnBrk="1" hangingPunct="1"/>
            <a:fld id="{D40CEA1B-F188-4043-B5CA-567C4E2B8C25}" type="slidenum">
              <a:rPr lang="en-US" altLang="en-US"/>
              <a:pPr eaLnBrk="1" hangingPunct="1"/>
              <a:t>29</a:t>
            </a:fld>
            <a:endParaRPr lang="en-US" altLang="en-US"/>
          </a:p>
        </p:txBody>
      </p:sp>
    </p:spTree>
    <p:extLst>
      <p:ext uri="{BB962C8B-B14F-4D97-AF65-F5344CB8AC3E}">
        <p14:creationId xmlns:p14="http://schemas.microsoft.com/office/powerpoint/2010/main" val="2336106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t>
            </a:r>
            <a:r>
              <a:rPr lang="en-US" baseline="0" dirty="0"/>
              <a:t> so with prevention.  </a:t>
            </a:r>
            <a:endParaRPr lang="en-US" dirty="0"/>
          </a:p>
        </p:txBody>
      </p:sp>
      <p:sp>
        <p:nvSpPr>
          <p:cNvPr id="4" name="Slide Number Placeholder 3"/>
          <p:cNvSpPr>
            <a:spLocks noGrp="1"/>
          </p:cNvSpPr>
          <p:nvPr>
            <p:ph type="sldNum" sz="quarter" idx="10"/>
          </p:nvPr>
        </p:nvSpPr>
        <p:spPr/>
        <p:txBody>
          <a:bodyPr/>
          <a:lstStyle/>
          <a:p>
            <a:fld id="{1731CBB9-9997-4B2C-B4DE-AC5FCF7FDD80}" type="slidenum">
              <a:rPr lang="en-US" smtClean="0"/>
              <a:t>32</a:t>
            </a:fld>
            <a:endParaRPr lang="en-US"/>
          </a:p>
        </p:txBody>
      </p:sp>
    </p:spTree>
    <p:extLst>
      <p:ext uri="{BB962C8B-B14F-4D97-AF65-F5344CB8AC3E}">
        <p14:creationId xmlns:p14="http://schemas.microsoft.com/office/powerpoint/2010/main" val="97053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3AAAA47-04FF-644A-AB22-EFADBEDBEC16}" type="datetime1">
              <a:rPr lang="en-GB" smtClean="0"/>
              <a:t>14/11/2018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18C8E5F-3E00-4954-B18D-B5540207C322}" type="slidenum">
              <a:rPr lang="en-GB" smtClean="0"/>
              <a:t>‹#›</a:t>
            </a:fld>
            <a:endParaRPr lang="en-GB"/>
          </a:p>
        </p:txBody>
      </p:sp>
    </p:spTree>
    <p:extLst>
      <p:ext uri="{BB962C8B-B14F-4D97-AF65-F5344CB8AC3E}">
        <p14:creationId xmlns:p14="http://schemas.microsoft.com/office/powerpoint/2010/main" val="100441610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B6AB7C-C265-694A-8F7B-FCEF9E319B4D}" type="datetime1">
              <a:rPr lang="en-GB" smtClean="0"/>
              <a:t>14/11/2018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18C8E5F-3E00-4954-B18D-B5540207C322}" type="slidenum">
              <a:rPr lang="en-GB" smtClean="0"/>
              <a:t>‹#›</a:t>
            </a:fld>
            <a:endParaRPr lang="en-GB"/>
          </a:p>
        </p:txBody>
      </p:sp>
    </p:spTree>
    <p:extLst>
      <p:ext uri="{BB962C8B-B14F-4D97-AF65-F5344CB8AC3E}">
        <p14:creationId xmlns:p14="http://schemas.microsoft.com/office/powerpoint/2010/main" val="2252757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B900BB-E4E8-1C42-90DF-91F2B8BC703E}" type="datetime1">
              <a:rPr lang="en-GB" smtClean="0"/>
              <a:t>14/11/2018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18C8E5F-3E00-4954-B18D-B5540207C322}" type="slidenum">
              <a:rPr lang="en-GB" smtClean="0"/>
              <a:t>‹#›</a:t>
            </a:fld>
            <a:endParaRPr lang="en-GB"/>
          </a:p>
        </p:txBody>
      </p:sp>
    </p:spTree>
    <p:extLst>
      <p:ext uri="{BB962C8B-B14F-4D97-AF65-F5344CB8AC3E}">
        <p14:creationId xmlns:p14="http://schemas.microsoft.com/office/powerpoint/2010/main" val="2156935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FEB0D9C-F77A-2241-9AD5-1BEF28126CC4}" type="datetime1">
              <a:rPr lang="en-GB" smtClean="0"/>
              <a:t>14/11/2018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18C8E5F-3E00-4954-B18D-B5540207C322}" type="slidenum">
              <a:rPr lang="en-GB" smtClean="0"/>
              <a:t>‹#›</a:t>
            </a:fld>
            <a:endParaRPr lang="en-GB"/>
          </a:p>
        </p:txBody>
      </p:sp>
    </p:spTree>
    <p:extLst>
      <p:ext uri="{BB962C8B-B14F-4D97-AF65-F5344CB8AC3E}">
        <p14:creationId xmlns:p14="http://schemas.microsoft.com/office/powerpoint/2010/main" val="3608026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0B6D608C-1190-484C-985F-748C21B3C417}" type="datetime1">
              <a:rPr lang="en-GB" smtClean="0"/>
              <a:t>14/11/2018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18C8E5F-3E00-4954-B18D-B5540207C322}" type="slidenum">
              <a:rPr lang="en-GB" smtClean="0"/>
              <a:t>‹#›</a:t>
            </a:fld>
            <a:endParaRPr lang="en-GB"/>
          </a:p>
        </p:txBody>
      </p:sp>
    </p:spTree>
    <p:extLst>
      <p:ext uri="{BB962C8B-B14F-4D97-AF65-F5344CB8AC3E}">
        <p14:creationId xmlns:p14="http://schemas.microsoft.com/office/powerpoint/2010/main" val="181720861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322ECF55-2E29-C944-9F04-94246E338681}" type="datetime1">
              <a:rPr lang="en-GB" smtClean="0"/>
              <a:t>14/11/2018</a:t>
            </a:fld>
            <a:endParaRPr lang="en-GB"/>
          </a:p>
        </p:txBody>
      </p:sp>
      <p:sp>
        <p:nvSpPr>
          <p:cNvPr id="9" name="Footer Placeholder 8"/>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fld id="{818C8E5F-3E00-4954-B18D-B5540207C322}" type="slidenum">
              <a:rPr lang="en-GB" smtClean="0"/>
              <a:t>‹#›</a:t>
            </a:fld>
            <a:endParaRPr lang="en-GB"/>
          </a:p>
        </p:txBody>
      </p:sp>
    </p:spTree>
    <p:extLst>
      <p:ext uri="{BB962C8B-B14F-4D97-AF65-F5344CB8AC3E}">
        <p14:creationId xmlns:p14="http://schemas.microsoft.com/office/powerpoint/2010/main" val="2134323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4F861772-2763-A945-B055-2E6D2A831B4E}" type="datetime1">
              <a:rPr lang="en-GB" smtClean="0"/>
              <a:t>14/11/2018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18C8E5F-3E00-4954-B18D-B5540207C322}" type="slidenum">
              <a:rPr lang="en-GB" smtClean="0"/>
              <a:t>‹#›</a:t>
            </a:fld>
            <a:endParaRPr lang="en-GB"/>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1184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6B4503-D176-D243-BEB1-0E014D7BFAD4}" type="datetime1">
              <a:rPr lang="en-GB" smtClean="0"/>
              <a:t>14/11/2018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18C8E5F-3E00-4954-B18D-B5540207C322}" type="slidenum">
              <a:rPr lang="en-GB" smtClean="0"/>
              <a:t>‹#›</a:t>
            </a:fld>
            <a:endParaRPr lang="en-GB"/>
          </a:p>
        </p:txBody>
      </p:sp>
    </p:spTree>
    <p:extLst>
      <p:ext uri="{BB962C8B-B14F-4D97-AF65-F5344CB8AC3E}">
        <p14:creationId xmlns:p14="http://schemas.microsoft.com/office/powerpoint/2010/main" val="1707086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15EB5D-2C37-FC43-9973-86FA22060860}" type="datetime1">
              <a:rPr lang="en-GB" smtClean="0"/>
              <a:t>14/11/2018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18C8E5F-3E00-4954-B18D-B5540207C322}" type="slidenum">
              <a:rPr lang="en-GB" smtClean="0"/>
              <a:t>‹#›</a:t>
            </a:fld>
            <a:endParaRPr lang="en-GB"/>
          </a:p>
        </p:txBody>
      </p:sp>
    </p:spTree>
    <p:extLst>
      <p:ext uri="{BB962C8B-B14F-4D97-AF65-F5344CB8AC3E}">
        <p14:creationId xmlns:p14="http://schemas.microsoft.com/office/powerpoint/2010/main" val="940712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6DE991BC-167B-1E4A-A348-D059457C8D49}" type="datetime1">
              <a:rPr lang="en-GB" smtClean="0"/>
              <a:t>14/11/2018</a:t>
            </a:fld>
            <a:endParaRPr lang="en-GB"/>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GB"/>
          </a:p>
        </p:txBody>
      </p:sp>
      <p:sp>
        <p:nvSpPr>
          <p:cNvPr id="11" name="Slide Number Placeholder 10"/>
          <p:cNvSpPr>
            <a:spLocks noGrp="1"/>
          </p:cNvSpPr>
          <p:nvPr>
            <p:ph type="sldNum" sz="quarter" idx="12"/>
          </p:nvPr>
        </p:nvSpPr>
        <p:spPr/>
        <p:txBody>
          <a:bodyPr/>
          <a:lstStyle/>
          <a:p>
            <a:fld id="{818C8E5F-3E00-4954-B18D-B5540207C322}" type="slidenum">
              <a:rPr lang="en-GB" smtClean="0"/>
              <a:t>‹#›</a:t>
            </a:fld>
            <a:endParaRPr lang="en-GB"/>
          </a:p>
        </p:txBody>
      </p:sp>
    </p:spTree>
    <p:extLst>
      <p:ext uri="{BB962C8B-B14F-4D97-AF65-F5344CB8AC3E}">
        <p14:creationId xmlns:p14="http://schemas.microsoft.com/office/powerpoint/2010/main" val="2268473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8C47D8D4-69AF-7642-A15D-59AF2C8DE591}" type="datetime1">
              <a:rPr lang="en-GB" smtClean="0"/>
              <a:t>14/11/2018</a:t>
            </a:fld>
            <a:endParaRPr lang="en-GB"/>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GB"/>
          </a:p>
        </p:txBody>
      </p:sp>
      <p:sp>
        <p:nvSpPr>
          <p:cNvPr id="10" name="Slide Number Placeholder 9"/>
          <p:cNvSpPr>
            <a:spLocks noGrp="1"/>
          </p:cNvSpPr>
          <p:nvPr>
            <p:ph type="sldNum" sz="quarter" idx="12"/>
          </p:nvPr>
        </p:nvSpPr>
        <p:spPr/>
        <p:txBody>
          <a:bodyPr/>
          <a:lstStyle/>
          <a:p>
            <a:fld id="{818C8E5F-3E00-4954-B18D-B5540207C322}" type="slidenum">
              <a:rPr lang="en-GB" smtClean="0"/>
              <a:t>‹#›</a:t>
            </a:fld>
            <a:endParaRPr lang="en-GB"/>
          </a:p>
        </p:txBody>
      </p:sp>
    </p:spTree>
    <p:extLst>
      <p:ext uri="{BB962C8B-B14F-4D97-AF65-F5344CB8AC3E}">
        <p14:creationId xmlns:p14="http://schemas.microsoft.com/office/powerpoint/2010/main" val="3265615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857653EC-55CD-574F-9328-ACD17568E14C}" type="datetime1">
              <a:rPr lang="en-GB" smtClean="0"/>
              <a:t>14/11/2018</a:t>
            </a:fld>
            <a:endParaRPr lang="en-GB"/>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GB"/>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18C8E5F-3E00-4954-B18D-B5540207C322}" type="slidenum">
              <a:rPr lang="en-GB" smtClean="0"/>
              <a:t>‹#›</a:t>
            </a:fld>
            <a:endParaRPr lang="en-GB"/>
          </a:p>
        </p:txBody>
      </p:sp>
    </p:spTree>
    <p:extLst>
      <p:ext uri="{BB962C8B-B14F-4D97-AF65-F5344CB8AC3E}">
        <p14:creationId xmlns:p14="http://schemas.microsoft.com/office/powerpoint/2010/main" val="22114806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33.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mailto:h.sumnall@ljmu.ac.uk"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a:t>What is the evidence for effectiveness in drug prevention and social reintegration?</a:t>
            </a:r>
          </a:p>
        </p:txBody>
      </p:sp>
      <p:sp>
        <p:nvSpPr>
          <p:cNvPr id="3" name="Subtitle 2"/>
          <p:cNvSpPr>
            <a:spLocks noGrp="1"/>
          </p:cNvSpPr>
          <p:nvPr>
            <p:ph type="subTitle" idx="1"/>
          </p:nvPr>
        </p:nvSpPr>
        <p:spPr>
          <a:xfrm>
            <a:off x="2695194" y="4352544"/>
            <a:ext cx="6801612" cy="711162"/>
          </a:xfrm>
        </p:spPr>
        <p:txBody>
          <a:bodyPr/>
          <a:lstStyle/>
          <a:p>
            <a:r>
              <a:rPr lang="en-GB" dirty="0"/>
              <a:t>Prof Harry Sumnall</a:t>
            </a:r>
          </a:p>
        </p:txBody>
      </p:sp>
      <p:pic>
        <p:nvPicPr>
          <p:cNvPr id="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40679" y="5575186"/>
            <a:ext cx="4167467" cy="115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5818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987657" y="2349104"/>
            <a:ext cx="3240881" cy="3132534"/>
            <a:chOff x="2154" y="1207"/>
            <a:chExt cx="3266" cy="2631"/>
          </a:xfrm>
        </p:grpSpPr>
        <p:sp>
          <p:nvSpPr>
            <p:cNvPr id="177165" name="Oval 3" descr="50%"/>
            <p:cNvSpPr>
              <a:spLocks noChangeArrowheads="1"/>
            </p:cNvSpPr>
            <p:nvPr/>
          </p:nvSpPr>
          <p:spPr bwMode="auto">
            <a:xfrm>
              <a:off x="2154" y="1207"/>
              <a:ext cx="3266" cy="2631"/>
            </a:xfrm>
            <a:prstGeom prst="ellipse">
              <a:avLst/>
            </a:prstGeom>
            <a:pattFill prst="pct50">
              <a:fgClr>
                <a:srgbClr val="33CC33"/>
              </a:fgClr>
              <a:bgClr>
                <a:schemeClr val="bg1"/>
              </a:bgClr>
            </a:pattFill>
            <a:ln w="38100">
              <a:solidFill>
                <a:srgbClr val="33CC33"/>
              </a:solidFill>
              <a:round/>
              <a:headEnd/>
              <a:tailEnd/>
            </a:ln>
          </p:spPr>
          <p:txBody>
            <a:bodyPr wrap="none" lIns="68203" tIns="34102" rIns="68203" bIns="34102" anchor="ctr"/>
            <a:lstStyle/>
            <a:p>
              <a:pPr>
                <a:lnSpc>
                  <a:spcPct val="90000"/>
                </a:lnSpc>
                <a:spcBef>
                  <a:spcPct val="30000"/>
                </a:spcBef>
              </a:pPr>
              <a:endParaRPr lang="en-GB" sz="750">
                <a:latin typeface="Arial Unicode MS" pitchFamily="34" charset="-128"/>
              </a:endParaRPr>
            </a:p>
          </p:txBody>
        </p:sp>
        <p:sp>
          <p:nvSpPr>
            <p:cNvPr id="177166" name="Text Box 4"/>
            <p:cNvSpPr txBox="1">
              <a:spLocks noChangeArrowheads="1"/>
            </p:cNvSpPr>
            <p:nvPr/>
          </p:nvSpPr>
          <p:spPr bwMode="auto">
            <a:xfrm>
              <a:off x="3459" y="1778"/>
              <a:ext cx="1588" cy="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203" tIns="34102" rIns="68203" bIns="34102">
              <a:spAutoFit/>
            </a:bodyPr>
            <a:lstStyle>
              <a:lvl1pPr eaLnBrk="0" hangingPunct="0">
                <a:defRPr sz="2000">
                  <a:solidFill>
                    <a:schemeClr val="tx1"/>
                  </a:solidFill>
                  <a:latin typeface="Times New Roman" pitchFamily="18" charset="0"/>
                  <a:ea typeface="ＭＳ Ｐゴシック" charset="-128"/>
                </a:defRPr>
              </a:lvl1pPr>
              <a:lvl2pPr marL="37931725" indent="-37474525" eaLnBrk="0" hangingPunct="0">
                <a:defRPr sz="2000">
                  <a:solidFill>
                    <a:schemeClr val="tx1"/>
                  </a:solidFill>
                  <a:latin typeface="Times New Roman" pitchFamily="18" charset="0"/>
                  <a:ea typeface="ＭＳ Ｐゴシック" charset="-128"/>
                </a:defRPr>
              </a:lvl2pPr>
              <a:lvl3pPr eaLnBrk="0" hangingPunct="0">
                <a:defRPr sz="2000">
                  <a:solidFill>
                    <a:schemeClr val="tx1"/>
                  </a:solidFill>
                  <a:latin typeface="Times New Roman" pitchFamily="18" charset="0"/>
                  <a:ea typeface="ＭＳ Ｐゴシック" charset="-128"/>
                </a:defRPr>
              </a:lvl3pPr>
              <a:lvl4pPr eaLnBrk="0" hangingPunct="0">
                <a:defRPr sz="2000">
                  <a:solidFill>
                    <a:schemeClr val="tx1"/>
                  </a:solidFill>
                  <a:latin typeface="Times New Roman" pitchFamily="18" charset="0"/>
                  <a:ea typeface="ＭＳ Ｐゴシック" charset="-128"/>
                </a:defRPr>
              </a:lvl4pPr>
              <a:lvl5pPr eaLnBrk="0" hangingPunct="0">
                <a:defRPr sz="20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0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0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0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000">
                  <a:solidFill>
                    <a:schemeClr val="tx1"/>
                  </a:solidFill>
                  <a:latin typeface="Times New Roman" pitchFamily="18" charset="0"/>
                  <a:ea typeface="ＭＳ Ｐゴシック" charset="-128"/>
                </a:defRPr>
              </a:lvl9pPr>
            </a:lstStyle>
            <a:p>
              <a:pPr algn="ctr" eaLnBrk="1" hangingPunct="1">
                <a:lnSpc>
                  <a:spcPct val="90000"/>
                </a:lnSpc>
                <a:spcBef>
                  <a:spcPct val="50000"/>
                </a:spcBef>
              </a:pPr>
              <a:r>
                <a:rPr lang="en-US" sz="1350" b="1" dirty="0">
                  <a:latin typeface="Arial Unicode MS" pitchFamily="34" charset="-128"/>
                </a:rPr>
                <a:t>Substance use disorders</a:t>
              </a:r>
            </a:p>
            <a:p>
              <a:pPr algn="ctr" eaLnBrk="1" hangingPunct="1">
                <a:lnSpc>
                  <a:spcPct val="90000"/>
                </a:lnSpc>
                <a:spcBef>
                  <a:spcPct val="50000"/>
                </a:spcBef>
              </a:pPr>
              <a:r>
                <a:rPr lang="en-US" sz="1350" b="1" dirty="0">
                  <a:latin typeface="Arial Unicode MS" pitchFamily="34" charset="-128"/>
                </a:rPr>
                <a:t>Mental ill health</a:t>
              </a:r>
            </a:p>
            <a:p>
              <a:pPr algn="ctr" eaLnBrk="1" hangingPunct="1">
                <a:lnSpc>
                  <a:spcPct val="90000"/>
                </a:lnSpc>
                <a:spcBef>
                  <a:spcPct val="50000"/>
                </a:spcBef>
              </a:pPr>
              <a:r>
                <a:rPr lang="en-US" sz="1350" b="1" dirty="0" err="1">
                  <a:latin typeface="Arial Unicode MS" pitchFamily="34" charset="-128"/>
                </a:rPr>
                <a:t>Behavioural</a:t>
              </a:r>
              <a:r>
                <a:rPr lang="en-US" sz="1350" b="1" dirty="0">
                  <a:latin typeface="Arial Unicode MS" pitchFamily="34" charset="-128"/>
                </a:rPr>
                <a:t> disorders</a:t>
              </a:r>
            </a:p>
            <a:p>
              <a:pPr algn="ctr" eaLnBrk="1" hangingPunct="1">
                <a:lnSpc>
                  <a:spcPct val="90000"/>
                </a:lnSpc>
                <a:spcBef>
                  <a:spcPct val="50000"/>
                </a:spcBef>
              </a:pPr>
              <a:r>
                <a:rPr lang="en-US" sz="1350" b="1" dirty="0">
                  <a:latin typeface="Arial Unicode MS" pitchFamily="34" charset="-128"/>
                </a:rPr>
                <a:t>Violence</a:t>
              </a:r>
            </a:p>
          </p:txBody>
        </p:sp>
      </p:grpSp>
      <p:sp>
        <p:nvSpPr>
          <p:cNvPr id="177156" name="Oval 6"/>
          <p:cNvSpPr>
            <a:spLocks noChangeArrowheads="1"/>
          </p:cNvSpPr>
          <p:nvPr/>
        </p:nvSpPr>
        <p:spPr bwMode="auto">
          <a:xfrm rot="2807261">
            <a:off x="4171357" y="2133005"/>
            <a:ext cx="2915840" cy="2376488"/>
          </a:xfrm>
          <a:prstGeom prst="ellipse">
            <a:avLst/>
          </a:prstGeom>
          <a:noFill/>
          <a:ln w="38100">
            <a:solidFill>
              <a:srgbClr val="FAC546"/>
            </a:solidFill>
            <a:round/>
            <a:headEnd/>
            <a:tailEnd/>
          </a:ln>
          <a:extLst>
            <a:ext uri="{909E8E84-426E-40DD-AFC4-6F175D3DCCD1}">
              <a14:hiddenFill xmlns:a14="http://schemas.microsoft.com/office/drawing/2010/main">
                <a:solidFill>
                  <a:srgbClr val="FFFFFF"/>
                </a:solidFill>
              </a14:hiddenFill>
            </a:ext>
          </a:extLst>
        </p:spPr>
        <p:txBody>
          <a:bodyPr rot="10800000" vert="eaVert" wrap="none" lIns="68203" tIns="34102" rIns="68203" bIns="34102" anchor="ctr"/>
          <a:lstStyle/>
          <a:p>
            <a:pPr>
              <a:lnSpc>
                <a:spcPct val="90000"/>
              </a:lnSpc>
              <a:spcBef>
                <a:spcPct val="30000"/>
              </a:spcBef>
            </a:pPr>
            <a:r>
              <a:rPr lang="en-US" sz="1350" dirty="0">
                <a:latin typeface="Arial Unicode MS" pitchFamily="34" charset="-128"/>
              </a:rPr>
              <a:t>13 Million</a:t>
            </a:r>
            <a:br>
              <a:rPr lang="en-US" sz="1350" dirty="0">
                <a:latin typeface="Arial Unicode MS" pitchFamily="34" charset="-128"/>
              </a:rPr>
            </a:br>
            <a:r>
              <a:rPr lang="en-US" sz="1350" dirty="0">
                <a:latin typeface="Arial Unicode MS" pitchFamily="34" charset="-128"/>
              </a:rPr>
              <a:t> in last month</a:t>
            </a:r>
          </a:p>
        </p:txBody>
      </p:sp>
      <p:sp>
        <p:nvSpPr>
          <p:cNvPr id="177157" name="Text Box 7"/>
          <p:cNvSpPr txBox="1">
            <a:spLocks noChangeArrowheads="1"/>
          </p:cNvSpPr>
          <p:nvPr/>
        </p:nvSpPr>
        <p:spPr bwMode="auto">
          <a:xfrm>
            <a:off x="3305177" y="2619377"/>
            <a:ext cx="2899173" cy="44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203" tIns="34102" rIns="68203" bIns="34102">
            <a:spAutoFit/>
          </a:bodyPr>
          <a:lstStyle>
            <a:lvl1pPr eaLnBrk="0" hangingPunct="0">
              <a:defRPr sz="2000">
                <a:solidFill>
                  <a:schemeClr val="tx1"/>
                </a:solidFill>
                <a:latin typeface="Times New Roman" pitchFamily="18" charset="0"/>
                <a:ea typeface="ＭＳ Ｐゴシック" charset="-128"/>
              </a:defRPr>
            </a:lvl1pPr>
            <a:lvl2pPr marL="37931725" indent="-37474525" eaLnBrk="0" hangingPunct="0">
              <a:defRPr sz="2000">
                <a:solidFill>
                  <a:schemeClr val="tx1"/>
                </a:solidFill>
                <a:latin typeface="Times New Roman" pitchFamily="18" charset="0"/>
                <a:ea typeface="ＭＳ Ｐゴシック" charset="-128"/>
              </a:defRPr>
            </a:lvl2pPr>
            <a:lvl3pPr eaLnBrk="0" hangingPunct="0">
              <a:defRPr sz="2000">
                <a:solidFill>
                  <a:schemeClr val="tx1"/>
                </a:solidFill>
                <a:latin typeface="Times New Roman" pitchFamily="18" charset="0"/>
                <a:ea typeface="ＭＳ Ｐゴシック" charset="-128"/>
              </a:defRPr>
            </a:lvl3pPr>
            <a:lvl4pPr eaLnBrk="0" hangingPunct="0">
              <a:defRPr sz="2000">
                <a:solidFill>
                  <a:schemeClr val="tx1"/>
                </a:solidFill>
                <a:latin typeface="Times New Roman" pitchFamily="18" charset="0"/>
                <a:ea typeface="ＭＳ Ｐゴシック" charset="-128"/>
              </a:defRPr>
            </a:lvl4pPr>
            <a:lvl5pPr eaLnBrk="0" hangingPunct="0">
              <a:defRPr sz="20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0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0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0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000">
                <a:solidFill>
                  <a:schemeClr val="tx1"/>
                </a:solidFill>
                <a:latin typeface="Times New Roman" pitchFamily="18" charset="0"/>
                <a:ea typeface="ＭＳ Ｐゴシック" charset="-128"/>
              </a:defRPr>
            </a:lvl9pPr>
          </a:lstStyle>
          <a:p>
            <a:pPr eaLnBrk="1" hangingPunct="1">
              <a:lnSpc>
                <a:spcPct val="90000"/>
              </a:lnSpc>
              <a:spcBef>
                <a:spcPct val="50000"/>
              </a:spcBef>
            </a:pPr>
            <a:r>
              <a:rPr lang="en-US" sz="2700" dirty="0">
                <a:latin typeface="Arial Unicode MS" pitchFamily="34" charset="-128"/>
              </a:rPr>
              <a:t>Cannabis users</a:t>
            </a:r>
          </a:p>
        </p:txBody>
      </p:sp>
      <p:grpSp>
        <p:nvGrpSpPr>
          <p:cNvPr id="3" name="Group 8"/>
          <p:cNvGrpSpPr>
            <a:grpSpLocks/>
          </p:cNvGrpSpPr>
          <p:nvPr/>
        </p:nvGrpSpPr>
        <p:grpSpPr bwMode="auto">
          <a:xfrm>
            <a:off x="6690125" y="1107284"/>
            <a:ext cx="1620440" cy="594122"/>
            <a:chOff x="3421" y="372"/>
            <a:chExt cx="1361" cy="499"/>
          </a:xfrm>
        </p:grpSpPr>
        <p:sp>
          <p:nvSpPr>
            <p:cNvPr id="177163" name="AutoShape 9"/>
            <p:cNvSpPr>
              <a:spLocks/>
            </p:cNvSpPr>
            <p:nvPr/>
          </p:nvSpPr>
          <p:spPr bwMode="auto">
            <a:xfrm>
              <a:off x="3424" y="391"/>
              <a:ext cx="1358" cy="480"/>
            </a:xfrm>
            <a:prstGeom prst="borderCallout1">
              <a:avLst>
                <a:gd name="adj1" fmla="val 15000"/>
                <a:gd name="adj2" fmla="val -3532"/>
                <a:gd name="adj3" fmla="val 317292"/>
                <a:gd name="adj4" fmla="val -3532"/>
              </a:avLst>
            </a:prstGeom>
            <a:noFill/>
            <a:ln w="28575">
              <a:solidFill>
                <a:srgbClr val="FF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lIns="68203" tIns="34102" rIns="68203" bIns="34102"/>
            <a:lstStyle/>
            <a:p>
              <a:pPr algn="ctr">
                <a:lnSpc>
                  <a:spcPct val="90000"/>
                </a:lnSpc>
                <a:spcBef>
                  <a:spcPct val="30000"/>
                </a:spcBef>
              </a:pPr>
              <a:r>
                <a:rPr lang="en-US" sz="1350" dirty="0">
                  <a:latin typeface="Arial Unicode MS" pitchFamily="34" charset="-128"/>
                </a:rPr>
                <a:t>Selective prevention</a:t>
              </a:r>
            </a:p>
          </p:txBody>
        </p:sp>
        <p:sp>
          <p:nvSpPr>
            <p:cNvPr id="177164" name="AutoShape 10"/>
            <p:cNvSpPr>
              <a:spLocks/>
            </p:cNvSpPr>
            <p:nvPr/>
          </p:nvSpPr>
          <p:spPr bwMode="auto">
            <a:xfrm>
              <a:off x="3421" y="372"/>
              <a:ext cx="1358" cy="499"/>
            </a:xfrm>
            <a:prstGeom prst="borderCallout1">
              <a:avLst>
                <a:gd name="adj1" fmla="val 14431"/>
                <a:gd name="adj2" fmla="val -3532"/>
                <a:gd name="adj3" fmla="val 169741"/>
                <a:gd name="adj4" fmla="val -59792"/>
              </a:avLst>
            </a:prstGeom>
            <a:noFill/>
            <a:ln w="28575">
              <a:solidFill>
                <a:srgbClr val="FF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lIns="68203" tIns="34102" rIns="68203" bIns="34102"/>
            <a:lstStyle/>
            <a:p>
              <a:pPr algn="ctr">
                <a:lnSpc>
                  <a:spcPct val="90000"/>
                </a:lnSpc>
                <a:spcBef>
                  <a:spcPct val="30000"/>
                </a:spcBef>
              </a:pPr>
              <a:endParaRPr lang="en-GB" sz="1350">
                <a:latin typeface="Arial Unicode MS" pitchFamily="34" charset="-128"/>
              </a:endParaRPr>
            </a:p>
          </p:txBody>
        </p:sp>
      </p:grpSp>
      <p:sp>
        <p:nvSpPr>
          <p:cNvPr id="270347" name="AutoShape 11"/>
          <p:cNvSpPr>
            <a:spLocks/>
          </p:cNvSpPr>
          <p:nvPr/>
        </p:nvSpPr>
        <p:spPr bwMode="auto">
          <a:xfrm>
            <a:off x="8148641" y="1754985"/>
            <a:ext cx="1293019" cy="626269"/>
          </a:xfrm>
          <a:prstGeom prst="borderCallout1">
            <a:avLst>
              <a:gd name="adj1" fmla="val 13690"/>
              <a:gd name="adj2" fmla="val -4421"/>
              <a:gd name="adj3" fmla="val 146579"/>
              <a:gd name="adj4" fmla="val -18968"/>
            </a:avLst>
          </a:prstGeom>
          <a:noFill/>
          <a:ln w="28575">
            <a:solidFill>
              <a:srgbClr val="33CC33"/>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lIns="68203" tIns="34102" rIns="68203" bIns="34102"/>
          <a:lstStyle/>
          <a:p>
            <a:pPr algn="ctr">
              <a:lnSpc>
                <a:spcPct val="90000"/>
              </a:lnSpc>
              <a:spcBef>
                <a:spcPct val="30000"/>
              </a:spcBef>
            </a:pPr>
            <a:r>
              <a:rPr lang="en-US" sz="1350">
                <a:latin typeface="Arial Unicode MS" pitchFamily="34" charset="-128"/>
              </a:rPr>
              <a:t>Indicated prevention</a:t>
            </a:r>
          </a:p>
        </p:txBody>
      </p:sp>
      <p:sp>
        <p:nvSpPr>
          <p:cNvPr id="177160" name="Oval 12"/>
          <p:cNvSpPr>
            <a:spLocks noChangeArrowheads="1"/>
          </p:cNvSpPr>
          <p:nvPr/>
        </p:nvSpPr>
        <p:spPr bwMode="auto">
          <a:xfrm>
            <a:off x="1714119" y="1646637"/>
            <a:ext cx="5198650" cy="3888581"/>
          </a:xfrm>
          <a:prstGeom prst="ellipse">
            <a:avLst/>
          </a:pr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68203" tIns="34102" rIns="68203" bIns="34102" anchor="ctr"/>
          <a:lstStyle/>
          <a:p>
            <a:pPr algn="ctr">
              <a:lnSpc>
                <a:spcPct val="90000"/>
              </a:lnSpc>
              <a:spcBef>
                <a:spcPct val="30000"/>
              </a:spcBef>
            </a:pPr>
            <a:r>
              <a:rPr lang="en-US" sz="1350" dirty="0">
                <a:latin typeface="Arial Unicode MS" pitchFamily="34" charset="-128"/>
              </a:rPr>
              <a:t>70 Million </a:t>
            </a:r>
            <a:br>
              <a:rPr lang="en-US" sz="1350" dirty="0">
                <a:latin typeface="Arial Unicode MS" pitchFamily="34" charset="-128"/>
              </a:rPr>
            </a:br>
            <a:r>
              <a:rPr lang="en-US" sz="1350" dirty="0">
                <a:latin typeface="Arial Unicode MS" pitchFamily="34" charset="-128"/>
              </a:rPr>
              <a:t>Europeans</a:t>
            </a:r>
            <a:br>
              <a:rPr lang="en-US" sz="1350" dirty="0">
                <a:latin typeface="Arial Unicode MS" pitchFamily="34" charset="-128"/>
              </a:rPr>
            </a:br>
            <a:r>
              <a:rPr lang="en-US" sz="1350" dirty="0">
                <a:latin typeface="Arial Unicode MS" pitchFamily="34" charset="-128"/>
              </a:rPr>
              <a:t>ever used (LTP</a:t>
            </a:r>
            <a:r>
              <a:rPr lang="en-US" sz="1200" dirty="0">
                <a:latin typeface="Arial Unicode MS" pitchFamily="34" charset="-128"/>
              </a:rPr>
              <a:t>)</a:t>
            </a:r>
          </a:p>
        </p:txBody>
      </p:sp>
      <p:sp>
        <p:nvSpPr>
          <p:cNvPr id="177161" name="Oval 13"/>
          <p:cNvSpPr>
            <a:spLocks noChangeArrowheads="1"/>
          </p:cNvSpPr>
          <p:nvPr/>
        </p:nvSpPr>
        <p:spPr bwMode="auto">
          <a:xfrm rot="1106097">
            <a:off x="5772150" y="2781303"/>
            <a:ext cx="1134666" cy="1835944"/>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68203" tIns="34102" rIns="68203" bIns="34102" anchor="ctr"/>
          <a:lstStyle/>
          <a:p>
            <a:pPr algn="ctr">
              <a:lnSpc>
                <a:spcPct val="90000"/>
              </a:lnSpc>
              <a:spcBef>
                <a:spcPct val="30000"/>
              </a:spcBef>
            </a:pPr>
            <a:r>
              <a:rPr lang="en-US" sz="1350">
                <a:latin typeface="Arial Unicode MS" pitchFamily="34" charset="-128"/>
              </a:rPr>
              <a:t>3 Million </a:t>
            </a:r>
            <a:br>
              <a:rPr lang="en-US" sz="1350">
                <a:latin typeface="Arial Unicode MS" pitchFamily="34" charset="-128"/>
              </a:rPr>
            </a:br>
            <a:r>
              <a:rPr lang="en-US" sz="1350">
                <a:latin typeface="Arial Unicode MS" pitchFamily="34" charset="-128"/>
              </a:rPr>
              <a:t>daily</a:t>
            </a:r>
          </a:p>
        </p:txBody>
      </p:sp>
      <p:sp>
        <p:nvSpPr>
          <p:cNvPr id="270350" name="AutoShape 14"/>
          <p:cNvSpPr>
            <a:spLocks noChangeArrowheads="1"/>
          </p:cNvSpPr>
          <p:nvPr/>
        </p:nvSpPr>
        <p:spPr bwMode="auto">
          <a:xfrm>
            <a:off x="5880501" y="3537347"/>
            <a:ext cx="1674019" cy="1565672"/>
          </a:xfrm>
          <a:prstGeom prst="irregularSeal1">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203" tIns="34102" rIns="68203" bIns="34102" anchor="ctr"/>
          <a:lstStyle/>
          <a:p>
            <a:pPr algn="ctr">
              <a:lnSpc>
                <a:spcPct val="90000"/>
              </a:lnSpc>
              <a:spcBef>
                <a:spcPct val="30000"/>
              </a:spcBef>
            </a:pPr>
            <a:r>
              <a:rPr lang="en-US" sz="1200">
                <a:solidFill>
                  <a:schemeClr val="bg1"/>
                </a:solidFill>
                <a:latin typeface="Arial Unicode MS" pitchFamily="34" charset="-128"/>
              </a:rPr>
              <a:t>Problem </a:t>
            </a:r>
            <a:br>
              <a:rPr lang="en-US" sz="1200">
                <a:solidFill>
                  <a:schemeClr val="bg1"/>
                </a:solidFill>
                <a:latin typeface="Arial Unicode MS" pitchFamily="34" charset="-128"/>
              </a:rPr>
            </a:br>
            <a:r>
              <a:rPr lang="en-US" sz="1200">
                <a:solidFill>
                  <a:schemeClr val="bg1"/>
                </a:solidFill>
                <a:latin typeface="Arial Unicode MS" pitchFamily="34" charset="-128"/>
              </a:rPr>
              <a:t>escalation</a:t>
            </a:r>
          </a:p>
        </p:txBody>
      </p:sp>
      <p:sp>
        <p:nvSpPr>
          <p:cNvPr id="4" name="TextBox 3"/>
          <p:cNvSpPr txBox="1"/>
          <p:nvPr/>
        </p:nvSpPr>
        <p:spPr>
          <a:xfrm>
            <a:off x="7769942" y="5564207"/>
            <a:ext cx="2203360" cy="300082"/>
          </a:xfrm>
          <a:prstGeom prst="rect">
            <a:avLst/>
          </a:prstGeom>
          <a:noFill/>
        </p:spPr>
        <p:txBody>
          <a:bodyPr wrap="none" rtlCol="0">
            <a:spAutoFit/>
          </a:bodyPr>
          <a:lstStyle/>
          <a:p>
            <a:r>
              <a:rPr lang="en-GB" sz="1350" dirty="0"/>
              <a:t>Slide courtesy of </a:t>
            </a:r>
            <a:r>
              <a:rPr lang="en-GB" sz="1350" dirty="0" err="1"/>
              <a:t>G.Burkhart</a:t>
            </a:r>
            <a:endParaRPr lang="en-GB" sz="1350" dirty="0"/>
          </a:p>
        </p:txBody>
      </p:sp>
      <p:grpSp>
        <p:nvGrpSpPr>
          <p:cNvPr id="7" name="Group 6"/>
          <p:cNvGrpSpPr/>
          <p:nvPr/>
        </p:nvGrpSpPr>
        <p:grpSpPr>
          <a:xfrm>
            <a:off x="3233740" y="951742"/>
            <a:ext cx="1616869" cy="594122"/>
            <a:chOff x="2279649" y="125987"/>
            <a:chExt cx="2155825" cy="792163"/>
          </a:xfrm>
        </p:grpSpPr>
        <p:sp>
          <p:nvSpPr>
            <p:cNvPr id="19" name="AutoShape 10"/>
            <p:cNvSpPr>
              <a:spLocks/>
            </p:cNvSpPr>
            <p:nvPr/>
          </p:nvSpPr>
          <p:spPr bwMode="auto">
            <a:xfrm>
              <a:off x="2279649" y="125987"/>
              <a:ext cx="2155825" cy="792163"/>
            </a:xfrm>
            <a:prstGeom prst="borderCallout1">
              <a:avLst>
                <a:gd name="adj1" fmla="val 40595"/>
                <a:gd name="adj2" fmla="val 427"/>
                <a:gd name="adj3" fmla="val 191288"/>
                <a:gd name="adj4" fmla="val -38302"/>
              </a:avLst>
            </a:prstGeom>
            <a:noFill/>
            <a:ln w="28575">
              <a:solidFill>
                <a:schemeClr val="tx2">
                  <a:lumMod val="75000"/>
                </a:schemeClr>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lIns="68203" tIns="34102" rIns="68203" bIns="34102"/>
            <a:lstStyle/>
            <a:p>
              <a:pPr algn="ctr">
                <a:lnSpc>
                  <a:spcPct val="90000"/>
                </a:lnSpc>
                <a:spcBef>
                  <a:spcPct val="30000"/>
                </a:spcBef>
              </a:pPr>
              <a:endParaRPr lang="en-GB" sz="1350">
                <a:solidFill>
                  <a:schemeClr val="bg1">
                    <a:lumMod val="95000"/>
                    <a:lumOff val="5000"/>
                  </a:schemeClr>
                </a:solidFill>
                <a:latin typeface="Arial Unicode MS" pitchFamily="34" charset="-128"/>
              </a:endParaRPr>
            </a:p>
          </p:txBody>
        </p:sp>
        <p:sp>
          <p:nvSpPr>
            <p:cNvPr id="6" name="TextBox 5"/>
            <p:cNvSpPr txBox="1"/>
            <p:nvPr/>
          </p:nvSpPr>
          <p:spPr>
            <a:xfrm>
              <a:off x="2682137" y="213918"/>
              <a:ext cx="1394057" cy="677108"/>
            </a:xfrm>
            <a:prstGeom prst="rect">
              <a:avLst/>
            </a:prstGeom>
            <a:noFill/>
          </p:spPr>
          <p:txBody>
            <a:bodyPr wrap="none" rtlCol="0">
              <a:spAutoFit/>
            </a:bodyPr>
            <a:lstStyle/>
            <a:p>
              <a:pPr algn="ctr"/>
              <a:r>
                <a:rPr lang="en-GB" sz="1350"/>
                <a:t>Universal </a:t>
              </a:r>
            </a:p>
            <a:p>
              <a:pPr algn="ctr"/>
              <a:r>
                <a:rPr lang="en-GB" sz="1350" dirty="0"/>
                <a:t>intervention</a:t>
              </a:r>
            </a:p>
          </p:txBody>
        </p:sp>
      </p:grpSp>
    </p:spTree>
    <p:custDataLst>
      <p:tags r:id="rId1"/>
    </p:custDataLst>
    <p:extLst>
      <p:ext uri="{BB962C8B-B14F-4D97-AF65-F5344CB8AC3E}">
        <p14:creationId xmlns:p14="http://schemas.microsoft.com/office/powerpoint/2010/main" val="943594821"/>
      </p:ext>
    </p:extLst>
  </p:cSld>
  <p:clrMapOvr>
    <a:masterClrMapping/>
  </p:clrMapOvr>
  <mc:AlternateContent xmlns:mc="http://schemas.openxmlformats.org/markup-compatibility/2006" xmlns:p14="http://schemas.microsoft.com/office/powerpoint/2010/main">
    <mc:Choice Requires="p14">
      <p:transition p14:dur="0" advTm="61515"/>
    </mc:Choice>
    <mc:Fallback xmlns="">
      <p:transition advTm="615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ox(in)">
                                      <p:cBhvr>
                                        <p:cTn id="11" dur="500"/>
                                        <p:tgtEl>
                                          <p:spTgt spid="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ox(in)">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270347"/>
                                        </p:tgtEl>
                                        <p:attrNameLst>
                                          <p:attrName>style.visibility</p:attrName>
                                        </p:attrNameLst>
                                      </p:cBhvr>
                                      <p:to>
                                        <p:strVal val="visible"/>
                                      </p:to>
                                    </p:set>
                                    <p:animEffect transition="in" filter="box(in)">
                                      <p:cBhvr>
                                        <p:cTn id="21" dur="500"/>
                                        <p:tgtEl>
                                          <p:spTgt spid="27034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8" presetClass="entr" presetSubtype="32" fill="hold" grpId="0" nodeType="clickEffect">
                                  <p:stCondLst>
                                    <p:cond delay="0"/>
                                  </p:stCondLst>
                                  <p:childTnLst>
                                    <p:set>
                                      <p:cBhvr>
                                        <p:cTn id="25" dur="1" fill="hold">
                                          <p:stCondLst>
                                            <p:cond delay="0"/>
                                          </p:stCondLst>
                                        </p:cTn>
                                        <p:tgtEl>
                                          <p:spTgt spid="270350"/>
                                        </p:tgtEl>
                                        <p:attrNameLst>
                                          <p:attrName>style.visibility</p:attrName>
                                        </p:attrNameLst>
                                      </p:cBhvr>
                                      <p:to>
                                        <p:strVal val="visible"/>
                                      </p:to>
                                    </p:set>
                                    <p:animEffect transition="in" filter="diamond(out)">
                                      <p:cBhvr>
                                        <p:cTn id="26" dur="2000"/>
                                        <p:tgtEl>
                                          <p:spTgt spid="270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47" grpId="0" animBg="1"/>
      <p:bldP spid="27035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dn.theconversation.com/files/169384/width754/file-20170515-7019-1mhsl9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28" t="9091" r="8520" b="1"/>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20618" y="1161534"/>
            <a:ext cx="7202506" cy="925351"/>
          </a:xfrm>
          <a:prstGeom prst="rect">
            <a:avLst/>
          </a:prstGeom>
          <a:solidFill>
            <a:srgbClr val="000000">
              <a:alpha val="70000"/>
            </a:srgbClr>
          </a:solidFill>
          <a:ln>
            <a:noFill/>
          </a:ln>
        </p:spPr>
        <p:txBody>
          <a:bodyPr vert="horz" lIns="182880" tIns="182880" rIns="182880" bIns="182880" rtlCol="0" anchor="ctr">
            <a:normAutofit/>
          </a:bodyPr>
          <a:lstStyle/>
          <a:p>
            <a:pPr algn="ctr">
              <a:lnSpc>
                <a:spcPct val="90000"/>
              </a:lnSpc>
              <a:spcBef>
                <a:spcPct val="0"/>
              </a:spcBef>
              <a:spcAft>
                <a:spcPts val="600"/>
              </a:spcAft>
            </a:pPr>
            <a:r>
              <a:rPr lang="en-US" sz="1300" kern="1200" cap="all" spc="200" baseline="0">
                <a:solidFill>
                  <a:srgbClr val="FFFFFF"/>
                </a:solidFill>
                <a:latin typeface="+mj-lt"/>
                <a:ea typeface="+mj-ea"/>
                <a:cs typeface="+mj-cs"/>
              </a:rPr>
              <a:t>GDS, 2017; Hindocha et al., 2017; Patton et al., 2005;  Tashkin, 2015; Van Dam &amp; Earleywine, 2010</a:t>
            </a:r>
          </a:p>
        </p:txBody>
      </p:sp>
      <p:sp>
        <p:nvSpPr>
          <p:cNvPr id="3" name="Rectangle 2">
            <a:extLst>
              <a:ext uri="{FF2B5EF4-FFF2-40B4-BE49-F238E27FC236}">
                <a16:creationId xmlns:a16="http://schemas.microsoft.com/office/drawing/2014/main" xmlns="" id="{55E8FE26-4E0A-0940-86A7-B4CD944A1DD4}"/>
              </a:ext>
            </a:extLst>
          </p:cNvPr>
          <p:cNvSpPr/>
          <p:nvPr/>
        </p:nvSpPr>
        <p:spPr>
          <a:xfrm>
            <a:off x="1779181" y="4869713"/>
            <a:ext cx="9902456" cy="659218"/>
          </a:xfrm>
          <a:prstGeom prst="rect">
            <a:avLst/>
          </a:prstGeom>
          <a:noFill/>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199521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Harry\lectures\prof lecture\prevention.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03" t="2563" r="2120" b="4211"/>
          <a:stretch/>
        </p:blipFill>
        <p:spPr bwMode="auto">
          <a:xfrm>
            <a:off x="1668727" y="531628"/>
            <a:ext cx="8854546" cy="436885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2724150" y="5290008"/>
            <a:ext cx="6743700" cy="1264762"/>
          </a:xfrm>
        </p:spPr>
        <p:txBody>
          <a:bodyPr vert="horz" lIns="274320" tIns="182880" rIns="274320" bIns="182880" rtlCol="0" anchor="ctr" anchorCtr="1">
            <a:normAutofit/>
          </a:bodyPr>
          <a:lstStyle/>
          <a:p>
            <a:r>
              <a:rPr lang="en-US" sz="2400"/>
              <a:t>USA Institute of Medicine Model of Prevention (1994; 2009)</a:t>
            </a:r>
          </a:p>
        </p:txBody>
      </p:sp>
    </p:spTree>
    <p:extLst>
      <p:ext uri="{BB962C8B-B14F-4D97-AF65-F5344CB8AC3E}">
        <p14:creationId xmlns:p14="http://schemas.microsoft.com/office/powerpoint/2010/main" val="190228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1919288" y="260350"/>
            <a:ext cx="8748712" cy="1143000"/>
          </a:xfrm>
        </p:spPr>
        <p:txBody>
          <a:bodyPr>
            <a:normAutofit fontScale="90000"/>
          </a:bodyPr>
          <a:lstStyle/>
          <a:p>
            <a:pPr>
              <a:defRPr/>
            </a:pPr>
            <a:r>
              <a:rPr lang="en-AU" sz="3600" dirty="0">
                <a:solidFill>
                  <a:schemeClr val="tx1"/>
                </a:solidFill>
                <a:ea typeface="Open Sans" pitchFamily="34" charset="0"/>
              </a:rPr>
              <a:t>Tiered system of prevention delivery</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964485"/>
              </p:ext>
            </p:extLst>
          </p:nvPr>
        </p:nvGraphicFramePr>
        <p:xfrm>
          <a:off x="2819400" y="2209800"/>
          <a:ext cx="6019800" cy="373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7" name="Straight Arrow Connector 6"/>
          <p:cNvCxnSpPr>
            <a:cxnSpLocks noChangeShapeType="1"/>
          </p:cNvCxnSpPr>
          <p:nvPr/>
        </p:nvCxnSpPr>
        <p:spPr bwMode="auto">
          <a:xfrm flipV="1">
            <a:off x="2438400" y="2133600"/>
            <a:ext cx="76200" cy="3733800"/>
          </a:xfrm>
          <a:prstGeom prst="straightConnector1">
            <a:avLst/>
          </a:prstGeom>
          <a:noFill/>
          <a:ln w="38100">
            <a:solidFill>
              <a:schemeClr val="accent2"/>
            </a:solidFill>
            <a:round/>
            <a:headEnd/>
            <a:tailEnd type="arrow" w="med" len="me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sp>
        <p:nvSpPr>
          <p:cNvPr id="116740" name="TextBox 7"/>
          <p:cNvSpPr txBox="1">
            <a:spLocks noChangeArrowheads="1"/>
          </p:cNvSpPr>
          <p:nvPr/>
        </p:nvSpPr>
        <p:spPr bwMode="auto">
          <a:xfrm>
            <a:off x="1919288" y="1687512"/>
            <a:ext cx="167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AU" altLang="en-US" sz="1800" dirty="0">
                <a:cs typeface="Open Sans" pitchFamily="34" charset="0"/>
              </a:rPr>
              <a:t>High need</a:t>
            </a:r>
          </a:p>
        </p:txBody>
      </p:sp>
      <p:sp>
        <p:nvSpPr>
          <p:cNvPr id="116741" name="TextBox 8"/>
          <p:cNvSpPr txBox="1">
            <a:spLocks noChangeArrowheads="1"/>
          </p:cNvSpPr>
          <p:nvPr/>
        </p:nvSpPr>
        <p:spPr bwMode="auto">
          <a:xfrm>
            <a:off x="1752600" y="5943600"/>
            <a:ext cx="167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AU" altLang="en-US" sz="1800">
                <a:cs typeface="Open Sans" pitchFamily="34" charset="0"/>
              </a:rPr>
              <a:t>Low need</a:t>
            </a:r>
          </a:p>
        </p:txBody>
      </p:sp>
      <p:cxnSp>
        <p:nvCxnSpPr>
          <p:cNvPr id="11" name="Straight Arrow Connector 10"/>
          <p:cNvCxnSpPr>
            <a:cxnSpLocks noChangeShapeType="1"/>
          </p:cNvCxnSpPr>
          <p:nvPr/>
        </p:nvCxnSpPr>
        <p:spPr bwMode="auto">
          <a:xfrm flipV="1">
            <a:off x="9144000" y="2133600"/>
            <a:ext cx="76200" cy="3733800"/>
          </a:xfrm>
          <a:prstGeom prst="straightConnector1">
            <a:avLst/>
          </a:prstGeom>
          <a:noFill/>
          <a:ln w="38100">
            <a:solidFill>
              <a:srgbClr val="FF0000"/>
            </a:solidFill>
            <a:round/>
            <a:headEnd/>
            <a:tailEnd type="arrow" w="med" len="me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sp>
        <p:nvSpPr>
          <p:cNvPr id="116743" name="TextBox 11"/>
          <p:cNvSpPr txBox="1">
            <a:spLocks noChangeArrowheads="1"/>
          </p:cNvSpPr>
          <p:nvPr/>
        </p:nvSpPr>
        <p:spPr bwMode="auto">
          <a:xfrm>
            <a:off x="8610600" y="1676400"/>
            <a:ext cx="1676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AU" altLang="en-US" sz="1800" dirty="0">
                <a:cs typeface="Open Sans" pitchFamily="34" charset="0"/>
              </a:rPr>
              <a:t>Indicated</a:t>
            </a:r>
          </a:p>
        </p:txBody>
      </p:sp>
      <p:sp>
        <p:nvSpPr>
          <p:cNvPr id="116744" name="TextBox 12"/>
          <p:cNvSpPr txBox="1">
            <a:spLocks noChangeArrowheads="1"/>
          </p:cNvSpPr>
          <p:nvPr/>
        </p:nvSpPr>
        <p:spPr bwMode="auto">
          <a:xfrm>
            <a:off x="8610600" y="5943601"/>
            <a:ext cx="1676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AU" altLang="en-US" sz="1800" dirty="0">
                <a:cs typeface="Open Sans" pitchFamily="34" charset="0"/>
              </a:rPr>
              <a:t>Universal</a:t>
            </a:r>
          </a:p>
        </p:txBody>
      </p:sp>
    </p:spTree>
    <p:extLst>
      <p:ext uri="{BB962C8B-B14F-4D97-AF65-F5344CB8AC3E}">
        <p14:creationId xmlns:p14="http://schemas.microsoft.com/office/powerpoint/2010/main" val="1103731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63" name="Group 12"/>
          <p:cNvGrpSpPr>
            <a:grpSpLocks/>
          </p:cNvGrpSpPr>
          <p:nvPr/>
        </p:nvGrpSpPr>
        <p:grpSpPr bwMode="auto">
          <a:xfrm>
            <a:off x="1782789" y="3629075"/>
            <a:ext cx="8169258" cy="1274191"/>
            <a:chOff x="288" y="2208"/>
            <a:chExt cx="5500" cy="674"/>
          </a:xfrm>
        </p:grpSpPr>
        <p:sp>
          <p:nvSpPr>
            <p:cNvPr id="23596" name="Line 17"/>
            <p:cNvSpPr>
              <a:spLocks noChangeShapeType="1"/>
            </p:cNvSpPr>
            <p:nvPr/>
          </p:nvSpPr>
          <p:spPr bwMode="auto">
            <a:xfrm>
              <a:off x="1247" y="2544"/>
              <a:ext cx="4355" cy="0"/>
            </a:xfrm>
            <a:prstGeom prst="line">
              <a:avLst/>
            </a:prstGeom>
            <a:noFill/>
            <a:ln w="25400">
              <a:solidFill>
                <a:schemeClr val="tx1"/>
              </a:solidFill>
              <a:round/>
              <a:headEnd type="none" w="sm" len="sm"/>
              <a:tailEnd type="stealth" w="med" len="lg"/>
            </a:ln>
          </p:spPr>
          <p:txBody>
            <a:bodyPr/>
            <a:lstStyle/>
            <a:p>
              <a:endParaRPr lang="en-GB" sz="1350"/>
            </a:p>
          </p:txBody>
        </p:sp>
        <p:sp>
          <p:nvSpPr>
            <p:cNvPr id="23592" name="Line 13"/>
            <p:cNvSpPr>
              <a:spLocks noChangeShapeType="1"/>
            </p:cNvSpPr>
            <p:nvPr/>
          </p:nvSpPr>
          <p:spPr bwMode="auto">
            <a:xfrm flipV="1">
              <a:off x="2256" y="2496"/>
              <a:ext cx="0" cy="96"/>
            </a:xfrm>
            <a:prstGeom prst="line">
              <a:avLst/>
            </a:prstGeom>
            <a:noFill/>
            <a:ln w="25400">
              <a:solidFill>
                <a:schemeClr val="tx1"/>
              </a:solidFill>
              <a:round/>
              <a:headEnd type="none" w="sm" len="sm"/>
              <a:tailEnd type="none" w="sm" len="sm"/>
            </a:ln>
          </p:spPr>
          <p:txBody>
            <a:bodyPr/>
            <a:lstStyle/>
            <a:p>
              <a:endParaRPr lang="en-GB" sz="1350"/>
            </a:p>
          </p:txBody>
        </p:sp>
        <p:sp>
          <p:nvSpPr>
            <p:cNvPr id="23593" name="Line 14"/>
            <p:cNvSpPr>
              <a:spLocks noChangeShapeType="1"/>
            </p:cNvSpPr>
            <p:nvPr/>
          </p:nvSpPr>
          <p:spPr bwMode="auto">
            <a:xfrm flipV="1">
              <a:off x="4565" y="2501"/>
              <a:ext cx="0" cy="80"/>
            </a:xfrm>
            <a:prstGeom prst="line">
              <a:avLst/>
            </a:prstGeom>
            <a:noFill/>
            <a:ln w="25400">
              <a:solidFill>
                <a:schemeClr val="tx1"/>
              </a:solidFill>
              <a:round/>
              <a:headEnd type="none" w="sm" len="sm"/>
              <a:tailEnd type="none" w="sm" len="sm"/>
            </a:ln>
          </p:spPr>
          <p:txBody>
            <a:bodyPr/>
            <a:lstStyle/>
            <a:p>
              <a:endParaRPr lang="en-GB" sz="1350"/>
            </a:p>
          </p:txBody>
        </p:sp>
        <p:sp>
          <p:nvSpPr>
            <p:cNvPr id="23594" name="Rectangle 15"/>
            <p:cNvSpPr>
              <a:spLocks noChangeArrowheads="1"/>
            </p:cNvSpPr>
            <p:nvPr/>
          </p:nvSpPr>
          <p:spPr bwMode="auto">
            <a:xfrm>
              <a:off x="2064" y="2592"/>
              <a:ext cx="399" cy="278"/>
            </a:xfrm>
            <a:prstGeom prst="rect">
              <a:avLst/>
            </a:prstGeom>
            <a:noFill/>
            <a:ln w="9525">
              <a:noFill/>
              <a:miter lim="800000"/>
              <a:headEnd/>
              <a:tailEnd/>
            </a:ln>
          </p:spPr>
          <p:txBody>
            <a:bodyPr lIns="145256" tIns="72629" rIns="145256" bIns="72629">
              <a:spAutoFit/>
            </a:bodyPr>
            <a:lstStyle/>
            <a:p>
              <a:pPr defTabSz="3024188" eaLnBrk="0" hangingPunct="0"/>
              <a:endParaRPr lang="en-US" sz="1200" b="1">
                <a:solidFill>
                  <a:srgbClr val="FFFF00"/>
                </a:solidFill>
                <a:latin typeface="Arial" charset="0"/>
              </a:endParaRPr>
            </a:p>
          </p:txBody>
        </p:sp>
        <p:sp>
          <p:nvSpPr>
            <p:cNvPr id="23595" name="Rectangle 16"/>
            <p:cNvSpPr>
              <a:spLocks noChangeArrowheads="1"/>
            </p:cNvSpPr>
            <p:nvPr/>
          </p:nvSpPr>
          <p:spPr bwMode="auto">
            <a:xfrm>
              <a:off x="3360" y="2604"/>
              <a:ext cx="277" cy="278"/>
            </a:xfrm>
            <a:prstGeom prst="rect">
              <a:avLst/>
            </a:prstGeom>
            <a:noFill/>
            <a:ln w="9525">
              <a:noFill/>
              <a:miter lim="800000"/>
              <a:headEnd/>
              <a:tailEnd/>
            </a:ln>
          </p:spPr>
          <p:txBody>
            <a:bodyPr wrap="none" lIns="145256" tIns="72629" rIns="145256" bIns="72629">
              <a:spAutoFit/>
            </a:bodyPr>
            <a:lstStyle/>
            <a:p>
              <a:pPr defTabSz="3024188" eaLnBrk="0" hangingPunct="0"/>
              <a:endParaRPr lang="en-US" sz="1200" b="1">
                <a:solidFill>
                  <a:srgbClr val="FFFF00"/>
                </a:solidFill>
                <a:latin typeface="Arial" charset="0"/>
              </a:endParaRPr>
            </a:p>
          </p:txBody>
        </p:sp>
        <p:sp>
          <p:nvSpPr>
            <p:cNvPr id="23597" name="Rectangle 18"/>
            <p:cNvSpPr>
              <a:spLocks noChangeArrowheads="1"/>
            </p:cNvSpPr>
            <p:nvPr/>
          </p:nvSpPr>
          <p:spPr bwMode="auto">
            <a:xfrm>
              <a:off x="4320" y="2679"/>
              <a:ext cx="1468" cy="167"/>
            </a:xfrm>
            <a:prstGeom prst="rect">
              <a:avLst/>
            </a:prstGeom>
            <a:noFill/>
            <a:ln w="9525">
              <a:solidFill>
                <a:srgbClr val="002060"/>
              </a:solidFill>
              <a:miter lim="800000"/>
              <a:headEnd/>
              <a:tailEnd/>
            </a:ln>
          </p:spPr>
          <p:txBody>
            <a:bodyPr wrap="none" lIns="69056" tIns="34529" rIns="69056" bIns="34529">
              <a:spAutoFit/>
            </a:bodyPr>
            <a:lstStyle/>
            <a:p>
              <a:pPr eaLnBrk="0" hangingPunct="0"/>
              <a:r>
                <a:rPr lang="de-DE" sz="1600" b="1" dirty="0">
                  <a:latin typeface="Arial" charset="0"/>
                </a:rPr>
                <a:t>Remission/cessation</a:t>
              </a:r>
            </a:p>
          </p:txBody>
        </p:sp>
        <p:sp>
          <p:nvSpPr>
            <p:cNvPr id="23598" name="Rectangle 19"/>
            <p:cNvSpPr>
              <a:spLocks noChangeArrowheads="1"/>
            </p:cNvSpPr>
            <p:nvPr/>
          </p:nvSpPr>
          <p:spPr bwMode="auto">
            <a:xfrm>
              <a:off x="336" y="2208"/>
              <a:ext cx="997" cy="194"/>
            </a:xfrm>
            <a:prstGeom prst="rect">
              <a:avLst/>
            </a:prstGeom>
            <a:noFill/>
            <a:ln w="9525">
              <a:noFill/>
              <a:miter lim="800000"/>
              <a:headEnd/>
              <a:tailEnd/>
            </a:ln>
          </p:spPr>
          <p:txBody>
            <a:bodyPr lIns="69056" tIns="34529" rIns="69056" bIns="34529">
              <a:spAutoFit/>
            </a:bodyPr>
            <a:lstStyle/>
            <a:p>
              <a:pPr defTabSz="571500" eaLnBrk="0" hangingPunct="0"/>
              <a:endParaRPr lang="en-US" sz="1050" b="1">
                <a:solidFill>
                  <a:srgbClr val="FFFF00"/>
                </a:solidFill>
                <a:latin typeface="Arial" charset="0"/>
              </a:endParaRPr>
            </a:p>
          </p:txBody>
        </p:sp>
        <p:sp>
          <p:nvSpPr>
            <p:cNvPr id="23599" name="Line 20"/>
            <p:cNvSpPr>
              <a:spLocks noChangeShapeType="1"/>
            </p:cNvSpPr>
            <p:nvPr/>
          </p:nvSpPr>
          <p:spPr bwMode="auto">
            <a:xfrm>
              <a:off x="288" y="2544"/>
              <a:ext cx="912" cy="0"/>
            </a:xfrm>
            <a:prstGeom prst="line">
              <a:avLst/>
            </a:prstGeom>
            <a:noFill/>
            <a:ln w="76200">
              <a:solidFill>
                <a:schemeClr val="tx1"/>
              </a:solidFill>
              <a:prstDash val="sysDot"/>
              <a:round/>
              <a:headEnd type="none" w="sm" len="sm"/>
              <a:tailEnd type="none" w="sm" len="sm"/>
            </a:ln>
          </p:spPr>
          <p:txBody>
            <a:bodyPr/>
            <a:lstStyle/>
            <a:p>
              <a:endParaRPr lang="en-GB" sz="1350"/>
            </a:p>
          </p:txBody>
        </p:sp>
      </p:grpSp>
      <p:sp>
        <p:nvSpPr>
          <p:cNvPr id="3" name="Title 2"/>
          <p:cNvSpPr>
            <a:spLocks noGrp="1"/>
          </p:cNvSpPr>
          <p:nvPr>
            <p:ph type="title"/>
          </p:nvPr>
        </p:nvSpPr>
        <p:spPr>
          <a:xfrm>
            <a:off x="2594516" y="204944"/>
            <a:ext cx="6907526" cy="559886"/>
          </a:xfrm>
        </p:spPr>
        <p:txBody>
          <a:bodyPr>
            <a:normAutofit fontScale="90000"/>
          </a:bodyPr>
          <a:lstStyle/>
          <a:p>
            <a:r>
              <a:rPr lang="en-GB" dirty="0"/>
              <a:t>Life Course perspective</a:t>
            </a:r>
          </a:p>
        </p:txBody>
      </p:sp>
      <p:sp>
        <p:nvSpPr>
          <p:cNvPr id="4" name="Content Placeholder 3"/>
          <p:cNvSpPr>
            <a:spLocks noGrp="1"/>
          </p:cNvSpPr>
          <p:nvPr>
            <p:ph idx="1"/>
          </p:nvPr>
        </p:nvSpPr>
        <p:spPr/>
        <p:txBody>
          <a:bodyPr/>
          <a:lstStyle/>
          <a:p>
            <a:endParaRPr lang="en-GB"/>
          </a:p>
        </p:txBody>
      </p:sp>
      <p:grpSp>
        <p:nvGrpSpPr>
          <p:cNvPr id="23557" name="Group 3"/>
          <p:cNvGrpSpPr>
            <a:grpSpLocks/>
          </p:cNvGrpSpPr>
          <p:nvPr/>
        </p:nvGrpSpPr>
        <p:grpSpPr bwMode="auto">
          <a:xfrm>
            <a:off x="9062462" y="976718"/>
            <a:ext cx="1996600" cy="2769565"/>
            <a:chOff x="5142" y="949"/>
            <a:chExt cx="1344" cy="1465"/>
          </a:xfrm>
        </p:grpSpPr>
        <p:sp>
          <p:nvSpPr>
            <p:cNvPr id="23600" name="Rectangle 4"/>
            <p:cNvSpPr>
              <a:spLocks noChangeArrowheads="1"/>
            </p:cNvSpPr>
            <p:nvPr/>
          </p:nvSpPr>
          <p:spPr bwMode="auto">
            <a:xfrm>
              <a:off x="5142" y="949"/>
              <a:ext cx="1344" cy="818"/>
            </a:xfrm>
            <a:prstGeom prst="rect">
              <a:avLst/>
            </a:prstGeom>
            <a:noFill/>
            <a:ln w="9525">
              <a:noFill/>
              <a:miter lim="800000"/>
              <a:headEnd/>
              <a:tailEnd/>
            </a:ln>
          </p:spPr>
          <p:txBody>
            <a:bodyPr lIns="69056" tIns="34529" rIns="69056" bIns="34529">
              <a:spAutoFit/>
            </a:bodyPr>
            <a:lstStyle/>
            <a:p>
              <a:pPr eaLnBrk="0" hangingPunct="0"/>
              <a:r>
                <a:rPr lang="de-DE" sz="1600" b="1" dirty="0">
                  <a:solidFill>
                    <a:srgbClr val="FF0000"/>
                  </a:solidFill>
                  <a:latin typeface="Arial" charset="0"/>
                </a:rPr>
                <a:t>More harmful use categories (frequency,</a:t>
              </a:r>
            </a:p>
            <a:p>
              <a:pPr eaLnBrk="0" hangingPunct="0"/>
              <a:r>
                <a:rPr lang="de-DE" sz="1600" b="1" dirty="0">
                  <a:solidFill>
                    <a:srgbClr val="FF0000"/>
                  </a:solidFill>
                  <a:latin typeface="Arial" charset="0"/>
                </a:rPr>
                <a:t>use disorder,</a:t>
              </a:r>
            </a:p>
            <a:p>
              <a:pPr eaLnBrk="0" hangingPunct="0"/>
              <a:r>
                <a:rPr lang="de-DE" sz="1600" b="1" dirty="0">
                  <a:solidFill>
                    <a:srgbClr val="FF0000"/>
                  </a:solidFill>
                  <a:latin typeface="Arial" charset="0"/>
                </a:rPr>
                <a:t>polysubstance, risky practices) </a:t>
              </a:r>
            </a:p>
          </p:txBody>
        </p:sp>
        <p:sp>
          <p:nvSpPr>
            <p:cNvPr id="23601" name="Rectangle 5"/>
            <p:cNvSpPr>
              <a:spLocks noChangeArrowheads="1"/>
            </p:cNvSpPr>
            <p:nvPr/>
          </p:nvSpPr>
          <p:spPr bwMode="auto">
            <a:xfrm>
              <a:off x="5157" y="2247"/>
              <a:ext cx="1115" cy="167"/>
            </a:xfrm>
            <a:prstGeom prst="rect">
              <a:avLst/>
            </a:prstGeom>
            <a:noFill/>
            <a:ln w="9525">
              <a:noFill/>
              <a:miter lim="800000"/>
              <a:headEnd/>
              <a:tailEnd/>
            </a:ln>
          </p:spPr>
          <p:txBody>
            <a:bodyPr wrap="none" lIns="69056" tIns="34529" rIns="69056" bIns="34529">
              <a:spAutoFit/>
            </a:bodyPr>
            <a:lstStyle/>
            <a:p>
              <a:pPr eaLnBrk="0" hangingPunct="0"/>
              <a:r>
                <a:rPr lang="de-DE" sz="1600" b="1" dirty="0">
                  <a:latin typeface="Arial" charset="0"/>
                </a:rPr>
                <a:t>Fluctuating use</a:t>
              </a:r>
            </a:p>
          </p:txBody>
        </p:sp>
        <p:sp>
          <p:nvSpPr>
            <p:cNvPr id="23602" name="Rectangle 6"/>
            <p:cNvSpPr>
              <a:spLocks noChangeArrowheads="1"/>
            </p:cNvSpPr>
            <p:nvPr/>
          </p:nvSpPr>
          <p:spPr bwMode="auto">
            <a:xfrm>
              <a:off x="5142" y="2027"/>
              <a:ext cx="884" cy="167"/>
            </a:xfrm>
            <a:prstGeom prst="rect">
              <a:avLst/>
            </a:prstGeom>
            <a:noFill/>
            <a:ln w="9525">
              <a:noFill/>
              <a:miter lim="800000"/>
              <a:headEnd/>
              <a:tailEnd/>
            </a:ln>
          </p:spPr>
          <p:txBody>
            <a:bodyPr wrap="none" lIns="69056" tIns="34529" rIns="69056" bIns="34529">
              <a:spAutoFit/>
            </a:bodyPr>
            <a:lstStyle/>
            <a:p>
              <a:pPr eaLnBrk="0" hangingPunct="0"/>
              <a:r>
                <a:rPr lang="de-DE" sz="1600" b="1" dirty="0">
                  <a:latin typeface="Arial" charset="0"/>
                </a:rPr>
                <a:t>Regular use</a:t>
              </a:r>
            </a:p>
          </p:txBody>
        </p:sp>
      </p:grpSp>
      <p:sp>
        <p:nvSpPr>
          <p:cNvPr id="23559" name="Rectangle 8"/>
          <p:cNvSpPr>
            <a:spLocks noChangeArrowheads="1"/>
          </p:cNvSpPr>
          <p:nvPr/>
        </p:nvSpPr>
        <p:spPr bwMode="auto">
          <a:xfrm>
            <a:off x="4848696" y="1259942"/>
            <a:ext cx="2280634" cy="315954"/>
          </a:xfrm>
          <a:prstGeom prst="rect">
            <a:avLst/>
          </a:prstGeom>
          <a:noFill/>
          <a:ln w="9525">
            <a:noFill/>
            <a:miter lim="800000"/>
            <a:headEnd/>
            <a:tailEnd/>
          </a:ln>
        </p:spPr>
        <p:txBody>
          <a:bodyPr lIns="69056" tIns="34529" rIns="69056" bIns="34529">
            <a:spAutoFit/>
          </a:bodyPr>
          <a:lstStyle/>
          <a:p>
            <a:pPr algn="ctr" defTabSz="571500" eaLnBrk="0" hangingPunct="0"/>
            <a:r>
              <a:rPr lang="de-DE" sz="1600" b="1" dirty="0">
                <a:latin typeface="Arial" charset="0"/>
              </a:rPr>
              <a:t>Turning points</a:t>
            </a:r>
          </a:p>
        </p:txBody>
      </p:sp>
      <p:sp>
        <p:nvSpPr>
          <p:cNvPr id="23560" name="Rectangle 9"/>
          <p:cNvSpPr>
            <a:spLocks noChangeArrowheads="1"/>
          </p:cNvSpPr>
          <p:nvPr/>
        </p:nvSpPr>
        <p:spPr bwMode="auto">
          <a:xfrm>
            <a:off x="3289285" y="2370066"/>
            <a:ext cx="856492" cy="315954"/>
          </a:xfrm>
          <a:prstGeom prst="rect">
            <a:avLst/>
          </a:prstGeom>
          <a:noFill/>
          <a:ln w="9525">
            <a:noFill/>
            <a:miter lim="800000"/>
            <a:headEnd/>
            <a:tailEnd/>
          </a:ln>
        </p:spPr>
        <p:txBody>
          <a:bodyPr wrap="square" lIns="69056" tIns="34529" rIns="69056" bIns="34529">
            <a:spAutoFit/>
          </a:bodyPr>
          <a:lstStyle/>
          <a:p>
            <a:pPr defTabSz="571500" eaLnBrk="0" hangingPunct="0"/>
            <a:r>
              <a:rPr lang="de-DE" sz="1600" b="1" dirty="0">
                <a:latin typeface="Arial" charset="0"/>
              </a:rPr>
              <a:t>Onset</a:t>
            </a:r>
          </a:p>
        </p:txBody>
      </p:sp>
      <p:sp>
        <p:nvSpPr>
          <p:cNvPr id="23562" name="Line 11"/>
          <p:cNvSpPr>
            <a:spLocks noChangeShapeType="1"/>
          </p:cNvSpPr>
          <p:nvPr/>
        </p:nvSpPr>
        <p:spPr bwMode="auto">
          <a:xfrm>
            <a:off x="2047108" y="4264276"/>
            <a:ext cx="0" cy="816691"/>
          </a:xfrm>
          <a:prstGeom prst="line">
            <a:avLst/>
          </a:prstGeom>
          <a:noFill/>
          <a:ln w="76200">
            <a:solidFill>
              <a:schemeClr val="tx1"/>
            </a:solidFill>
            <a:prstDash val="sysDot"/>
            <a:round/>
            <a:headEnd type="stealth" w="med" len="med"/>
            <a:tailEnd type="none" w="sm" len="sm"/>
          </a:ln>
        </p:spPr>
        <p:txBody>
          <a:bodyPr/>
          <a:lstStyle/>
          <a:p>
            <a:endParaRPr lang="en-GB" sz="1350"/>
          </a:p>
        </p:txBody>
      </p:sp>
      <p:sp>
        <p:nvSpPr>
          <p:cNvPr id="310293" name="Line 21"/>
          <p:cNvSpPr>
            <a:spLocks noChangeShapeType="1"/>
          </p:cNvSpPr>
          <p:nvPr/>
        </p:nvSpPr>
        <p:spPr bwMode="auto">
          <a:xfrm flipH="1">
            <a:off x="3623685" y="2903123"/>
            <a:ext cx="12015" cy="1247726"/>
          </a:xfrm>
          <a:prstGeom prst="line">
            <a:avLst/>
          </a:prstGeom>
          <a:ln>
            <a:headEnd type="oval" w="med" len="med"/>
            <a:tailEnd type="stealth" w="med" len="lg"/>
          </a:ln>
        </p:spPr>
        <p:style>
          <a:lnRef idx="1">
            <a:schemeClr val="dk1"/>
          </a:lnRef>
          <a:fillRef idx="0">
            <a:schemeClr val="dk1"/>
          </a:fillRef>
          <a:effectRef idx="0">
            <a:schemeClr val="dk1"/>
          </a:effectRef>
          <a:fontRef idx="minor">
            <a:schemeClr val="tx1"/>
          </a:fontRef>
        </p:style>
        <p:txBody>
          <a:bodyPr/>
          <a:lstStyle/>
          <a:p>
            <a:pPr>
              <a:defRPr/>
            </a:pPr>
            <a:endParaRPr lang="en-US" sz="1350"/>
          </a:p>
        </p:txBody>
      </p:sp>
      <p:sp>
        <p:nvSpPr>
          <p:cNvPr id="23566" name="Freeform 23"/>
          <p:cNvSpPr>
            <a:spLocks/>
          </p:cNvSpPr>
          <p:nvPr/>
        </p:nvSpPr>
        <p:spPr bwMode="auto">
          <a:xfrm>
            <a:off x="6773454" y="3188556"/>
            <a:ext cx="2208790" cy="497199"/>
          </a:xfrm>
          <a:custGeom>
            <a:avLst/>
            <a:gdLst>
              <a:gd name="T0" fmla="*/ 2147483647 w 1204"/>
              <a:gd name="T1" fmla="*/ 2147483647 h 215"/>
              <a:gd name="T2" fmla="*/ 2147483647 w 1204"/>
              <a:gd name="T3" fmla="*/ 2147483647 h 215"/>
              <a:gd name="T4" fmla="*/ 2147483647 w 1204"/>
              <a:gd name="T5" fmla="*/ 2147483647 h 215"/>
              <a:gd name="T6" fmla="*/ 2147483647 w 1204"/>
              <a:gd name="T7" fmla="*/ 2147483647 h 215"/>
              <a:gd name="T8" fmla="*/ 2147483647 w 1204"/>
              <a:gd name="T9" fmla="*/ 2147483647 h 215"/>
              <a:gd name="T10" fmla="*/ 2147483647 w 1204"/>
              <a:gd name="T11" fmla="*/ 2147483647 h 215"/>
              <a:gd name="T12" fmla="*/ 2147483647 w 1204"/>
              <a:gd name="T13" fmla="*/ 2147483647 h 215"/>
              <a:gd name="T14" fmla="*/ 2147483647 w 1204"/>
              <a:gd name="T15" fmla="*/ 2147483647 h 215"/>
              <a:gd name="T16" fmla="*/ 2147483647 w 1204"/>
              <a:gd name="T17" fmla="*/ 2147483647 h 215"/>
              <a:gd name="T18" fmla="*/ 2147483647 w 1204"/>
              <a:gd name="T19" fmla="*/ 2147483647 h 215"/>
              <a:gd name="T20" fmla="*/ 2147483647 w 1204"/>
              <a:gd name="T21" fmla="*/ 2147483647 h 215"/>
              <a:gd name="T22" fmla="*/ 2147483647 w 1204"/>
              <a:gd name="T23" fmla="*/ 2147483647 h 215"/>
              <a:gd name="T24" fmla="*/ 2147483647 w 1204"/>
              <a:gd name="T25" fmla="*/ 2147483647 h 215"/>
              <a:gd name="T26" fmla="*/ 2147483647 w 1204"/>
              <a:gd name="T27" fmla="*/ 2147483647 h 215"/>
              <a:gd name="T28" fmla="*/ 2147483647 w 1204"/>
              <a:gd name="T29" fmla="*/ 2147483647 h 215"/>
              <a:gd name="T30" fmla="*/ 2147483647 w 1204"/>
              <a:gd name="T31" fmla="*/ 2147483647 h 215"/>
              <a:gd name="T32" fmla="*/ 2147483647 w 1204"/>
              <a:gd name="T33" fmla="*/ 2147483647 h 215"/>
              <a:gd name="T34" fmla="*/ 2147483647 w 1204"/>
              <a:gd name="T35" fmla="*/ 2147483647 h 215"/>
              <a:gd name="T36" fmla="*/ 2147483647 w 1204"/>
              <a:gd name="T37" fmla="*/ 2147483647 h 215"/>
              <a:gd name="T38" fmla="*/ 2147483647 w 1204"/>
              <a:gd name="T39" fmla="*/ 2147483647 h 215"/>
              <a:gd name="T40" fmla="*/ 2147483647 w 1204"/>
              <a:gd name="T41" fmla="*/ 2147483647 h 215"/>
              <a:gd name="T42" fmla="*/ 2147483647 w 1204"/>
              <a:gd name="T43" fmla="*/ 2147483647 h 215"/>
              <a:gd name="T44" fmla="*/ 2147483647 w 1204"/>
              <a:gd name="T45" fmla="*/ 2147483647 h 215"/>
              <a:gd name="T46" fmla="*/ 2147483647 w 1204"/>
              <a:gd name="T47" fmla="*/ 2147483647 h 215"/>
              <a:gd name="T48" fmla="*/ 2147483647 w 1204"/>
              <a:gd name="T49" fmla="*/ 2147483647 h 215"/>
              <a:gd name="T50" fmla="*/ 2147483647 w 1204"/>
              <a:gd name="T51" fmla="*/ 2147483647 h 215"/>
              <a:gd name="T52" fmla="*/ 2147483647 w 1204"/>
              <a:gd name="T53" fmla="*/ 2147483647 h 215"/>
              <a:gd name="T54" fmla="*/ 2147483647 w 1204"/>
              <a:gd name="T55" fmla="*/ 2147483647 h 215"/>
              <a:gd name="T56" fmla="*/ 2147483647 w 1204"/>
              <a:gd name="T57" fmla="*/ 2147483647 h 215"/>
              <a:gd name="T58" fmla="*/ 2147483647 w 1204"/>
              <a:gd name="T59" fmla="*/ 2147483647 h 215"/>
              <a:gd name="T60" fmla="*/ 2147483647 w 1204"/>
              <a:gd name="T61" fmla="*/ 2147483647 h 215"/>
              <a:gd name="T62" fmla="*/ 2147483647 w 1204"/>
              <a:gd name="T63" fmla="*/ 2147483647 h 215"/>
              <a:gd name="T64" fmla="*/ 2147483647 w 1204"/>
              <a:gd name="T65" fmla="*/ 2147483647 h 215"/>
              <a:gd name="T66" fmla="*/ 2147483647 w 1204"/>
              <a:gd name="T67" fmla="*/ 2147483647 h 215"/>
              <a:gd name="T68" fmla="*/ 2147483647 w 1204"/>
              <a:gd name="T69" fmla="*/ 2147483647 h 215"/>
              <a:gd name="T70" fmla="*/ 2147483647 w 1204"/>
              <a:gd name="T71" fmla="*/ 0 h 215"/>
              <a:gd name="T72" fmla="*/ 0 w 1204"/>
              <a:gd name="T73" fmla="*/ 0 h 21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04"/>
              <a:gd name="T112" fmla="*/ 0 h 215"/>
              <a:gd name="T113" fmla="*/ 1204 w 1204"/>
              <a:gd name="T114" fmla="*/ 215 h 21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04" h="215">
                <a:moveTo>
                  <a:pt x="1203" y="144"/>
                </a:moveTo>
                <a:lnTo>
                  <a:pt x="1172" y="134"/>
                </a:lnTo>
                <a:lnTo>
                  <a:pt x="1140" y="134"/>
                </a:lnTo>
                <a:lnTo>
                  <a:pt x="1110" y="134"/>
                </a:lnTo>
                <a:lnTo>
                  <a:pt x="1079" y="134"/>
                </a:lnTo>
                <a:lnTo>
                  <a:pt x="1055" y="134"/>
                </a:lnTo>
                <a:lnTo>
                  <a:pt x="1017" y="113"/>
                </a:lnTo>
                <a:lnTo>
                  <a:pt x="976" y="75"/>
                </a:lnTo>
                <a:lnTo>
                  <a:pt x="931" y="67"/>
                </a:lnTo>
                <a:lnTo>
                  <a:pt x="892" y="86"/>
                </a:lnTo>
                <a:lnTo>
                  <a:pt x="866" y="109"/>
                </a:lnTo>
                <a:lnTo>
                  <a:pt x="834" y="144"/>
                </a:lnTo>
                <a:lnTo>
                  <a:pt x="808" y="180"/>
                </a:lnTo>
                <a:lnTo>
                  <a:pt x="776" y="197"/>
                </a:lnTo>
                <a:lnTo>
                  <a:pt x="735" y="209"/>
                </a:lnTo>
                <a:lnTo>
                  <a:pt x="704" y="214"/>
                </a:lnTo>
                <a:lnTo>
                  <a:pt x="665" y="203"/>
                </a:lnTo>
                <a:lnTo>
                  <a:pt x="639" y="180"/>
                </a:lnTo>
                <a:lnTo>
                  <a:pt x="605" y="136"/>
                </a:lnTo>
                <a:lnTo>
                  <a:pt x="566" y="98"/>
                </a:lnTo>
                <a:lnTo>
                  <a:pt x="545" y="81"/>
                </a:lnTo>
                <a:lnTo>
                  <a:pt x="509" y="58"/>
                </a:lnTo>
                <a:lnTo>
                  <a:pt x="472" y="52"/>
                </a:lnTo>
                <a:lnTo>
                  <a:pt x="440" y="62"/>
                </a:lnTo>
                <a:lnTo>
                  <a:pt x="411" y="81"/>
                </a:lnTo>
                <a:lnTo>
                  <a:pt x="397" y="98"/>
                </a:lnTo>
                <a:lnTo>
                  <a:pt x="344" y="146"/>
                </a:lnTo>
                <a:lnTo>
                  <a:pt x="304" y="163"/>
                </a:lnTo>
                <a:lnTo>
                  <a:pt x="257" y="180"/>
                </a:lnTo>
                <a:lnTo>
                  <a:pt x="242" y="180"/>
                </a:lnTo>
                <a:lnTo>
                  <a:pt x="189" y="163"/>
                </a:lnTo>
                <a:lnTo>
                  <a:pt x="157" y="146"/>
                </a:lnTo>
                <a:lnTo>
                  <a:pt x="124" y="109"/>
                </a:lnTo>
                <a:lnTo>
                  <a:pt x="88" y="65"/>
                </a:lnTo>
                <a:lnTo>
                  <a:pt x="51" y="31"/>
                </a:lnTo>
                <a:lnTo>
                  <a:pt x="20" y="0"/>
                </a:lnTo>
                <a:lnTo>
                  <a:pt x="0" y="0"/>
                </a:lnTo>
              </a:path>
            </a:pathLst>
          </a:custGeom>
          <a:noFill/>
          <a:ln w="28575" cap="rnd">
            <a:solidFill>
              <a:schemeClr val="tx1"/>
            </a:solidFill>
            <a:round/>
            <a:headEnd type="stealth" w="med" len="lg"/>
            <a:tailEnd type="none" w="sm" len="sm"/>
          </a:ln>
        </p:spPr>
        <p:txBody>
          <a:bodyPr/>
          <a:lstStyle/>
          <a:p>
            <a:endParaRPr lang="en-US" sz="1350"/>
          </a:p>
        </p:txBody>
      </p:sp>
      <p:sp>
        <p:nvSpPr>
          <p:cNvPr id="23567" name="Line 24"/>
          <p:cNvSpPr>
            <a:spLocks noChangeShapeType="1"/>
          </p:cNvSpPr>
          <p:nvPr/>
        </p:nvSpPr>
        <p:spPr bwMode="auto">
          <a:xfrm flipV="1">
            <a:off x="6629766" y="3188554"/>
            <a:ext cx="2362504" cy="0"/>
          </a:xfrm>
          <a:prstGeom prst="line">
            <a:avLst/>
          </a:prstGeom>
          <a:noFill/>
          <a:ln w="28575">
            <a:solidFill>
              <a:schemeClr val="tx1"/>
            </a:solidFill>
            <a:round/>
            <a:headEnd type="none" w="sm" len="sm"/>
            <a:tailEnd type="stealth" w="med" len="lg"/>
          </a:ln>
        </p:spPr>
        <p:txBody>
          <a:bodyPr/>
          <a:lstStyle/>
          <a:p>
            <a:endParaRPr lang="en-GB" sz="1350"/>
          </a:p>
        </p:txBody>
      </p:sp>
      <p:sp>
        <p:nvSpPr>
          <p:cNvPr id="23568" name="Line 25"/>
          <p:cNvSpPr>
            <a:spLocks noChangeShapeType="1"/>
          </p:cNvSpPr>
          <p:nvPr/>
        </p:nvSpPr>
        <p:spPr bwMode="auto">
          <a:xfrm flipV="1">
            <a:off x="7271348" y="2267920"/>
            <a:ext cx="1568876" cy="907435"/>
          </a:xfrm>
          <a:prstGeom prst="line">
            <a:avLst/>
          </a:prstGeom>
          <a:noFill/>
          <a:ln w="50800">
            <a:solidFill>
              <a:schemeClr val="tx1"/>
            </a:solidFill>
            <a:prstDash val="sysDot"/>
            <a:round/>
            <a:headEnd type="none" w="sm" len="sm"/>
            <a:tailEnd type="stealth" w="med" len="lg"/>
          </a:ln>
        </p:spPr>
        <p:txBody>
          <a:bodyPr/>
          <a:lstStyle/>
          <a:p>
            <a:endParaRPr lang="en-GB" sz="1350"/>
          </a:p>
        </p:txBody>
      </p:sp>
      <p:sp>
        <p:nvSpPr>
          <p:cNvPr id="23569" name="Line 26"/>
          <p:cNvSpPr>
            <a:spLocks noChangeShapeType="1"/>
          </p:cNvSpPr>
          <p:nvPr/>
        </p:nvSpPr>
        <p:spPr bwMode="auto">
          <a:xfrm flipV="1">
            <a:off x="4705010" y="2721637"/>
            <a:ext cx="785274" cy="635204"/>
          </a:xfrm>
          <a:prstGeom prst="line">
            <a:avLst/>
          </a:prstGeom>
          <a:noFill/>
          <a:ln w="50800">
            <a:solidFill>
              <a:schemeClr val="tx1"/>
            </a:solidFill>
            <a:prstDash val="sysDot"/>
            <a:round/>
            <a:headEnd type="none" w="sm" len="sm"/>
            <a:tailEnd type="stealth" w="med" len="lg"/>
          </a:ln>
        </p:spPr>
        <p:txBody>
          <a:bodyPr/>
          <a:lstStyle/>
          <a:p>
            <a:endParaRPr lang="en-GB" sz="1350"/>
          </a:p>
        </p:txBody>
      </p:sp>
      <p:sp>
        <p:nvSpPr>
          <p:cNvPr id="310299" name="Rectangle 27"/>
          <p:cNvSpPr>
            <a:spLocks noChangeArrowheads="1"/>
          </p:cNvSpPr>
          <p:nvPr/>
        </p:nvSpPr>
        <p:spPr bwMode="auto">
          <a:xfrm>
            <a:off x="1782789" y="5080969"/>
            <a:ext cx="1424421" cy="698729"/>
          </a:xfrm>
          <a:prstGeom prst="rect">
            <a:avLst/>
          </a:prstGeom>
          <a:noFill/>
          <a:ln w="25400">
            <a:solidFill>
              <a:schemeClr val="tx1"/>
            </a:solidFill>
            <a:miter lim="800000"/>
            <a:headEnd/>
            <a:tailEnd/>
          </a:ln>
        </p:spPr>
        <p:txBody>
          <a:bodyPr lIns="69056" tIns="34529" rIns="69056" bIns="34529"/>
          <a:lstStyle/>
          <a:p>
            <a:pPr marL="257175" indent="-257175" algn="ctr" eaLnBrk="0" hangingPunct="0">
              <a:lnSpc>
                <a:spcPct val="90000"/>
              </a:lnSpc>
              <a:spcBef>
                <a:spcPct val="20000"/>
              </a:spcBef>
              <a:buClr>
                <a:srgbClr val="FFFF00"/>
              </a:buClr>
              <a:buSzPct val="150000"/>
            </a:pPr>
            <a:r>
              <a:rPr lang="de-DE" sz="1600" b="1" dirty="0">
                <a:solidFill>
                  <a:srgbClr val="FF0000"/>
                </a:solidFill>
                <a:latin typeface="Arial" charset="0"/>
              </a:rPr>
              <a:t>Early</a:t>
            </a:r>
          </a:p>
          <a:p>
            <a:pPr marL="257175" indent="-257175" algn="ctr" eaLnBrk="0" hangingPunct="0">
              <a:lnSpc>
                <a:spcPct val="90000"/>
              </a:lnSpc>
              <a:spcBef>
                <a:spcPct val="20000"/>
              </a:spcBef>
              <a:buClr>
                <a:srgbClr val="FFFF00"/>
              </a:buClr>
              <a:buSzPct val="150000"/>
            </a:pPr>
            <a:r>
              <a:rPr lang="de-DE" sz="1600" b="1" dirty="0">
                <a:solidFill>
                  <a:srgbClr val="FF0000"/>
                </a:solidFill>
                <a:latin typeface="Arial" charset="0"/>
              </a:rPr>
              <a:t>risk-factors</a:t>
            </a:r>
          </a:p>
        </p:txBody>
      </p:sp>
      <p:sp>
        <p:nvSpPr>
          <p:cNvPr id="23571" name="Text Box 28"/>
          <p:cNvSpPr txBox="1">
            <a:spLocks noChangeArrowheads="1"/>
          </p:cNvSpPr>
          <p:nvPr/>
        </p:nvSpPr>
        <p:spPr bwMode="auto">
          <a:xfrm>
            <a:off x="9695673" y="4082789"/>
            <a:ext cx="570990" cy="338553"/>
          </a:xfrm>
          <a:prstGeom prst="rect">
            <a:avLst/>
          </a:prstGeom>
          <a:noFill/>
          <a:ln w="12700">
            <a:noFill/>
            <a:miter lim="800000"/>
            <a:headEnd type="none" w="sm" len="sm"/>
            <a:tailEnd type="none" w="sm" len="sm"/>
          </a:ln>
        </p:spPr>
        <p:txBody>
          <a:bodyPr wrap="none">
            <a:spAutoFit/>
          </a:bodyPr>
          <a:lstStyle/>
          <a:p>
            <a:pPr eaLnBrk="0" hangingPunct="0"/>
            <a:r>
              <a:rPr lang="en-US" sz="1600" b="1" dirty="0">
                <a:solidFill>
                  <a:schemeClr val="tx2"/>
                </a:solidFill>
                <a:latin typeface="Arial" charset="0"/>
              </a:rPr>
              <a:t>Age</a:t>
            </a:r>
          </a:p>
        </p:txBody>
      </p:sp>
      <p:sp>
        <p:nvSpPr>
          <p:cNvPr id="23572" name="Freeform 29"/>
          <p:cNvSpPr>
            <a:spLocks/>
          </p:cNvSpPr>
          <p:nvPr/>
        </p:nvSpPr>
        <p:spPr bwMode="auto">
          <a:xfrm>
            <a:off x="3635699" y="3175355"/>
            <a:ext cx="3065908" cy="998178"/>
          </a:xfrm>
          <a:custGeom>
            <a:avLst/>
            <a:gdLst>
              <a:gd name="T0" fmla="*/ 0 w 2064"/>
              <a:gd name="T1" fmla="*/ 2147483647 h 528"/>
              <a:gd name="T2" fmla="*/ 2147483647 w 2064"/>
              <a:gd name="T3" fmla="*/ 2147483647 h 528"/>
              <a:gd name="T4" fmla="*/ 2147483647 w 2064"/>
              <a:gd name="T5" fmla="*/ 2147483647 h 528"/>
              <a:gd name="T6" fmla="*/ 2147483647 w 2064"/>
              <a:gd name="T7" fmla="*/ 2147483647 h 528"/>
              <a:gd name="T8" fmla="*/ 2147483647 w 2064"/>
              <a:gd name="T9" fmla="*/ 2147483647 h 528"/>
              <a:gd name="T10" fmla="*/ 2147483647 w 2064"/>
              <a:gd name="T11" fmla="*/ 0 h 528"/>
              <a:gd name="T12" fmla="*/ 0 60000 65536"/>
              <a:gd name="T13" fmla="*/ 0 60000 65536"/>
              <a:gd name="T14" fmla="*/ 0 60000 65536"/>
              <a:gd name="T15" fmla="*/ 0 60000 65536"/>
              <a:gd name="T16" fmla="*/ 0 60000 65536"/>
              <a:gd name="T17" fmla="*/ 0 60000 65536"/>
              <a:gd name="T18" fmla="*/ 0 w 2064"/>
              <a:gd name="T19" fmla="*/ 0 h 528"/>
              <a:gd name="T20" fmla="*/ 2064 w 2064"/>
              <a:gd name="T21" fmla="*/ 528 h 528"/>
            </a:gdLst>
            <a:ahLst/>
            <a:cxnLst>
              <a:cxn ang="T12">
                <a:pos x="T0" y="T1"/>
              </a:cxn>
              <a:cxn ang="T13">
                <a:pos x="T2" y="T3"/>
              </a:cxn>
              <a:cxn ang="T14">
                <a:pos x="T4" y="T5"/>
              </a:cxn>
              <a:cxn ang="T15">
                <a:pos x="T6" y="T7"/>
              </a:cxn>
              <a:cxn ang="T16">
                <a:pos x="T8" y="T9"/>
              </a:cxn>
              <a:cxn ang="T17">
                <a:pos x="T10" y="T11"/>
              </a:cxn>
            </a:cxnLst>
            <a:rect l="T18" t="T19" r="T20" b="T21"/>
            <a:pathLst>
              <a:path w="2064" h="528">
                <a:moveTo>
                  <a:pt x="0" y="528"/>
                </a:moveTo>
                <a:cubicBezTo>
                  <a:pt x="40" y="512"/>
                  <a:pt x="80" y="496"/>
                  <a:pt x="192" y="432"/>
                </a:cubicBezTo>
                <a:cubicBezTo>
                  <a:pt x="304" y="368"/>
                  <a:pt x="536" y="192"/>
                  <a:pt x="672" y="144"/>
                </a:cubicBezTo>
                <a:cubicBezTo>
                  <a:pt x="808" y="96"/>
                  <a:pt x="880" y="160"/>
                  <a:pt x="1008" y="144"/>
                </a:cubicBezTo>
                <a:cubicBezTo>
                  <a:pt x="1136" y="128"/>
                  <a:pt x="1264" y="72"/>
                  <a:pt x="1440" y="48"/>
                </a:cubicBezTo>
                <a:cubicBezTo>
                  <a:pt x="1616" y="24"/>
                  <a:pt x="1960" y="8"/>
                  <a:pt x="2064" y="0"/>
                </a:cubicBezTo>
              </a:path>
            </a:pathLst>
          </a:custGeom>
          <a:noFill/>
          <a:ln w="28575">
            <a:solidFill>
              <a:schemeClr val="tx1"/>
            </a:solidFill>
            <a:round/>
            <a:headEnd type="none" w="sm" len="sm"/>
            <a:tailEnd type="none" w="sm" len="sm"/>
          </a:ln>
        </p:spPr>
        <p:txBody>
          <a:bodyPr/>
          <a:lstStyle/>
          <a:p>
            <a:endParaRPr lang="en-US" sz="1350"/>
          </a:p>
        </p:txBody>
      </p:sp>
      <p:sp>
        <p:nvSpPr>
          <p:cNvPr id="23573" name="Line 30"/>
          <p:cNvSpPr>
            <a:spLocks noChangeShapeType="1"/>
          </p:cNvSpPr>
          <p:nvPr/>
        </p:nvSpPr>
        <p:spPr bwMode="auto">
          <a:xfrm flipV="1">
            <a:off x="5418437" y="2630894"/>
            <a:ext cx="783604" cy="635204"/>
          </a:xfrm>
          <a:prstGeom prst="line">
            <a:avLst/>
          </a:prstGeom>
          <a:noFill/>
          <a:ln w="50800">
            <a:solidFill>
              <a:schemeClr val="tx1"/>
            </a:solidFill>
            <a:prstDash val="sysDot"/>
            <a:round/>
            <a:headEnd type="none" w="sm" len="sm"/>
            <a:tailEnd type="stealth" w="med" len="lg"/>
          </a:ln>
        </p:spPr>
        <p:txBody>
          <a:bodyPr/>
          <a:lstStyle/>
          <a:p>
            <a:endParaRPr lang="en-GB" sz="1350"/>
          </a:p>
        </p:txBody>
      </p:sp>
      <p:sp>
        <p:nvSpPr>
          <p:cNvPr id="23574" name="Line 31"/>
          <p:cNvSpPr>
            <a:spLocks noChangeShapeType="1"/>
          </p:cNvSpPr>
          <p:nvPr/>
        </p:nvSpPr>
        <p:spPr bwMode="auto">
          <a:xfrm flipV="1">
            <a:off x="6131868" y="2540150"/>
            <a:ext cx="783603" cy="635204"/>
          </a:xfrm>
          <a:prstGeom prst="line">
            <a:avLst/>
          </a:prstGeom>
          <a:noFill/>
          <a:ln w="50800">
            <a:solidFill>
              <a:schemeClr val="tx1"/>
            </a:solidFill>
            <a:prstDash val="sysDot"/>
            <a:round/>
            <a:headEnd type="none" w="sm" len="sm"/>
            <a:tailEnd type="stealth" w="med" len="lg"/>
          </a:ln>
        </p:spPr>
        <p:txBody>
          <a:bodyPr/>
          <a:lstStyle/>
          <a:p>
            <a:endParaRPr lang="en-GB" sz="1350"/>
          </a:p>
        </p:txBody>
      </p:sp>
      <p:sp>
        <p:nvSpPr>
          <p:cNvPr id="23575" name="Line 32"/>
          <p:cNvSpPr>
            <a:spLocks noChangeShapeType="1"/>
          </p:cNvSpPr>
          <p:nvPr/>
        </p:nvSpPr>
        <p:spPr bwMode="auto">
          <a:xfrm>
            <a:off x="4207111" y="3810559"/>
            <a:ext cx="497899" cy="440519"/>
          </a:xfrm>
          <a:prstGeom prst="line">
            <a:avLst/>
          </a:prstGeom>
          <a:noFill/>
          <a:ln w="50800">
            <a:solidFill>
              <a:schemeClr val="tx1"/>
            </a:solidFill>
            <a:prstDash val="sysDot"/>
            <a:round/>
            <a:headEnd type="none" w="sm" len="sm"/>
            <a:tailEnd type="stealth" w="med" len="lg"/>
          </a:ln>
        </p:spPr>
        <p:txBody>
          <a:bodyPr/>
          <a:lstStyle/>
          <a:p>
            <a:endParaRPr lang="en-GB" sz="1350"/>
          </a:p>
        </p:txBody>
      </p:sp>
      <p:sp>
        <p:nvSpPr>
          <p:cNvPr id="23576" name="Line 33"/>
          <p:cNvSpPr>
            <a:spLocks noChangeShapeType="1"/>
          </p:cNvSpPr>
          <p:nvPr/>
        </p:nvSpPr>
        <p:spPr bwMode="auto">
          <a:xfrm>
            <a:off x="4848696" y="3538328"/>
            <a:ext cx="926512" cy="712750"/>
          </a:xfrm>
          <a:prstGeom prst="line">
            <a:avLst/>
          </a:prstGeom>
          <a:noFill/>
          <a:ln w="50800">
            <a:solidFill>
              <a:schemeClr val="tx1"/>
            </a:solidFill>
            <a:prstDash val="sysDot"/>
            <a:round/>
            <a:headEnd type="none" w="sm" len="sm"/>
            <a:tailEnd type="stealth" w="med" len="lg"/>
          </a:ln>
        </p:spPr>
        <p:txBody>
          <a:bodyPr/>
          <a:lstStyle/>
          <a:p>
            <a:endParaRPr lang="en-GB" sz="1350"/>
          </a:p>
        </p:txBody>
      </p:sp>
      <p:sp>
        <p:nvSpPr>
          <p:cNvPr id="23577" name="Line 34"/>
          <p:cNvSpPr>
            <a:spLocks noChangeShapeType="1"/>
          </p:cNvSpPr>
          <p:nvPr/>
        </p:nvSpPr>
        <p:spPr bwMode="auto">
          <a:xfrm>
            <a:off x="5918005" y="3447585"/>
            <a:ext cx="957949" cy="803493"/>
          </a:xfrm>
          <a:prstGeom prst="line">
            <a:avLst/>
          </a:prstGeom>
          <a:noFill/>
          <a:ln w="50800">
            <a:solidFill>
              <a:schemeClr val="tx1"/>
            </a:solidFill>
            <a:prstDash val="sysDot"/>
            <a:round/>
            <a:headEnd type="none" w="sm" len="sm"/>
            <a:tailEnd type="stealth" w="med" len="lg"/>
          </a:ln>
        </p:spPr>
        <p:txBody>
          <a:bodyPr/>
          <a:lstStyle/>
          <a:p>
            <a:endParaRPr lang="en-GB" sz="1350"/>
          </a:p>
        </p:txBody>
      </p:sp>
      <p:sp>
        <p:nvSpPr>
          <p:cNvPr id="23578" name="Line 35"/>
          <p:cNvSpPr>
            <a:spLocks noChangeShapeType="1"/>
          </p:cNvSpPr>
          <p:nvPr/>
        </p:nvSpPr>
        <p:spPr bwMode="auto">
          <a:xfrm>
            <a:off x="7057488" y="3538328"/>
            <a:ext cx="855447" cy="725948"/>
          </a:xfrm>
          <a:prstGeom prst="line">
            <a:avLst/>
          </a:prstGeom>
          <a:noFill/>
          <a:ln w="50800">
            <a:solidFill>
              <a:schemeClr val="tx1"/>
            </a:solidFill>
            <a:prstDash val="sysDot"/>
            <a:round/>
            <a:headEnd type="none" w="sm" len="sm"/>
            <a:tailEnd type="stealth" w="med" len="lg"/>
          </a:ln>
        </p:spPr>
        <p:txBody>
          <a:bodyPr/>
          <a:lstStyle/>
          <a:p>
            <a:endParaRPr lang="en-GB" sz="1350"/>
          </a:p>
        </p:txBody>
      </p:sp>
      <p:sp>
        <p:nvSpPr>
          <p:cNvPr id="23579" name="Rectangle 36"/>
          <p:cNvSpPr>
            <a:spLocks noChangeArrowheads="1"/>
          </p:cNvSpPr>
          <p:nvPr/>
        </p:nvSpPr>
        <p:spPr bwMode="auto">
          <a:xfrm>
            <a:off x="1440609" y="940279"/>
            <a:ext cx="1212997" cy="808396"/>
          </a:xfrm>
          <a:prstGeom prst="rect">
            <a:avLst/>
          </a:prstGeom>
          <a:noFill/>
          <a:ln w="9525">
            <a:noFill/>
            <a:miter lim="800000"/>
            <a:headEnd/>
            <a:tailEnd/>
          </a:ln>
        </p:spPr>
        <p:txBody>
          <a:bodyPr lIns="69056" tIns="34529" rIns="69056" bIns="34529">
            <a:spAutoFit/>
          </a:bodyPr>
          <a:lstStyle/>
          <a:p>
            <a:pPr algn="ctr" defTabSz="571500" eaLnBrk="0" hangingPunct="0"/>
            <a:r>
              <a:rPr lang="de-DE" sz="1600" b="1" dirty="0">
                <a:solidFill>
                  <a:srgbClr val="FF0000"/>
                </a:solidFill>
                <a:latin typeface="Arial" charset="0"/>
              </a:rPr>
              <a:t>Risk and severity of</a:t>
            </a:r>
          </a:p>
          <a:p>
            <a:pPr algn="ctr" defTabSz="571500" eaLnBrk="0" hangingPunct="0"/>
            <a:r>
              <a:rPr lang="de-DE" sz="1600" b="1" dirty="0">
                <a:solidFill>
                  <a:srgbClr val="FF0000"/>
                </a:solidFill>
                <a:latin typeface="Arial" charset="0"/>
              </a:rPr>
              <a:t>harm </a:t>
            </a:r>
          </a:p>
        </p:txBody>
      </p:sp>
      <p:sp>
        <p:nvSpPr>
          <p:cNvPr id="23580" name="Line 37"/>
          <p:cNvSpPr>
            <a:spLocks noChangeShapeType="1"/>
          </p:cNvSpPr>
          <p:nvPr/>
        </p:nvSpPr>
        <p:spPr bwMode="auto">
          <a:xfrm flipV="1">
            <a:off x="2047108" y="1741608"/>
            <a:ext cx="0" cy="2450073"/>
          </a:xfrm>
          <a:prstGeom prst="line">
            <a:avLst/>
          </a:prstGeom>
          <a:noFill/>
          <a:ln w="63500">
            <a:solidFill>
              <a:schemeClr val="tx1"/>
            </a:solidFill>
            <a:round/>
            <a:headEnd type="none" w="sm" len="sm"/>
            <a:tailEnd type="triangle" w="med" len="med"/>
          </a:ln>
        </p:spPr>
        <p:txBody>
          <a:bodyPr/>
          <a:lstStyle/>
          <a:p>
            <a:endParaRPr lang="en-GB" sz="1350"/>
          </a:p>
        </p:txBody>
      </p:sp>
      <p:sp>
        <p:nvSpPr>
          <p:cNvPr id="23581" name="Line 38"/>
          <p:cNvSpPr>
            <a:spLocks noChangeShapeType="1"/>
          </p:cNvSpPr>
          <p:nvPr/>
        </p:nvSpPr>
        <p:spPr bwMode="auto">
          <a:xfrm>
            <a:off x="2905562" y="4264276"/>
            <a:ext cx="0" cy="816691"/>
          </a:xfrm>
          <a:prstGeom prst="line">
            <a:avLst/>
          </a:prstGeom>
          <a:noFill/>
          <a:ln w="76200">
            <a:solidFill>
              <a:schemeClr val="tx1"/>
            </a:solidFill>
            <a:prstDash val="sysDot"/>
            <a:round/>
            <a:headEnd type="stealth" w="med" len="med"/>
            <a:tailEnd type="none" w="sm" len="sm"/>
          </a:ln>
        </p:spPr>
        <p:txBody>
          <a:bodyPr/>
          <a:lstStyle/>
          <a:p>
            <a:endParaRPr lang="en-GB" sz="1350"/>
          </a:p>
        </p:txBody>
      </p:sp>
      <p:sp>
        <p:nvSpPr>
          <p:cNvPr id="310311" name="Line 39"/>
          <p:cNvSpPr>
            <a:spLocks noChangeShapeType="1"/>
          </p:cNvSpPr>
          <p:nvPr/>
        </p:nvSpPr>
        <p:spPr bwMode="auto">
          <a:xfrm>
            <a:off x="3993249" y="2721637"/>
            <a:ext cx="0" cy="998178"/>
          </a:xfrm>
          <a:prstGeom prst="line">
            <a:avLst/>
          </a:prstGeom>
          <a:ln>
            <a:headEnd type="oval" w="med" len="med"/>
            <a:tailEnd type="stealth" w="med" len="lg"/>
          </a:ln>
        </p:spPr>
        <p:style>
          <a:lnRef idx="1">
            <a:schemeClr val="dk1"/>
          </a:lnRef>
          <a:fillRef idx="0">
            <a:schemeClr val="dk1"/>
          </a:fillRef>
          <a:effectRef idx="0">
            <a:schemeClr val="dk1"/>
          </a:effectRef>
          <a:fontRef idx="minor">
            <a:schemeClr val="tx1"/>
          </a:fontRef>
        </p:style>
        <p:txBody>
          <a:bodyPr/>
          <a:lstStyle/>
          <a:p>
            <a:pPr>
              <a:defRPr/>
            </a:pPr>
            <a:endParaRPr lang="en-US" sz="1350"/>
          </a:p>
        </p:txBody>
      </p:sp>
      <p:sp>
        <p:nvSpPr>
          <p:cNvPr id="310312" name="Line 40"/>
          <p:cNvSpPr>
            <a:spLocks noChangeShapeType="1"/>
          </p:cNvSpPr>
          <p:nvPr/>
        </p:nvSpPr>
        <p:spPr bwMode="auto">
          <a:xfrm>
            <a:off x="4717038" y="1859952"/>
            <a:ext cx="0" cy="807239"/>
          </a:xfrm>
          <a:prstGeom prst="line">
            <a:avLst/>
          </a:prstGeom>
          <a:ln>
            <a:headEnd type="oval" w="med" len="med"/>
            <a:tailEnd type="stealth" w="med" len="lg"/>
          </a:ln>
        </p:spPr>
        <p:style>
          <a:lnRef idx="1">
            <a:schemeClr val="dk1"/>
          </a:lnRef>
          <a:fillRef idx="0">
            <a:schemeClr val="dk1"/>
          </a:fillRef>
          <a:effectRef idx="0">
            <a:schemeClr val="dk1"/>
          </a:effectRef>
          <a:fontRef idx="minor">
            <a:schemeClr val="tx1"/>
          </a:fontRef>
        </p:style>
        <p:txBody>
          <a:bodyPr/>
          <a:lstStyle/>
          <a:p>
            <a:pPr>
              <a:defRPr/>
            </a:pPr>
            <a:endParaRPr lang="en-US" sz="1350"/>
          </a:p>
        </p:txBody>
      </p:sp>
      <p:sp>
        <p:nvSpPr>
          <p:cNvPr id="310313" name="Line 41"/>
          <p:cNvSpPr>
            <a:spLocks noChangeShapeType="1"/>
          </p:cNvSpPr>
          <p:nvPr/>
        </p:nvSpPr>
        <p:spPr bwMode="auto">
          <a:xfrm>
            <a:off x="5418437" y="1831800"/>
            <a:ext cx="0" cy="773214"/>
          </a:xfrm>
          <a:prstGeom prst="line">
            <a:avLst/>
          </a:prstGeom>
          <a:ln>
            <a:headEnd type="oval" w="med" len="med"/>
            <a:tailEnd type="stealth" w="med" len="lg"/>
          </a:ln>
        </p:spPr>
        <p:style>
          <a:lnRef idx="1">
            <a:schemeClr val="dk1"/>
          </a:lnRef>
          <a:fillRef idx="0">
            <a:schemeClr val="dk1"/>
          </a:fillRef>
          <a:effectRef idx="0">
            <a:schemeClr val="dk1"/>
          </a:effectRef>
          <a:fontRef idx="minor">
            <a:schemeClr val="tx1"/>
          </a:fontRef>
        </p:style>
        <p:txBody>
          <a:bodyPr/>
          <a:lstStyle/>
          <a:p>
            <a:pPr>
              <a:defRPr/>
            </a:pPr>
            <a:endParaRPr lang="en-US" sz="1350"/>
          </a:p>
        </p:txBody>
      </p:sp>
      <p:sp>
        <p:nvSpPr>
          <p:cNvPr id="310314" name="Line 42"/>
          <p:cNvSpPr>
            <a:spLocks noChangeShapeType="1"/>
          </p:cNvSpPr>
          <p:nvPr/>
        </p:nvSpPr>
        <p:spPr bwMode="auto">
          <a:xfrm>
            <a:off x="6140248" y="1814203"/>
            <a:ext cx="0" cy="725948"/>
          </a:xfrm>
          <a:prstGeom prst="line">
            <a:avLst/>
          </a:prstGeom>
          <a:ln>
            <a:headEnd type="oval" w="med" len="med"/>
            <a:tailEnd type="stealth" w="med" len="lg"/>
          </a:ln>
        </p:spPr>
        <p:style>
          <a:lnRef idx="1">
            <a:schemeClr val="dk1"/>
          </a:lnRef>
          <a:fillRef idx="0">
            <a:schemeClr val="dk1"/>
          </a:fillRef>
          <a:effectRef idx="0">
            <a:schemeClr val="dk1"/>
          </a:effectRef>
          <a:fontRef idx="minor">
            <a:schemeClr val="tx1"/>
          </a:fontRef>
        </p:style>
        <p:txBody>
          <a:bodyPr/>
          <a:lstStyle/>
          <a:p>
            <a:pPr>
              <a:defRPr/>
            </a:pPr>
            <a:endParaRPr lang="en-US" sz="1350"/>
          </a:p>
        </p:txBody>
      </p:sp>
      <p:sp>
        <p:nvSpPr>
          <p:cNvPr id="310315" name="Rectangle 43"/>
          <p:cNvSpPr>
            <a:spLocks noChangeArrowheads="1"/>
          </p:cNvSpPr>
          <p:nvPr/>
        </p:nvSpPr>
        <p:spPr bwMode="auto">
          <a:xfrm>
            <a:off x="5062558" y="5080967"/>
            <a:ext cx="1720922" cy="698731"/>
          </a:xfrm>
          <a:prstGeom prst="rect">
            <a:avLst/>
          </a:prstGeom>
          <a:noFill/>
          <a:ln w="25400">
            <a:solidFill>
              <a:schemeClr val="tx1"/>
            </a:solidFill>
            <a:miter lim="800000"/>
            <a:headEnd/>
            <a:tailEnd/>
          </a:ln>
        </p:spPr>
        <p:txBody>
          <a:bodyPr lIns="69056" tIns="34529" rIns="69056" bIns="34529"/>
          <a:lstStyle/>
          <a:p>
            <a:pPr marL="257175" indent="-257175" algn="ctr" eaLnBrk="0" hangingPunct="0">
              <a:lnSpc>
                <a:spcPct val="90000"/>
              </a:lnSpc>
              <a:spcBef>
                <a:spcPct val="20000"/>
              </a:spcBef>
              <a:buClr>
                <a:srgbClr val="FFFF00"/>
              </a:buClr>
              <a:buSzPct val="150000"/>
            </a:pPr>
            <a:r>
              <a:rPr lang="en-GB" sz="1600" b="1" dirty="0">
                <a:solidFill>
                  <a:srgbClr val="FF0000"/>
                </a:solidFill>
                <a:latin typeface="Arial" charset="0"/>
              </a:rPr>
              <a:t>‘Immediate’ risk factors</a:t>
            </a:r>
          </a:p>
        </p:txBody>
      </p:sp>
      <p:sp>
        <p:nvSpPr>
          <p:cNvPr id="23587" name="Line 44"/>
          <p:cNvSpPr>
            <a:spLocks noChangeShapeType="1"/>
          </p:cNvSpPr>
          <p:nvPr/>
        </p:nvSpPr>
        <p:spPr bwMode="auto">
          <a:xfrm>
            <a:off x="5418437" y="4264276"/>
            <a:ext cx="0" cy="816691"/>
          </a:xfrm>
          <a:prstGeom prst="line">
            <a:avLst/>
          </a:prstGeom>
          <a:noFill/>
          <a:ln w="76200">
            <a:solidFill>
              <a:schemeClr val="tx1"/>
            </a:solidFill>
            <a:prstDash val="sysDot"/>
            <a:round/>
            <a:headEnd type="stealth" w="med" len="med"/>
            <a:tailEnd type="none" w="sm" len="sm"/>
          </a:ln>
        </p:spPr>
        <p:txBody>
          <a:bodyPr/>
          <a:lstStyle/>
          <a:p>
            <a:endParaRPr lang="en-GB" sz="1350"/>
          </a:p>
        </p:txBody>
      </p:sp>
      <p:sp>
        <p:nvSpPr>
          <p:cNvPr id="23588" name="Line 45"/>
          <p:cNvSpPr>
            <a:spLocks noChangeShapeType="1"/>
          </p:cNvSpPr>
          <p:nvPr/>
        </p:nvSpPr>
        <p:spPr bwMode="auto">
          <a:xfrm>
            <a:off x="6487745" y="4264276"/>
            <a:ext cx="0" cy="816691"/>
          </a:xfrm>
          <a:prstGeom prst="line">
            <a:avLst/>
          </a:prstGeom>
          <a:noFill/>
          <a:ln w="76200">
            <a:solidFill>
              <a:schemeClr val="tx1"/>
            </a:solidFill>
            <a:prstDash val="sysDot"/>
            <a:round/>
            <a:headEnd type="stealth" w="med" len="med"/>
            <a:tailEnd type="none" w="sm" len="sm"/>
          </a:ln>
        </p:spPr>
        <p:txBody>
          <a:bodyPr/>
          <a:lstStyle/>
          <a:p>
            <a:endParaRPr lang="en-GB" sz="1350"/>
          </a:p>
        </p:txBody>
      </p:sp>
      <p:sp>
        <p:nvSpPr>
          <p:cNvPr id="49" name="Rectangle 9"/>
          <p:cNvSpPr>
            <a:spLocks noChangeArrowheads="1"/>
          </p:cNvSpPr>
          <p:nvPr/>
        </p:nvSpPr>
        <p:spPr bwMode="auto">
          <a:xfrm>
            <a:off x="3239471" y="1726994"/>
            <a:ext cx="1309117" cy="562174"/>
          </a:xfrm>
          <a:prstGeom prst="rect">
            <a:avLst/>
          </a:prstGeom>
          <a:noFill/>
          <a:ln w="9525">
            <a:noFill/>
            <a:miter lim="800000"/>
            <a:headEnd/>
            <a:tailEnd/>
          </a:ln>
        </p:spPr>
        <p:txBody>
          <a:bodyPr wrap="square" lIns="69056" tIns="34529" rIns="69056" bIns="34529">
            <a:spAutoFit/>
          </a:bodyPr>
          <a:lstStyle/>
          <a:p>
            <a:pPr algn="ctr" defTabSz="571500" eaLnBrk="0" hangingPunct="0"/>
            <a:r>
              <a:rPr lang="de-DE" sz="1600" b="1" dirty="0">
                <a:latin typeface="Arial" charset="0"/>
              </a:rPr>
              <a:t>Infrequent</a:t>
            </a:r>
            <a:r>
              <a:rPr lang="de-DE" sz="900" b="1" dirty="0">
                <a:latin typeface="Arial" charset="0"/>
              </a:rPr>
              <a:t> </a:t>
            </a:r>
            <a:r>
              <a:rPr lang="de-DE" sz="1600" b="1" dirty="0">
                <a:latin typeface="Arial" charset="0"/>
              </a:rPr>
              <a:t>use</a:t>
            </a:r>
          </a:p>
        </p:txBody>
      </p:sp>
      <p:sp>
        <p:nvSpPr>
          <p:cNvPr id="52" name="Freeform 23"/>
          <p:cNvSpPr>
            <a:spLocks/>
          </p:cNvSpPr>
          <p:nvPr/>
        </p:nvSpPr>
        <p:spPr bwMode="auto">
          <a:xfrm flipV="1">
            <a:off x="6783479" y="2605014"/>
            <a:ext cx="2208790" cy="570893"/>
          </a:xfrm>
          <a:custGeom>
            <a:avLst/>
            <a:gdLst>
              <a:gd name="T0" fmla="*/ 2147483647 w 1204"/>
              <a:gd name="T1" fmla="*/ 2147483647 h 215"/>
              <a:gd name="T2" fmla="*/ 2147483647 w 1204"/>
              <a:gd name="T3" fmla="*/ 2147483647 h 215"/>
              <a:gd name="T4" fmla="*/ 2147483647 w 1204"/>
              <a:gd name="T5" fmla="*/ 2147483647 h 215"/>
              <a:gd name="T6" fmla="*/ 2147483647 w 1204"/>
              <a:gd name="T7" fmla="*/ 2147483647 h 215"/>
              <a:gd name="T8" fmla="*/ 2147483647 w 1204"/>
              <a:gd name="T9" fmla="*/ 2147483647 h 215"/>
              <a:gd name="T10" fmla="*/ 2147483647 w 1204"/>
              <a:gd name="T11" fmla="*/ 2147483647 h 215"/>
              <a:gd name="T12" fmla="*/ 2147483647 w 1204"/>
              <a:gd name="T13" fmla="*/ 2147483647 h 215"/>
              <a:gd name="T14" fmla="*/ 2147483647 w 1204"/>
              <a:gd name="T15" fmla="*/ 2147483647 h 215"/>
              <a:gd name="T16" fmla="*/ 2147483647 w 1204"/>
              <a:gd name="T17" fmla="*/ 2147483647 h 215"/>
              <a:gd name="T18" fmla="*/ 2147483647 w 1204"/>
              <a:gd name="T19" fmla="*/ 2147483647 h 215"/>
              <a:gd name="T20" fmla="*/ 2147483647 w 1204"/>
              <a:gd name="T21" fmla="*/ 2147483647 h 215"/>
              <a:gd name="T22" fmla="*/ 2147483647 w 1204"/>
              <a:gd name="T23" fmla="*/ 2147483647 h 215"/>
              <a:gd name="T24" fmla="*/ 2147483647 w 1204"/>
              <a:gd name="T25" fmla="*/ 2147483647 h 215"/>
              <a:gd name="T26" fmla="*/ 2147483647 w 1204"/>
              <a:gd name="T27" fmla="*/ 2147483647 h 215"/>
              <a:gd name="T28" fmla="*/ 2147483647 w 1204"/>
              <a:gd name="T29" fmla="*/ 2147483647 h 215"/>
              <a:gd name="T30" fmla="*/ 2147483647 w 1204"/>
              <a:gd name="T31" fmla="*/ 2147483647 h 215"/>
              <a:gd name="T32" fmla="*/ 2147483647 w 1204"/>
              <a:gd name="T33" fmla="*/ 2147483647 h 215"/>
              <a:gd name="T34" fmla="*/ 2147483647 w 1204"/>
              <a:gd name="T35" fmla="*/ 2147483647 h 215"/>
              <a:gd name="T36" fmla="*/ 2147483647 w 1204"/>
              <a:gd name="T37" fmla="*/ 2147483647 h 215"/>
              <a:gd name="T38" fmla="*/ 2147483647 w 1204"/>
              <a:gd name="T39" fmla="*/ 2147483647 h 215"/>
              <a:gd name="T40" fmla="*/ 2147483647 w 1204"/>
              <a:gd name="T41" fmla="*/ 2147483647 h 215"/>
              <a:gd name="T42" fmla="*/ 2147483647 w 1204"/>
              <a:gd name="T43" fmla="*/ 2147483647 h 215"/>
              <a:gd name="T44" fmla="*/ 2147483647 w 1204"/>
              <a:gd name="T45" fmla="*/ 2147483647 h 215"/>
              <a:gd name="T46" fmla="*/ 2147483647 w 1204"/>
              <a:gd name="T47" fmla="*/ 2147483647 h 215"/>
              <a:gd name="T48" fmla="*/ 2147483647 w 1204"/>
              <a:gd name="T49" fmla="*/ 2147483647 h 215"/>
              <a:gd name="T50" fmla="*/ 2147483647 w 1204"/>
              <a:gd name="T51" fmla="*/ 2147483647 h 215"/>
              <a:gd name="T52" fmla="*/ 2147483647 w 1204"/>
              <a:gd name="T53" fmla="*/ 2147483647 h 215"/>
              <a:gd name="T54" fmla="*/ 2147483647 w 1204"/>
              <a:gd name="T55" fmla="*/ 2147483647 h 215"/>
              <a:gd name="T56" fmla="*/ 2147483647 w 1204"/>
              <a:gd name="T57" fmla="*/ 2147483647 h 215"/>
              <a:gd name="T58" fmla="*/ 2147483647 w 1204"/>
              <a:gd name="T59" fmla="*/ 2147483647 h 215"/>
              <a:gd name="T60" fmla="*/ 2147483647 w 1204"/>
              <a:gd name="T61" fmla="*/ 2147483647 h 215"/>
              <a:gd name="T62" fmla="*/ 2147483647 w 1204"/>
              <a:gd name="T63" fmla="*/ 2147483647 h 215"/>
              <a:gd name="T64" fmla="*/ 2147483647 w 1204"/>
              <a:gd name="T65" fmla="*/ 2147483647 h 215"/>
              <a:gd name="T66" fmla="*/ 2147483647 w 1204"/>
              <a:gd name="T67" fmla="*/ 2147483647 h 215"/>
              <a:gd name="T68" fmla="*/ 2147483647 w 1204"/>
              <a:gd name="T69" fmla="*/ 2147483647 h 215"/>
              <a:gd name="T70" fmla="*/ 2147483647 w 1204"/>
              <a:gd name="T71" fmla="*/ 0 h 215"/>
              <a:gd name="T72" fmla="*/ 0 w 1204"/>
              <a:gd name="T73" fmla="*/ 0 h 21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04"/>
              <a:gd name="T112" fmla="*/ 0 h 215"/>
              <a:gd name="T113" fmla="*/ 1204 w 1204"/>
              <a:gd name="T114" fmla="*/ 215 h 21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04" h="215">
                <a:moveTo>
                  <a:pt x="1203" y="144"/>
                </a:moveTo>
                <a:lnTo>
                  <a:pt x="1172" y="134"/>
                </a:lnTo>
                <a:lnTo>
                  <a:pt x="1140" y="134"/>
                </a:lnTo>
                <a:lnTo>
                  <a:pt x="1110" y="134"/>
                </a:lnTo>
                <a:lnTo>
                  <a:pt x="1079" y="134"/>
                </a:lnTo>
                <a:lnTo>
                  <a:pt x="1055" y="134"/>
                </a:lnTo>
                <a:lnTo>
                  <a:pt x="1017" y="113"/>
                </a:lnTo>
                <a:lnTo>
                  <a:pt x="976" y="75"/>
                </a:lnTo>
                <a:lnTo>
                  <a:pt x="931" y="67"/>
                </a:lnTo>
                <a:lnTo>
                  <a:pt x="892" y="86"/>
                </a:lnTo>
                <a:lnTo>
                  <a:pt x="866" y="109"/>
                </a:lnTo>
                <a:lnTo>
                  <a:pt x="834" y="144"/>
                </a:lnTo>
                <a:lnTo>
                  <a:pt x="808" y="180"/>
                </a:lnTo>
                <a:lnTo>
                  <a:pt x="776" y="197"/>
                </a:lnTo>
                <a:lnTo>
                  <a:pt x="735" y="209"/>
                </a:lnTo>
                <a:lnTo>
                  <a:pt x="704" y="214"/>
                </a:lnTo>
                <a:lnTo>
                  <a:pt x="665" y="203"/>
                </a:lnTo>
                <a:lnTo>
                  <a:pt x="639" y="180"/>
                </a:lnTo>
                <a:lnTo>
                  <a:pt x="605" y="136"/>
                </a:lnTo>
                <a:lnTo>
                  <a:pt x="566" y="98"/>
                </a:lnTo>
                <a:lnTo>
                  <a:pt x="545" y="81"/>
                </a:lnTo>
                <a:lnTo>
                  <a:pt x="509" y="58"/>
                </a:lnTo>
                <a:lnTo>
                  <a:pt x="472" y="52"/>
                </a:lnTo>
                <a:lnTo>
                  <a:pt x="440" y="62"/>
                </a:lnTo>
                <a:lnTo>
                  <a:pt x="411" y="81"/>
                </a:lnTo>
                <a:lnTo>
                  <a:pt x="397" y="98"/>
                </a:lnTo>
                <a:lnTo>
                  <a:pt x="344" y="146"/>
                </a:lnTo>
                <a:lnTo>
                  <a:pt x="304" y="163"/>
                </a:lnTo>
                <a:lnTo>
                  <a:pt x="257" y="180"/>
                </a:lnTo>
                <a:lnTo>
                  <a:pt x="242" y="180"/>
                </a:lnTo>
                <a:lnTo>
                  <a:pt x="189" y="163"/>
                </a:lnTo>
                <a:lnTo>
                  <a:pt x="157" y="146"/>
                </a:lnTo>
                <a:lnTo>
                  <a:pt x="124" y="109"/>
                </a:lnTo>
                <a:lnTo>
                  <a:pt x="88" y="65"/>
                </a:lnTo>
                <a:lnTo>
                  <a:pt x="51" y="31"/>
                </a:lnTo>
                <a:lnTo>
                  <a:pt x="20" y="0"/>
                </a:lnTo>
                <a:lnTo>
                  <a:pt x="0" y="0"/>
                </a:lnTo>
              </a:path>
            </a:pathLst>
          </a:custGeom>
          <a:noFill/>
          <a:ln w="28575" cap="rnd">
            <a:solidFill>
              <a:schemeClr val="tx1"/>
            </a:solidFill>
            <a:round/>
            <a:headEnd type="stealth" w="med" len="lg"/>
            <a:tailEnd type="none" w="sm" len="sm"/>
          </a:ln>
        </p:spPr>
        <p:txBody>
          <a:bodyPr/>
          <a:lstStyle/>
          <a:p>
            <a:endParaRPr lang="en-US" sz="1350"/>
          </a:p>
        </p:txBody>
      </p:sp>
      <p:sp>
        <p:nvSpPr>
          <p:cNvPr id="54" name="Rectangle 5"/>
          <p:cNvSpPr>
            <a:spLocks noChangeArrowheads="1"/>
          </p:cNvSpPr>
          <p:nvPr/>
        </p:nvSpPr>
        <p:spPr bwMode="auto">
          <a:xfrm>
            <a:off x="9066724" y="2621064"/>
            <a:ext cx="1655901" cy="315954"/>
          </a:xfrm>
          <a:prstGeom prst="rect">
            <a:avLst/>
          </a:prstGeom>
          <a:noFill/>
          <a:ln w="9525">
            <a:noFill/>
            <a:miter lim="800000"/>
            <a:headEnd/>
            <a:tailEnd/>
          </a:ln>
        </p:spPr>
        <p:txBody>
          <a:bodyPr wrap="none" lIns="69056" tIns="34529" rIns="69056" bIns="34529">
            <a:spAutoFit/>
          </a:bodyPr>
          <a:lstStyle/>
          <a:p>
            <a:pPr eaLnBrk="0" hangingPunct="0"/>
            <a:r>
              <a:rPr lang="de-DE" sz="1600" b="1" dirty="0">
                <a:latin typeface="Arial" charset="0"/>
              </a:rPr>
              <a:t>Fluctuating use</a:t>
            </a:r>
          </a:p>
        </p:txBody>
      </p:sp>
      <p:sp>
        <p:nvSpPr>
          <p:cNvPr id="55" name="Line 42"/>
          <p:cNvSpPr>
            <a:spLocks noChangeShapeType="1"/>
          </p:cNvSpPr>
          <p:nvPr/>
        </p:nvSpPr>
        <p:spPr bwMode="auto">
          <a:xfrm>
            <a:off x="7271348" y="1814203"/>
            <a:ext cx="0" cy="725948"/>
          </a:xfrm>
          <a:prstGeom prst="line">
            <a:avLst/>
          </a:prstGeom>
          <a:ln>
            <a:headEnd type="oval" w="med" len="med"/>
            <a:tailEnd type="stealth" w="med" len="lg"/>
          </a:ln>
        </p:spPr>
        <p:style>
          <a:lnRef idx="1">
            <a:schemeClr val="dk1"/>
          </a:lnRef>
          <a:fillRef idx="0">
            <a:schemeClr val="dk1"/>
          </a:fillRef>
          <a:effectRef idx="0">
            <a:schemeClr val="dk1"/>
          </a:effectRef>
          <a:fontRef idx="minor">
            <a:schemeClr val="tx1"/>
          </a:fontRef>
        </p:style>
        <p:txBody>
          <a:bodyPr/>
          <a:lstStyle/>
          <a:p>
            <a:pPr>
              <a:defRPr/>
            </a:pPr>
            <a:endParaRPr lang="en-US" sz="1350"/>
          </a:p>
        </p:txBody>
      </p:sp>
    </p:spTree>
    <p:extLst>
      <p:ext uri="{BB962C8B-B14F-4D97-AF65-F5344CB8AC3E}">
        <p14:creationId xmlns:p14="http://schemas.microsoft.com/office/powerpoint/2010/main" val="195002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57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5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56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56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5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58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57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029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58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56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029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03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5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03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58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58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355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1031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031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1031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356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357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357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357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357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356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357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35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p:bldP spid="23560" grpId="0"/>
      <p:bldP spid="23562" grpId="0" animBg="1"/>
      <p:bldP spid="310293" grpId="0" animBg="1"/>
      <p:bldP spid="23566" grpId="0" animBg="1"/>
      <p:bldP spid="23567" grpId="0" animBg="1"/>
      <p:bldP spid="23568" grpId="0" animBg="1"/>
      <p:bldP spid="23569" grpId="0" animBg="1"/>
      <p:bldP spid="310299" grpId="0" animBg="1"/>
      <p:bldP spid="23571" grpId="0"/>
      <p:bldP spid="23572" grpId="0" animBg="1"/>
      <p:bldP spid="23573" grpId="0" animBg="1"/>
      <p:bldP spid="23574" grpId="0" animBg="1"/>
      <p:bldP spid="23575" grpId="0" animBg="1"/>
      <p:bldP spid="23576" grpId="0" animBg="1"/>
      <p:bldP spid="23577" grpId="0" animBg="1"/>
      <p:bldP spid="23578" grpId="0" animBg="1"/>
      <p:bldP spid="23579" grpId="0"/>
      <p:bldP spid="23580" grpId="0" animBg="1"/>
      <p:bldP spid="23581" grpId="0" animBg="1"/>
      <p:bldP spid="310311" grpId="0" animBg="1"/>
      <p:bldP spid="310312" grpId="0" animBg="1"/>
      <p:bldP spid="310313" grpId="0" animBg="1"/>
      <p:bldP spid="310314" grpId="0" animBg="1"/>
      <p:bldP spid="310315" grpId="0" animBg="1"/>
      <p:bldP spid="23587" grpId="0" animBg="1"/>
      <p:bldP spid="23588" grpId="0" animBg="1"/>
      <p:bldP spid="49" grpId="0"/>
      <p:bldP spid="52" grpId="0" animBg="1"/>
      <p:bldP spid="54" grpId="0"/>
      <p:bldP spid="5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Top 10 alternative tips for health</a:t>
            </a:r>
          </a:p>
        </p:txBody>
      </p:sp>
      <p:sp>
        <p:nvSpPr>
          <p:cNvPr id="3" name="Content Placeholder 2"/>
          <p:cNvSpPr>
            <a:spLocks noGrp="1"/>
          </p:cNvSpPr>
          <p:nvPr>
            <p:ph idx="1"/>
          </p:nvPr>
        </p:nvSpPr>
        <p:spPr>
          <a:xfrm>
            <a:off x="2231136" y="2428494"/>
            <a:ext cx="7729728" cy="3101983"/>
          </a:xfrm>
        </p:spPr>
        <p:txBody>
          <a:bodyPr>
            <a:noAutofit/>
          </a:bodyPr>
          <a:lstStyle/>
          <a:p>
            <a:pPr marL="342900" indent="-342900">
              <a:buFont typeface="+mj-lt"/>
              <a:buAutoNum type="arabicPeriod"/>
            </a:pPr>
            <a:r>
              <a:rPr lang="en-GB" dirty="0"/>
              <a:t>Don’t be poor. If you can, stop. If you can’t, try not to be poor for long.</a:t>
            </a:r>
          </a:p>
          <a:p>
            <a:pPr marL="342900" indent="-342900">
              <a:buFont typeface="+mj-lt"/>
              <a:buAutoNum type="arabicPeriod"/>
            </a:pPr>
            <a:r>
              <a:rPr lang="en-GB" dirty="0"/>
              <a:t>Don’t have poor parents, or be a lone parent.</a:t>
            </a:r>
          </a:p>
          <a:p>
            <a:pPr marL="342900" indent="-342900">
              <a:buFont typeface="+mj-lt"/>
              <a:buAutoNum type="arabicPeriod"/>
            </a:pPr>
            <a:r>
              <a:rPr lang="en-GB" dirty="0"/>
              <a:t>Don’t live in a deprived area. If you do, move</a:t>
            </a:r>
          </a:p>
          <a:p>
            <a:pPr marL="342900" indent="-342900">
              <a:buFont typeface="+mj-lt"/>
              <a:buAutoNum type="arabicPeriod"/>
            </a:pPr>
            <a:r>
              <a:rPr lang="en-GB" dirty="0"/>
              <a:t>Don’t work in a stressful, low paid manual job.</a:t>
            </a:r>
          </a:p>
          <a:p>
            <a:pPr marL="342900" indent="-342900">
              <a:buFont typeface="+mj-lt"/>
              <a:buAutoNum type="arabicPeriod"/>
            </a:pPr>
            <a:r>
              <a:rPr lang="en-GB" dirty="0"/>
              <a:t>Practice not losing your job and don’t become unemployed.</a:t>
            </a:r>
          </a:p>
          <a:p>
            <a:pPr marL="342900" indent="-342900">
              <a:buFont typeface="+mj-lt"/>
              <a:buAutoNum type="arabicPeriod"/>
            </a:pPr>
            <a:r>
              <a:rPr lang="en-GB" dirty="0"/>
              <a:t>Don’t live in damp, low quality housing or be homeless.</a:t>
            </a:r>
          </a:p>
          <a:p>
            <a:pPr marL="342900" indent="-342900">
              <a:buFont typeface="+mj-lt"/>
              <a:buAutoNum type="arabicPeriod"/>
            </a:pPr>
            <a:r>
              <a:rPr lang="en-GB" dirty="0"/>
              <a:t>Be able to afford to pay for social activities and annual holidays.</a:t>
            </a:r>
          </a:p>
          <a:p>
            <a:pPr marL="342900" indent="-342900">
              <a:buFont typeface="+mj-lt"/>
              <a:buAutoNum type="arabicPeriod"/>
            </a:pPr>
            <a:r>
              <a:rPr lang="en-GB" dirty="0"/>
              <a:t>Be able to afford a car.</a:t>
            </a:r>
          </a:p>
          <a:p>
            <a:pPr marL="342900" indent="-342900">
              <a:buFont typeface="+mj-lt"/>
              <a:buAutoNum type="arabicPeriod"/>
            </a:pPr>
            <a:r>
              <a:rPr lang="en-GB" dirty="0"/>
              <a:t>Take up all benefits to which you are entitled.</a:t>
            </a:r>
          </a:p>
          <a:p>
            <a:pPr marL="342900" indent="-342900">
              <a:buFont typeface="+mj-lt"/>
              <a:buAutoNum type="arabicPeriod"/>
            </a:pPr>
            <a:r>
              <a:rPr lang="en-GB" dirty="0"/>
              <a:t>Use education to improve your socio-economic position.</a:t>
            </a:r>
          </a:p>
          <a:p>
            <a:endParaRPr lang="en-GB" dirty="0"/>
          </a:p>
        </p:txBody>
      </p:sp>
      <p:sp>
        <p:nvSpPr>
          <p:cNvPr id="4" name="TextBox 3"/>
          <p:cNvSpPr txBox="1"/>
          <p:nvPr/>
        </p:nvSpPr>
        <p:spPr>
          <a:xfrm>
            <a:off x="9048750" y="6334125"/>
            <a:ext cx="2578526" cy="369332"/>
          </a:xfrm>
          <a:prstGeom prst="rect">
            <a:avLst/>
          </a:prstGeom>
          <a:noFill/>
        </p:spPr>
        <p:txBody>
          <a:bodyPr wrap="none" rtlCol="0">
            <a:spAutoFit/>
          </a:bodyPr>
          <a:lstStyle/>
          <a:p>
            <a:r>
              <a:rPr lang="en-GB" dirty="0"/>
              <a:t>after David Gordon, 1999</a:t>
            </a:r>
          </a:p>
        </p:txBody>
      </p:sp>
    </p:spTree>
    <p:extLst>
      <p:ext uri="{BB962C8B-B14F-4D97-AF65-F5344CB8AC3E}">
        <p14:creationId xmlns:p14="http://schemas.microsoft.com/office/powerpoint/2010/main" val="1946594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i1.wp.com/www.enterpriseboom.com/wp-content/uploads/2016/09/economic-recession-in-Nigeria.jpg?fit"/>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0"/>
            <a:ext cx="12192000" cy="6851402"/>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p:cNvSpPr>
            <a:spLocks noGrp="1"/>
          </p:cNvSpPr>
          <p:nvPr>
            <p:ph type="title"/>
          </p:nvPr>
        </p:nvSpPr>
        <p:spPr/>
        <p:txBody>
          <a:bodyPr/>
          <a:lstStyle/>
          <a:p>
            <a:r>
              <a:rPr lang="en-GB" dirty="0"/>
              <a:t>Economic recession</a:t>
            </a:r>
          </a:p>
        </p:txBody>
      </p:sp>
      <p:sp>
        <p:nvSpPr>
          <p:cNvPr id="11" name="Content Placeholder 10"/>
          <p:cNvSpPr>
            <a:spLocks noGrp="1"/>
          </p:cNvSpPr>
          <p:nvPr>
            <p:ph idx="1"/>
          </p:nvPr>
        </p:nvSpPr>
        <p:spPr>
          <a:xfrm>
            <a:off x="2231136" y="2638044"/>
            <a:ext cx="7729728" cy="3448431"/>
          </a:xfrm>
        </p:spPr>
        <p:txBody>
          <a:bodyPr>
            <a:normAutofit/>
          </a:bodyPr>
          <a:lstStyle/>
          <a:p>
            <a:r>
              <a:rPr lang="en-GB" sz="2000" dirty="0"/>
              <a:t>Since 2008, in the EU, an increase of 1% in regional unemployment rate </a:t>
            </a:r>
            <a:r>
              <a:rPr lang="en-GB" sz="2000" dirty="0">
                <a:sym typeface="Wingdings"/>
              </a:rPr>
              <a:t> </a:t>
            </a:r>
            <a:r>
              <a:rPr lang="en-GB" sz="2000" dirty="0"/>
              <a:t>  </a:t>
            </a:r>
          </a:p>
          <a:p>
            <a:pPr marL="228600" lvl="1" indent="0">
              <a:buNone/>
            </a:pPr>
            <a:r>
              <a:rPr lang="en-GB" sz="2000" dirty="0">
                <a:sym typeface="Wingdings"/>
              </a:rPr>
              <a:t>⇧ 0.7 percentage point increase in lifetime reports of youth (15-24) cannabis </a:t>
            </a:r>
          </a:p>
          <a:p>
            <a:pPr marL="228600" lvl="1" indent="0">
              <a:buNone/>
            </a:pPr>
            <a:r>
              <a:rPr lang="en-GB" sz="2000" dirty="0">
                <a:sym typeface="Wingdings"/>
              </a:rPr>
              <a:t>⇧ 0.5 percentage point increase in lifetime reports of youth NPS</a:t>
            </a:r>
          </a:p>
          <a:p>
            <a:r>
              <a:rPr lang="en-GB" sz="2000" dirty="0">
                <a:sym typeface="Wingdings"/>
              </a:rPr>
              <a:t>Austerity &amp; preventative impact of policies supporting economic and workforce development </a:t>
            </a:r>
          </a:p>
          <a:p>
            <a:pPr lvl="1"/>
            <a:endParaRPr lang="en-GB" sz="2000" dirty="0">
              <a:sym typeface="Wingdings"/>
            </a:endParaRPr>
          </a:p>
        </p:txBody>
      </p:sp>
      <p:sp>
        <p:nvSpPr>
          <p:cNvPr id="12" name="TextBox 11"/>
          <p:cNvSpPr txBox="1"/>
          <p:nvPr/>
        </p:nvSpPr>
        <p:spPr>
          <a:xfrm>
            <a:off x="7592875" y="6224659"/>
            <a:ext cx="3042564" cy="369332"/>
          </a:xfrm>
          <a:prstGeom prst="rect">
            <a:avLst/>
          </a:prstGeom>
          <a:noFill/>
        </p:spPr>
        <p:txBody>
          <a:bodyPr wrap="none" rtlCol="0">
            <a:spAutoFit/>
          </a:bodyPr>
          <a:lstStyle/>
          <a:p>
            <a:r>
              <a:rPr lang="en-GB" dirty="0" err="1"/>
              <a:t>Ayllón</a:t>
            </a:r>
            <a:r>
              <a:rPr lang="en-GB" dirty="0"/>
              <a:t> &amp; Ferreira-Batista, 2017</a:t>
            </a:r>
          </a:p>
        </p:txBody>
      </p:sp>
    </p:spTree>
    <p:extLst>
      <p:ext uri="{BB962C8B-B14F-4D97-AF65-F5344CB8AC3E}">
        <p14:creationId xmlns:p14="http://schemas.microsoft.com/office/powerpoint/2010/main" val="2186117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xmlns="" id="{6981E6A2-4656-4CFE-9BF4-39D81EE2CA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096000" cy="6858000"/>
          </a:xfrm>
          <a:prstGeom prst="rect">
            <a:avLst/>
          </a:prstGeom>
          <a:solidFill>
            <a:srgbClr val="556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TextBox 2">
            <a:extLst>
              <a:ext uri="{FF2B5EF4-FFF2-40B4-BE49-F238E27FC236}">
                <a16:creationId xmlns:a16="http://schemas.microsoft.com/office/drawing/2014/main" xmlns="" id="{4722AF4C-B3D0-AA42-AED9-68F9D8EF8275}"/>
              </a:ext>
            </a:extLst>
          </p:cNvPr>
          <p:cNvSpPr txBox="1"/>
          <p:nvPr/>
        </p:nvSpPr>
        <p:spPr>
          <a:xfrm>
            <a:off x="804672" y="2594153"/>
            <a:ext cx="4486656" cy="1231106"/>
          </a:xfrm>
          <a:prstGeom prst="rect">
            <a:avLst/>
          </a:prstGeom>
          <a:noFill/>
          <a:ln>
            <a:solidFill>
              <a:schemeClr val="tx1"/>
            </a:solidFill>
          </a:ln>
        </p:spPr>
        <p:txBody>
          <a:bodyPr vert="horz" lIns="274320" tIns="182880" rIns="274320" bIns="182880" rtlCol="0" anchor="ctr" anchorCtr="1">
            <a:normAutofit/>
          </a:bodyPr>
          <a:lstStyle/>
          <a:p>
            <a:pPr algn="ctr" defTabSz="914400">
              <a:lnSpc>
                <a:spcPct val="90000"/>
              </a:lnSpc>
              <a:spcBef>
                <a:spcPct val="0"/>
              </a:spcBef>
              <a:spcAft>
                <a:spcPts val="600"/>
              </a:spcAft>
            </a:pPr>
            <a:r>
              <a:rPr lang="en-US" sz="1500" cap="all" spc="200">
                <a:latin typeface="+mj-lt"/>
                <a:ea typeface="+mj-ea"/>
                <a:cs typeface="+mj-cs"/>
              </a:rPr>
              <a:t>Many ‘risk factors’ for substance use are also implicated in other challenges to healthy development</a:t>
            </a:r>
          </a:p>
        </p:txBody>
      </p:sp>
      <p:pic>
        <p:nvPicPr>
          <p:cNvPr id="2052" name="Picture 4" descr="Related image">
            <a:extLst>
              <a:ext uri="{FF2B5EF4-FFF2-40B4-BE49-F238E27FC236}">
                <a16:creationId xmlns:a16="http://schemas.microsoft.com/office/drawing/2014/main" xmlns="" id="{BEDA5C5C-E3CA-BA43-B1D7-22C9E9FDBCC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096000" y="10"/>
            <a:ext cx="6095999" cy="685799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99035148"/>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6"/>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latin typeface="Calibri" panose="020F0502020204030204" pitchFamily="34" charset="0"/>
            </a:endParaRPr>
          </a:p>
        </p:txBody>
      </p:sp>
      <p:pic>
        <p:nvPicPr>
          <p:cNvPr id="8499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12191999" cy="685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xmlns="" id="{C9CCD50C-738B-0448-B431-A39C67CA6039}"/>
              </a:ext>
            </a:extLst>
          </p:cNvPr>
          <p:cNvSpPr/>
          <p:nvPr/>
        </p:nvSpPr>
        <p:spPr>
          <a:xfrm>
            <a:off x="559052" y="285249"/>
            <a:ext cx="3354387" cy="706438"/>
          </a:xfrm>
          <a:prstGeom prst="rect">
            <a:avLst/>
          </a:prstGeom>
        </p:spPr>
        <p:txBody>
          <a:bodyPr wrap="none">
            <a:spAutoFit/>
          </a:bodyPr>
          <a:lstStyle/>
          <a:p>
            <a:pPr>
              <a:defRPr/>
            </a:pPr>
            <a:r>
              <a:rPr lang="en-AU" sz="2000" b="1" dirty="0">
                <a:latin typeface="Arial" charset="0"/>
              </a:rPr>
              <a:t>Pathways to Vulnerability </a:t>
            </a:r>
            <a:br>
              <a:rPr lang="en-AU" sz="2000" b="1" dirty="0">
                <a:latin typeface="Arial" charset="0"/>
              </a:rPr>
            </a:br>
            <a:r>
              <a:rPr lang="en-AU" sz="2000" b="1" dirty="0">
                <a:latin typeface="Arial" charset="0"/>
              </a:rPr>
              <a:t>(</a:t>
            </a:r>
            <a:r>
              <a:rPr lang="en-AU" sz="2000" b="1" dirty="0" err="1">
                <a:latin typeface="Arial" charset="0"/>
              </a:rPr>
              <a:t>Silburn</a:t>
            </a:r>
            <a:r>
              <a:rPr lang="en-AU" sz="2000" b="1" dirty="0">
                <a:latin typeface="Arial" charset="0"/>
              </a:rPr>
              <a:t>, 2001)</a:t>
            </a:r>
            <a:endParaRPr lang="en-US" sz="2000" dirty="0">
              <a:latin typeface="Arial" charset="0"/>
            </a:endParaRPr>
          </a:p>
        </p:txBody>
      </p:sp>
    </p:spTree>
    <p:extLst>
      <p:ext uri="{BB962C8B-B14F-4D97-AF65-F5344CB8AC3E}">
        <p14:creationId xmlns:p14="http://schemas.microsoft.com/office/powerpoint/2010/main" val="1225785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513" y="304799"/>
            <a:ext cx="5617685" cy="6357937"/>
          </a:xfrm>
          <a:prstGeom prst="rect">
            <a:avLst/>
          </a:prstGeom>
        </p:spPr>
      </p:pic>
      <p:sp>
        <p:nvSpPr>
          <p:cNvPr id="3" name="TextBox 2"/>
          <p:cNvSpPr txBox="1"/>
          <p:nvPr/>
        </p:nvSpPr>
        <p:spPr>
          <a:xfrm>
            <a:off x="9963150" y="6293404"/>
            <a:ext cx="1737335" cy="369332"/>
          </a:xfrm>
          <a:prstGeom prst="rect">
            <a:avLst/>
          </a:prstGeom>
          <a:noFill/>
        </p:spPr>
        <p:txBody>
          <a:bodyPr wrap="none" rtlCol="0">
            <a:spAutoFit/>
          </a:bodyPr>
          <a:lstStyle/>
          <a:p>
            <a:r>
              <a:rPr lang="en-GB" dirty="0"/>
              <a:t>Bellis et al., 2015</a:t>
            </a:r>
          </a:p>
        </p:txBody>
      </p:sp>
      <p:sp>
        <p:nvSpPr>
          <p:cNvPr id="4" name="TextBox 3"/>
          <p:cNvSpPr txBox="1"/>
          <p:nvPr/>
        </p:nvSpPr>
        <p:spPr>
          <a:xfrm>
            <a:off x="6867525" y="1762125"/>
            <a:ext cx="4981575" cy="3970318"/>
          </a:xfrm>
          <a:prstGeom prst="rect">
            <a:avLst/>
          </a:prstGeom>
          <a:noFill/>
        </p:spPr>
        <p:txBody>
          <a:bodyPr wrap="square" rtlCol="0">
            <a:spAutoFit/>
          </a:bodyPr>
          <a:lstStyle/>
          <a:p>
            <a:r>
              <a:rPr lang="en-GB" b="1" dirty="0"/>
              <a:t>A</a:t>
            </a:r>
            <a:r>
              <a:rPr lang="en-GB" dirty="0"/>
              <a:t>dverse </a:t>
            </a:r>
            <a:r>
              <a:rPr lang="en-GB" b="1" dirty="0"/>
              <a:t>C</a:t>
            </a:r>
            <a:r>
              <a:rPr lang="en-GB" dirty="0"/>
              <a:t>hildhood </a:t>
            </a:r>
            <a:r>
              <a:rPr lang="en-GB" b="1" dirty="0"/>
              <a:t>E</a:t>
            </a:r>
            <a:r>
              <a:rPr lang="en-GB" dirty="0"/>
              <a:t>xperiences (ACEs) are co-occurring family events or conditions causing chronic stress responses in the child’s immediate environment </a:t>
            </a:r>
          </a:p>
          <a:p>
            <a:endParaRPr lang="en-GB" dirty="0"/>
          </a:p>
          <a:p>
            <a:r>
              <a:rPr lang="en-GB" dirty="0"/>
              <a:t>These can lead to adverse physiological and psychological response to chronic stress, adoption of harmful adult coping behaviours such as substance use, and (parents’) reduced ability to access goods and services that would otherwise facilitate healthy (child) development </a:t>
            </a:r>
          </a:p>
          <a:p>
            <a:endParaRPr lang="en-GB" dirty="0"/>
          </a:p>
          <a:p>
            <a:r>
              <a:rPr lang="en-GB" dirty="0"/>
              <a:t>This can lead to a self-perpetuating cycle of adversity</a:t>
            </a:r>
          </a:p>
        </p:txBody>
      </p:sp>
      <p:sp>
        <p:nvSpPr>
          <p:cNvPr id="5" name="Rectangle 4"/>
          <p:cNvSpPr/>
          <p:nvPr/>
        </p:nvSpPr>
        <p:spPr>
          <a:xfrm>
            <a:off x="6769874" y="371474"/>
            <a:ext cx="4730526" cy="492443"/>
          </a:xfrm>
          <a:prstGeom prst="rect">
            <a:avLst/>
          </a:prstGeom>
        </p:spPr>
        <p:txBody>
          <a:bodyPr wrap="none">
            <a:spAutoFit/>
          </a:bodyPr>
          <a:lstStyle/>
          <a:p>
            <a:r>
              <a:rPr lang="en-GB" sz="2600" b="1" dirty="0"/>
              <a:t>A</a:t>
            </a:r>
            <a:r>
              <a:rPr lang="en-GB" sz="2600" dirty="0"/>
              <a:t>dverse </a:t>
            </a:r>
            <a:r>
              <a:rPr lang="en-GB" sz="2600" b="1" dirty="0"/>
              <a:t>C</a:t>
            </a:r>
            <a:r>
              <a:rPr lang="en-GB" sz="2600" dirty="0"/>
              <a:t>hildhood </a:t>
            </a:r>
            <a:r>
              <a:rPr lang="en-GB" sz="2600" b="1" dirty="0"/>
              <a:t>E</a:t>
            </a:r>
            <a:r>
              <a:rPr lang="en-GB" sz="2600" dirty="0"/>
              <a:t>xperiences </a:t>
            </a:r>
          </a:p>
        </p:txBody>
      </p:sp>
      <p:sp>
        <p:nvSpPr>
          <p:cNvPr id="6" name="Rounded Rectangle 5"/>
          <p:cNvSpPr/>
          <p:nvPr/>
        </p:nvSpPr>
        <p:spPr>
          <a:xfrm>
            <a:off x="1162050" y="2876550"/>
            <a:ext cx="3228975" cy="219075"/>
          </a:xfrm>
          <a:prstGeom prst="roundRect">
            <a:avLst/>
          </a:prstGeom>
          <a:noFill/>
          <a:ln w="3810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b="1" dirty="0"/>
          </a:p>
        </p:txBody>
      </p:sp>
      <p:sp>
        <p:nvSpPr>
          <p:cNvPr id="7" name="Rounded Rectangle 6"/>
          <p:cNvSpPr/>
          <p:nvPr/>
        </p:nvSpPr>
        <p:spPr>
          <a:xfrm>
            <a:off x="1162049" y="2247900"/>
            <a:ext cx="3228975" cy="219075"/>
          </a:xfrm>
          <a:prstGeom prst="roundRect">
            <a:avLst/>
          </a:prstGeom>
          <a:noFill/>
          <a:ln w="3810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b="1" dirty="0"/>
          </a:p>
        </p:txBody>
      </p:sp>
      <p:sp>
        <p:nvSpPr>
          <p:cNvPr id="8" name="Rounded Rectangle 7"/>
          <p:cNvSpPr/>
          <p:nvPr/>
        </p:nvSpPr>
        <p:spPr>
          <a:xfrm>
            <a:off x="1076324" y="3829050"/>
            <a:ext cx="1009651" cy="1209676"/>
          </a:xfrm>
          <a:prstGeom prst="roundRect">
            <a:avLst/>
          </a:prstGeom>
          <a:noFill/>
          <a:ln w="3810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b="1" dirty="0"/>
          </a:p>
        </p:txBody>
      </p:sp>
      <p:sp>
        <p:nvSpPr>
          <p:cNvPr id="9" name="Rounded Rectangle 8"/>
          <p:cNvSpPr/>
          <p:nvPr/>
        </p:nvSpPr>
        <p:spPr>
          <a:xfrm>
            <a:off x="4886324" y="3829050"/>
            <a:ext cx="1009651" cy="1209676"/>
          </a:xfrm>
          <a:prstGeom prst="roundRect">
            <a:avLst/>
          </a:prstGeom>
          <a:noFill/>
          <a:ln w="3810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b="1" dirty="0"/>
          </a:p>
        </p:txBody>
      </p:sp>
    </p:spTree>
    <p:extLst>
      <p:ext uri="{BB962C8B-B14F-4D97-AF65-F5344CB8AC3E}">
        <p14:creationId xmlns:p14="http://schemas.microsoft.com/office/powerpoint/2010/main" val="167292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93F0ADB5-A0B4-4B01-A8C4-FDC34CE22B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AA6D0FDE-0241-4C21-A720-A694753582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3467" y="2681103"/>
            <a:ext cx="3363974" cy="1495794"/>
          </a:xfrm>
          <a:noFill/>
          <a:ln>
            <a:solidFill>
              <a:schemeClr val="bg1"/>
            </a:solidFill>
          </a:ln>
        </p:spPr>
        <p:txBody>
          <a:bodyPr wrap="square">
            <a:normAutofit/>
          </a:bodyPr>
          <a:lstStyle/>
          <a:p>
            <a:r>
              <a:rPr lang="en-GB">
                <a:solidFill>
                  <a:schemeClr val="bg1"/>
                </a:solidFill>
              </a:rPr>
              <a:t>declarations</a:t>
            </a:r>
          </a:p>
        </p:txBody>
      </p:sp>
      <p:graphicFrame>
        <p:nvGraphicFramePr>
          <p:cNvPr id="5" name="Content Placeholder 2">
            <a:extLst>
              <a:ext uri="{FF2B5EF4-FFF2-40B4-BE49-F238E27FC236}">
                <a16:creationId xmlns:a16="http://schemas.microsoft.com/office/drawing/2014/main" xmlns="" id="{966B9124-2D16-4A00-A03D-B24F9FC93A10}"/>
              </a:ext>
            </a:extLst>
          </p:cNvPr>
          <p:cNvGraphicFramePr>
            <a:graphicFrameLocks noGrp="1"/>
          </p:cNvGraphicFramePr>
          <p:nvPr>
            <p:ph idx="1"/>
            <p:extLst>
              <p:ext uri="{D42A27DB-BD31-4B8C-83A1-F6EECF244321}">
                <p14:modId xmlns:p14="http://schemas.microsoft.com/office/powerpoint/2010/main" val="2965876182"/>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8122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amp;D-31"/>
          <p:cNvPicPr>
            <a:picLocks noGrp="1" noChangeAspect="1"/>
          </p:cNvPicPr>
          <p:nvPr isPhoto="1"/>
        </p:nvPicPr>
        <p:blipFill rotWithShape="1">
          <a:blip r:embed="rId3" cstate="print">
            <a:extLst>
              <a:ext uri="{28A0092B-C50C-407E-A947-70E740481C1C}">
                <a14:useLocalDpi xmlns:a14="http://schemas.microsoft.com/office/drawing/2010/main" val="0"/>
              </a:ext>
            </a:extLst>
          </a:blip>
          <a:srcRect/>
          <a:stretch/>
        </p:blipFill>
        <p:spPr>
          <a:xfrm>
            <a:off x="1524020" y="10"/>
            <a:ext cx="9143980" cy="6857990"/>
          </a:xfrm>
          <a:prstGeom prst="rect">
            <a:avLst/>
          </a:prstGeom>
          <a:noFill/>
        </p:spPr>
      </p:pic>
    </p:spTree>
    <p:extLst>
      <p:ext uri="{BB962C8B-B14F-4D97-AF65-F5344CB8AC3E}">
        <p14:creationId xmlns:p14="http://schemas.microsoft.com/office/powerpoint/2010/main" val="3219409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747446141"/>
              </p:ext>
            </p:extLst>
          </p:nvPr>
        </p:nvGraphicFramePr>
        <p:xfrm>
          <a:off x="1024569" y="330506"/>
          <a:ext cx="10521108" cy="61143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268775" y="6296661"/>
            <a:ext cx="8092087" cy="461665"/>
          </a:xfrm>
          <a:prstGeom prst="rect">
            <a:avLst/>
          </a:prstGeom>
          <a:noFill/>
        </p:spPr>
        <p:txBody>
          <a:bodyPr wrap="none" rtlCol="0">
            <a:spAutoFit/>
          </a:bodyPr>
          <a:lstStyle/>
          <a:p>
            <a:r>
              <a:rPr lang="en-GB" sz="2400" dirty="0"/>
              <a:t>Socioecological approach to prevention and social reintegration</a:t>
            </a:r>
          </a:p>
        </p:txBody>
      </p:sp>
    </p:spTree>
    <p:extLst>
      <p:ext uri="{BB962C8B-B14F-4D97-AF65-F5344CB8AC3E}">
        <p14:creationId xmlns:p14="http://schemas.microsoft.com/office/powerpoint/2010/main" val="12899420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714500" y="300038"/>
            <a:ext cx="8839200"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600" dirty="0"/>
              <a:t>Drug use example</a:t>
            </a:r>
          </a:p>
          <a:p>
            <a:pPr algn="ctr" eaLnBrk="1" hangingPunct="1">
              <a:spcBef>
                <a:spcPct val="50000"/>
              </a:spcBef>
              <a:buClr>
                <a:srgbClr val="0000FF"/>
              </a:buClr>
              <a:buFont typeface="Wingdings" panose="05000000000000000000" pitchFamily="2" charset="2"/>
              <a:buNone/>
            </a:pPr>
            <a:r>
              <a:rPr lang="en-US" altLang="en-US" sz="2800" dirty="0"/>
              <a:t>Policy </a:t>
            </a:r>
          </a:p>
          <a:p>
            <a:pPr algn="ctr" eaLnBrk="1" hangingPunct="1">
              <a:buClr>
                <a:srgbClr val="0000FF"/>
              </a:buClr>
              <a:buFont typeface="Wingdings" panose="05000000000000000000" pitchFamily="2" charset="2"/>
              <a:buNone/>
            </a:pPr>
            <a:r>
              <a:rPr lang="en-US" altLang="en-US" sz="2800" dirty="0">
                <a:solidFill>
                  <a:srgbClr val="FF0000"/>
                </a:solidFill>
              </a:rPr>
              <a:t>Housing and employment, drug laws…</a:t>
            </a:r>
          </a:p>
          <a:p>
            <a:pPr algn="ctr" eaLnBrk="1" hangingPunct="1">
              <a:buClr>
                <a:srgbClr val="0000FF"/>
              </a:buClr>
              <a:buFont typeface="Wingdings" panose="05000000000000000000" pitchFamily="2" charset="2"/>
              <a:buNone/>
            </a:pPr>
            <a:r>
              <a:rPr lang="en-US" altLang="en-US" sz="2800" dirty="0"/>
              <a:t>Community</a:t>
            </a:r>
          </a:p>
          <a:p>
            <a:pPr algn="ctr" eaLnBrk="1" hangingPunct="1">
              <a:buClr>
                <a:srgbClr val="0000FF"/>
              </a:buClr>
              <a:buFont typeface="Wingdings" panose="05000000000000000000" pitchFamily="2" charset="2"/>
              <a:buNone/>
            </a:pPr>
            <a:r>
              <a:rPr lang="en-US" altLang="en-US" sz="2800" dirty="0">
                <a:solidFill>
                  <a:srgbClr val="FF0000"/>
                </a:solidFill>
              </a:rPr>
              <a:t>Availability of substances, social cohesion…</a:t>
            </a:r>
          </a:p>
          <a:p>
            <a:pPr algn="ctr" eaLnBrk="1" hangingPunct="1">
              <a:buClr>
                <a:srgbClr val="0000FF"/>
              </a:buClr>
              <a:buFont typeface="Wingdings" panose="05000000000000000000" pitchFamily="2" charset="2"/>
              <a:buNone/>
            </a:pPr>
            <a:r>
              <a:rPr lang="en-US" altLang="en-US" sz="2800" dirty="0" err="1"/>
              <a:t>Organisational</a:t>
            </a:r>
            <a:endParaRPr lang="en-US" altLang="en-US" sz="2800" dirty="0"/>
          </a:p>
          <a:p>
            <a:pPr algn="ctr" eaLnBrk="1" hangingPunct="1">
              <a:buClr>
                <a:srgbClr val="0000FF"/>
              </a:buClr>
              <a:buFont typeface="Wingdings" panose="05000000000000000000" pitchFamily="2" charset="2"/>
              <a:buNone/>
            </a:pPr>
            <a:r>
              <a:rPr lang="en-US" altLang="en-US" sz="2800" dirty="0">
                <a:solidFill>
                  <a:srgbClr val="FF0000"/>
                </a:solidFill>
              </a:rPr>
              <a:t>Availability of prevention &amp; recovery services…</a:t>
            </a:r>
          </a:p>
          <a:p>
            <a:pPr algn="ctr" eaLnBrk="1" hangingPunct="1">
              <a:buClr>
                <a:srgbClr val="0000FF"/>
              </a:buClr>
              <a:buFont typeface="Wingdings" panose="05000000000000000000" pitchFamily="2" charset="2"/>
              <a:buNone/>
            </a:pPr>
            <a:r>
              <a:rPr lang="en-US" altLang="en-US" sz="2800" dirty="0"/>
              <a:t>Interpersonal</a:t>
            </a:r>
          </a:p>
          <a:p>
            <a:pPr algn="ctr" eaLnBrk="1" hangingPunct="1">
              <a:buClr>
                <a:srgbClr val="0000FF"/>
              </a:buClr>
              <a:buFont typeface="Wingdings" panose="05000000000000000000" pitchFamily="2" charset="2"/>
              <a:buNone/>
            </a:pPr>
            <a:r>
              <a:rPr lang="en-US" altLang="en-US" sz="2800" dirty="0">
                <a:solidFill>
                  <a:srgbClr val="FF0000"/>
                </a:solidFill>
              </a:rPr>
              <a:t>Relationships, peer influences and norms, ACEs…</a:t>
            </a:r>
          </a:p>
          <a:p>
            <a:pPr algn="ctr" eaLnBrk="1" hangingPunct="1">
              <a:buClr>
                <a:srgbClr val="0000FF"/>
              </a:buClr>
              <a:buFont typeface="Wingdings" panose="05000000000000000000" pitchFamily="2" charset="2"/>
              <a:buNone/>
            </a:pPr>
            <a:r>
              <a:rPr lang="en-US" altLang="en-US" sz="2800" dirty="0"/>
              <a:t>Individual</a:t>
            </a:r>
          </a:p>
          <a:p>
            <a:pPr algn="ctr" eaLnBrk="1" hangingPunct="1">
              <a:buClr>
                <a:srgbClr val="0000FF"/>
              </a:buClr>
              <a:buFont typeface="Wingdings" panose="05000000000000000000" pitchFamily="2" charset="2"/>
              <a:buNone/>
            </a:pPr>
            <a:r>
              <a:rPr lang="en-US" altLang="en-US" sz="2800" dirty="0">
                <a:solidFill>
                  <a:srgbClr val="FF0000"/>
                </a:solidFill>
              </a:rPr>
              <a:t>Genetics, personality, mental health…</a:t>
            </a:r>
          </a:p>
        </p:txBody>
      </p:sp>
    </p:spTree>
    <p:extLst>
      <p:ext uri="{BB962C8B-B14F-4D97-AF65-F5344CB8AC3E}">
        <p14:creationId xmlns:p14="http://schemas.microsoft.com/office/powerpoint/2010/main" val="195595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102" name="Picture 6" descr="Image result for iceland flag">
            <a:extLst>
              <a:ext uri="{FF2B5EF4-FFF2-40B4-BE49-F238E27FC236}">
                <a16:creationId xmlns:a16="http://schemas.microsoft.com/office/drawing/2014/main" xmlns="" id="{3BFD678A-1704-DA4A-8720-B459D0733D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21724" y="321732"/>
            <a:ext cx="5728548" cy="621453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iceland">
            <a:extLst>
              <a:ext uri="{FF2B5EF4-FFF2-40B4-BE49-F238E27FC236}">
                <a16:creationId xmlns:a16="http://schemas.microsoft.com/office/drawing/2014/main" xmlns="" id="{6999ED11-E2E5-134A-86BA-63475AC885B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141728" y="321732"/>
            <a:ext cx="5728547" cy="6214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153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whole school based approach to health">
            <a:extLst>
              <a:ext uri="{FF2B5EF4-FFF2-40B4-BE49-F238E27FC236}">
                <a16:creationId xmlns:a16="http://schemas.microsoft.com/office/drawing/2014/main" xmlns="" id="{7172952B-BA96-014D-AFFB-8C3F111CEC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8717" y="299787"/>
            <a:ext cx="6258426" cy="62584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E24E2FB8-3E6C-9D49-BED4-91EE66B26E21}"/>
              </a:ext>
            </a:extLst>
          </p:cNvPr>
          <p:cNvSpPr txBox="1"/>
          <p:nvPr/>
        </p:nvSpPr>
        <p:spPr>
          <a:xfrm>
            <a:off x="9498420" y="6023811"/>
            <a:ext cx="2542674" cy="707886"/>
          </a:xfrm>
          <a:prstGeom prst="rect">
            <a:avLst/>
          </a:prstGeom>
          <a:noFill/>
        </p:spPr>
        <p:txBody>
          <a:bodyPr wrap="square" rtlCol="0">
            <a:spAutoFit/>
          </a:bodyPr>
          <a:lstStyle/>
          <a:p>
            <a:r>
              <a:rPr lang="en-GB" sz="1000" dirty="0"/>
              <a:t>Swindon Health Schools</a:t>
            </a:r>
          </a:p>
          <a:p>
            <a:r>
              <a:rPr lang="en-GB" sz="1000" dirty="0"/>
              <a:t>https://</a:t>
            </a:r>
            <a:r>
              <a:rPr lang="en-GB" sz="1000" dirty="0" err="1"/>
              <a:t>www.swindonhealthyschools.org</a:t>
            </a:r>
            <a:r>
              <a:rPr lang="en-GB" sz="1000" dirty="0"/>
              <a:t>/</a:t>
            </a:r>
            <a:r>
              <a:rPr lang="en-GB" sz="1000" dirty="0" err="1"/>
              <a:t>swindon</a:t>
            </a:r>
            <a:r>
              <a:rPr lang="en-GB" sz="1000" dirty="0"/>
              <a:t>-healthy-schools/gaining-and-maintaining-</a:t>
            </a:r>
            <a:r>
              <a:rPr lang="en-GB" sz="1000" dirty="0" err="1"/>
              <a:t>hss</a:t>
            </a:r>
            <a:r>
              <a:rPr lang="en-GB" sz="1000" dirty="0"/>
              <a:t>-in-</a:t>
            </a:r>
            <a:r>
              <a:rPr lang="en-GB" sz="1000" dirty="0" err="1"/>
              <a:t>swindon</a:t>
            </a:r>
            <a:r>
              <a:rPr lang="en-GB" sz="1000" dirty="0"/>
              <a:t>/the-whole-school-approach/</a:t>
            </a:r>
          </a:p>
        </p:txBody>
      </p:sp>
    </p:spTree>
    <p:extLst>
      <p:ext uri="{BB962C8B-B14F-4D97-AF65-F5344CB8AC3E}">
        <p14:creationId xmlns:p14="http://schemas.microsoft.com/office/powerpoint/2010/main" val="1222816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2"/>
          <p:cNvSpPr>
            <a:spLocks noGrp="1" noChangeArrowheads="1"/>
          </p:cNvSpPr>
          <p:nvPr>
            <p:ph type="title"/>
          </p:nvPr>
        </p:nvSpPr>
        <p:spPr>
          <a:xfrm>
            <a:off x="2362201" y="323850"/>
            <a:ext cx="7924800" cy="1143000"/>
          </a:xfrm>
        </p:spPr>
        <p:txBody>
          <a:bodyPr/>
          <a:lstStyle/>
          <a:p>
            <a:pPr eaLnBrk="1" hangingPunct="1"/>
            <a:r>
              <a:rPr lang="en-US" altLang="en-US"/>
              <a:t>By focusing on factors beyond the individual, we are…</a:t>
            </a:r>
          </a:p>
        </p:txBody>
      </p:sp>
      <p:sp>
        <p:nvSpPr>
          <p:cNvPr id="14340" name="Rectangle 3"/>
          <p:cNvSpPr>
            <a:spLocks noGrp="1" noChangeArrowheads="1"/>
          </p:cNvSpPr>
          <p:nvPr>
            <p:ph type="body" idx="1"/>
          </p:nvPr>
        </p:nvSpPr>
        <p:spPr>
          <a:xfrm>
            <a:off x="2362201" y="1952625"/>
            <a:ext cx="7693025" cy="3981451"/>
          </a:xfrm>
        </p:spPr>
        <p:txBody>
          <a:bodyPr>
            <a:noAutofit/>
          </a:bodyPr>
          <a:lstStyle/>
          <a:p>
            <a:pPr>
              <a:lnSpc>
                <a:spcPct val="90000"/>
              </a:lnSpc>
            </a:pPr>
            <a:r>
              <a:rPr lang="en-GB" sz="2400"/>
              <a:t>Reminded that individual behaviours and the risk of harm associated with those behaviours, are not just determined by individual choices, but are shaped by the opportunities, constraints and influences of a wider system</a:t>
            </a:r>
            <a:endParaRPr lang="en-GB" altLang="en-US" sz="2400"/>
          </a:p>
          <a:p>
            <a:pPr eaLnBrk="1" hangingPunct="1">
              <a:lnSpc>
                <a:spcPct val="90000"/>
              </a:lnSpc>
            </a:pPr>
            <a:r>
              <a:rPr lang="en-GB" altLang="en-US" sz="2400"/>
              <a:t>Less likely to ‘blame’ the individual for ‘failings’</a:t>
            </a:r>
          </a:p>
          <a:p>
            <a:pPr eaLnBrk="1" hangingPunct="1">
              <a:lnSpc>
                <a:spcPct val="90000"/>
              </a:lnSpc>
            </a:pPr>
            <a:r>
              <a:rPr lang="en-GB" altLang="en-US" sz="2400"/>
              <a:t>More likely to address the underlying determinants of drug use, health &amp; health behaviour</a:t>
            </a:r>
          </a:p>
          <a:p>
            <a:pPr>
              <a:lnSpc>
                <a:spcPct val="90000"/>
              </a:lnSpc>
            </a:pPr>
            <a:r>
              <a:rPr lang="en-GB" altLang="en-US" sz="2400"/>
              <a:t>More likely to acknowledge that responses are </a:t>
            </a:r>
            <a:r>
              <a:rPr lang="en-GB" sz="2400"/>
              <a:t>needed across multiple levels at the same time, and that responsibility for reduction of harm must include the social and political institutions which played a role in producing that harm</a:t>
            </a:r>
            <a:endParaRPr lang="en-GB" altLang="en-US" sz="2400"/>
          </a:p>
          <a:p>
            <a:pPr eaLnBrk="1" hangingPunct="1">
              <a:lnSpc>
                <a:spcPct val="90000"/>
              </a:lnSpc>
            </a:pPr>
            <a:endParaRPr lang="en-GB" altLang="en-US" sz="2400"/>
          </a:p>
          <a:p>
            <a:pPr eaLnBrk="1" hangingPunct="1">
              <a:lnSpc>
                <a:spcPct val="90000"/>
              </a:lnSpc>
            </a:pPr>
            <a:endParaRPr lang="en-GB" altLang="en-US" sz="2400"/>
          </a:p>
          <a:p>
            <a:pPr eaLnBrk="1" hangingPunct="1">
              <a:lnSpc>
                <a:spcPct val="90000"/>
              </a:lnSpc>
            </a:pPr>
            <a:endParaRPr lang="en-GB" altLang="en-US" sz="2400"/>
          </a:p>
          <a:p>
            <a:pPr eaLnBrk="1" hangingPunct="1">
              <a:lnSpc>
                <a:spcPct val="90000"/>
              </a:lnSpc>
            </a:pPr>
            <a:endParaRPr lang="en-GB" altLang="en-US" sz="2400"/>
          </a:p>
        </p:txBody>
      </p:sp>
      <p:sp>
        <p:nvSpPr>
          <p:cNvPr id="2" name="TextBox 1"/>
          <p:cNvSpPr txBox="1"/>
          <p:nvPr/>
        </p:nvSpPr>
        <p:spPr>
          <a:xfrm>
            <a:off x="10493376" y="6362700"/>
            <a:ext cx="1382110" cy="369332"/>
          </a:xfrm>
          <a:prstGeom prst="rect">
            <a:avLst/>
          </a:prstGeom>
          <a:noFill/>
        </p:spPr>
        <p:txBody>
          <a:bodyPr wrap="none" rtlCol="0">
            <a:spAutoFit/>
          </a:bodyPr>
          <a:lstStyle/>
          <a:p>
            <a:r>
              <a:rPr lang="en-GB" dirty="0"/>
              <a:t>ACMD, 2018</a:t>
            </a:r>
          </a:p>
        </p:txBody>
      </p:sp>
    </p:spTree>
    <p:extLst>
      <p:ext uri="{BB962C8B-B14F-4D97-AF65-F5344CB8AC3E}">
        <p14:creationId xmlns:p14="http://schemas.microsoft.com/office/powerpoint/2010/main" val="12316593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917" y="794079"/>
            <a:ext cx="7143750" cy="5476875"/>
          </a:xfrm>
          <a:prstGeom prst="rect">
            <a:avLst/>
          </a:prstGeom>
        </p:spPr>
      </p:pic>
      <p:sp>
        <p:nvSpPr>
          <p:cNvPr id="3" name="TextBox 2"/>
          <p:cNvSpPr txBox="1"/>
          <p:nvPr/>
        </p:nvSpPr>
        <p:spPr>
          <a:xfrm>
            <a:off x="7893171" y="1270358"/>
            <a:ext cx="3959690" cy="4524315"/>
          </a:xfrm>
          <a:prstGeom prst="rect">
            <a:avLst/>
          </a:prstGeom>
          <a:noFill/>
        </p:spPr>
        <p:txBody>
          <a:bodyPr wrap="square" rtlCol="0">
            <a:spAutoFit/>
          </a:bodyPr>
          <a:lstStyle/>
          <a:p>
            <a:r>
              <a:rPr lang="en-GB" sz="2400" dirty="0"/>
              <a:t>NICE provide evidence-based guidance and advice for health, public health and social care practitioners.</a:t>
            </a:r>
          </a:p>
          <a:p>
            <a:endParaRPr lang="en-GB" sz="2400" dirty="0"/>
          </a:p>
          <a:p>
            <a:r>
              <a:rPr lang="en-GB" sz="2400" dirty="0"/>
              <a:t>National Health Service (NHS) must demonstrate compliance with clinical guidelines; whilst implementing public health and social care guidelines is recommended</a:t>
            </a:r>
          </a:p>
        </p:txBody>
      </p:sp>
      <p:sp>
        <p:nvSpPr>
          <p:cNvPr id="4" name="Rectangle 3"/>
          <p:cNvSpPr/>
          <p:nvPr/>
        </p:nvSpPr>
        <p:spPr>
          <a:xfrm>
            <a:off x="301925" y="474453"/>
            <a:ext cx="11619781" cy="588321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endParaRPr lang="en-GB" b="1" dirty="0"/>
          </a:p>
        </p:txBody>
      </p:sp>
      <p:sp>
        <p:nvSpPr>
          <p:cNvPr id="5" name="TextBox 4"/>
          <p:cNvSpPr txBox="1"/>
          <p:nvPr/>
        </p:nvSpPr>
        <p:spPr>
          <a:xfrm>
            <a:off x="1291085" y="1169496"/>
            <a:ext cx="9351919" cy="646331"/>
          </a:xfrm>
          <a:prstGeom prst="rect">
            <a:avLst/>
          </a:prstGeom>
          <a:noFill/>
        </p:spPr>
        <p:txBody>
          <a:bodyPr wrap="none" rtlCol="0">
            <a:spAutoFit/>
          </a:bodyPr>
          <a:lstStyle/>
          <a:p>
            <a:r>
              <a:rPr lang="en-GB" sz="3600" b="1" dirty="0"/>
              <a:t>BROAD AREAS OF RECOMMENDATION</a:t>
            </a:r>
          </a:p>
        </p:txBody>
      </p:sp>
      <p:sp>
        <p:nvSpPr>
          <p:cNvPr id="6" name="TextBox 5"/>
          <p:cNvSpPr txBox="1"/>
          <p:nvPr/>
        </p:nvSpPr>
        <p:spPr>
          <a:xfrm>
            <a:off x="2165230" y="2213780"/>
            <a:ext cx="7384212" cy="3046988"/>
          </a:xfrm>
          <a:prstGeom prst="rect">
            <a:avLst/>
          </a:prstGeom>
          <a:noFill/>
        </p:spPr>
        <p:txBody>
          <a:bodyPr wrap="square" rtlCol="0">
            <a:spAutoFit/>
          </a:bodyPr>
          <a:lstStyle/>
          <a:p>
            <a:pPr marL="285750" indent="-285750">
              <a:buFont typeface="Arial" panose="020B0604020202020204" pitchFamily="34" charset="0"/>
              <a:buChar char="•"/>
            </a:pPr>
            <a:r>
              <a:rPr lang="en-GB" sz="2400" b="1" dirty="0"/>
              <a:t>Deliver drug misuse prevention activities as part of existing services</a:t>
            </a:r>
          </a:p>
          <a:p>
            <a:pPr marL="285750" indent="-285750">
              <a:buFont typeface="Arial" panose="020B0604020202020204" pitchFamily="34" charset="0"/>
              <a:buChar char="•"/>
            </a:pPr>
            <a:r>
              <a:rPr lang="en-GB" sz="2400" b="1" dirty="0"/>
              <a:t>Undertake assessment, screening, and referral</a:t>
            </a:r>
          </a:p>
          <a:p>
            <a:pPr marL="285750" indent="-285750">
              <a:buFont typeface="Arial" panose="020B0604020202020204" pitchFamily="34" charset="0"/>
              <a:buChar char="•"/>
            </a:pPr>
            <a:r>
              <a:rPr lang="en-GB" sz="2400" b="1" dirty="0"/>
              <a:t>Prevention should be based on skills training approaches</a:t>
            </a:r>
          </a:p>
          <a:p>
            <a:pPr marL="285750" indent="-285750">
              <a:buFont typeface="Arial" panose="020B0604020202020204" pitchFamily="34" charset="0"/>
              <a:buChar char="•"/>
            </a:pPr>
            <a:r>
              <a:rPr lang="en-GB" sz="2400" b="1" dirty="0"/>
              <a:t>Give information to older young people in targeted settings</a:t>
            </a:r>
          </a:p>
          <a:p>
            <a:endParaRPr lang="en-GB" sz="2400" dirty="0"/>
          </a:p>
        </p:txBody>
      </p:sp>
    </p:spTree>
    <p:extLst>
      <p:ext uri="{BB962C8B-B14F-4D97-AF65-F5344CB8AC3E}">
        <p14:creationId xmlns:p14="http://schemas.microsoft.com/office/powerpoint/2010/main" val="3948968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062" y="142876"/>
            <a:ext cx="3783485" cy="4552950"/>
          </a:xfrm>
          <a:prstGeom prst="rect">
            <a:avLst/>
          </a:prstGeom>
        </p:spPr>
      </p:pic>
      <p:sp>
        <p:nvSpPr>
          <p:cNvPr id="7" name="Rectangle 6"/>
          <p:cNvSpPr/>
          <p:nvPr/>
        </p:nvSpPr>
        <p:spPr>
          <a:xfrm>
            <a:off x="7392013" y="5844956"/>
            <a:ext cx="4685687" cy="707886"/>
          </a:xfrm>
          <a:prstGeom prst="rect">
            <a:avLst/>
          </a:prstGeom>
        </p:spPr>
        <p:txBody>
          <a:bodyPr wrap="square">
            <a:spAutoFit/>
          </a:bodyPr>
          <a:lstStyle/>
          <a:p>
            <a:pPr algn="ctr"/>
            <a:r>
              <a:rPr lang="en-GB" sz="1000" dirty="0"/>
              <a:t>Sumnall &amp; Brotherhood, 2012; http://www.emcdda.europa.eu/publications/insights/social-reintegration Bates et al., 2017</a:t>
            </a:r>
          </a:p>
          <a:p>
            <a:pPr algn="ctr"/>
            <a:r>
              <a:rPr lang="en-GB" sz="1000" dirty="0"/>
              <a:t>https://www.drugsandalcohol.ie/27253/</a:t>
            </a:r>
          </a:p>
        </p:txBody>
      </p:sp>
      <p:sp>
        <p:nvSpPr>
          <p:cNvPr id="8" name="TextBox 7"/>
          <p:cNvSpPr txBox="1"/>
          <p:nvPr/>
        </p:nvSpPr>
        <p:spPr>
          <a:xfrm>
            <a:off x="6423239" y="423832"/>
            <a:ext cx="5768761" cy="2554545"/>
          </a:xfrm>
          <a:prstGeom prst="rect">
            <a:avLst/>
          </a:prstGeom>
          <a:solidFill>
            <a:schemeClr val="accent6">
              <a:lumMod val="20000"/>
              <a:lumOff val="80000"/>
            </a:schemeClr>
          </a:solidFill>
        </p:spPr>
        <p:txBody>
          <a:bodyPr wrap="square" rtlCol="0">
            <a:spAutoFit/>
          </a:bodyPr>
          <a:lstStyle/>
          <a:p>
            <a:r>
              <a:rPr lang="en-GB" sz="2000" dirty="0"/>
              <a:t>Reviews of international evidence identifying the types of interventions are effective and ineffective in:</a:t>
            </a:r>
          </a:p>
          <a:p>
            <a:endParaRPr lang="en-GB" sz="2000" dirty="0"/>
          </a:p>
          <a:p>
            <a:pPr marL="514350" indent="-514350">
              <a:buAutoNum type="romanLcParenR"/>
            </a:pPr>
            <a:r>
              <a:rPr lang="en-GB" sz="2000" dirty="0"/>
              <a:t>Drug treatment</a:t>
            </a:r>
          </a:p>
          <a:p>
            <a:pPr marL="514350" indent="-514350">
              <a:buFontTx/>
              <a:buAutoNum type="romanLcParenR"/>
            </a:pPr>
            <a:r>
              <a:rPr lang="en-GB" sz="2000" dirty="0"/>
              <a:t>Recovery/ </a:t>
            </a:r>
            <a:r>
              <a:rPr lang="en-GB" sz="2000" b="1" dirty="0"/>
              <a:t>reintegration</a:t>
            </a:r>
            <a:r>
              <a:rPr lang="en-GB" sz="2000" dirty="0"/>
              <a:t> following/ alongside drug treatment</a:t>
            </a:r>
          </a:p>
          <a:p>
            <a:pPr marL="514350" indent="-514350">
              <a:buAutoNum type="romanLcParenR"/>
            </a:pPr>
            <a:r>
              <a:rPr lang="en-GB" sz="2000" b="1" dirty="0"/>
              <a:t>Drug prevention</a:t>
            </a:r>
          </a:p>
          <a:p>
            <a:pPr marL="514350" indent="-514350">
              <a:buAutoNum type="romanLcParenR"/>
            </a:pPr>
            <a:r>
              <a:rPr lang="en-GB" sz="2000" dirty="0"/>
              <a:t>Harm reduction</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7878" y="1852547"/>
            <a:ext cx="3361472" cy="4800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89906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917" y="794079"/>
            <a:ext cx="7143750" cy="5476875"/>
          </a:xfrm>
          <a:prstGeom prst="rect">
            <a:avLst/>
          </a:prstGeom>
        </p:spPr>
      </p:pic>
      <p:sp>
        <p:nvSpPr>
          <p:cNvPr id="11" name="TextBox 10">
            <a:extLst>
              <a:ext uri="{FF2B5EF4-FFF2-40B4-BE49-F238E27FC236}">
                <a16:creationId xmlns:a16="http://schemas.microsoft.com/office/drawing/2014/main" xmlns="" id="{1058506D-48BD-124C-A2FF-8F01B2868235}"/>
              </a:ext>
            </a:extLst>
          </p:cNvPr>
          <p:cNvSpPr txBox="1"/>
          <p:nvPr/>
        </p:nvSpPr>
        <p:spPr>
          <a:xfrm>
            <a:off x="7893171" y="1270358"/>
            <a:ext cx="3959690" cy="2308324"/>
          </a:xfrm>
          <a:prstGeom prst="rect">
            <a:avLst/>
          </a:prstGeom>
          <a:noFill/>
        </p:spPr>
        <p:txBody>
          <a:bodyPr wrap="square" rtlCol="0">
            <a:spAutoFit/>
          </a:bodyPr>
          <a:lstStyle/>
          <a:p>
            <a:r>
              <a:rPr lang="en-GB" sz="2400" dirty="0"/>
              <a:t>NICE provide evidence-based guidance and advice for health, public health and social care practitioners in England and Wales.</a:t>
            </a:r>
          </a:p>
          <a:p>
            <a:endParaRPr lang="en-GB" sz="2400" dirty="0"/>
          </a:p>
        </p:txBody>
      </p:sp>
      <p:sp>
        <p:nvSpPr>
          <p:cNvPr id="12" name="Rectangle 11">
            <a:extLst>
              <a:ext uri="{FF2B5EF4-FFF2-40B4-BE49-F238E27FC236}">
                <a16:creationId xmlns:a16="http://schemas.microsoft.com/office/drawing/2014/main" xmlns="" id="{185FC3B9-EA2B-354A-BD70-B7915DEF0921}"/>
              </a:ext>
            </a:extLst>
          </p:cNvPr>
          <p:cNvSpPr/>
          <p:nvPr/>
        </p:nvSpPr>
        <p:spPr>
          <a:xfrm>
            <a:off x="8072274" y="6270954"/>
            <a:ext cx="3780587" cy="369332"/>
          </a:xfrm>
          <a:prstGeom prst="rect">
            <a:avLst/>
          </a:prstGeom>
        </p:spPr>
        <p:txBody>
          <a:bodyPr wrap="none">
            <a:spAutoFit/>
          </a:bodyPr>
          <a:lstStyle/>
          <a:p>
            <a:r>
              <a:rPr lang="en-GB" dirty="0"/>
              <a:t>https://www.nice.org.uk/guidance/ng64</a:t>
            </a:r>
          </a:p>
        </p:txBody>
      </p:sp>
    </p:spTree>
    <p:extLst>
      <p:ext uri="{BB962C8B-B14F-4D97-AF65-F5344CB8AC3E}">
        <p14:creationId xmlns:p14="http://schemas.microsoft.com/office/powerpoint/2010/main" val="1125166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p:cNvSpPr>
            <a:spLocks noGrp="1" noChangeArrowheads="1"/>
          </p:cNvSpPr>
          <p:nvPr>
            <p:ph type="title"/>
          </p:nvPr>
        </p:nvSpPr>
        <p:spPr>
          <a:xfrm>
            <a:off x="2883015" y="383069"/>
            <a:ext cx="6243530" cy="810704"/>
          </a:xfrm>
        </p:spPr>
        <p:txBody>
          <a:bodyPr>
            <a:normAutofit fontScale="90000"/>
          </a:bodyPr>
          <a:lstStyle/>
          <a:p>
            <a:r>
              <a:rPr lang="en-GB" altLang="en-US" dirty="0"/>
              <a:t>What do we mean by “Evidence-Based”?</a:t>
            </a:r>
          </a:p>
        </p:txBody>
      </p:sp>
      <p:sp>
        <p:nvSpPr>
          <p:cNvPr id="12291" name="Rectangle 6"/>
          <p:cNvSpPr>
            <a:spLocks noGrp="1" noChangeArrowheads="1"/>
          </p:cNvSpPr>
          <p:nvPr>
            <p:ph idx="1"/>
          </p:nvPr>
        </p:nvSpPr>
        <p:spPr>
          <a:xfrm>
            <a:off x="2559294" y="1535186"/>
            <a:ext cx="6890972" cy="4563611"/>
          </a:xfrm>
        </p:spPr>
        <p:txBody>
          <a:bodyPr>
            <a:normAutofit/>
          </a:bodyPr>
          <a:lstStyle/>
          <a:p>
            <a:pPr algn="just">
              <a:lnSpc>
                <a:spcPct val="90000"/>
              </a:lnSpc>
              <a:buFontTx/>
              <a:buNone/>
            </a:pPr>
            <a:r>
              <a:rPr lang="en-GB" altLang="en-US" sz="2400" dirty="0"/>
              <a:t>Evidence Based Prevention (EBP) is the use of systematic decision-making processes or provision of services which have been shown, through available [scientific] evidence, to improve outcomes. </a:t>
            </a:r>
          </a:p>
          <a:p>
            <a:pPr algn="just">
              <a:lnSpc>
                <a:spcPct val="90000"/>
              </a:lnSpc>
              <a:buFontTx/>
              <a:buNone/>
            </a:pPr>
            <a:r>
              <a:rPr lang="en-GB" altLang="en-US" sz="2400" dirty="0"/>
              <a:t>Accounts for target group experiences and characteristics, social environments, and practitioner expertise.</a:t>
            </a:r>
          </a:p>
          <a:p>
            <a:pPr algn="just">
              <a:lnSpc>
                <a:spcPct val="90000"/>
              </a:lnSpc>
              <a:buFontTx/>
              <a:buNone/>
            </a:pPr>
            <a:endParaRPr lang="en-GB" altLang="en-US" sz="2400" dirty="0"/>
          </a:p>
          <a:p>
            <a:pPr algn="ctr">
              <a:lnSpc>
                <a:spcPct val="90000"/>
              </a:lnSpc>
              <a:buFontTx/>
              <a:buNone/>
            </a:pPr>
            <a:r>
              <a:rPr lang="en-GB" altLang="en-US" sz="2400" b="1" dirty="0"/>
              <a:t>Good intentions aren’t good enough</a:t>
            </a:r>
          </a:p>
        </p:txBody>
      </p:sp>
    </p:spTree>
    <p:extLst>
      <p:ext uri="{BB962C8B-B14F-4D97-AF65-F5344CB8AC3E}">
        <p14:creationId xmlns:p14="http://schemas.microsoft.com/office/powerpoint/2010/main" val="1820376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About this talk</a:t>
            </a:r>
          </a:p>
        </p:txBody>
      </p:sp>
      <p:sp>
        <p:nvSpPr>
          <p:cNvPr id="3" name="Content Placeholder 2"/>
          <p:cNvSpPr>
            <a:spLocks noGrp="1"/>
          </p:cNvSpPr>
          <p:nvPr>
            <p:ph idx="1"/>
          </p:nvPr>
        </p:nvSpPr>
        <p:spPr/>
        <p:txBody>
          <a:bodyPr>
            <a:normAutofit/>
          </a:bodyPr>
          <a:lstStyle/>
          <a:p>
            <a:r>
              <a:rPr lang="en-GB" sz="2800" dirty="0"/>
              <a:t>Broadening horizons - what part does drug prevention play in supporting healthy development for young people and adults?</a:t>
            </a:r>
          </a:p>
          <a:p>
            <a:r>
              <a:rPr lang="en-GB" sz="2800" dirty="0"/>
              <a:t>What does the evidence tell us about ‘what works’ in prevention and social reintegration activities</a:t>
            </a:r>
          </a:p>
        </p:txBody>
      </p:sp>
    </p:spTree>
    <p:extLst>
      <p:ext uri="{BB962C8B-B14F-4D97-AF65-F5344CB8AC3E}">
        <p14:creationId xmlns:p14="http://schemas.microsoft.com/office/powerpoint/2010/main" val="8787031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662"/>
            <a:ext cx="12192000" cy="6884661"/>
          </a:xfrm>
          <a:prstGeom prst="rect">
            <a:avLst/>
          </a:prstGeom>
        </p:spPr>
      </p:pic>
      <p:sp>
        <p:nvSpPr>
          <p:cNvPr id="2" name="Rectangle 1">
            <a:extLst>
              <a:ext uri="{FF2B5EF4-FFF2-40B4-BE49-F238E27FC236}">
                <a16:creationId xmlns:a16="http://schemas.microsoft.com/office/drawing/2014/main" xmlns="" id="{C86F44C5-AA59-E246-8609-12B63542644B}"/>
              </a:ext>
            </a:extLst>
          </p:cNvPr>
          <p:cNvSpPr/>
          <p:nvPr/>
        </p:nvSpPr>
        <p:spPr>
          <a:xfrm>
            <a:off x="4309730" y="3415668"/>
            <a:ext cx="290623" cy="178095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60790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ctr"/>
            <a:r>
              <a:rPr lang="en-US" sz="3200" b="1" dirty="0">
                <a:latin typeface="+mn-lt"/>
              </a:rPr>
              <a:t>Interventions Are often  Invisible</a:t>
            </a:r>
          </a:p>
        </p:txBody>
      </p:sp>
      <p:sp>
        <p:nvSpPr>
          <p:cNvPr id="5" name="Content Placeholder 4"/>
          <p:cNvSpPr>
            <a:spLocks noGrp="1"/>
          </p:cNvSpPr>
          <p:nvPr>
            <p:ph idx="1"/>
          </p:nvPr>
        </p:nvSpPr>
        <p:spPr/>
        <p:txBody>
          <a:bodyPr>
            <a:noAutofit/>
          </a:bodyPr>
          <a:lstStyle/>
          <a:p>
            <a:r>
              <a:rPr lang="en-US" sz="2800" dirty="0"/>
              <a:t>They may be called something else: e.g., counseling, parenting education, school policies on substance use, laws regarding age restrictions on access to tobacco or alcohol</a:t>
            </a:r>
          </a:p>
          <a:p>
            <a:r>
              <a:rPr lang="en-US" sz="2800" dirty="0"/>
              <a:t>They may be called prevention but are ‘hidden’ within an </a:t>
            </a:r>
            <a:r>
              <a:rPr lang="en-US" sz="2800" dirty="0" err="1"/>
              <a:t>organisation</a:t>
            </a:r>
            <a:r>
              <a:rPr lang="en-US" sz="2800" dirty="0"/>
              <a:t>: e.g., school-based curriculum, substance use as part of a workplace wellness program</a:t>
            </a:r>
          </a:p>
        </p:txBody>
      </p:sp>
    </p:spTree>
    <p:extLst>
      <p:ext uri="{BB962C8B-B14F-4D97-AF65-F5344CB8AC3E}">
        <p14:creationId xmlns:p14="http://schemas.microsoft.com/office/powerpoint/2010/main" val="42442320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6144" y="4886646"/>
            <a:ext cx="1580677" cy="1422609"/>
          </a:xfrm>
          <a:prstGeom prst="rect">
            <a:avLst/>
          </a:prstGeom>
        </p:spPr>
      </p:pic>
      <p:sp>
        <p:nvSpPr>
          <p:cNvPr id="28" name="Oval 27"/>
          <p:cNvSpPr/>
          <p:nvPr/>
        </p:nvSpPr>
        <p:spPr>
          <a:xfrm>
            <a:off x="4018263" y="2589486"/>
            <a:ext cx="3095596" cy="207734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600" dirty="0"/>
              <a:t>Where’s Prevention?</a:t>
            </a:r>
          </a:p>
        </p:txBody>
      </p:sp>
      <p:sp>
        <p:nvSpPr>
          <p:cNvPr id="5" name="TextBox 4"/>
          <p:cNvSpPr txBox="1"/>
          <p:nvPr/>
        </p:nvSpPr>
        <p:spPr>
          <a:xfrm>
            <a:off x="9136648" y="6309255"/>
            <a:ext cx="2932982" cy="369332"/>
          </a:xfrm>
          <a:prstGeom prst="rect">
            <a:avLst/>
          </a:prstGeom>
          <a:noFill/>
        </p:spPr>
        <p:txBody>
          <a:bodyPr wrap="none" rtlCol="0">
            <a:spAutoFit/>
          </a:bodyPr>
          <a:lstStyle/>
          <a:p>
            <a:r>
              <a:rPr lang="en-GB" dirty="0"/>
              <a:t>Slide courtesy Dr Z. Sloboda</a:t>
            </a:r>
          </a:p>
        </p:txBody>
      </p:sp>
      <p:pic>
        <p:nvPicPr>
          <p:cNvPr id="1026" name="Picture 2" descr="Image result for garda police">
            <a:extLst>
              <a:ext uri="{FF2B5EF4-FFF2-40B4-BE49-F238E27FC236}">
                <a16:creationId xmlns:a16="http://schemas.microsoft.com/office/drawing/2014/main" xmlns="" id="{21C9DA90-7468-E140-963D-C504C4237A5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0828" y="876185"/>
            <a:ext cx="2409567" cy="13555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econdary school">
            <a:extLst>
              <a:ext uri="{FF2B5EF4-FFF2-40B4-BE49-F238E27FC236}">
                <a16:creationId xmlns:a16="http://schemas.microsoft.com/office/drawing/2014/main" xmlns="" id="{AE16CC19-0F1C-9647-9635-E404AE7C189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14678" y="576679"/>
            <a:ext cx="2511944" cy="15719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bar">
            <a:extLst>
              <a:ext uri="{FF2B5EF4-FFF2-40B4-BE49-F238E27FC236}">
                <a16:creationId xmlns:a16="http://schemas.microsoft.com/office/drawing/2014/main" xmlns="" id="{3E58B0D8-5F66-CB40-80B8-9B8839DCFFF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63476" y="5232352"/>
            <a:ext cx="2096242" cy="11005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dublin hospital">
            <a:extLst>
              <a:ext uri="{FF2B5EF4-FFF2-40B4-BE49-F238E27FC236}">
                <a16:creationId xmlns:a16="http://schemas.microsoft.com/office/drawing/2014/main" xmlns="" id="{A94037F2-DB74-D94A-97A2-6DA19266D8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8043" y="2732504"/>
            <a:ext cx="2008281" cy="147310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factory">
            <a:extLst>
              <a:ext uri="{FF2B5EF4-FFF2-40B4-BE49-F238E27FC236}">
                <a16:creationId xmlns:a16="http://schemas.microsoft.com/office/drawing/2014/main" xmlns="" id="{45677846-B6FB-6A42-9E58-019488FD31C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09546" y="4604165"/>
            <a:ext cx="2166778" cy="162564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flat">
            <a:extLst>
              <a:ext uri="{FF2B5EF4-FFF2-40B4-BE49-F238E27FC236}">
                <a16:creationId xmlns:a16="http://schemas.microsoft.com/office/drawing/2014/main" xmlns="" id="{78BBAFEF-160F-8F42-AFFC-EEBEE96E854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67047" y="426671"/>
            <a:ext cx="2810275" cy="187200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fire station">
            <a:extLst>
              <a:ext uri="{FF2B5EF4-FFF2-40B4-BE49-F238E27FC236}">
                <a16:creationId xmlns:a16="http://schemas.microsoft.com/office/drawing/2014/main" xmlns="" id="{4C089816-E3FE-6746-B3ED-CC6EC25DE0A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7311" y="2440256"/>
            <a:ext cx="2340935" cy="172318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corner shop">
            <a:extLst>
              <a:ext uri="{FF2B5EF4-FFF2-40B4-BE49-F238E27FC236}">
                <a16:creationId xmlns:a16="http://schemas.microsoft.com/office/drawing/2014/main" xmlns="" id="{C5109A60-2434-514C-B8AF-21575DFCB7C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0072" y="4666827"/>
            <a:ext cx="2343393" cy="1562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3140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 y="95250"/>
            <a:ext cx="6016523" cy="3910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053721" y="95250"/>
            <a:ext cx="4576303" cy="6690863"/>
          </a:xfrm>
          <a:prstGeom prst="rect">
            <a:avLst/>
          </a:prstGeom>
        </p:spPr>
      </p:pic>
      <p:pic>
        <p:nvPicPr>
          <p:cNvPr id="4" name="Picture 2" descr="ttps://i.guim.co.uk/img/static/sys-images/Guardian/Pix/pictures/2014/2/5/1391634349818/e9d07ac8-f270-4b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
          <a:stretch/>
        </p:blipFill>
        <p:spPr bwMode="auto">
          <a:xfrm>
            <a:off x="410315" y="4091679"/>
            <a:ext cx="5825283" cy="2661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7586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86EEFF4-B352-4878-86F5-317284CC6AEA}"/>
              </a:ext>
            </a:extLst>
          </p:cNvPr>
          <p:cNvPicPr/>
          <p:nvPr/>
        </p:nvPicPr>
        <p:blipFill rotWithShape="1">
          <a:blip r:embed="rId2" cstate="print">
            <a:extLst>
              <a:ext uri="{28A0092B-C50C-407E-A947-70E740481C1C}">
                <a14:useLocalDpi xmlns:a14="http://schemas.microsoft.com/office/drawing/2010/main" val="0"/>
              </a:ext>
            </a:extLst>
          </a:blip>
          <a:srcRect/>
          <a:stretch/>
        </p:blipFill>
        <p:spPr bwMode="auto">
          <a:xfrm>
            <a:off x="1524000" y="0"/>
            <a:ext cx="9144000" cy="6858000"/>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6355092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007752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stival-go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526"/>
            <a:ext cx="12192000" cy="68935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ug-testing k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704" y="242284"/>
            <a:ext cx="4267943" cy="284238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ug-testing spectrome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7799" y="290103"/>
            <a:ext cx="4253904" cy="284238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tp://www.phoenixfm.com/wp-content/uploads/2015/07/20150718_113001-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0618" y="3362474"/>
            <a:ext cx="5943049" cy="3342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7440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30766" y="109476"/>
            <a:ext cx="7729728" cy="1188720"/>
          </a:xfrm>
        </p:spPr>
        <p:txBody>
          <a:bodyPr/>
          <a:lstStyle/>
          <a:p>
            <a:r>
              <a:rPr lang="en-GB" dirty="0"/>
              <a:t>Prevention</a:t>
            </a:r>
          </a:p>
        </p:txBody>
      </p:sp>
      <p:graphicFrame>
        <p:nvGraphicFramePr>
          <p:cNvPr id="5" name="Table 4"/>
          <p:cNvGraphicFramePr>
            <a:graphicFrameLocks noGrp="1"/>
          </p:cNvGraphicFramePr>
          <p:nvPr>
            <p:extLst>
              <p:ext uri="{D42A27DB-BD31-4B8C-83A1-F6EECF244321}">
                <p14:modId xmlns:p14="http://schemas.microsoft.com/office/powerpoint/2010/main" val="2411725735"/>
              </p:ext>
            </p:extLst>
          </p:nvPr>
        </p:nvGraphicFramePr>
        <p:xfrm>
          <a:off x="1703142" y="1475671"/>
          <a:ext cx="8784976" cy="5349240"/>
        </p:xfrm>
        <a:graphic>
          <a:graphicData uri="http://schemas.openxmlformats.org/drawingml/2006/table">
            <a:tbl>
              <a:tblPr firstRow="1" bandRow="1">
                <a:tableStyleId>{5C22544A-7EE6-4342-B048-85BDC9FD1C3A}</a:tableStyleId>
              </a:tblPr>
              <a:tblGrid>
                <a:gridCol w="3367272">
                  <a:extLst>
                    <a:ext uri="{9D8B030D-6E8A-4147-A177-3AD203B41FA5}">
                      <a16:colId xmlns:a16="http://schemas.microsoft.com/office/drawing/2014/main" xmlns="" val="20000"/>
                    </a:ext>
                  </a:extLst>
                </a:gridCol>
                <a:gridCol w="2800685">
                  <a:extLst>
                    <a:ext uri="{9D8B030D-6E8A-4147-A177-3AD203B41FA5}">
                      <a16:colId xmlns:a16="http://schemas.microsoft.com/office/drawing/2014/main" xmlns="" val="20001"/>
                    </a:ext>
                  </a:extLst>
                </a:gridCol>
                <a:gridCol w="2617019">
                  <a:extLst>
                    <a:ext uri="{9D8B030D-6E8A-4147-A177-3AD203B41FA5}">
                      <a16:colId xmlns:a16="http://schemas.microsoft.com/office/drawing/2014/main" xmlns="" val="20002"/>
                    </a:ext>
                  </a:extLst>
                </a:gridCol>
              </a:tblGrid>
              <a:tr h="370840">
                <a:tc>
                  <a:txBody>
                    <a:bodyPr/>
                    <a:lstStyle/>
                    <a:p>
                      <a:r>
                        <a:rPr lang="en-GB" sz="1600" dirty="0"/>
                        <a:t>May be effective</a:t>
                      </a:r>
                    </a:p>
                  </a:txBody>
                  <a:tcPr>
                    <a:solidFill>
                      <a:srgbClr val="00B050"/>
                    </a:solidFill>
                  </a:tcPr>
                </a:tc>
                <a:tc>
                  <a:txBody>
                    <a:bodyPr/>
                    <a:lstStyle/>
                    <a:p>
                      <a:r>
                        <a:rPr lang="en-GB" sz="1600" baseline="0" dirty="0"/>
                        <a:t>Unlikely to be effective</a:t>
                      </a:r>
                      <a:endParaRPr lang="en-GB" sz="1600" dirty="0"/>
                    </a:p>
                  </a:txBody>
                  <a:tcPr>
                    <a:solidFill>
                      <a:srgbClr val="FF0000"/>
                    </a:solidFill>
                  </a:tcPr>
                </a:tc>
                <a:tc>
                  <a:txBody>
                    <a:bodyPr/>
                    <a:lstStyle/>
                    <a:p>
                      <a:r>
                        <a:rPr lang="en-GB" sz="1600" dirty="0"/>
                        <a:t>Inconclusive/ lacking evidence</a:t>
                      </a:r>
                    </a:p>
                  </a:txBody>
                  <a:tcPr>
                    <a:solidFill>
                      <a:srgbClr val="CD8D0D"/>
                    </a:solidFill>
                  </a:tcPr>
                </a:tc>
                <a:extLst>
                  <a:ext uri="{0D108BD9-81ED-4DB2-BD59-A6C34878D82A}">
                    <a16:rowId xmlns:a16="http://schemas.microsoft.com/office/drawing/2014/main" xmlns="" val="10000"/>
                  </a:ext>
                </a:extLst>
              </a:tr>
              <a:tr h="370840">
                <a:tc>
                  <a:txBody>
                    <a:bodyPr/>
                    <a:lstStyle/>
                    <a:p>
                      <a:r>
                        <a:rPr lang="en-GB" sz="1600" dirty="0">
                          <a:solidFill>
                            <a:schemeClr val="bg1"/>
                          </a:solidFill>
                        </a:rPr>
                        <a:t>Interventions set within multiple domains with multiple components</a:t>
                      </a:r>
                    </a:p>
                  </a:txBody>
                  <a:tcPr>
                    <a:solidFill>
                      <a:srgbClr val="00B050"/>
                    </a:solidFill>
                  </a:tcPr>
                </a:tc>
                <a:tc>
                  <a:txBody>
                    <a:bodyPr/>
                    <a:lstStyle/>
                    <a:p>
                      <a:r>
                        <a:rPr lang="en-GB" sz="1600" dirty="0">
                          <a:solidFill>
                            <a:schemeClr val="bg1"/>
                          </a:solidFill>
                        </a:rPr>
                        <a:t>Brief interventions in school settings</a:t>
                      </a:r>
                    </a:p>
                  </a:txBody>
                  <a:tcPr>
                    <a:solidFill>
                      <a:srgbClr val="FF0000"/>
                    </a:solidFill>
                  </a:tcPr>
                </a:tc>
                <a:tc>
                  <a:txBody>
                    <a:bodyPr/>
                    <a:lstStyle/>
                    <a:p>
                      <a:r>
                        <a:rPr lang="en-GB" sz="1600" dirty="0">
                          <a:solidFill>
                            <a:schemeClr val="bg1"/>
                          </a:solidFill>
                        </a:rPr>
                        <a:t>Brief/ motivational interventions in healthcare settings</a:t>
                      </a:r>
                    </a:p>
                  </a:txBody>
                  <a:tcPr>
                    <a:solidFill>
                      <a:srgbClr val="CD8D0D"/>
                    </a:solidFill>
                  </a:tcPr>
                </a:tc>
                <a:extLst>
                  <a:ext uri="{0D108BD9-81ED-4DB2-BD59-A6C34878D82A}">
                    <a16:rowId xmlns:a16="http://schemas.microsoft.com/office/drawing/2014/main" xmlns="" val="10001"/>
                  </a:ext>
                </a:extLst>
              </a:tr>
              <a:tr h="370840">
                <a:tc>
                  <a:txBody>
                    <a:bodyPr/>
                    <a:lstStyle/>
                    <a:p>
                      <a:r>
                        <a:rPr lang="en-GB" sz="1600" dirty="0">
                          <a:solidFill>
                            <a:schemeClr val="bg1"/>
                          </a:solidFill>
                        </a:rPr>
                        <a:t>Comprehensive school-based programmes (skills and social influence-based programmes)</a:t>
                      </a:r>
                    </a:p>
                  </a:txBody>
                  <a:tcP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bg1"/>
                          </a:solidFill>
                        </a:rPr>
                        <a:t>School-based </a:t>
                      </a:r>
                      <a:r>
                        <a:rPr lang="en-GB" sz="1600" baseline="0" dirty="0">
                          <a:solidFill>
                            <a:schemeClr val="bg1"/>
                          </a:solidFill>
                        </a:rPr>
                        <a:t>programmes focussing on increasing knowledge alone</a:t>
                      </a:r>
                      <a:endParaRPr lang="en-GB" sz="1600" dirty="0">
                        <a:solidFill>
                          <a:schemeClr val="bg1"/>
                        </a:solidFill>
                      </a:endParaRPr>
                    </a:p>
                    <a:p>
                      <a:endParaRPr lang="en-GB" sz="1600" dirty="0">
                        <a:solidFill>
                          <a:schemeClr val="bg1"/>
                        </a:solidFill>
                      </a:endParaRPr>
                    </a:p>
                  </a:txBody>
                  <a:tcPr>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bg1"/>
                          </a:solidFill>
                        </a:rPr>
                        <a:t>Universal</a:t>
                      </a:r>
                      <a:r>
                        <a:rPr lang="en-GB" sz="1600" baseline="0" dirty="0">
                          <a:solidFill>
                            <a:schemeClr val="bg1"/>
                          </a:solidFill>
                        </a:rPr>
                        <a:t> f</a:t>
                      </a:r>
                      <a:r>
                        <a:rPr lang="en-GB" sz="1600" dirty="0">
                          <a:solidFill>
                            <a:schemeClr val="bg1"/>
                          </a:solidFill>
                        </a:rPr>
                        <a:t>amily-based interventions for drugs other than cannabis</a:t>
                      </a:r>
                    </a:p>
                  </a:txBody>
                  <a:tcPr>
                    <a:solidFill>
                      <a:srgbClr val="CD8D0D"/>
                    </a:solidFill>
                  </a:tcPr>
                </a:tc>
                <a:extLst>
                  <a:ext uri="{0D108BD9-81ED-4DB2-BD59-A6C34878D82A}">
                    <a16:rowId xmlns:a16="http://schemas.microsoft.com/office/drawing/2014/main" xmlns="" val="10002"/>
                  </a:ext>
                </a:extLst>
              </a:tr>
              <a:tr h="370840">
                <a:tc>
                  <a:txBody>
                    <a:bodyPr/>
                    <a:lstStyle/>
                    <a:p>
                      <a:r>
                        <a:rPr lang="en-GB" sz="1600" dirty="0">
                          <a:solidFill>
                            <a:schemeClr val="bg1"/>
                          </a:solidFill>
                        </a:rPr>
                        <a:t>Skills-development</a:t>
                      </a:r>
                      <a:r>
                        <a:rPr lang="en-GB" sz="1600" baseline="0" dirty="0">
                          <a:solidFill>
                            <a:schemeClr val="bg1"/>
                          </a:solidFill>
                        </a:rPr>
                        <a:t> school based programmes</a:t>
                      </a:r>
                      <a:endParaRPr lang="en-GB" sz="1600" dirty="0">
                        <a:solidFill>
                          <a:schemeClr val="bg1"/>
                        </a:solidFill>
                      </a:endParaRPr>
                    </a:p>
                  </a:txBody>
                  <a:tcP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bg1"/>
                          </a:solidFill>
                        </a:rPr>
                        <a:t>Mass-media campaigns alone</a:t>
                      </a:r>
                      <a:r>
                        <a:rPr lang="en-GB" sz="1600" baseline="0" dirty="0">
                          <a:solidFill>
                            <a:schemeClr val="bg1"/>
                          </a:solidFill>
                        </a:rPr>
                        <a:t> (not as part of a multicomponent intervention)</a:t>
                      </a:r>
                      <a:endParaRPr lang="en-GB" sz="1600" dirty="0">
                        <a:solidFill>
                          <a:schemeClr val="bg1"/>
                        </a:solidFill>
                      </a:endParaRPr>
                    </a:p>
                    <a:p>
                      <a:endParaRPr lang="en-GB" sz="1600" dirty="0">
                        <a:solidFill>
                          <a:schemeClr val="bg1"/>
                        </a:solidFill>
                      </a:endParaRPr>
                    </a:p>
                  </a:txBody>
                  <a:tcPr>
                    <a:solidFill>
                      <a:srgbClr val="FF0000"/>
                    </a:solidFill>
                  </a:tcPr>
                </a:tc>
                <a:tc>
                  <a:txBody>
                    <a:bodyPr/>
                    <a:lstStyle/>
                    <a:p>
                      <a:r>
                        <a:rPr lang="en-GB" sz="1600" dirty="0">
                          <a:solidFill>
                            <a:schemeClr val="bg1"/>
                          </a:solidFill>
                        </a:rPr>
                        <a:t>Family-based</a:t>
                      </a:r>
                      <a:r>
                        <a:rPr lang="en-GB" sz="1600" baseline="0" dirty="0">
                          <a:solidFill>
                            <a:schemeClr val="bg1"/>
                          </a:solidFill>
                        </a:rPr>
                        <a:t> interventions targeting high risk groups</a:t>
                      </a:r>
                      <a:endParaRPr lang="en-GB" sz="1600" dirty="0">
                        <a:solidFill>
                          <a:schemeClr val="bg1"/>
                        </a:solidFill>
                      </a:endParaRPr>
                    </a:p>
                  </a:txBody>
                  <a:tcPr>
                    <a:solidFill>
                      <a:srgbClr val="CD8D0D"/>
                    </a:solidFill>
                  </a:tcPr>
                </a:tc>
                <a:extLst>
                  <a:ext uri="{0D108BD9-81ED-4DB2-BD59-A6C34878D82A}">
                    <a16:rowId xmlns:a16="http://schemas.microsoft.com/office/drawing/2014/main" xmlns="" val="10003"/>
                  </a:ext>
                </a:extLst>
              </a:tr>
              <a:tr h="370840">
                <a:tc>
                  <a:txBody>
                    <a:bodyPr/>
                    <a:lstStyle/>
                    <a:p>
                      <a:r>
                        <a:rPr lang="en-GB" sz="1600" dirty="0">
                          <a:solidFill>
                            <a:schemeClr val="bg1"/>
                          </a:solidFill>
                        </a:rPr>
                        <a:t>Universal family</a:t>
                      </a:r>
                      <a:r>
                        <a:rPr lang="en-GB" sz="1600" baseline="0" dirty="0">
                          <a:solidFill>
                            <a:schemeClr val="bg1"/>
                          </a:solidFill>
                        </a:rPr>
                        <a:t> interventions including parents and children for cannabis use</a:t>
                      </a:r>
                      <a:endParaRPr lang="en-GB" sz="1600" dirty="0">
                        <a:solidFill>
                          <a:schemeClr val="bg1"/>
                        </a:solidFill>
                      </a:endParaRPr>
                    </a:p>
                  </a:txBody>
                  <a:tcPr>
                    <a:solidFill>
                      <a:srgbClr val="00B050"/>
                    </a:solidFill>
                  </a:tcPr>
                </a:tc>
                <a:tc>
                  <a:txBody>
                    <a:bodyPr/>
                    <a:lstStyle/>
                    <a:p>
                      <a:endParaRPr lang="en-GB" sz="1600" dirty="0">
                        <a:solidFill>
                          <a:schemeClr val="bg1"/>
                        </a:solidFill>
                      </a:endParaRPr>
                    </a:p>
                  </a:txBody>
                  <a:tcPr>
                    <a:solidFill>
                      <a:srgbClr val="FF0000"/>
                    </a:solidFill>
                  </a:tcPr>
                </a:tc>
                <a:tc>
                  <a:txBody>
                    <a:bodyPr/>
                    <a:lstStyle/>
                    <a:p>
                      <a:r>
                        <a:rPr lang="en-GB" sz="1600" dirty="0">
                          <a:solidFill>
                            <a:schemeClr val="bg1"/>
                          </a:solidFill>
                        </a:rPr>
                        <a:t>School-based programmes focussing on social influences</a:t>
                      </a:r>
                      <a:r>
                        <a:rPr lang="en-GB" sz="1600" baseline="0" dirty="0">
                          <a:solidFill>
                            <a:schemeClr val="bg1"/>
                          </a:solidFill>
                        </a:rPr>
                        <a:t> alone</a:t>
                      </a:r>
                      <a:endParaRPr lang="en-GB" sz="1600" dirty="0">
                        <a:solidFill>
                          <a:schemeClr val="bg1"/>
                        </a:solidFill>
                      </a:endParaRPr>
                    </a:p>
                  </a:txBody>
                  <a:tcPr>
                    <a:solidFill>
                      <a:srgbClr val="CD8D0D"/>
                    </a:solidFill>
                  </a:tcPr>
                </a:tc>
                <a:extLst>
                  <a:ext uri="{0D108BD9-81ED-4DB2-BD59-A6C34878D82A}">
                    <a16:rowId xmlns:a16="http://schemas.microsoft.com/office/drawing/2014/main" xmlns="" val="10004"/>
                  </a:ext>
                </a:extLst>
              </a:tr>
              <a:tr h="411480">
                <a:tc>
                  <a:txBody>
                    <a:bodyPr/>
                    <a:lstStyle/>
                    <a:p>
                      <a:endParaRPr lang="en-GB" sz="1600" dirty="0">
                        <a:solidFill>
                          <a:schemeClr val="bg1"/>
                        </a:solidFill>
                      </a:endParaRPr>
                    </a:p>
                  </a:txBody>
                  <a:tcPr>
                    <a:solidFill>
                      <a:srgbClr val="00B050"/>
                    </a:solidFill>
                  </a:tcPr>
                </a:tc>
                <a:tc>
                  <a:txBody>
                    <a:bodyPr/>
                    <a:lstStyle/>
                    <a:p>
                      <a:endParaRPr lang="en-GB" sz="1600" dirty="0">
                        <a:solidFill>
                          <a:schemeClr val="bg1"/>
                        </a:solidFill>
                      </a:endParaRPr>
                    </a:p>
                  </a:txBody>
                  <a:tcPr>
                    <a:solidFill>
                      <a:srgbClr val="FF0000"/>
                    </a:solidFill>
                  </a:tcPr>
                </a:tc>
                <a:tc>
                  <a:txBody>
                    <a:bodyPr/>
                    <a:lstStyle/>
                    <a:p>
                      <a:r>
                        <a:rPr lang="en-GB" sz="1600" dirty="0">
                          <a:solidFill>
                            <a:schemeClr val="bg1"/>
                          </a:solidFill>
                        </a:rPr>
                        <a:t>Interventions for people with mental health disorders</a:t>
                      </a:r>
                    </a:p>
                  </a:txBody>
                  <a:tcPr>
                    <a:solidFill>
                      <a:srgbClr val="CD8D0D"/>
                    </a:solidFill>
                  </a:tcPr>
                </a:tc>
                <a:extLst>
                  <a:ext uri="{0D108BD9-81ED-4DB2-BD59-A6C34878D82A}">
                    <a16:rowId xmlns:a16="http://schemas.microsoft.com/office/drawing/2014/main" xmlns="" val="10005"/>
                  </a:ext>
                </a:extLst>
              </a:tr>
              <a:tr h="411480">
                <a:tc>
                  <a:txBody>
                    <a:bodyPr/>
                    <a:lstStyle/>
                    <a:p>
                      <a:endParaRPr lang="en-GB" sz="1600" dirty="0">
                        <a:solidFill>
                          <a:schemeClr val="bg1"/>
                        </a:solidFill>
                      </a:endParaRPr>
                    </a:p>
                  </a:txBody>
                  <a:tcPr>
                    <a:solidFill>
                      <a:srgbClr val="00B050"/>
                    </a:solidFill>
                  </a:tcPr>
                </a:tc>
                <a:tc>
                  <a:txBody>
                    <a:bodyPr/>
                    <a:lstStyle/>
                    <a:p>
                      <a:endParaRPr lang="en-GB" sz="1600" dirty="0">
                        <a:solidFill>
                          <a:schemeClr val="bg1"/>
                        </a:solidFill>
                      </a:endParaRPr>
                    </a:p>
                  </a:txBody>
                  <a:tcPr>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bg1"/>
                          </a:solidFill>
                        </a:rPr>
                        <a:t>Mentoring interventions</a:t>
                      </a:r>
                    </a:p>
                  </a:txBody>
                  <a:tcPr>
                    <a:solidFill>
                      <a:srgbClr val="CD8D0D"/>
                    </a:solidFill>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38686008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45436" y="136017"/>
            <a:ext cx="7729728" cy="1188720"/>
          </a:xfrm>
        </p:spPr>
        <p:txBody>
          <a:bodyPr/>
          <a:lstStyle/>
          <a:p>
            <a:r>
              <a:rPr lang="en-GB" dirty="0"/>
              <a:t>Harm reduction</a:t>
            </a:r>
          </a:p>
        </p:txBody>
      </p:sp>
      <p:graphicFrame>
        <p:nvGraphicFramePr>
          <p:cNvPr id="5" name="Table 4"/>
          <p:cNvGraphicFramePr>
            <a:graphicFrameLocks noGrp="1"/>
          </p:cNvGraphicFramePr>
          <p:nvPr>
            <p:extLst>
              <p:ext uri="{D42A27DB-BD31-4B8C-83A1-F6EECF244321}">
                <p14:modId xmlns:p14="http://schemas.microsoft.com/office/powerpoint/2010/main" val="4118366496"/>
              </p:ext>
            </p:extLst>
          </p:nvPr>
        </p:nvGraphicFramePr>
        <p:xfrm>
          <a:off x="1673232" y="1413713"/>
          <a:ext cx="8844797" cy="5233354"/>
        </p:xfrm>
        <a:graphic>
          <a:graphicData uri="http://schemas.openxmlformats.org/drawingml/2006/table">
            <a:tbl>
              <a:tblPr firstRow="1" bandRow="1">
                <a:tableStyleId>{5C22544A-7EE6-4342-B048-85BDC9FD1C3A}</a:tableStyleId>
              </a:tblPr>
              <a:tblGrid>
                <a:gridCol w="3947581">
                  <a:extLst>
                    <a:ext uri="{9D8B030D-6E8A-4147-A177-3AD203B41FA5}">
                      <a16:colId xmlns:a16="http://schemas.microsoft.com/office/drawing/2014/main" xmlns="" val="20000"/>
                    </a:ext>
                  </a:extLst>
                </a:gridCol>
                <a:gridCol w="516852">
                  <a:extLst>
                    <a:ext uri="{9D8B030D-6E8A-4147-A177-3AD203B41FA5}">
                      <a16:colId xmlns:a16="http://schemas.microsoft.com/office/drawing/2014/main" xmlns="" val="20001"/>
                    </a:ext>
                  </a:extLst>
                </a:gridCol>
                <a:gridCol w="4380364">
                  <a:extLst>
                    <a:ext uri="{9D8B030D-6E8A-4147-A177-3AD203B41FA5}">
                      <a16:colId xmlns:a16="http://schemas.microsoft.com/office/drawing/2014/main" xmlns="" val="20002"/>
                    </a:ext>
                  </a:extLst>
                </a:gridCol>
              </a:tblGrid>
              <a:tr h="657614">
                <a:tc>
                  <a:txBody>
                    <a:bodyPr/>
                    <a:lstStyle/>
                    <a:p>
                      <a:r>
                        <a:rPr lang="en-GB" sz="1600" dirty="0"/>
                        <a:t>May be effective</a:t>
                      </a:r>
                    </a:p>
                  </a:txBody>
                  <a:tcPr>
                    <a:solidFill>
                      <a:srgbClr val="00B050"/>
                    </a:solidFill>
                  </a:tcPr>
                </a:tc>
                <a:tc>
                  <a:txBody>
                    <a:bodyPr/>
                    <a:lstStyle/>
                    <a:p>
                      <a:endParaRPr lang="en-GB" sz="1600" dirty="0"/>
                    </a:p>
                  </a:txBody>
                  <a:tcPr>
                    <a:solidFill>
                      <a:srgbClr val="FF0000"/>
                    </a:solidFill>
                  </a:tcPr>
                </a:tc>
                <a:tc>
                  <a:txBody>
                    <a:bodyPr/>
                    <a:lstStyle/>
                    <a:p>
                      <a:r>
                        <a:rPr lang="en-GB" sz="1600" dirty="0"/>
                        <a:t>Inconclusive/ lacking evidence</a:t>
                      </a:r>
                    </a:p>
                  </a:txBody>
                  <a:tcPr>
                    <a:solidFill>
                      <a:srgbClr val="CD8D0D"/>
                    </a:solidFill>
                  </a:tcPr>
                </a:tc>
                <a:extLst>
                  <a:ext uri="{0D108BD9-81ED-4DB2-BD59-A6C34878D82A}">
                    <a16:rowId xmlns:a16="http://schemas.microsoft.com/office/drawing/2014/main" xmlns="" val="10000"/>
                  </a:ext>
                </a:extLst>
              </a:tr>
              <a:tr h="939448">
                <a:tc>
                  <a:txBody>
                    <a:bodyPr/>
                    <a:lstStyle/>
                    <a:p>
                      <a:r>
                        <a:rPr lang="en-GB" sz="1600" dirty="0">
                          <a:solidFill>
                            <a:schemeClr val="bg1"/>
                          </a:solidFill>
                        </a:rPr>
                        <a:t>Needle and syringe programmes (enhanced by OST) in the community and prisons</a:t>
                      </a:r>
                    </a:p>
                  </a:txBody>
                  <a:tcPr>
                    <a:solidFill>
                      <a:srgbClr val="00B050"/>
                    </a:solidFill>
                  </a:tcPr>
                </a:tc>
                <a:tc>
                  <a:txBody>
                    <a:bodyPr/>
                    <a:lstStyle/>
                    <a:p>
                      <a:endParaRPr lang="en-GB" sz="1600" dirty="0">
                        <a:solidFill>
                          <a:schemeClr val="bg1"/>
                        </a:solidFill>
                      </a:endParaRPr>
                    </a:p>
                  </a:txBody>
                  <a:tcPr>
                    <a:solidFill>
                      <a:srgbClr val="FF0000"/>
                    </a:solidFill>
                  </a:tcPr>
                </a:tc>
                <a:tc>
                  <a:txBody>
                    <a:bodyPr/>
                    <a:lstStyle/>
                    <a:p>
                      <a:r>
                        <a:rPr lang="en-GB" sz="1600" dirty="0">
                          <a:solidFill>
                            <a:schemeClr val="bg1"/>
                          </a:solidFill>
                        </a:rPr>
                        <a:t>Education in recreational/ nightlife settings</a:t>
                      </a:r>
                    </a:p>
                  </a:txBody>
                  <a:tcPr>
                    <a:solidFill>
                      <a:srgbClr val="CD8D0D"/>
                    </a:solidFill>
                  </a:tcPr>
                </a:tc>
                <a:extLst>
                  <a:ext uri="{0D108BD9-81ED-4DB2-BD59-A6C34878D82A}">
                    <a16:rowId xmlns:a16="http://schemas.microsoft.com/office/drawing/2014/main" xmlns="" val="10001"/>
                  </a:ext>
                </a:extLst>
              </a:tr>
              <a:tr h="657613">
                <a:tc>
                  <a:txBody>
                    <a:bodyPr/>
                    <a:lstStyle/>
                    <a:p>
                      <a:r>
                        <a:rPr lang="en-GB" sz="1600" dirty="0">
                          <a:solidFill>
                            <a:schemeClr val="bg1"/>
                          </a:solidFill>
                        </a:rPr>
                        <a:t>Drug consumption rooms</a:t>
                      </a:r>
                    </a:p>
                  </a:txBody>
                  <a:tcPr>
                    <a:solidFill>
                      <a:srgbClr val="00B050"/>
                    </a:solidFill>
                  </a:tcPr>
                </a:tc>
                <a:tc>
                  <a:txBody>
                    <a:bodyPr/>
                    <a:lstStyle/>
                    <a:p>
                      <a:endParaRPr lang="en-GB" sz="1600" dirty="0">
                        <a:solidFill>
                          <a:schemeClr val="bg1"/>
                        </a:solidFill>
                      </a:endParaRPr>
                    </a:p>
                  </a:txBody>
                  <a:tcPr>
                    <a:solidFill>
                      <a:srgbClr val="FF0000"/>
                    </a:solidFill>
                  </a:tcPr>
                </a:tc>
                <a:tc>
                  <a:txBody>
                    <a:bodyPr/>
                    <a:lstStyle/>
                    <a:p>
                      <a:r>
                        <a:rPr lang="en-GB" sz="1600" dirty="0">
                          <a:solidFill>
                            <a:schemeClr val="bg1"/>
                          </a:solidFill>
                        </a:rPr>
                        <a:t>Drug checking in recreational/</a:t>
                      </a:r>
                      <a:r>
                        <a:rPr lang="en-GB" sz="1600" baseline="0" dirty="0">
                          <a:solidFill>
                            <a:schemeClr val="bg1"/>
                          </a:solidFill>
                        </a:rPr>
                        <a:t> </a:t>
                      </a:r>
                      <a:r>
                        <a:rPr lang="en-GB" sz="1600" dirty="0">
                          <a:solidFill>
                            <a:schemeClr val="bg1"/>
                          </a:solidFill>
                        </a:rPr>
                        <a:t>nightlife settings</a:t>
                      </a:r>
                    </a:p>
                  </a:txBody>
                  <a:tcPr>
                    <a:solidFill>
                      <a:srgbClr val="CD8D0D"/>
                    </a:solidFill>
                  </a:tcPr>
                </a:tc>
                <a:extLst>
                  <a:ext uri="{0D108BD9-81ED-4DB2-BD59-A6C34878D82A}">
                    <a16:rowId xmlns:a16="http://schemas.microsoft.com/office/drawing/2014/main" xmlns="" val="10002"/>
                  </a:ext>
                </a:extLst>
              </a:tr>
              <a:tr h="657613">
                <a:tc>
                  <a:txBody>
                    <a:bodyPr/>
                    <a:lstStyle/>
                    <a:p>
                      <a:r>
                        <a:rPr lang="en-GB" sz="1600" dirty="0">
                          <a:solidFill>
                            <a:schemeClr val="bg1"/>
                          </a:solidFill>
                        </a:rPr>
                        <a:t>Overdose prevention with naloxone distribution</a:t>
                      </a:r>
                    </a:p>
                  </a:txBody>
                  <a:tcPr>
                    <a:solidFill>
                      <a:srgbClr val="00B050"/>
                    </a:solidFill>
                  </a:tcPr>
                </a:tc>
                <a:tc>
                  <a:txBody>
                    <a:bodyPr/>
                    <a:lstStyle/>
                    <a:p>
                      <a:endParaRPr lang="en-GB" sz="1600" dirty="0">
                        <a:solidFill>
                          <a:schemeClr val="bg1"/>
                        </a:solidFill>
                      </a:endParaRPr>
                    </a:p>
                  </a:txBody>
                  <a:tcPr>
                    <a:solidFill>
                      <a:srgbClr val="FF0000"/>
                    </a:solidFill>
                  </a:tcPr>
                </a:tc>
                <a:tc>
                  <a:txBody>
                    <a:bodyPr/>
                    <a:lstStyle/>
                    <a:p>
                      <a:r>
                        <a:rPr lang="en-GB" sz="1600" dirty="0">
                          <a:solidFill>
                            <a:schemeClr val="bg1"/>
                          </a:solidFill>
                        </a:rPr>
                        <a:t>Staff training</a:t>
                      </a:r>
                      <a:r>
                        <a:rPr lang="en-GB" sz="1600" baseline="0" dirty="0">
                          <a:solidFill>
                            <a:schemeClr val="bg1"/>
                          </a:solidFill>
                        </a:rPr>
                        <a:t> interventions in recreational/ nightlife settings</a:t>
                      </a:r>
                      <a:endParaRPr lang="en-GB" sz="1600" dirty="0">
                        <a:solidFill>
                          <a:schemeClr val="bg1"/>
                        </a:solidFill>
                      </a:endParaRPr>
                    </a:p>
                  </a:txBody>
                  <a:tcPr>
                    <a:solidFill>
                      <a:srgbClr val="CD8D0D"/>
                    </a:solidFill>
                  </a:tcPr>
                </a:tc>
                <a:extLst>
                  <a:ext uri="{0D108BD9-81ED-4DB2-BD59-A6C34878D82A}">
                    <a16:rowId xmlns:a16="http://schemas.microsoft.com/office/drawing/2014/main" xmlns="" val="10003"/>
                  </a:ext>
                </a:extLst>
              </a:tr>
              <a:tr h="657613">
                <a:tc>
                  <a:txBody>
                    <a:bodyPr/>
                    <a:lstStyle/>
                    <a:p>
                      <a:r>
                        <a:rPr lang="en-GB" sz="1600" dirty="0">
                          <a:solidFill>
                            <a:schemeClr val="bg1"/>
                          </a:solidFill>
                        </a:rPr>
                        <a:t>Peer education training to prevent injection</a:t>
                      </a:r>
                      <a:r>
                        <a:rPr lang="en-GB" sz="1600" baseline="0" dirty="0">
                          <a:solidFill>
                            <a:schemeClr val="bg1"/>
                          </a:solidFill>
                        </a:rPr>
                        <a:t> initiation</a:t>
                      </a:r>
                      <a:endParaRPr lang="en-GB" sz="1600" dirty="0">
                        <a:solidFill>
                          <a:schemeClr val="bg1"/>
                        </a:solidFill>
                      </a:endParaRPr>
                    </a:p>
                  </a:txBody>
                  <a:tcPr>
                    <a:solidFill>
                      <a:srgbClr val="00B050"/>
                    </a:solidFill>
                  </a:tcPr>
                </a:tc>
                <a:tc>
                  <a:txBody>
                    <a:bodyPr/>
                    <a:lstStyle/>
                    <a:p>
                      <a:endParaRPr lang="en-GB" sz="1600" dirty="0">
                        <a:solidFill>
                          <a:schemeClr val="bg1"/>
                        </a:solidFill>
                      </a:endParaRPr>
                    </a:p>
                  </a:txBody>
                  <a:tcPr>
                    <a:solidFill>
                      <a:srgbClr val="FF0000"/>
                    </a:solidFill>
                  </a:tcPr>
                </a:tc>
                <a:tc>
                  <a:txBody>
                    <a:bodyPr/>
                    <a:lstStyle/>
                    <a:p>
                      <a:r>
                        <a:rPr lang="en-GB" sz="1600" dirty="0">
                          <a:solidFill>
                            <a:schemeClr val="bg1"/>
                          </a:solidFill>
                        </a:rPr>
                        <a:t>Targeted case finding for BBV testing</a:t>
                      </a:r>
                    </a:p>
                  </a:txBody>
                  <a:tcPr>
                    <a:solidFill>
                      <a:srgbClr val="CD8D0D"/>
                    </a:solidFill>
                  </a:tcPr>
                </a:tc>
                <a:extLst>
                  <a:ext uri="{0D108BD9-81ED-4DB2-BD59-A6C34878D82A}">
                    <a16:rowId xmlns:a16="http://schemas.microsoft.com/office/drawing/2014/main" xmlns="" val="10004"/>
                  </a:ext>
                </a:extLst>
              </a:tr>
              <a:tr h="657613">
                <a:tc>
                  <a:txBody>
                    <a:bodyPr/>
                    <a:lstStyle/>
                    <a:p>
                      <a:r>
                        <a:rPr lang="en-GB" sz="1600" dirty="0">
                          <a:solidFill>
                            <a:schemeClr val="bg1"/>
                          </a:solidFill>
                        </a:rPr>
                        <a:t>Multisession psychosocial/ educational interventions</a:t>
                      </a:r>
                    </a:p>
                  </a:txBody>
                  <a:tcPr>
                    <a:solidFill>
                      <a:srgbClr val="00B050"/>
                    </a:solidFill>
                  </a:tcPr>
                </a:tc>
                <a:tc>
                  <a:txBody>
                    <a:bodyPr/>
                    <a:lstStyle/>
                    <a:p>
                      <a:endParaRPr lang="en-GB" sz="1600" dirty="0">
                        <a:solidFill>
                          <a:schemeClr val="bg1"/>
                        </a:solidFill>
                      </a:endParaRPr>
                    </a:p>
                  </a:txBody>
                  <a:tcPr>
                    <a:solidFill>
                      <a:srgbClr val="FF0000"/>
                    </a:solidFill>
                  </a:tcPr>
                </a:tc>
                <a:tc>
                  <a:txBody>
                    <a:bodyPr/>
                    <a:lstStyle/>
                    <a:p>
                      <a:r>
                        <a:rPr lang="en-GB" sz="1600" dirty="0">
                          <a:solidFill>
                            <a:schemeClr val="bg1"/>
                          </a:solidFill>
                        </a:rPr>
                        <a:t>Provision</a:t>
                      </a:r>
                      <a:r>
                        <a:rPr lang="en-GB" sz="1600" baseline="0" dirty="0">
                          <a:solidFill>
                            <a:schemeClr val="bg1"/>
                          </a:solidFill>
                        </a:rPr>
                        <a:t> of dry blood spot BBV testing</a:t>
                      </a:r>
                      <a:endParaRPr lang="en-GB" sz="1600" dirty="0">
                        <a:solidFill>
                          <a:schemeClr val="bg1"/>
                        </a:solidFill>
                      </a:endParaRPr>
                    </a:p>
                  </a:txBody>
                  <a:tcPr>
                    <a:solidFill>
                      <a:srgbClr val="CD8D0D"/>
                    </a:solidFill>
                  </a:tcPr>
                </a:tc>
                <a:extLst>
                  <a:ext uri="{0D108BD9-81ED-4DB2-BD59-A6C34878D82A}">
                    <a16:rowId xmlns:a16="http://schemas.microsoft.com/office/drawing/2014/main" xmlns="" val="10005"/>
                  </a:ext>
                </a:extLst>
              </a:tr>
              <a:tr h="190499">
                <a:tc>
                  <a:txBody>
                    <a:bodyPr/>
                    <a:lstStyle/>
                    <a:p>
                      <a:r>
                        <a:rPr lang="en-GB" sz="1600" dirty="0">
                          <a:solidFill>
                            <a:schemeClr val="bg1"/>
                          </a:solidFill>
                        </a:rPr>
                        <a:t>Prison-based</a:t>
                      </a:r>
                      <a:r>
                        <a:rPr lang="en-GB" sz="1600" baseline="0" dirty="0">
                          <a:solidFill>
                            <a:schemeClr val="bg1"/>
                          </a:solidFill>
                        </a:rPr>
                        <a:t> onsite HIV testing</a:t>
                      </a:r>
                      <a:endParaRPr lang="en-GB" sz="1600" dirty="0">
                        <a:solidFill>
                          <a:schemeClr val="bg1"/>
                        </a:solidFill>
                      </a:endParaRPr>
                    </a:p>
                  </a:txBody>
                  <a:tcPr>
                    <a:solidFill>
                      <a:srgbClr val="00B050"/>
                    </a:solidFill>
                  </a:tcPr>
                </a:tc>
                <a:tc>
                  <a:txBody>
                    <a:bodyPr/>
                    <a:lstStyle/>
                    <a:p>
                      <a:endParaRPr lang="en-GB" sz="1600" dirty="0">
                        <a:solidFill>
                          <a:schemeClr val="bg1"/>
                        </a:solidFill>
                      </a:endParaRPr>
                    </a:p>
                  </a:txBody>
                  <a:tcPr>
                    <a:solidFill>
                      <a:srgbClr val="FF0000"/>
                    </a:solidFill>
                  </a:tcPr>
                </a:tc>
                <a:tc>
                  <a:txBody>
                    <a:bodyPr/>
                    <a:lstStyle/>
                    <a:p>
                      <a:r>
                        <a:rPr lang="en-GB" sz="1600" dirty="0">
                          <a:solidFill>
                            <a:schemeClr val="bg1"/>
                          </a:solidFill>
                        </a:rPr>
                        <a:t>Media campaigns</a:t>
                      </a:r>
                    </a:p>
                  </a:txBody>
                  <a:tcPr>
                    <a:solidFill>
                      <a:srgbClr val="CD8D0D"/>
                    </a:solidFill>
                  </a:tcPr>
                </a:tc>
                <a:extLst>
                  <a:ext uri="{0D108BD9-81ED-4DB2-BD59-A6C34878D82A}">
                    <a16:rowId xmlns:a16="http://schemas.microsoft.com/office/drawing/2014/main" xmlns="" val="10006"/>
                  </a:ext>
                </a:extLst>
              </a:tr>
              <a:tr h="167640">
                <a:tc>
                  <a:txBody>
                    <a:bodyPr/>
                    <a:lstStyle/>
                    <a:p>
                      <a:endParaRPr lang="en-GB" sz="1600" dirty="0">
                        <a:solidFill>
                          <a:schemeClr val="bg1"/>
                        </a:solidFill>
                      </a:endParaRPr>
                    </a:p>
                  </a:txBody>
                  <a:tcPr>
                    <a:solidFill>
                      <a:srgbClr val="00B050"/>
                    </a:solidFill>
                  </a:tcPr>
                </a:tc>
                <a:tc>
                  <a:txBody>
                    <a:bodyPr/>
                    <a:lstStyle/>
                    <a:p>
                      <a:endParaRPr lang="en-GB" sz="1600" dirty="0">
                        <a:solidFill>
                          <a:schemeClr val="bg1"/>
                        </a:solidFill>
                      </a:endParaRPr>
                    </a:p>
                  </a:txBody>
                  <a:tcPr>
                    <a:solidFill>
                      <a:srgbClr val="FF0000"/>
                    </a:solidFill>
                  </a:tcPr>
                </a:tc>
                <a:tc>
                  <a:txBody>
                    <a:bodyPr/>
                    <a:lstStyle/>
                    <a:p>
                      <a:r>
                        <a:rPr lang="en-GB" sz="1600" dirty="0">
                          <a:solidFill>
                            <a:schemeClr val="bg1"/>
                          </a:solidFill>
                        </a:rPr>
                        <a:t>Education for sex workers</a:t>
                      </a:r>
                    </a:p>
                  </a:txBody>
                  <a:tcPr>
                    <a:solidFill>
                      <a:srgbClr val="CD8D0D"/>
                    </a:solidFill>
                  </a:tcPr>
                </a:tc>
                <a:extLst>
                  <a:ext uri="{0D108BD9-81ED-4DB2-BD59-A6C34878D82A}">
                    <a16:rowId xmlns:a16="http://schemas.microsoft.com/office/drawing/2014/main" xmlns="" val="10007"/>
                  </a:ext>
                </a:extLst>
              </a:tr>
              <a:tr h="167640">
                <a:tc>
                  <a:txBody>
                    <a:bodyPr/>
                    <a:lstStyle/>
                    <a:p>
                      <a:endParaRPr lang="en-GB" sz="1600" dirty="0">
                        <a:solidFill>
                          <a:schemeClr val="bg1"/>
                        </a:solidFill>
                      </a:endParaRPr>
                    </a:p>
                  </a:txBody>
                  <a:tcPr>
                    <a:solidFill>
                      <a:srgbClr val="00B050"/>
                    </a:solidFill>
                  </a:tcPr>
                </a:tc>
                <a:tc>
                  <a:txBody>
                    <a:bodyPr/>
                    <a:lstStyle/>
                    <a:p>
                      <a:endParaRPr lang="en-GB" sz="1600" dirty="0">
                        <a:solidFill>
                          <a:schemeClr val="bg1"/>
                        </a:solidFill>
                      </a:endParaRPr>
                    </a:p>
                  </a:txBody>
                  <a:tcPr>
                    <a:solidFill>
                      <a:srgbClr val="FF0000"/>
                    </a:solidFill>
                  </a:tcPr>
                </a:tc>
                <a:tc>
                  <a:txBody>
                    <a:bodyPr/>
                    <a:lstStyle/>
                    <a:p>
                      <a:r>
                        <a:rPr lang="en-GB" sz="1600" dirty="0">
                          <a:solidFill>
                            <a:schemeClr val="bg1"/>
                          </a:solidFill>
                        </a:rPr>
                        <a:t>HIV risk reduction in prisons</a:t>
                      </a:r>
                    </a:p>
                  </a:txBody>
                  <a:tcPr>
                    <a:solidFill>
                      <a:srgbClr val="CD8D0D"/>
                    </a:solidFill>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10473527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83536" y="145542"/>
            <a:ext cx="7729728" cy="1188720"/>
          </a:xfrm>
        </p:spPr>
        <p:txBody>
          <a:bodyPr/>
          <a:lstStyle/>
          <a:p>
            <a:r>
              <a:rPr lang="en-GB" dirty="0"/>
              <a:t>Treatment/ Recovery</a:t>
            </a:r>
          </a:p>
        </p:txBody>
      </p:sp>
      <p:graphicFrame>
        <p:nvGraphicFramePr>
          <p:cNvPr id="5" name="Table 4"/>
          <p:cNvGraphicFramePr>
            <a:graphicFrameLocks noGrp="1"/>
          </p:cNvGraphicFramePr>
          <p:nvPr>
            <p:extLst>
              <p:ext uri="{D42A27DB-BD31-4B8C-83A1-F6EECF244321}">
                <p14:modId xmlns:p14="http://schemas.microsoft.com/office/powerpoint/2010/main" val="798721834"/>
              </p:ext>
            </p:extLst>
          </p:nvPr>
        </p:nvGraphicFramePr>
        <p:xfrm>
          <a:off x="1820092" y="1568227"/>
          <a:ext cx="8856616" cy="5217160"/>
        </p:xfrm>
        <a:graphic>
          <a:graphicData uri="http://schemas.openxmlformats.org/drawingml/2006/table">
            <a:tbl>
              <a:tblPr firstRow="1" bandRow="1">
                <a:tableStyleId>{5C22544A-7EE6-4342-B048-85BDC9FD1C3A}</a:tableStyleId>
              </a:tblPr>
              <a:tblGrid>
                <a:gridCol w="3564582">
                  <a:extLst>
                    <a:ext uri="{9D8B030D-6E8A-4147-A177-3AD203B41FA5}">
                      <a16:colId xmlns:a16="http://schemas.microsoft.com/office/drawing/2014/main" xmlns="" val="20000"/>
                    </a:ext>
                  </a:extLst>
                </a:gridCol>
                <a:gridCol w="2602788">
                  <a:extLst>
                    <a:ext uri="{9D8B030D-6E8A-4147-A177-3AD203B41FA5}">
                      <a16:colId xmlns:a16="http://schemas.microsoft.com/office/drawing/2014/main" xmlns="" val="20001"/>
                    </a:ext>
                  </a:extLst>
                </a:gridCol>
                <a:gridCol w="2689246">
                  <a:extLst>
                    <a:ext uri="{9D8B030D-6E8A-4147-A177-3AD203B41FA5}">
                      <a16:colId xmlns:a16="http://schemas.microsoft.com/office/drawing/2014/main" xmlns="" val="20002"/>
                    </a:ext>
                  </a:extLst>
                </a:gridCol>
              </a:tblGrid>
              <a:tr h="370840">
                <a:tc>
                  <a:txBody>
                    <a:bodyPr/>
                    <a:lstStyle/>
                    <a:p>
                      <a:r>
                        <a:rPr lang="en-GB" sz="1800" dirty="0"/>
                        <a:t>May be effective</a:t>
                      </a:r>
                    </a:p>
                  </a:txBody>
                  <a:tcPr>
                    <a:solidFill>
                      <a:srgbClr val="00B050"/>
                    </a:solidFill>
                  </a:tcPr>
                </a:tc>
                <a:tc>
                  <a:txBody>
                    <a:bodyPr/>
                    <a:lstStyle/>
                    <a:p>
                      <a:r>
                        <a:rPr lang="en-GB" sz="1800" baseline="0" dirty="0"/>
                        <a:t>Unlikely to be effective</a:t>
                      </a:r>
                      <a:endParaRPr lang="en-GB" sz="1800" dirty="0"/>
                    </a:p>
                  </a:txBody>
                  <a:tcPr>
                    <a:solidFill>
                      <a:srgbClr val="FF0000"/>
                    </a:solidFill>
                  </a:tcPr>
                </a:tc>
                <a:tc>
                  <a:txBody>
                    <a:bodyPr/>
                    <a:lstStyle/>
                    <a:p>
                      <a:r>
                        <a:rPr lang="en-GB" sz="1800" dirty="0"/>
                        <a:t>Inconclusive/ lacking evidence</a:t>
                      </a:r>
                    </a:p>
                  </a:txBody>
                  <a:tcPr>
                    <a:solidFill>
                      <a:srgbClr val="CD8D0D"/>
                    </a:solidFill>
                  </a:tcPr>
                </a:tc>
                <a:extLst>
                  <a:ext uri="{0D108BD9-81ED-4DB2-BD59-A6C34878D82A}">
                    <a16:rowId xmlns:a16="http://schemas.microsoft.com/office/drawing/2014/main" xmlns="" val="10000"/>
                  </a:ext>
                </a:extLst>
              </a:tr>
              <a:tr h="370840">
                <a:tc>
                  <a:txBody>
                    <a:bodyPr/>
                    <a:lstStyle/>
                    <a:p>
                      <a:r>
                        <a:rPr lang="en-GB" sz="1400" dirty="0">
                          <a:solidFill>
                            <a:schemeClr val="bg1"/>
                          </a:solidFill>
                        </a:rPr>
                        <a:t>OST (Methadone, buprenorphine) in community and prison settings</a:t>
                      </a:r>
                    </a:p>
                  </a:txBody>
                  <a:tcPr>
                    <a:solidFill>
                      <a:srgbClr val="00B050"/>
                    </a:solidFill>
                  </a:tcPr>
                </a:tc>
                <a:tc>
                  <a:txBody>
                    <a:bodyPr/>
                    <a:lstStyle/>
                    <a:p>
                      <a:r>
                        <a:rPr lang="en-GB" sz="1400" dirty="0">
                          <a:solidFill>
                            <a:schemeClr val="bg1"/>
                          </a:solidFill>
                        </a:rPr>
                        <a:t>Pharmacological treatment for non</a:t>
                      </a:r>
                      <a:r>
                        <a:rPr lang="en-GB" sz="1400" baseline="0" dirty="0">
                          <a:solidFill>
                            <a:schemeClr val="bg1"/>
                          </a:solidFill>
                        </a:rPr>
                        <a:t> opiate drug use</a:t>
                      </a:r>
                      <a:endParaRPr lang="en-GB" sz="1400" dirty="0">
                        <a:solidFill>
                          <a:schemeClr val="bg1"/>
                        </a:solidFill>
                      </a:endParaRPr>
                    </a:p>
                  </a:txBody>
                  <a:tcPr>
                    <a:solidFill>
                      <a:srgbClr val="FF0000"/>
                    </a:solidFill>
                  </a:tcPr>
                </a:tc>
                <a:tc>
                  <a:txBody>
                    <a:bodyPr/>
                    <a:lstStyle/>
                    <a:p>
                      <a:r>
                        <a:rPr lang="en-GB" sz="1400" dirty="0">
                          <a:solidFill>
                            <a:schemeClr val="bg1"/>
                          </a:solidFill>
                        </a:rPr>
                        <a:t>Mindfulness-based treatments</a:t>
                      </a:r>
                    </a:p>
                  </a:txBody>
                  <a:tcPr>
                    <a:solidFill>
                      <a:srgbClr val="CD8D0D"/>
                    </a:solidFill>
                  </a:tcPr>
                </a:tc>
                <a:extLst>
                  <a:ext uri="{0D108BD9-81ED-4DB2-BD59-A6C34878D82A}">
                    <a16:rowId xmlns:a16="http://schemas.microsoft.com/office/drawing/2014/main" xmlns="" val="10001"/>
                  </a:ext>
                </a:extLst>
              </a:tr>
              <a:tr h="370840">
                <a:tc>
                  <a:txBody>
                    <a:bodyPr/>
                    <a:lstStyle/>
                    <a:p>
                      <a:r>
                        <a:rPr lang="en-GB" sz="1400" dirty="0">
                          <a:solidFill>
                            <a:schemeClr val="bg1"/>
                          </a:solidFill>
                        </a:rPr>
                        <a:t>Naltrexone implants</a:t>
                      </a:r>
                    </a:p>
                  </a:txBody>
                  <a:tcPr>
                    <a:solidFill>
                      <a:srgbClr val="00B050"/>
                    </a:solidFill>
                  </a:tcPr>
                </a:tc>
                <a:tc>
                  <a:txBody>
                    <a:bodyPr/>
                    <a:lstStyle/>
                    <a:p>
                      <a:r>
                        <a:rPr lang="en-GB" sz="1400" dirty="0">
                          <a:solidFill>
                            <a:schemeClr val="bg1"/>
                          </a:solidFill>
                        </a:rPr>
                        <a:t>Acupuncture (alone)</a:t>
                      </a:r>
                    </a:p>
                  </a:txBody>
                  <a:tcPr>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bg1"/>
                          </a:solidFill>
                        </a:rPr>
                        <a:t>Motivational interviewing</a:t>
                      </a:r>
                    </a:p>
                  </a:txBody>
                  <a:tcPr>
                    <a:solidFill>
                      <a:srgbClr val="CD8D0D"/>
                    </a:solidFill>
                  </a:tcPr>
                </a:tc>
                <a:extLst>
                  <a:ext uri="{0D108BD9-81ED-4DB2-BD59-A6C34878D82A}">
                    <a16:rowId xmlns:a16="http://schemas.microsoft.com/office/drawing/2014/main" xmlns="" val="10002"/>
                  </a:ext>
                </a:extLst>
              </a:tr>
              <a:tr h="370840">
                <a:tc>
                  <a:txBody>
                    <a:bodyPr/>
                    <a:lstStyle/>
                    <a:p>
                      <a:r>
                        <a:rPr lang="en-GB" sz="1400" dirty="0">
                          <a:solidFill>
                            <a:schemeClr val="bg1"/>
                          </a:solidFill>
                        </a:rPr>
                        <a:t>Multidimensional family therapy (young</a:t>
                      </a:r>
                      <a:r>
                        <a:rPr lang="en-GB" sz="1400" baseline="0" dirty="0">
                          <a:solidFill>
                            <a:schemeClr val="bg1"/>
                          </a:solidFill>
                        </a:rPr>
                        <a:t> people’s </a:t>
                      </a:r>
                      <a:r>
                        <a:rPr lang="en-GB" sz="1400" dirty="0">
                          <a:solidFill>
                            <a:schemeClr val="bg1"/>
                          </a:solidFill>
                        </a:rPr>
                        <a:t>cannabis use)</a:t>
                      </a:r>
                    </a:p>
                  </a:txBody>
                  <a:tcPr>
                    <a:solidFill>
                      <a:srgbClr val="00B050"/>
                    </a:solidFill>
                  </a:tcPr>
                </a:tc>
                <a:tc>
                  <a:txBody>
                    <a:bodyPr/>
                    <a:lstStyle/>
                    <a:p>
                      <a:endParaRPr lang="en-GB" sz="1400" dirty="0">
                        <a:solidFill>
                          <a:schemeClr val="bg1"/>
                        </a:solidFill>
                      </a:endParaRPr>
                    </a:p>
                  </a:txBody>
                  <a:tcPr>
                    <a:solidFill>
                      <a:srgbClr val="FF0000"/>
                    </a:solidFill>
                  </a:tcPr>
                </a:tc>
                <a:tc>
                  <a:txBody>
                    <a:bodyPr/>
                    <a:lstStyle/>
                    <a:p>
                      <a:r>
                        <a:rPr lang="en-GB" sz="1400" dirty="0">
                          <a:solidFill>
                            <a:schemeClr val="bg1"/>
                          </a:solidFill>
                        </a:rPr>
                        <a:t>Continuing care programmes</a:t>
                      </a:r>
                    </a:p>
                  </a:txBody>
                  <a:tcPr>
                    <a:solidFill>
                      <a:srgbClr val="CD8D0D"/>
                    </a:solidFill>
                  </a:tcPr>
                </a:tc>
                <a:extLst>
                  <a:ext uri="{0D108BD9-81ED-4DB2-BD59-A6C34878D82A}">
                    <a16:rowId xmlns:a16="http://schemas.microsoft.com/office/drawing/2014/main" xmlns="" val="10003"/>
                  </a:ext>
                </a:extLst>
              </a:tr>
              <a:tr h="320040">
                <a:tc>
                  <a:txBody>
                    <a:bodyPr/>
                    <a:lstStyle/>
                    <a:p>
                      <a:r>
                        <a:rPr lang="en-GB" sz="1400" dirty="0">
                          <a:solidFill>
                            <a:schemeClr val="bg1"/>
                          </a:solidFill>
                        </a:rPr>
                        <a:t>Couples-based therapy</a:t>
                      </a:r>
                    </a:p>
                  </a:txBody>
                  <a:tcPr>
                    <a:solidFill>
                      <a:srgbClr val="00B050"/>
                    </a:solidFill>
                  </a:tcPr>
                </a:tc>
                <a:tc>
                  <a:txBody>
                    <a:bodyPr/>
                    <a:lstStyle/>
                    <a:p>
                      <a:endParaRPr lang="en-GB" dirty="0"/>
                    </a:p>
                  </a:txBody>
                  <a:tcPr>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bg1"/>
                          </a:solidFill>
                        </a:rPr>
                        <a:t>Residential programmes (therapeutic community, 12-step)</a:t>
                      </a:r>
                    </a:p>
                  </a:txBody>
                  <a:tcPr>
                    <a:solidFill>
                      <a:srgbClr val="CD8D0D"/>
                    </a:solidFill>
                  </a:tcPr>
                </a:tc>
                <a:extLst>
                  <a:ext uri="{0D108BD9-81ED-4DB2-BD59-A6C34878D82A}">
                    <a16:rowId xmlns:a16="http://schemas.microsoft.com/office/drawing/2014/main" xmlns="" val="10004"/>
                  </a:ext>
                </a:extLst>
              </a:tr>
              <a:tr h="320040">
                <a:tc>
                  <a:txBody>
                    <a:bodyPr/>
                    <a:lstStyle/>
                    <a:p>
                      <a:r>
                        <a:rPr lang="en-GB" sz="1400" dirty="0">
                          <a:solidFill>
                            <a:schemeClr val="bg1"/>
                          </a:solidFill>
                        </a:rPr>
                        <a:t>Contingency management (short-term only benefits)</a:t>
                      </a:r>
                    </a:p>
                  </a:txBody>
                  <a:tcPr>
                    <a:solidFill>
                      <a:srgbClr val="00B050"/>
                    </a:solidFill>
                  </a:tcPr>
                </a:tc>
                <a:tc>
                  <a:txBody>
                    <a:bodyPr/>
                    <a:lstStyle/>
                    <a:p>
                      <a:endParaRPr lang="en-GB" sz="1400" dirty="0">
                        <a:solidFill>
                          <a:schemeClr val="bg1"/>
                        </a:solidFill>
                      </a:endParaRPr>
                    </a:p>
                  </a:txBody>
                  <a:tcPr>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bg1"/>
                          </a:solidFill>
                        </a:rPr>
                        <a:t>Physical activity</a:t>
                      </a:r>
                      <a:r>
                        <a:rPr lang="en-GB" sz="1400" baseline="0" dirty="0">
                          <a:solidFill>
                            <a:schemeClr val="bg1"/>
                          </a:solidFill>
                        </a:rPr>
                        <a:t> interventions</a:t>
                      </a:r>
                      <a:endParaRPr lang="en-GB" sz="1400" dirty="0">
                        <a:solidFill>
                          <a:schemeClr val="bg1"/>
                        </a:solidFill>
                      </a:endParaRPr>
                    </a:p>
                    <a:p>
                      <a:endParaRPr lang="en-GB" sz="1400" dirty="0">
                        <a:solidFill>
                          <a:schemeClr val="bg1"/>
                        </a:solidFill>
                      </a:endParaRPr>
                    </a:p>
                  </a:txBody>
                  <a:tcPr>
                    <a:solidFill>
                      <a:srgbClr val="CD8D0D"/>
                    </a:solidFill>
                  </a:tcPr>
                </a:tc>
                <a:extLst>
                  <a:ext uri="{0D108BD9-81ED-4DB2-BD59-A6C34878D82A}">
                    <a16:rowId xmlns:a16="http://schemas.microsoft.com/office/drawing/2014/main" xmlns="" val="1000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bg1"/>
                          </a:solidFill>
                        </a:rPr>
                        <a:t>CBT for people with PTSD</a:t>
                      </a:r>
                    </a:p>
                    <a:p>
                      <a:endParaRPr lang="en-GB" dirty="0"/>
                    </a:p>
                  </a:txBody>
                  <a:tcPr>
                    <a:solidFill>
                      <a:srgbClr val="00B050"/>
                    </a:solidFill>
                  </a:tcPr>
                </a:tc>
                <a:tc>
                  <a:txBody>
                    <a:bodyPr/>
                    <a:lstStyle/>
                    <a:p>
                      <a:endParaRPr lang="en-GB"/>
                    </a:p>
                  </a:txBody>
                  <a:tcPr>
                    <a:solidFill>
                      <a:srgbClr val="FF0000"/>
                    </a:solidFill>
                  </a:tcPr>
                </a:tc>
                <a:tc>
                  <a:txBody>
                    <a:bodyPr/>
                    <a:lstStyle/>
                    <a:p>
                      <a:r>
                        <a:rPr lang="en-GB" sz="1400" dirty="0">
                          <a:solidFill>
                            <a:schemeClr val="bg1"/>
                          </a:solidFill>
                        </a:rPr>
                        <a:t>Boot camps</a:t>
                      </a:r>
                    </a:p>
                  </a:txBody>
                  <a:tcPr>
                    <a:solidFill>
                      <a:srgbClr val="CD8D0D"/>
                    </a:solidFill>
                  </a:tcPr>
                </a:tc>
                <a:extLst>
                  <a:ext uri="{0D108BD9-81ED-4DB2-BD59-A6C34878D82A}">
                    <a16:rowId xmlns:a16="http://schemas.microsoft.com/office/drawing/2014/main" xmlns="" val="10006"/>
                  </a:ext>
                </a:extLst>
              </a:tr>
              <a:tr h="259080">
                <a:tc>
                  <a:txBody>
                    <a:bodyPr/>
                    <a:lstStyle/>
                    <a:p>
                      <a:r>
                        <a:rPr lang="en-GB" sz="1400" dirty="0">
                          <a:solidFill>
                            <a:schemeClr val="bg1"/>
                          </a:solidFill>
                        </a:rPr>
                        <a:t>Peer-supported</a:t>
                      </a:r>
                      <a:r>
                        <a:rPr lang="en-GB" sz="1400" baseline="0" dirty="0">
                          <a:solidFill>
                            <a:schemeClr val="bg1"/>
                          </a:solidFill>
                        </a:rPr>
                        <a:t> recovery </a:t>
                      </a:r>
                      <a:r>
                        <a:rPr lang="en-GB" sz="1400" baseline="0" dirty="0" err="1">
                          <a:solidFill>
                            <a:schemeClr val="bg1"/>
                          </a:solidFill>
                        </a:rPr>
                        <a:t>eg</a:t>
                      </a:r>
                      <a:r>
                        <a:rPr lang="en-GB" sz="1400" baseline="0" dirty="0">
                          <a:solidFill>
                            <a:schemeClr val="bg1"/>
                          </a:solidFill>
                        </a:rPr>
                        <a:t> peer-coaching, recovery hosing, mutual aid</a:t>
                      </a:r>
                      <a:endParaRPr lang="en-GB" sz="1400" dirty="0">
                        <a:solidFill>
                          <a:schemeClr val="bg1"/>
                        </a:solidFill>
                      </a:endParaRPr>
                    </a:p>
                  </a:txBody>
                  <a:tcPr>
                    <a:solidFill>
                      <a:srgbClr val="00B050"/>
                    </a:solidFill>
                  </a:tcPr>
                </a:tc>
                <a:tc>
                  <a:txBody>
                    <a:bodyPr/>
                    <a:lstStyle/>
                    <a:p>
                      <a:endParaRPr lang="en-GB" dirty="0"/>
                    </a:p>
                  </a:txBody>
                  <a:tcPr>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bg1"/>
                          </a:solidFill>
                        </a:rPr>
                        <a:t>Drug diversion courts</a:t>
                      </a:r>
                    </a:p>
                  </a:txBody>
                  <a:tcPr>
                    <a:solidFill>
                      <a:srgbClr val="CD8D0D"/>
                    </a:solidFill>
                  </a:tcPr>
                </a:tc>
                <a:extLst>
                  <a:ext uri="{0D108BD9-81ED-4DB2-BD59-A6C34878D82A}">
                    <a16:rowId xmlns:a16="http://schemas.microsoft.com/office/drawing/2014/main" xmlns="" val="10007"/>
                  </a:ext>
                </a:extLst>
              </a:tr>
              <a:tr h="152400">
                <a:tc>
                  <a:txBody>
                    <a:bodyPr/>
                    <a:lstStyle/>
                    <a:p>
                      <a:r>
                        <a:rPr lang="en-GB" sz="1400" dirty="0">
                          <a:solidFill>
                            <a:schemeClr val="bg1"/>
                          </a:solidFill>
                        </a:rPr>
                        <a:t>Prison-based</a:t>
                      </a:r>
                      <a:r>
                        <a:rPr lang="en-GB" sz="1400" baseline="0" dirty="0">
                          <a:solidFill>
                            <a:schemeClr val="bg1"/>
                          </a:solidFill>
                        </a:rPr>
                        <a:t> therapeutic communities</a:t>
                      </a:r>
                      <a:endParaRPr lang="en-GB" sz="1400" dirty="0">
                        <a:solidFill>
                          <a:schemeClr val="bg1"/>
                        </a:solidFill>
                      </a:endParaRPr>
                    </a:p>
                  </a:txBody>
                  <a:tcPr>
                    <a:solidFill>
                      <a:srgbClr val="00B050"/>
                    </a:solidFill>
                  </a:tcPr>
                </a:tc>
                <a:tc>
                  <a:txBody>
                    <a:bodyPr/>
                    <a:lstStyle/>
                    <a:p>
                      <a:endParaRPr lang="en-GB" sz="1400" dirty="0">
                        <a:solidFill>
                          <a:schemeClr val="bg1"/>
                        </a:solidFill>
                      </a:endParaRPr>
                    </a:p>
                  </a:txBody>
                  <a:tcPr>
                    <a:solidFill>
                      <a:srgbClr val="FF0000"/>
                    </a:solidFill>
                  </a:tcPr>
                </a:tc>
                <a:tc>
                  <a:txBody>
                    <a:bodyPr/>
                    <a:lstStyle/>
                    <a:p>
                      <a:r>
                        <a:rPr lang="en-GB" sz="1400" dirty="0">
                          <a:solidFill>
                            <a:schemeClr val="bg1"/>
                          </a:solidFill>
                        </a:rPr>
                        <a:t>Psychosocial interventions for people with severe</a:t>
                      </a:r>
                      <a:r>
                        <a:rPr lang="en-GB" sz="1400" baseline="0" dirty="0">
                          <a:solidFill>
                            <a:schemeClr val="bg1"/>
                          </a:solidFill>
                        </a:rPr>
                        <a:t> mental illness</a:t>
                      </a:r>
                      <a:endParaRPr lang="en-GB" sz="1400" dirty="0">
                        <a:solidFill>
                          <a:schemeClr val="bg1"/>
                        </a:solidFill>
                      </a:endParaRPr>
                    </a:p>
                  </a:txBody>
                  <a:tcPr>
                    <a:solidFill>
                      <a:srgbClr val="CD8D0D"/>
                    </a:solidFill>
                  </a:tcPr>
                </a:tc>
                <a:extLst>
                  <a:ext uri="{0D108BD9-81ED-4DB2-BD59-A6C34878D82A}">
                    <a16:rowId xmlns:a16="http://schemas.microsoft.com/office/drawing/2014/main" xmlns="" val="10008"/>
                  </a:ext>
                </a:extLst>
              </a:tr>
              <a:tr h="152400">
                <a:tc>
                  <a:txBody>
                    <a:bodyPr/>
                    <a:lstStyle/>
                    <a:p>
                      <a:endParaRPr lang="en-GB" sz="1400" dirty="0"/>
                    </a:p>
                  </a:txBody>
                  <a:tcPr>
                    <a:solidFill>
                      <a:srgbClr val="00B050"/>
                    </a:solidFill>
                  </a:tcPr>
                </a:tc>
                <a:tc>
                  <a:txBody>
                    <a:bodyPr/>
                    <a:lstStyle/>
                    <a:p>
                      <a:endParaRPr lang="en-GB" sz="1400" dirty="0">
                        <a:solidFill>
                          <a:schemeClr val="bg1"/>
                        </a:solidFill>
                      </a:endParaRPr>
                    </a:p>
                  </a:txBody>
                  <a:tcPr>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bg1"/>
                          </a:solidFill>
                        </a:rPr>
                        <a:t>Pharmacological treatments for pregnant opiate</a:t>
                      </a:r>
                      <a:r>
                        <a:rPr lang="en-GB" sz="1400" baseline="0" dirty="0">
                          <a:solidFill>
                            <a:schemeClr val="bg1"/>
                          </a:solidFill>
                        </a:rPr>
                        <a:t> users</a:t>
                      </a:r>
                      <a:endParaRPr lang="en-GB" sz="1400" dirty="0">
                        <a:solidFill>
                          <a:schemeClr val="bg1"/>
                        </a:solidFill>
                      </a:endParaRPr>
                    </a:p>
                  </a:txBody>
                  <a:tcPr>
                    <a:solidFill>
                      <a:srgbClr val="CD8D0D"/>
                    </a:solidFill>
                  </a:tcP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7001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0841" y="421228"/>
            <a:ext cx="7729728" cy="1188720"/>
          </a:xfrm>
        </p:spPr>
        <p:txBody>
          <a:bodyPr/>
          <a:lstStyle/>
          <a:p>
            <a:r>
              <a:rPr lang="en-GB" dirty="0"/>
              <a:t>What are young people’s priorities?</a:t>
            </a:r>
          </a:p>
        </p:txBody>
      </p:sp>
      <p:graphicFrame>
        <p:nvGraphicFramePr>
          <p:cNvPr id="4" name="Table 3"/>
          <p:cNvGraphicFramePr>
            <a:graphicFrameLocks noGrp="1"/>
          </p:cNvGraphicFramePr>
          <p:nvPr>
            <p:extLst>
              <p:ext uri="{D42A27DB-BD31-4B8C-83A1-F6EECF244321}">
                <p14:modId xmlns:p14="http://schemas.microsoft.com/office/powerpoint/2010/main" val="236907200"/>
              </p:ext>
            </p:extLst>
          </p:nvPr>
        </p:nvGraphicFramePr>
        <p:xfrm>
          <a:off x="2500838" y="1787527"/>
          <a:ext cx="7729730" cy="4251326"/>
        </p:xfrm>
        <a:graphic>
          <a:graphicData uri="http://schemas.openxmlformats.org/drawingml/2006/table">
            <a:tbl>
              <a:tblPr firstRow="1" bandRow="1">
                <a:tableStyleId>{7DF18680-E054-41AD-8BC1-D1AEF772440D}</a:tableStyleId>
              </a:tblPr>
              <a:tblGrid>
                <a:gridCol w="1813987">
                  <a:extLst>
                    <a:ext uri="{9D8B030D-6E8A-4147-A177-3AD203B41FA5}">
                      <a16:colId xmlns:a16="http://schemas.microsoft.com/office/drawing/2014/main" xmlns="" val="20000"/>
                    </a:ext>
                  </a:extLst>
                </a:gridCol>
                <a:gridCol w="5915743">
                  <a:extLst>
                    <a:ext uri="{9D8B030D-6E8A-4147-A177-3AD203B41FA5}">
                      <a16:colId xmlns:a16="http://schemas.microsoft.com/office/drawing/2014/main" xmlns="" val="20001"/>
                    </a:ext>
                  </a:extLst>
                </a:gridCol>
              </a:tblGrid>
              <a:tr h="331641">
                <a:tc>
                  <a:txBody>
                    <a:bodyPr/>
                    <a:lstStyle/>
                    <a:p>
                      <a:pPr algn="ctr"/>
                      <a:r>
                        <a:rPr lang="en-GB" sz="1800" dirty="0"/>
                        <a:t>Rank</a:t>
                      </a:r>
                    </a:p>
                  </a:txBody>
                  <a:tcPr marL="68580" marR="68580" marT="34290" marB="34290"/>
                </a:tc>
                <a:tc>
                  <a:txBody>
                    <a:bodyPr/>
                    <a:lstStyle/>
                    <a:p>
                      <a:pPr algn="ctr"/>
                      <a:r>
                        <a:rPr lang="en-GB" sz="1800" dirty="0"/>
                        <a:t>Issue</a:t>
                      </a:r>
                    </a:p>
                  </a:txBody>
                  <a:tcPr marL="68580" marR="68580" marT="34290" marB="34290"/>
                </a:tc>
                <a:extLst>
                  <a:ext uri="{0D108BD9-81ED-4DB2-BD59-A6C34878D82A}">
                    <a16:rowId xmlns:a16="http://schemas.microsoft.com/office/drawing/2014/main" xmlns="" val="10000"/>
                  </a:ext>
                </a:extLst>
              </a:tr>
              <a:tr h="582613">
                <a:tc>
                  <a:txBody>
                    <a:bodyPr/>
                    <a:lstStyle/>
                    <a:p>
                      <a:pPr algn="ctr"/>
                      <a:r>
                        <a:rPr lang="en-GB" sz="1800" dirty="0"/>
                        <a:t>1</a:t>
                      </a:r>
                    </a:p>
                  </a:txBody>
                  <a:tcPr marL="68580" marR="68580" marT="34290" marB="34290"/>
                </a:tc>
                <a:tc>
                  <a:txBody>
                    <a:bodyPr/>
                    <a:lstStyle/>
                    <a:p>
                      <a:r>
                        <a:rPr lang="en-GB" sz="1800" dirty="0"/>
                        <a:t>Lack of employment opportunities</a:t>
                      </a:r>
                    </a:p>
                  </a:txBody>
                  <a:tcPr marL="68580" marR="68580" marT="34290" marB="34290"/>
                </a:tc>
                <a:extLst>
                  <a:ext uri="{0D108BD9-81ED-4DB2-BD59-A6C34878D82A}">
                    <a16:rowId xmlns:a16="http://schemas.microsoft.com/office/drawing/2014/main" xmlns="" val="10001"/>
                  </a:ext>
                </a:extLst>
              </a:tr>
              <a:tr h="582613">
                <a:tc>
                  <a:txBody>
                    <a:bodyPr/>
                    <a:lstStyle/>
                    <a:p>
                      <a:pPr algn="ctr"/>
                      <a:r>
                        <a:rPr lang="en-GB" sz="1800" dirty="0"/>
                        <a:t>2</a:t>
                      </a:r>
                    </a:p>
                  </a:txBody>
                  <a:tcPr marL="68580" marR="68580" marT="34290" marB="34290"/>
                </a:tc>
                <a:tc>
                  <a:txBody>
                    <a:bodyPr/>
                    <a:lstStyle/>
                    <a:p>
                      <a:r>
                        <a:rPr lang="en-GB" sz="1800" dirty="0"/>
                        <a:t>Failing to succeed</a:t>
                      </a:r>
                      <a:r>
                        <a:rPr lang="en-GB" sz="1800" baseline="0" dirty="0"/>
                        <a:t> within the education system</a:t>
                      </a:r>
                      <a:endParaRPr lang="en-GB" sz="1800" dirty="0"/>
                    </a:p>
                  </a:txBody>
                  <a:tcPr marL="68580" marR="68580" marT="34290" marB="34290"/>
                </a:tc>
                <a:extLst>
                  <a:ext uri="{0D108BD9-81ED-4DB2-BD59-A6C34878D82A}">
                    <a16:rowId xmlns:a16="http://schemas.microsoft.com/office/drawing/2014/main" xmlns="" val="10002"/>
                  </a:ext>
                </a:extLst>
              </a:tr>
              <a:tr h="331641">
                <a:tc>
                  <a:txBody>
                    <a:bodyPr/>
                    <a:lstStyle/>
                    <a:p>
                      <a:pPr algn="ctr"/>
                      <a:r>
                        <a:rPr lang="en-GB" sz="1800" dirty="0"/>
                        <a:t>3</a:t>
                      </a:r>
                    </a:p>
                  </a:txBody>
                  <a:tcPr marL="68580" marR="68580" marT="34290" marB="34290"/>
                </a:tc>
                <a:tc>
                  <a:txBody>
                    <a:bodyPr/>
                    <a:lstStyle/>
                    <a:p>
                      <a:r>
                        <a:rPr lang="en-GB" sz="1800" dirty="0"/>
                        <a:t>Issues of body image</a:t>
                      </a:r>
                    </a:p>
                  </a:txBody>
                  <a:tcPr marL="68580" marR="68580" marT="34290" marB="34290"/>
                </a:tc>
                <a:extLst>
                  <a:ext uri="{0D108BD9-81ED-4DB2-BD59-A6C34878D82A}">
                    <a16:rowId xmlns:a16="http://schemas.microsoft.com/office/drawing/2014/main" xmlns="" val="10003"/>
                  </a:ext>
                </a:extLst>
              </a:tr>
              <a:tr h="331641">
                <a:tc>
                  <a:txBody>
                    <a:bodyPr/>
                    <a:lstStyle/>
                    <a:p>
                      <a:pPr algn="ctr"/>
                      <a:r>
                        <a:rPr lang="en-GB" sz="1800" dirty="0"/>
                        <a:t>4</a:t>
                      </a:r>
                    </a:p>
                  </a:txBody>
                  <a:tcPr marL="68580" marR="68580" marT="34290" marB="34290"/>
                </a:tc>
                <a:tc>
                  <a:txBody>
                    <a:bodyPr/>
                    <a:lstStyle/>
                    <a:p>
                      <a:r>
                        <a:rPr lang="en-GB" sz="1800" dirty="0"/>
                        <a:t>Family breakdown</a:t>
                      </a:r>
                    </a:p>
                  </a:txBody>
                  <a:tcPr marL="68580" marR="68580" marT="34290" marB="34290"/>
                </a:tc>
                <a:extLst>
                  <a:ext uri="{0D108BD9-81ED-4DB2-BD59-A6C34878D82A}">
                    <a16:rowId xmlns:a16="http://schemas.microsoft.com/office/drawing/2014/main" xmlns="" val="10004"/>
                  </a:ext>
                </a:extLst>
              </a:tr>
              <a:tr h="331641">
                <a:tc>
                  <a:txBody>
                    <a:bodyPr/>
                    <a:lstStyle/>
                    <a:p>
                      <a:pPr algn="ctr"/>
                      <a:r>
                        <a:rPr lang="en-GB" sz="1800" b="1" dirty="0"/>
                        <a:t>5</a:t>
                      </a:r>
                    </a:p>
                  </a:txBody>
                  <a:tcPr marL="68580" marR="68580" marT="34290" marB="34290"/>
                </a:tc>
                <a:tc>
                  <a:txBody>
                    <a:bodyPr/>
                    <a:lstStyle/>
                    <a:p>
                      <a:r>
                        <a:rPr lang="en-GB" sz="1800" b="1" dirty="0"/>
                        <a:t>Substance use</a:t>
                      </a:r>
                    </a:p>
                  </a:txBody>
                  <a:tcPr marL="68580" marR="68580" marT="34290" marB="34290"/>
                </a:tc>
                <a:extLst>
                  <a:ext uri="{0D108BD9-81ED-4DB2-BD59-A6C34878D82A}">
                    <a16:rowId xmlns:a16="http://schemas.microsoft.com/office/drawing/2014/main" xmlns="" val="10005"/>
                  </a:ext>
                </a:extLst>
              </a:tr>
              <a:tr h="331641">
                <a:tc>
                  <a:txBody>
                    <a:bodyPr/>
                    <a:lstStyle/>
                    <a:p>
                      <a:pPr algn="ctr"/>
                      <a:r>
                        <a:rPr lang="en-GB" sz="1800" dirty="0"/>
                        <a:t>6</a:t>
                      </a:r>
                    </a:p>
                  </a:txBody>
                  <a:tcPr marL="68580" marR="68580" marT="34290" marB="34290"/>
                </a:tc>
                <a:tc>
                  <a:txBody>
                    <a:bodyPr/>
                    <a:lstStyle/>
                    <a:p>
                      <a:r>
                        <a:rPr lang="en-GB" sz="1800" dirty="0"/>
                        <a:t>Pressures of materialism</a:t>
                      </a:r>
                    </a:p>
                  </a:txBody>
                  <a:tcPr marL="68580" marR="68580" marT="34290" marB="34290"/>
                </a:tc>
                <a:extLst>
                  <a:ext uri="{0D108BD9-81ED-4DB2-BD59-A6C34878D82A}">
                    <a16:rowId xmlns:a16="http://schemas.microsoft.com/office/drawing/2014/main" xmlns="" val="10006"/>
                  </a:ext>
                </a:extLst>
              </a:tr>
              <a:tr h="331641">
                <a:tc>
                  <a:txBody>
                    <a:bodyPr/>
                    <a:lstStyle/>
                    <a:p>
                      <a:pPr algn="ctr"/>
                      <a:r>
                        <a:rPr lang="en-GB" sz="1800" dirty="0"/>
                        <a:t>7</a:t>
                      </a:r>
                    </a:p>
                  </a:txBody>
                  <a:tcPr marL="68580" marR="68580" marT="34290" marB="34290"/>
                </a:tc>
                <a:tc>
                  <a:txBody>
                    <a:bodyPr/>
                    <a:lstStyle/>
                    <a:p>
                      <a:r>
                        <a:rPr lang="en-GB" sz="1800" dirty="0"/>
                        <a:t>Lack of affordable housing</a:t>
                      </a:r>
                    </a:p>
                  </a:txBody>
                  <a:tcPr marL="68580" marR="68580" marT="34290" marB="34290"/>
                </a:tc>
                <a:extLst>
                  <a:ext uri="{0D108BD9-81ED-4DB2-BD59-A6C34878D82A}">
                    <a16:rowId xmlns:a16="http://schemas.microsoft.com/office/drawing/2014/main" xmlns="" val="10007"/>
                  </a:ext>
                </a:extLst>
              </a:tr>
              <a:tr h="331641">
                <a:tc>
                  <a:txBody>
                    <a:bodyPr/>
                    <a:lstStyle/>
                    <a:p>
                      <a:pPr algn="ctr"/>
                      <a:r>
                        <a:rPr lang="en-GB" sz="1800" dirty="0"/>
                        <a:t>8</a:t>
                      </a:r>
                    </a:p>
                  </a:txBody>
                  <a:tcPr marL="68580" marR="68580" marT="34290" marB="34290"/>
                </a:tc>
                <a:tc>
                  <a:txBody>
                    <a:bodyPr/>
                    <a:lstStyle/>
                    <a:p>
                      <a:r>
                        <a:rPr lang="en-GB" sz="1800" dirty="0"/>
                        <a:t>Negative stereotyping</a:t>
                      </a:r>
                    </a:p>
                  </a:txBody>
                  <a:tcPr marL="68580" marR="68580" marT="34290" marB="34290"/>
                </a:tc>
                <a:extLst>
                  <a:ext uri="{0D108BD9-81ED-4DB2-BD59-A6C34878D82A}">
                    <a16:rowId xmlns:a16="http://schemas.microsoft.com/office/drawing/2014/main" xmlns="" val="10008"/>
                  </a:ext>
                </a:extLst>
              </a:tr>
              <a:tr h="331641">
                <a:tc>
                  <a:txBody>
                    <a:bodyPr/>
                    <a:lstStyle/>
                    <a:p>
                      <a:pPr algn="ctr"/>
                      <a:r>
                        <a:rPr lang="en-GB" sz="1800" dirty="0"/>
                        <a:t>9</a:t>
                      </a:r>
                    </a:p>
                  </a:txBody>
                  <a:tcPr marL="68580" marR="68580" marT="34290" marB="34290"/>
                </a:tc>
                <a:tc>
                  <a:txBody>
                    <a:bodyPr/>
                    <a:lstStyle/>
                    <a:p>
                      <a:r>
                        <a:rPr lang="en-GB" sz="1800" dirty="0"/>
                        <a:t>Social network sites</a:t>
                      </a:r>
                    </a:p>
                  </a:txBody>
                  <a:tcPr marL="68580" marR="68580" marT="34290" marB="34290"/>
                </a:tc>
                <a:extLst>
                  <a:ext uri="{0D108BD9-81ED-4DB2-BD59-A6C34878D82A}">
                    <a16:rowId xmlns:a16="http://schemas.microsoft.com/office/drawing/2014/main" xmlns="" val="10009"/>
                  </a:ext>
                </a:extLst>
              </a:tr>
              <a:tr h="331641">
                <a:tc>
                  <a:txBody>
                    <a:bodyPr/>
                    <a:lstStyle/>
                    <a:p>
                      <a:pPr algn="ctr"/>
                      <a:r>
                        <a:rPr lang="en-GB" sz="1800" dirty="0"/>
                        <a:t>10</a:t>
                      </a:r>
                    </a:p>
                  </a:txBody>
                  <a:tcPr marL="68580" marR="68580" marT="34290" marB="34290"/>
                </a:tc>
                <a:tc>
                  <a:txBody>
                    <a:bodyPr/>
                    <a:lstStyle/>
                    <a:p>
                      <a:r>
                        <a:rPr lang="en-GB" sz="1800" dirty="0"/>
                        <a:t>Being a victim of</a:t>
                      </a:r>
                      <a:r>
                        <a:rPr lang="en-GB" sz="1800" baseline="0" dirty="0"/>
                        <a:t> crime</a:t>
                      </a:r>
                      <a:endParaRPr lang="en-GB" sz="1800" dirty="0"/>
                    </a:p>
                  </a:txBody>
                  <a:tcPr marL="68580" marR="68580" marT="34290" marB="34290"/>
                </a:tc>
                <a:extLst>
                  <a:ext uri="{0D108BD9-81ED-4DB2-BD59-A6C34878D82A}">
                    <a16:rowId xmlns:a16="http://schemas.microsoft.com/office/drawing/2014/main" xmlns="" val="10010"/>
                  </a:ext>
                </a:extLst>
              </a:tr>
            </a:tbl>
          </a:graphicData>
        </a:graphic>
      </p:graphicFrame>
      <p:sp>
        <p:nvSpPr>
          <p:cNvPr id="5" name="TextBox 4"/>
          <p:cNvSpPr txBox="1"/>
          <p:nvPr/>
        </p:nvSpPr>
        <p:spPr>
          <a:xfrm>
            <a:off x="8058564" y="5840948"/>
            <a:ext cx="3925370" cy="923330"/>
          </a:xfrm>
          <a:prstGeom prst="rect">
            <a:avLst/>
          </a:prstGeom>
          <a:noFill/>
        </p:spPr>
        <p:txBody>
          <a:bodyPr wrap="none" rtlCol="0">
            <a:spAutoFit/>
          </a:bodyPr>
          <a:lstStyle/>
          <a:p>
            <a:endParaRPr lang="en-GB" sz="1350" dirty="0"/>
          </a:p>
          <a:p>
            <a:endParaRPr lang="en-GB" sz="1350" dirty="0"/>
          </a:p>
          <a:p>
            <a:r>
              <a:rPr lang="en-GB" sz="1350" b="1" dirty="0"/>
              <a:t>Central YMCA – A World of Good </a:t>
            </a:r>
            <a:endParaRPr lang="en-GB" sz="1350" dirty="0"/>
          </a:p>
          <a:p>
            <a:r>
              <a:rPr lang="en-GB" sz="1350" dirty="0"/>
              <a:t>The Challenge of Being Young in Modern Britain 2016</a:t>
            </a:r>
          </a:p>
        </p:txBody>
      </p:sp>
    </p:spTree>
    <p:extLst>
      <p:ext uri="{BB962C8B-B14F-4D97-AF65-F5344CB8AC3E}">
        <p14:creationId xmlns:p14="http://schemas.microsoft.com/office/powerpoint/2010/main" val="5392301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EMCCDA definition of social reintegration</a:t>
            </a:r>
          </a:p>
        </p:txBody>
      </p:sp>
      <p:sp>
        <p:nvSpPr>
          <p:cNvPr id="3" name="Content Placeholder 2"/>
          <p:cNvSpPr>
            <a:spLocks noGrp="1"/>
          </p:cNvSpPr>
          <p:nvPr>
            <p:ph sz="quarter" idx="1"/>
          </p:nvPr>
        </p:nvSpPr>
        <p:spPr/>
        <p:txBody>
          <a:bodyPr>
            <a:noAutofit/>
          </a:bodyPr>
          <a:lstStyle/>
          <a:p>
            <a:r>
              <a:rPr lang="en-GB" sz="2400" dirty="0"/>
              <a:t>Used by WHO, UNODC (included in 1961 Single Convention)</a:t>
            </a:r>
          </a:p>
          <a:p>
            <a:r>
              <a:rPr lang="en-GB" sz="2400" dirty="0"/>
              <a:t>Limited EMCCDA definition:</a:t>
            </a:r>
          </a:p>
          <a:p>
            <a:pPr lvl="1"/>
            <a:r>
              <a:rPr lang="en-GB" sz="2400" dirty="0"/>
              <a:t>Social reintegration is defined as any social intervention with the aim of integrating former or current ‘problem’ drug users into the community. The three pillars are </a:t>
            </a:r>
            <a:r>
              <a:rPr lang="en-GB" sz="2400" dirty="0" err="1"/>
              <a:t>i</a:t>
            </a:r>
            <a:r>
              <a:rPr lang="en-GB" sz="2400" dirty="0"/>
              <a:t>) housing; ii) education; iii) employment (including vocational training)</a:t>
            </a:r>
          </a:p>
        </p:txBody>
      </p:sp>
    </p:spTree>
    <p:extLst>
      <p:ext uri="{BB962C8B-B14F-4D97-AF65-F5344CB8AC3E}">
        <p14:creationId xmlns:p14="http://schemas.microsoft.com/office/powerpoint/2010/main" val="3638666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Considerations</a:t>
            </a:r>
          </a:p>
        </p:txBody>
      </p:sp>
      <p:sp>
        <p:nvSpPr>
          <p:cNvPr id="3" name="Content Placeholder 2"/>
          <p:cNvSpPr>
            <a:spLocks noGrp="1"/>
          </p:cNvSpPr>
          <p:nvPr>
            <p:ph sz="quarter" idx="1"/>
          </p:nvPr>
        </p:nvSpPr>
        <p:spPr>
          <a:xfrm>
            <a:off x="2231136" y="2153412"/>
            <a:ext cx="7729728" cy="3101983"/>
          </a:xfrm>
        </p:spPr>
        <p:txBody>
          <a:bodyPr>
            <a:noAutofit/>
          </a:bodyPr>
          <a:lstStyle/>
          <a:p>
            <a:r>
              <a:rPr lang="en-GB" sz="2000" dirty="0"/>
              <a:t>Across the EU, 8% of community treatment clients are in unstable accommodation (range: 2</a:t>
            </a:r>
            <a:r>
              <a:rPr lang="en-GB" sz="2000" dirty="0">
                <a:sym typeface="Wingdings" panose="05000000000000000000" pitchFamily="2" charset="2"/>
              </a:rPr>
              <a:t>-33%)</a:t>
            </a:r>
          </a:p>
          <a:p>
            <a:r>
              <a:rPr lang="en-GB" sz="2000" dirty="0">
                <a:sym typeface="Wingdings" panose="05000000000000000000" pitchFamily="2" charset="2"/>
              </a:rPr>
              <a:t>37% have only completed primary education; 2% no education at all</a:t>
            </a:r>
          </a:p>
          <a:p>
            <a:r>
              <a:rPr lang="en-GB" sz="2000" dirty="0">
                <a:sym typeface="Wingdings" panose="05000000000000000000" pitchFamily="2" charset="2"/>
              </a:rPr>
              <a:t>56% of community clients, and 75% of inpatient (2009 data) unemployed or economically inactive.</a:t>
            </a:r>
          </a:p>
          <a:p>
            <a:r>
              <a:rPr lang="en-GB" sz="2000" dirty="0">
                <a:sym typeface="Wingdings" panose="05000000000000000000" pitchFamily="2" charset="2"/>
              </a:rPr>
              <a:t>Less likely to find work after successful treatment, even in those countries with anti-discrimination policies.</a:t>
            </a:r>
          </a:p>
          <a:p>
            <a:r>
              <a:rPr lang="en-GB" sz="2000" dirty="0">
                <a:sym typeface="Wingdings" panose="05000000000000000000" pitchFamily="2" charset="2"/>
              </a:rPr>
              <a:t>Recession affects treatment entry. When there are fewer jobs available, people less likely to present to treatment, and vice versa – incentivising effects of treatment</a:t>
            </a:r>
          </a:p>
          <a:p>
            <a:pPr lvl="1"/>
            <a:r>
              <a:rPr lang="en-GB" sz="2000" dirty="0">
                <a:sym typeface="Wingdings" panose="05000000000000000000" pitchFamily="2" charset="2"/>
              </a:rPr>
              <a:t>Effects on low skilled jobs, and YP involvement in dealing/drug crime</a:t>
            </a:r>
          </a:p>
          <a:p>
            <a:endParaRPr lang="en-GB" sz="2000" dirty="0"/>
          </a:p>
        </p:txBody>
      </p:sp>
    </p:spTree>
    <p:extLst>
      <p:ext uri="{BB962C8B-B14F-4D97-AF65-F5344CB8AC3E}">
        <p14:creationId xmlns:p14="http://schemas.microsoft.com/office/powerpoint/2010/main" val="34453579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Considerations</a:t>
            </a:r>
          </a:p>
        </p:txBody>
      </p:sp>
      <p:sp>
        <p:nvSpPr>
          <p:cNvPr id="3" name="Content Placeholder 2"/>
          <p:cNvSpPr>
            <a:spLocks noGrp="1"/>
          </p:cNvSpPr>
          <p:nvPr>
            <p:ph sz="quarter" idx="1"/>
          </p:nvPr>
        </p:nvSpPr>
        <p:spPr>
          <a:xfrm>
            <a:off x="2231136" y="2638044"/>
            <a:ext cx="7729728" cy="3854905"/>
          </a:xfrm>
        </p:spPr>
        <p:txBody>
          <a:bodyPr>
            <a:normAutofit/>
          </a:bodyPr>
          <a:lstStyle/>
          <a:p>
            <a:r>
              <a:rPr lang="en-GB" dirty="0"/>
              <a:t>Purpose: social reintegration seeks to support initial treatment process; prevent relapse; facilitate recovery; improvements in non-drug relate outcomes</a:t>
            </a:r>
          </a:p>
          <a:p>
            <a:r>
              <a:rPr lang="en-GB" dirty="0"/>
              <a:t>Timing: should not be seen as a ‘last step’ in treatment process, social reintegration is an integral, not separate,  part of the treatment process. Progress on social reintegration outcomes is not necessarily dependent on abstention from drug use, although is often a condition of some services (e.g. supported housing), and some clients express preference.</a:t>
            </a:r>
          </a:p>
          <a:p>
            <a:r>
              <a:rPr lang="en-GB" dirty="0"/>
              <a:t>Content: differ from most treatment interventions in that they are not necessarily psychosocial or medical </a:t>
            </a:r>
          </a:p>
          <a:p>
            <a:r>
              <a:rPr lang="en-GB" dirty="0"/>
              <a:t>Provision: frequently provided outside of the mainstream treatment system or by non-specialist agencies</a:t>
            </a:r>
          </a:p>
          <a:p>
            <a:endParaRPr lang="en-GB" dirty="0"/>
          </a:p>
          <a:p>
            <a:endParaRPr lang="en-GB" dirty="0"/>
          </a:p>
        </p:txBody>
      </p:sp>
    </p:spTree>
    <p:extLst>
      <p:ext uri="{BB962C8B-B14F-4D97-AF65-F5344CB8AC3E}">
        <p14:creationId xmlns:p14="http://schemas.microsoft.com/office/powerpoint/2010/main" val="40470143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110217"/>
            <a:ext cx="7729728" cy="1188720"/>
          </a:xfrm>
        </p:spPr>
        <p:txBody>
          <a:bodyPr/>
          <a:lstStyle/>
          <a:p>
            <a:r>
              <a:rPr lang="en-GB" dirty="0"/>
              <a:t>General approaches identified</a:t>
            </a:r>
          </a:p>
        </p:txBody>
      </p:sp>
      <p:sp>
        <p:nvSpPr>
          <p:cNvPr id="3" name="Content Placeholder 2"/>
          <p:cNvSpPr>
            <a:spLocks noGrp="1"/>
          </p:cNvSpPr>
          <p:nvPr>
            <p:ph sz="quarter" idx="1"/>
          </p:nvPr>
        </p:nvSpPr>
        <p:spPr>
          <a:xfrm>
            <a:off x="2136648" y="1600200"/>
            <a:ext cx="8153400" cy="5141168"/>
          </a:xfrm>
        </p:spPr>
        <p:txBody>
          <a:bodyPr>
            <a:normAutofit fontScale="92500"/>
          </a:bodyPr>
          <a:lstStyle/>
          <a:p>
            <a:r>
              <a:rPr lang="en-GB" dirty="0"/>
              <a:t>General vocational rehabilitation</a:t>
            </a:r>
          </a:p>
          <a:p>
            <a:r>
              <a:rPr lang="en-GB" dirty="0"/>
              <a:t>Drug treatment – substitute prescribing; psychosocial interventions (case management; residential treatment; community reinforcement; contingency management)</a:t>
            </a:r>
          </a:p>
          <a:p>
            <a:r>
              <a:rPr lang="en-GB" dirty="0"/>
              <a:t>Criminal justice – prison treatment; vocational education, training and aftercare; parole management; referrals into community-based treatment; drug (treatment) courts</a:t>
            </a:r>
          </a:p>
          <a:p>
            <a:r>
              <a:rPr lang="en-GB" dirty="0"/>
              <a:t>Housing – temporary and emergency accommodation; supported housing (incl. halfway houses and supported living); housing support</a:t>
            </a:r>
          </a:p>
          <a:p>
            <a:r>
              <a:rPr lang="en-GB" dirty="0"/>
              <a:t>Education and (vocational) training – vocational training; qualifications; volunteering and temporary work experience placements</a:t>
            </a:r>
          </a:p>
          <a:p>
            <a:r>
              <a:rPr lang="en-GB" dirty="0"/>
              <a:t>Employment – intermediate labour market; simulated work and contingency management; supported employment; pre-employment and workplace drug screening; employee assistance programmes</a:t>
            </a:r>
          </a:p>
          <a:p>
            <a:r>
              <a:rPr lang="en-GB" dirty="0"/>
              <a:t>General policy – Welfare (benefits) and welfare to work; disability discrimination acts</a:t>
            </a:r>
          </a:p>
          <a:p>
            <a:r>
              <a:rPr lang="en-GB" dirty="0"/>
              <a:t>Advocacy and reducing stigma – guidance to prevent discrimination and stigma; education targeted at general public; training treatment, employment and other support centre staff; managing physical signs of problem drug use (e.g. injecting site injuries) </a:t>
            </a:r>
          </a:p>
          <a:p>
            <a:endParaRPr lang="en-GB" dirty="0"/>
          </a:p>
        </p:txBody>
      </p:sp>
    </p:spTree>
    <p:extLst>
      <p:ext uri="{BB962C8B-B14F-4D97-AF65-F5344CB8AC3E}">
        <p14:creationId xmlns:p14="http://schemas.microsoft.com/office/powerpoint/2010/main" val="14950367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6464" y="1"/>
            <a:ext cx="5381625" cy="6844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823412" y="2587539"/>
            <a:ext cx="3801518" cy="1477328"/>
          </a:xfrm>
          <a:prstGeom prst="rect">
            <a:avLst/>
          </a:prstGeom>
          <a:noFill/>
        </p:spPr>
        <p:txBody>
          <a:bodyPr wrap="square" rtlCol="0">
            <a:spAutoFit/>
          </a:bodyPr>
          <a:lstStyle/>
          <a:p>
            <a:r>
              <a:rPr lang="en-GB" b="1" dirty="0"/>
              <a:t>NB</a:t>
            </a:r>
            <a:r>
              <a:rPr lang="en-GB" dirty="0"/>
              <a:t> Lack of effect of most approaches probably represents a lack of high quality research in the area, rather than that these approaches are ineffective</a:t>
            </a:r>
          </a:p>
        </p:txBody>
      </p:sp>
    </p:spTree>
    <p:extLst>
      <p:ext uri="{BB962C8B-B14F-4D97-AF65-F5344CB8AC3E}">
        <p14:creationId xmlns:p14="http://schemas.microsoft.com/office/powerpoint/2010/main" val="9760704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34590"/>
            <a:ext cx="7729728" cy="1188720"/>
          </a:xfrm>
        </p:spPr>
        <p:txBody>
          <a:bodyPr>
            <a:noAutofit/>
          </a:bodyPr>
          <a:lstStyle/>
          <a:p>
            <a:r>
              <a:rPr lang="en-GB" sz="3000" dirty="0"/>
              <a:t>Promising approaches – general vocational rehabilitation</a:t>
            </a:r>
          </a:p>
        </p:txBody>
      </p:sp>
      <p:sp>
        <p:nvSpPr>
          <p:cNvPr id="3" name="Content Placeholder 2"/>
          <p:cNvSpPr>
            <a:spLocks noGrp="1"/>
          </p:cNvSpPr>
          <p:nvPr>
            <p:ph sz="quarter" idx="1"/>
          </p:nvPr>
        </p:nvSpPr>
        <p:spPr>
          <a:xfrm>
            <a:off x="2136648" y="1600200"/>
            <a:ext cx="8153400" cy="4925144"/>
          </a:xfrm>
        </p:spPr>
        <p:txBody>
          <a:bodyPr>
            <a:normAutofit/>
          </a:bodyPr>
          <a:lstStyle/>
          <a:p>
            <a:r>
              <a:rPr lang="en-GB" dirty="0"/>
              <a:t>Processes, ideas, and interventions that enable people with “functional, psychological, developmental, cognitive and/or emotional impairments or health conditions” to overcome barriers to accessing, maintaining, or returning to employment. </a:t>
            </a:r>
          </a:p>
          <a:p>
            <a:r>
              <a:rPr lang="en-GB" dirty="0"/>
              <a:t>Specifically address human and social capital</a:t>
            </a:r>
          </a:p>
          <a:p>
            <a:r>
              <a:rPr lang="en-GB" dirty="0"/>
              <a:t>Provision of temporary provision of modified work duties linked to supportive health and safety policies</a:t>
            </a:r>
          </a:p>
          <a:p>
            <a:r>
              <a:rPr lang="en-GB" dirty="0"/>
              <a:t>Early intervention key</a:t>
            </a:r>
          </a:p>
          <a:p>
            <a:r>
              <a:rPr lang="en-GB" dirty="0"/>
              <a:t>Staged introduction = low intensity activity </a:t>
            </a:r>
            <a:r>
              <a:rPr lang="en-GB" dirty="0">
                <a:sym typeface="Wingdings" panose="05000000000000000000" pitchFamily="2" charset="2"/>
              </a:rPr>
              <a:t> intensive and structured interventions</a:t>
            </a:r>
          </a:p>
          <a:p>
            <a:r>
              <a:rPr lang="en-GB" dirty="0"/>
              <a:t>Supported employment more effective than extended training schemes on employment outcomes</a:t>
            </a:r>
          </a:p>
          <a:p>
            <a:endParaRPr lang="en-GB" dirty="0">
              <a:sym typeface="Wingdings" panose="05000000000000000000" pitchFamily="2" charset="2"/>
            </a:endParaRPr>
          </a:p>
          <a:p>
            <a:endParaRPr lang="en-GB" dirty="0"/>
          </a:p>
        </p:txBody>
      </p:sp>
    </p:spTree>
    <p:extLst>
      <p:ext uri="{BB962C8B-B14F-4D97-AF65-F5344CB8AC3E}">
        <p14:creationId xmlns:p14="http://schemas.microsoft.com/office/powerpoint/2010/main" val="14995758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Drug treatment</a:t>
            </a:r>
          </a:p>
        </p:txBody>
      </p:sp>
      <p:sp>
        <p:nvSpPr>
          <p:cNvPr id="3" name="Content Placeholder 2"/>
          <p:cNvSpPr>
            <a:spLocks noGrp="1"/>
          </p:cNvSpPr>
          <p:nvPr>
            <p:ph sz="quarter" idx="1"/>
          </p:nvPr>
        </p:nvSpPr>
        <p:spPr>
          <a:xfrm>
            <a:off x="2231136" y="2439569"/>
            <a:ext cx="7729728" cy="3101983"/>
          </a:xfrm>
        </p:spPr>
        <p:txBody>
          <a:bodyPr>
            <a:noAutofit/>
          </a:bodyPr>
          <a:lstStyle/>
          <a:p>
            <a:r>
              <a:rPr lang="en-GB" sz="2400" dirty="0"/>
              <a:t>Structured treatment has  a number of direct benefits:</a:t>
            </a:r>
          </a:p>
          <a:p>
            <a:pPr lvl="1"/>
            <a:r>
              <a:rPr lang="en-GB" sz="2400" dirty="0"/>
              <a:t>Reduction in illegal employment</a:t>
            </a:r>
          </a:p>
          <a:p>
            <a:pPr lvl="1"/>
            <a:r>
              <a:rPr lang="en-GB" sz="2400" dirty="0"/>
              <a:t>Increase in number actively looking for work</a:t>
            </a:r>
          </a:p>
          <a:p>
            <a:pPr lvl="1"/>
            <a:r>
              <a:rPr lang="en-GB" sz="2400" dirty="0"/>
              <a:t>Improvement in stable housing status (e.g. DTORS 60-</a:t>
            </a:r>
            <a:r>
              <a:rPr lang="en-GB" sz="2400" dirty="0">
                <a:sym typeface="Wingdings" panose="05000000000000000000" pitchFamily="2" charset="2"/>
              </a:rPr>
              <a:t></a:t>
            </a:r>
            <a:r>
              <a:rPr lang="en-GB" sz="2400" dirty="0"/>
              <a:t>77%)</a:t>
            </a:r>
          </a:p>
          <a:p>
            <a:pPr lvl="1"/>
            <a:r>
              <a:rPr lang="en-GB" sz="2400" dirty="0"/>
              <a:t>Strongest predictor of post-treatment employment is pre-treatment employment!</a:t>
            </a:r>
          </a:p>
          <a:p>
            <a:pPr lvl="1"/>
            <a:r>
              <a:rPr lang="en-GB" sz="2400" dirty="0"/>
              <a:t>Treatment modality not predictive of employment outcomes</a:t>
            </a:r>
          </a:p>
        </p:txBody>
      </p:sp>
    </p:spTree>
    <p:extLst>
      <p:ext uri="{BB962C8B-B14F-4D97-AF65-F5344CB8AC3E}">
        <p14:creationId xmlns:p14="http://schemas.microsoft.com/office/powerpoint/2010/main" val="29793409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Drug treatment and employment 1</a:t>
            </a:r>
          </a:p>
        </p:txBody>
      </p:sp>
      <p:sp>
        <p:nvSpPr>
          <p:cNvPr id="3" name="Content Placeholder 2"/>
          <p:cNvSpPr>
            <a:spLocks noGrp="1"/>
          </p:cNvSpPr>
          <p:nvPr>
            <p:ph sz="quarter" idx="1"/>
          </p:nvPr>
        </p:nvSpPr>
        <p:spPr/>
        <p:txBody>
          <a:bodyPr>
            <a:noAutofit/>
          </a:bodyPr>
          <a:lstStyle/>
          <a:p>
            <a:r>
              <a:rPr lang="en-GB" sz="2400" dirty="0"/>
              <a:t>No systematic review has included employment outcomes in investigations of OST</a:t>
            </a:r>
          </a:p>
          <a:p>
            <a:r>
              <a:rPr lang="en-GB" sz="2400" dirty="0"/>
              <a:t>However, individual studies suggest likelihood of gaining and retaining employment in increased for clients in OST</a:t>
            </a:r>
          </a:p>
          <a:p>
            <a:r>
              <a:rPr lang="en-GB" sz="2400" dirty="0"/>
              <a:t>Case management approaches  including ‘brokerage’ activities, successful at establishing links between services but no strong evidence this lead to meaningful positive outcomes for clients</a:t>
            </a:r>
          </a:p>
        </p:txBody>
      </p:sp>
    </p:spTree>
    <p:extLst>
      <p:ext uri="{BB962C8B-B14F-4D97-AF65-F5344CB8AC3E}">
        <p14:creationId xmlns:p14="http://schemas.microsoft.com/office/powerpoint/2010/main" val="103531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Drug treatment and employment 2</a:t>
            </a:r>
          </a:p>
        </p:txBody>
      </p:sp>
      <p:sp>
        <p:nvSpPr>
          <p:cNvPr id="3" name="Content Placeholder 2"/>
          <p:cNvSpPr>
            <a:spLocks noGrp="1"/>
          </p:cNvSpPr>
          <p:nvPr>
            <p:ph sz="quarter" idx="1"/>
          </p:nvPr>
        </p:nvSpPr>
        <p:spPr/>
        <p:txBody>
          <a:bodyPr>
            <a:noAutofit/>
          </a:bodyPr>
          <a:lstStyle/>
          <a:p>
            <a:r>
              <a:rPr lang="en-GB" sz="2400" dirty="0"/>
              <a:t>No strong review level evidence to suggest residential treatment rehabilitation improves employment outcomes, but some individual studies report positive results</a:t>
            </a:r>
          </a:p>
          <a:p>
            <a:r>
              <a:rPr lang="en-GB" sz="2400" dirty="0"/>
              <a:t>Community Reinforcement model (including e.g. skills training, family relationships, vocational and employment counselling) </a:t>
            </a:r>
            <a:r>
              <a:rPr lang="en-GB" sz="2400" b="1" dirty="0"/>
              <a:t>in combination </a:t>
            </a:r>
            <a:r>
              <a:rPr lang="en-GB" sz="2400" dirty="0"/>
              <a:t>with contingency management has been shown to be effective in improving employment outcomes in a number of EU studies. </a:t>
            </a:r>
          </a:p>
          <a:p>
            <a:r>
              <a:rPr lang="en-GB" sz="2400" dirty="0"/>
              <a:t>Lack of studies on effects of making treatment services ‘work friendly’</a:t>
            </a:r>
          </a:p>
        </p:txBody>
      </p:sp>
    </p:spTree>
    <p:extLst>
      <p:ext uri="{BB962C8B-B14F-4D97-AF65-F5344CB8AC3E}">
        <p14:creationId xmlns:p14="http://schemas.microsoft.com/office/powerpoint/2010/main" val="7478740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7843" y="411799"/>
            <a:ext cx="7729728" cy="1188720"/>
          </a:xfrm>
        </p:spPr>
        <p:txBody>
          <a:bodyPr/>
          <a:lstStyle/>
          <a:p>
            <a:r>
              <a:rPr lang="en-GB" dirty="0"/>
              <a:t>Criminal justice interventions</a:t>
            </a:r>
          </a:p>
        </p:txBody>
      </p:sp>
      <p:sp>
        <p:nvSpPr>
          <p:cNvPr id="3" name="Content Placeholder 2"/>
          <p:cNvSpPr>
            <a:spLocks noGrp="1"/>
          </p:cNvSpPr>
          <p:nvPr>
            <p:ph sz="quarter" idx="1"/>
          </p:nvPr>
        </p:nvSpPr>
        <p:spPr>
          <a:xfrm>
            <a:off x="2231136" y="2241095"/>
            <a:ext cx="7729728" cy="3101983"/>
          </a:xfrm>
        </p:spPr>
        <p:txBody>
          <a:bodyPr>
            <a:noAutofit/>
          </a:bodyPr>
          <a:lstStyle/>
          <a:p>
            <a:r>
              <a:rPr lang="en-GB" sz="2400" dirty="0"/>
              <a:t>In general, prison vocational programmes effective in combination with aftercare or </a:t>
            </a:r>
            <a:r>
              <a:rPr lang="en-GB" sz="2400" dirty="0" err="1"/>
              <a:t>throughcare</a:t>
            </a:r>
            <a:r>
              <a:rPr lang="en-GB" sz="2400" dirty="0"/>
              <a:t> activities. However, prisoners are particularly influenced by external economic/employment environment </a:t>
            </a:r>
          </a:p>
          <a:p>
            <a:r>
              <a:rPr lang="en-GB" sz="2400" dirty="0"/>
              <a:t>CJ referrals into community based treatment (pre-charge or referral at arrest)  or as a condition of parole – EU quasi compulsory drug treatment study (Schaub et al., 2010) showed general improvement in employment outcomes across a range of treatment modalities. </a:t>
            </a:r>
          </a:p>
          <a:p>
            <a:r>
              <a:rPr lang="en-GB" sz="2400" dirty="0"/>
              <a:t>NB presence of (court mandated) unmotivated clients can negatively affect other clients in a treatment group/service. </a:t>
            </a:r>
          </a:p>
        </p:txBody>
      </p:sp>
    </p:spTree>
    <p:extLst>
      <p:ext uri="{BB962C8B-B14F-4D97-AF65-F5344CB8AC3E}">
        <p14:creationId xmlns:p14="http://schemas.microsoft.com/office/powerpoint/2010/main" val="1703640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What is prevention – classic definition</a:t>
            </a:r>
          </a:p>
        </p:txBody>
      </p:sp>
      <p:sp>
        <p:nvSpPr>
          <p:cNvPr id="3" name="Content Placeholder 2"/>
          <p:cNvSpPr>
            <a:spLocks noGrp="1"/>
          </p:cNvSpPr>
          <p:nvPr>
            <p:ph sz="quarter" idx="1"/>
          </p:nvPr>
        </p:nvSpPr>
        <p:spPr/>
        <p:txBody>
          <a:bodyPr>
            <a:normAutofit/>
          </a:bodyPr>
          <a:lstStyle/>
          <a:p>
            <a:r>
              <a:rPr lang="en-GB" sz="3200" dirty="0"/>
              <a:t>Prevention can be defined broadly as policies, programmes and practices designed to reduce the incidence and prevalence of drug use (including alcohol, tobacco, illegal drugs) and </a:t>
            </a:r>
            <a:r>
              <a:rPr lang="en-GB" sz="3200" b="1" i="1" dirty="0"/>
              <a:t>associated health, behavioural and social problems</a:t>
            </a:r>
            <a:r>
              <a:rPr lang="en-GB" sz="3200" dirty="0"/>
              <a:t>.</a:t>
            </a:r>
          </a:p>
        </p:txBody>
      </p:sp>
      <p:sp>
        <p:nvSpPr>
          <p:cNvPr id="4" name="TextBox 3">
            <a:extLst>
              <a:ext uri="{FF2B5EF4-FFF2-40B4-BE49-F238E27FC236}">
                <a16:creationId xmlns:a16="http://schemas.microsoft.com/office/drawing/2014/main" xmlns="" id="{DB19E624-730F-9A42-A73B-60D94DE5F876}"/>
              </a:ext>
            </a:extLst>
          </p:cNvPr>
          <p:cNvSpPr txBox="1"/>
          <p:nvPr/>
        </p:nvSpPr>
        <p:spPr>
          <a:xfrm>
            <a:off x="10058399" y="6264442"/>
            <a:ext cx="1382110" cy="369332"/>
          </a:xfrm>
          <a:prstGeom prst="rect">
            <a:avLst/>
          </a:prstGeom>
          <a:noFill/>
        </p:spPr>
        <p:txBody>
          <a:bodyPr wrap="none" rtlCol="0">
            <a:spAutoFit/>
          </a:bodyPr>
          <a:lstStyle/>
          <a:p>
            <a:r>
              <a:rPr lang="en-GB" dirty="0"/>
              <a:t>ACMD, 2015</a:t>
            </a:r>
          </a:p>
        </p:txBody>
      </p:sp>
    </p:spTree>
    <p:extLst>
      <p:ext uri="{BB962C8B-B14F-4D97-AF65-F5344CB8AC3E}">
        <p14:creationId xmlns:p14="http://schemas.microsoft.com/office/powerpoint/2010/main" val="6192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Supported housing</a:t>
            </a:r>
          </a:p>
        </p:txBody>
      </p:sp>
      <p:sp>
        <p:nvSpPr>
          <p:cNvPr id="3" name="Content Placeholder 2"/>
          <p:cNvSpPr>
            <a:spLocks noGrp="1"/>
          </p:cNvSpPr>
          <p:nvPr>
            <p:ph sz="quarter" idx="1"/>
          </p:nvPr>
        </p:nvSpPr>
        <p:spPr/>
        <p:txBody>
          <a:bodyPr>
            <a:noAutofit/>
          </a:bodyPr>
          <a:lstStyle/>
          <a:p>
            <a:r>
              <a:rPr lang="en-GB" sz="2400" dirty="0"/>
              <a:t>Housing provision for substance users leads to a variety of positive outcomes, including employment – not possible to identify which housing model is most useful</a:t>
            </a:r>
          </a:p>
          <a:p>
            <a:r>
              <a:rPr lang="en-GB" sz="2400" dirty="0"/>
              <a:t>However, emerging EU evidence for usefulness of ‘housing first’ model which are offered without the condition of abstinence or being in treatment</a:t>
            </a:r>
          </a:p>
          <a:p>
            <a:endParaRPr lang="en-GB" sz="2400" dirty="0"/>
          </a:p>
        </p:txBody>
      </p:sp>
    </p:spTree>
    <p:extLst>
      <p:ext uri="{BB962C8B-B14F-4D97-AF65-F5344CB8AC3E}">
        <p14:creationId xmlns:p14="http://schemas.microsoft.com/office/powerpoint/2010/main" val="34839805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Vocational training	</a:t>
            </a:r>
          </a:p>
        </p:txBody>
      </p:sp>
      <p:sp>
        <p:nvSpPr>
          <p:cNvPr id="3" name="Content Placeholder 2"/>
          <p:cNvSpPr>
            <a:spLocks noGrp="1"/>
          </p:cNvSpPr>
          <p:nvPr>
            <p:ph sz="quarter" idx="1"/>
          </p:nvPr>
        </p:nvSpPr>
        <p:spPr/>
        <p:txBody>
          <a:bodyPr>
            <a:normAutofit/>
          </a:bodyPr>
          <a:lstStyle/>
          <a:p>
            <a:r>
              <a:rPr lang="en-GB" dirty="0"/>
              <a:t>Designed to help clients achieve employment readiness and/or skills for a particular job/trade</a:t>
            </a:r>
          </a:p>
          <a:p>
            <a:r>
              <a:rPr lang="en-GB" dirty="0"/>
              <a:t>Important that successful completion leads to a labour market qualification recognised by the competent authorities</a:t>
            </a:r>
          </a:p>
          <a:p>
            <a:r>
              <a:rPr lang="en-GB" dirty="0"/>
              <a:t>Best evidence comes from vocational training attached to comprehensive suite of residential services – also found to be cost effective</a:t>
            </a:r>
          </a:p>
          <a:p>
            <a:r>
              <a:rPr lang="en-GB" dirty="0"/>
              <a:t>Methadone clients – individual counselling, job search, supported employment, case management</a:t>
            </a:r>
          </a:p>
          <a:p>
            <a:r>
              <a:rPr lang="en-GB" dirty="0"/>
              <a:t>However, highly dependent on external employment environment</a:t>
            </a:r>
          </a:p>
        </p:txBody>
      </p:sp>
    </p:spTree>
    <p:extLst>
      <p:ext uri="{BB962C8B-B14F-4D97-AF65-F5344CB8AC3E}">
        <p14:creationId xmlns:p14="http://schemas.microsoft.com/office/powerpoint/2010/main" val="23049636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Simulated work and contingency management</a:t>
            </a:r>
          </a:p>
        </p:txBody>
      </p:sp>
      <p:sp>
        <p:nvSpPr>
          <p:cNvPr id="3" name="Content Placeholder 2"/>
          <p:cNvSpPr>
            <a:spLocks noGrp="1"/>
          </p:cNvSpPr>
          <p:nvPr>
            <p:ph sz="quarter" idx="1"/>
          </p:nvPr>
        </p:nvSpPr>
        <p:spPr/>
        <p:txBody>
          <a:bodyPr>
            <a:normAutofit fontScale="92500" lnSpcReduction="10000"/>
          </a:bodyPr>
          <a:lstStyle/>
          <a:p>
            <a:r>
              <a:rPr lang="en-GB" dirty="0"/>
              <a:t>Similar to traditional contingency management but the </a:t>
            </a:r>
            <a:r>
              <a:rPr lang="en-GB" dirty="0" err="1"/>
              <a:t>reinforcer</a:t>
            </a:r>
            <a:r>
              <a:rPr lang="en-GB" dirty="0"/>
              <a:t> is employment specific (e.g. </a:t>
            </a:r>
            <a:r>
              <a:rPr lang="en-GB" dirty="0" err="1"/>
              <a:t>reinforcer</a:t>
            </a:r>
            <a:r>
              <a:rPr lang="en-GB" dirty="0"/>
              <a:t> salary, contingent behaviour is work performance and abstinence)</a:t>
            </a:r>
          </a:p>
          <a:p>
            <a:r>
              <a:rPr lang="en-GB" dirty="0"/>
              <a:t>Real and simulated workplaces</a:t>
            </a:r>
          </a:p>
          <a:p>
            <a:r>
              <a:rPr lang="en-GB" dirty="0"/>
              <a:t>Research outcomes usually abstinence but US research has shown can also lead to improved labour market outcomes and improvement in employability skills</a:t>
            </a:r>
          </a:p>
          <a:p>
            <a:r>
              <a:rPr lang="en-GB" dirty="0"/>
              <a:t>More controversial in  EU where social protection (including support to help find a job) is considered a fundamental right rather than a reward. </a:t>
            </a:r>
          </a:p>
          <a:p>
            <a:r>
              <a:rPr lang="en-GB" dirty="0"/>
              <a:t>Some advocates suggest contingency extended into mainstream workforce to assist recovery – again, controversial</a:t>
            </a:r>
          </a:p>
        </p:txBody>
      </p:sp>
    </p:spTree>
    <p:extLst>
      <p:ext uri="{BB962C8B-B14F-4D97-AF65-F5344CB8AC3E}">
        <p14:creationId xmlns:p14="http://schemas.microsoft.com/office/powerpoint/2010/main" val="11873014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Supported employment</a:t>
            </a:r>
          </a:p>
        </p:txBody>
      </p:sp>
      <p:sp>
        <p:nvSpPr>
          <p:cNvPr id="3" name="Content Placeholder 2"/>
          <p:cNvSpPr>
            <a:spLocks noGrp="1"/>
          </p:cNvSpPr>
          <p:nvPr>
            <p:ph sz="quarter" idx="1"/>
          </p:nvPr>
        </p:nvSpPr>
        <p:spPr/>
        <p:txBody>
          <a:bodyPr>
            <a:normAutofit/>
          </a:bodyPr>
          <a:lstStyle/>
          <a:p>
            <a:r>
              <a:rPr lang="en-GB" dirty="0"/>
              <a:t>Goal is competitive employment in community work settings</a:t>
            </a:r>
          </a:p>
          <a:p>
            <a:r>
              <a:rPr lang="en-GB" dirty="0"/>
              <a:t>Clients obtain jobs directly rather than following pre-employment training (‘on the job’ training)</a:t>
            </a:r>
          </a:p>
          <a:p>
            <a:r>
              <a:rPr lang="en-GB" dirty="0"/>
              <a:t>Seen as integral part of treatment rather than a separate service</a:t>
            </a:r>
          </a:p>
          <a:p>
            <a:r>
              <a:rPr lang="en-GB" dirty="0"/>
              <a:t>Services are individualised and based on clients’ preferences and choices</a:t>
            </a:r>
          </a:p>
          <a:p>
            <a:r>
              <a:rPr lang="en-GB" dirty="0"/>
              <a:t>Assessment is continuous and based on real world experiences</a:t>
            </a:r>
          </a:p>
          <a:p>
            <a:r>
              <a:rPr lang="en-GB" dirty="0"/>
              <a:t>Follow on support continued </a:t>
            </a:r>
            <a:r>
              <a:rPr lang="en-GB"/>
              <a:t>after starting a job</a:t>
            </a:r>
            <a:endParaRPr lang="en-GB" dirty="0"/>
          </a:p>
        </p:txBody>
      </p:sp>
    </p:spTree>
    <p:extLst>
      <p:ext uri="{BB962C8B-B14F-4D97-AF65-F5344CB8AC3E}">
        <p14:creationId xmlns:p14="http://schemas.microsoft.com/office/powerpoint/2010/main" val="19887923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Barriers to employment</a:t>
            </a:r>
          </a:p>
        </p:txBody>
      </p:sp>
      <p:sp>
        <p:nvSpPr>
          <p:cNvPr id="3" name="Content Placeholder 2"/>
          <p:cNvSpPr>
            <a:spLocks noGrp="1"/>
          </p:cNvSpPr>
          <p:nvPr>
            <p:ph sz="quarter" idx="1"/>
          </p:nvPr>
        </p:nvSpPr>
        <p:spPr/>
        <p:txBody>
          <a:bodyPr>
            <a:normAutofit/>
          </a:bodyPr>
          <a:lstStyle/>
          <a:p>
            <a:r>
              <a:rPr lang="en-GB" dirty="0"/>
              <a:t>Personal level: lack of qualifications; poor employment histories; criminal records; chronic poor health; insecure housing; limited interpersonal skills; complex personal needs; chaotic lifestyle; family problems; low expectations</a:t>
            </a:r>
          </a:p>
          <a:p>
            <a:r>
              <a:rPr lang="en-GB" dirty="0"/>
              <a:t>Structural level: treatment regime; service hours incompatible with working life; lack of interagency coordination; stigma and discrimination; recession; inability to open bank account; greater probability of being in temporary or insecure work; perceived ‘benefit traps’; criminal record checks; poor public transport; lack of affordable childcare. </a:t>
            </a:r>
          </a:p>
        </p:txBody>
      </p:sp>
    </p:spTree>
    <p:extLst>
      <p:ext uri="{BB962C8B-B14F-4D97-AF65-F5344CB8AC3E}">
        <p14:creationId xmlns:p14="http://schemas.microsoft.com/office/powerpoint/2010/main" val="35993946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9771" y="365016"/>
            <a:ext cx="7312458" cy="5934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01504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bwMode="auto">
          <a:xfrm>
            <a:off x="2231136" y="964692"/>
            <a:ext cx="7729728" cy="484079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GB" altLang="en-US" dirty="0">
                <a:solidFill>
                  <a:schemeClr val="tx1"/>
                </a:solidFill>
              </a:rPr>
              <a:t>Contact</a:t>
            </a:r>
          </a:p>
        </p:txBody>
      </p:sp>
      <p:sp>
        <p:nvSpPr>
          <p:cNvPr id="64515" name="Content Placeholder 2"/>
          <p:cNvSpPr>
            <a:spLocks noGrp="1"/>
          </p:cNvSpPr>
          <p:nvPr>
            <p:ph idx="1"/>
          </p:nvPr>
        </p:nvSpPr>
        <p:spPr bwMode="auto">
          <a:xfrm>
            <a:off x="1981200" y="1600200"/>
            <a:ext cx="8218488" cy="4205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44450" indent="0" algn="ctr">
              <a:buNone/>
            </a:pPr>
            <a:r>
              <a:rPr lang="en-GB" altLang="en-US"/>
              <a:t>Professor Harry Sumnall</a:t>
            </a:r>
          </a:p>
          <a:p>
            <a:pPr marL="44450" indent="0" algn="ctr">
              <a:buNone/>
            </a:pPr>
            <a:r>
              <a:rPr lang="en-GB" altLang="en-US"/>
              <a:t>Public Health Institute</a:t>
            </a:r>
          </a:p>
          <a:p>
            <a:pPr marL="44450" indent="0" algn="ctr">
              <a:buNone/>
            </a:pPr>
            <a:r>
              <a:rPr lang="en-GB" altLang="en-US"/>
              <a:t>Liverpool </a:t>
            </a:r>
          </a:p>
          <a:p>
            <a:pPr marL="44450" indent="0" algn="ctr">
              <a:buNone/>
            </a:pPr>
            <a:r>
              <a:rPr lang="en-GB" altLang="en-US"/>
              <a:t>UK</a:t>
            </a:r>
          </a:p>
          <a:p>
            <a:pPr marL="44450" indent="0" algn="ctr">
              <a:buNone/>
            </a:pPr>
            <a:r>
              <a:rPr lang="en-GB" altLang="en-US">
                <a:solidFill>
                  <a:schemeClr val="tx2"/>
                </a:solidFill>
                <a:hlinkClick r:id="rId2"/>
              </a:rPr>
              <a:t>h.sumnall@ljmu.ac.uk</a:t>
            </a:r>
            <a:endParaRPr lang="en-GB" altLang="en-US">
              <a:solidFill>
                <a:schemeClr val="tx2"/>
              </a:solidFill>
            </a:endParaRPr>
          </a:p>
          <a:p>
            <a:pPr marL="44450" indent="0" algn="ctr">
              <a:buNone/>
            </a:pPr>
            <a:r>
              <a:rPr lang="en-GB" altLang="en-US"/>
              <a:t>@profhrs</a:t>
            </a:r>
          </a:p>
          <a:p>
            <a:pPr marL="44450" indent="0" algn="ctr">
              <a:buNone/>
            </a:pPr>
            <a:r>
              <a:rPr lang="en-GB" altLang="en-US"/>
              <a:t>@euspr</a:t>
            </a:r>
          </a:p>
        </p:txBody>
      </p:sp>
      <p:pic>
        <p:nvPicPr>
          <p:cNvPr id="6451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45424" y="3702844"/>
            <a:ext cx="600075"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9161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033" y="276618"/>
            <a:ext cx="7047781" cy="891540"/>
          </a:xfrm>
        </p:spPr>
        <p:txBody>
          <a:bodyPr>
            <a:noAutofit/>
          </a:bodyPr>
          <a:lstStyle/>
          <a:p>
            <a:pPr algn="ctr"/>
            <a:r>
              <a:rPr lang="en-GB" dirty="0"/>
              <a:t>Why do we want to prevent the onset of drug use?</a:t>
            </a:r>
          </a:p>
        </p:txBody>
      </p:sp>
      <p:sp>
        <p:nvSpPr>
          <p:cNvPr id="4" name="Content Placeholder 3"/>
          <p:cNvSpPr>
            <a:spLocks noGrp="1"/>
          </p:cNvSpPr>
          <p:nvPr>
            <p:ph idx="1"/>
          </p:nvPr>
        </p:nvSpPr>
        <p:spPr>
          <a:xfrm>
            <a:off x="2104293" y="2057400"/>
            <a:ext cx="8009792" cy="3693858"/>
          </a:xfrm>
        </p:spPr>
        <p:txBody>
          <a:bodyPr>
            <a:noAutofit/>
          </a:bodyPr>
          <a:lstStyle/>
          <a:p>
            <a:r>
              <a:rPr lang="en-GB" sz="2800" dirty="0"/>
              <a:t>Drug use or specific patterns of drug use should be prevented not necessarily because drugs (possession) are illegal, but because we want to reduce the probability of adverse health and social outcomes directly or indirectly associated with use.</a:t>
            </a:r>
          </a:p>
          <a:p>
            <a:endParaRPr lang="en-GB" sz="2800" dirty="0"/>
          </a:p>
        </p:txBody>
      </p:sp>
    </p:spTree>
    <p:extLst>
      <p:ext uri="{BB962C8B-B14F-4D97-AF65-F5344CB8AC3E}">
        <p14:creationId xmlns:p14="http://schemas.microsoft.com/office/powerpoint/2010/main" val="2996986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1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31136" y="317711"/>
            <a:ext cx="7729728" cy="1188720"/>
          </a:xfrm>
        </p:spPr>
        <p:txBody>
          <a:bodyPr/>
          <a:lstStyle/>
          <a:p>
            <a:r>
              <a:rPr lang="en-GB" dirty="0"/>
              <a:t>cannabis</a:t>
            </a:r>
          </a:p>
        </p:txBody>
      </p:sp>
      <p:sp>
        <p:nvSpPr>
          <p:cNvPr id="3" name="Content Placeholder 2"/>
          <p:cNvSpPr>
            <a:spLocks noGrp="1"/>
          </p:cNvSpPr>
          <p:nvPr>
            <p:ph idx="1"/>
          </p:nvPr>
        </p:nvSpPr>
        <p:spPr>
          <a:xfrm>
            <a:off x="2231136" y="1801282"/>
            <a:ext cx="7729728" cy="3101983"/>
          </a:xfrm>
        </p:spPr>
        <p:txBody>
          <a:bodyPr>
            <a:noAutofit/>
          </a:bodyPr>
          <a:lstStyle/>
          <a:p>
            <a:pPr marL="0" indent="0">
              <a:buNone/>
            </a:pPr>
            <a:r>
              <a:rPr lang="en-GB" sz="2000" dirty="0"/>
              <a:t>Early onset of regular cannabis use associated with:</a:t>
            </a:r>
          </a:p>
          <a:p>
            <a:pPr lvl="1"/>
            <a:r>
              <a:rPr lang="en-GB" sz="2000" dirty="0"/>
              <a:t>Greater likelihood of dependence and other use disorders</a:t>
            </a:r>
          </a:p>
          <a:p>
            <a:pPr lvl="1"/>
            <a:r>
              <a:rPr lang="en-GB" sz="2000" dirty="0"/>
              <a:t>Increase in general risk propensity (common liability model)</a:t>
            </a:r>
          </a:p>
          <a:p>
            <a:pPr lvl="1"/>
            <a:r>
              <a:rPr lang="en-GB" sz="2000" dirty="0"/>
              <a:t>Poorer educational outcomes </a:t>
            </a:r>
            <a:r>
              <a:rPr lang="en-GB" sz="2000" dirty="0">
                <a:sym typeface="Wingdings" panose="05000000000000000000" pitchFamily="2" charset="2"/>
              </a:rPr>
              <a:t> reduced economic performance</a:t>
            </a:r>
          </a:p>
          <a:p>
            <a:pPr lvl="1"/>
            <a:r>
              <a:rPr lang="en-GB" sz="2000" dirty="0">
                <a:sym typeface="Wingdings" panose="05000000000000000000" pitchFamily="2" charset="2"/>
              </a:rPr>
              <a:t>Impaired cognitive functioning</a:t>
            </a:r>
          </a:p>
          <a:p>
            <a:pPr lvl="1"/>
            <a:r>
              <a:rPr lang="en-GB" sz="2000" dirty="0">
                <a:sym typeface="Wingdings" panose="05000000000000000000" pitchFamily="2" charset="2"/>
              </a:rPr>
              <a:t>Psychopathology...?</a:t>
            </a:r>
            <a:endParaRPr lang="en-GB" sz="2000" dirty="0"/>
          </a:p>
          <a:p>
            <a:pPr lvl="1"/>
            <a:r>
              <a:rPr lang="en-GB" sz="2000" dirty="0"/>
              <a:t>Greater years of ill health</a:t>
            </a:r>
          </a:p>
          <a:p>
            <a:pPr lvl="1"/>
            <a:r>
              <a:rPr lang="en-GB" sz="2000" dirty="0"/>
              <a:t>Tobacco use</a:t>
            </a:r>
          </a:p>
          <a:p>
            <a:pPr lvl="1"/>
            <a:r>
              <a:rPr lang="en-GB" sz="2000" dirty="0"/>
              <a:t>Multiple vulnerabilities</a:t>
            </a:r>
          </a:p>
          <a:p>
            <a:endParaRPr lang="en-GB" sz="2000" dirty="0"/>
          </a:p>
        </p:txBody>
      </p:sp>
      <p:pic>
        <p:nvPicPr>
          <p:cNvPr id="3078" name="Picture 6" descr="Image result for canada cannab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693" y="1506431"/>
            <a:ext cx="11898614" cy="2939474"/>
          </a:xfrm>
          <a:prstGeom prst="rect">
            <a:avLst/>
          </a:prstGeom>
        </p:spPr>
      </p:pic>
    </p:spTree>
    <p:extLst>
      <p:ext uri="{BB962C8B-B14F-4D97-AF65-F5344CB8AC3E}">
        <p14:creationId xmlns:p14="http://schemas.microsoft.com/office/powerpoint/2010/main" val="85101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370332"/>
            <a:ext cx="7729728" cy="1188720"/>
          </a:xfrm>
        </p:spPr>
        <p:txBody>
          <a:bodyPr vert="horz" lIns="274320" tIns="182880" rIns="274320" bIns="182880" rtlCol="0" anchor="ctr" anchorCtr="1">
            <a:normAutofit fontScale="90000"/>
          </a:bodyPr>
          <a:lstStyle/>
          <a:p>
            <a:r>
              <a:rPr lang="en-US" sz="3200" dirty="0"/>
              <a:t>No major changes in EU youth cannabis use…</a:t>
            </a:r>
          </a:p>
        </p:txBody>
      </p:sp>
      <p:sp>
        <p:nvSpPr>
          <p:cNvPr id="8" name="TextBox 7"/>
          <p:cNvSpPr txBox="1"/>
          <p:nvPr/>
        </p:nvSpPr>
        <p:spPr>
          <a:xfrm>
            <a:off x="9079502" y="6318607"/>
            <a:ext cx="1368067" cy="369332"/>
          </a:xfrm>
          <a:prstGeom prst="rect">
            <a:avLst/>
          </a:prstGeom>
          <a:noFill/>
        </p:spPr>
        <p:txBody>
          <a:bodyPr wrap="none" rtlCol="0">
            <a:spAutoFit/>
          </a:bodyPr>
          <a:lstStyle/>
          <a:p>
            <a:r>
              <a:rPr lang="en-GB" dirty="0"/>
              <a:t>ESPAD, 2016</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8318" y="1661375"/>
            <a:ext cx="6669831" cy="5196625"/>
          </a:xfrm>
          <a:prstGeom prst="rect">
            <a:avLst/>
          </a:prstGeom>
        </p:spPr>
      </p:pic>
    </p:spTree>
    <p:extLst>
      <p:ext uri="{BB962C8B-B14F-4D97-AF65-F5344CB8AC3E}">
        <p14:creationId xmlns:p14="http://schemas.microsoft.com/office/powerpoint/2010/main" val="883698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1149" y="156185"/>
            <a:ext cx="7729728" cy="1134402"/>
          </a:xfrm>
        </p:spPr>
        <p:txBody>
          <a:bodyPr vert="horz" lIns="182880" tIns="182880" rIns="182880" bIns="182880" rtlCol="0" anchor="ctr" anchorCtr="1">
            <a:normAutofit/>
          </a:bodyPr>
          <a:lstStyle/>
          <a:p>
            <a:r>
              <a:rPr lang="en-US" sz="2600" dirty="0"/>
              <a:t>…but more adults are presenting at treatment services for cannabis</a:t>
            </a:r>
          </a:p>
        </p:txBody>
      </p:sp>
      <p:sp>
        <p:nvSpPr>
          <p:cNvPr id="3" name="TextBox 2"/>
          <p:cNvSpPr txBox="1"/>
          <p:nvPr/>
        </p:nvSpPr>
        <p:spPr>
          <a:xfrm>
            <a:off x="9074422" y="6372688"/>
            <a:ext cx="1684500" cy="369332"/>
          </a:xfrm>
          <a:prstGeom prst="rect">
            <a:avLst/>
          </a:prstGeom>
          <a:noFill/>
        </p:spPr>
        <p:txBody>
          <a:bodyPr wrap="none" rtlCol="0">
            <a:spAutoFit/>
          </a:bodyPr>
          <a:lstStyle/>
          <a:p>
            <a:r>
              <a:rPr lang="en-GB" dirty="0"/>
              <a:t>EMCDDA, 2017</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0580" y="1519707"/>
            <a:ext cx="4969430" cy="5329398"/>
          </a:xfrm>
          <a:prstGeom prst="rect">
            <a:avLst/>
          </a:prstGeom>
        </p:spPr>
      </p:pic>
    </p:spTree>
    <p:extLst>
      <p:ext uri="{BB962C8B-B14F-4D97-AF65-F5344CB8AC3E}">
        <p14:creationId xmlns:p14="http://schemas.microsoft.com/office/powerpoint/2010/main" val="54827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GUID" val="695b3069-3c71-4a0a-83d6-bf1181b173c1"/>
</p:tagLst>
</file>

<file path=ppt/tags/tag2.xml><?xml version="1.0" encoding="utf-8"?>
<p:tagLst xmlns:a="http://schemas.openxmlformats.org/drawingml/2006/main" xmlns:r="http://schemas.openxmlformats.org/officeDocument/2006/relationships" xmlns:p="http://schemas.openxmlformats.org/presentationml/2006/main">
  <p:tag name="TIMING" val="|21.2|6.3|2.4|11.8"/>
</p:tagLst>
</file>

<file path=ppt/tags/tag3.xml><?xml version="1.0" encoding="utf-8"?>
<p:tagLst xmlns:a="http://schemas.openxmlformats.org/drawingml/2006/main" xmlns:r="http://schemas.openxmlformats.org/officeDocument/2006/relationships" xmlns:p="http://schemas.openxmlformats.org/presentationml/2006/main">
  <p:tag name="TIMING" val="|10.1"/>
</p:tagLst>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xmlns=""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2868</Words>
  <Application>Microsoft Office PowerPoint</Application>
  <PresentationFormat>Custom</PresentationFormat>
  <Paragraphs>339</Paragraphs>
  <Slides>56</Slides>
  <Notes>8</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Parcel</vt:lpstr>
      <vt:lpstr>What is the evidence for effectiveness in drug prevention and social reintegration?</vt:lpstr>
      <vt:lpstr>declarations</vt:lpstr>
      <vt:lpstr>About this talk</vt:lpstr>
      <vt:lpstr>What are young people’s priorities?</vt:lpstr>
      <vt:lpstr>What is prevention – classic definition</vt:lpstr>
      <vt:lpstr>Why do we want to prevent the onset of drug use?</vt:lpstr>
      <vt:lpstr>cannabis</vt:lpstr>
      <vt:lpstr>No major changes in EU youth cannabis use…</vt:lpstr>
      <vt:lpstr>…but more adults are presenting at treatment services for cannabis</vt:lpstr>
      <vt:lpstr>PowerPoint Presentation</vt:lpstr>
      <vt:lpstr>PowerPoint Presentation</vt:lpstr>
      <vt:lpstr>USA Institute of Medicine Model of Prevention (1994; 2009)</vt:lpstr>
      <vt:lpstr>Tiered system of prevention delivery</vt:lpstr>
      <vt:lpstr>Life Course perspective</vt:lpstr>
      <vt:lpstr>Top 10 alternative tips for health</vt:lpstr>
      <vt:lpstr>Economic recession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By focusing on factors beyond the individual, we are…</vt:lpstr>
      <vt:lpstr>PowerPoint Presentation</vt:lpstr>
      <vt:lpstr>PowerPoint Presentation</vt:lpstr>
      <vt:lpstr>PowerPoint Presentation</vt:lpstr>
      <vt:lpstr>What do we mean by “Evidence-Based”?</vt:lpstr>
      <vt:lpstr>PowerPoint Presentation</vt:lpstr>
      <vt:lpstr>Interventions Are often  Invisible</vt:lpstr>
      <vt:lpstr>PowerPoint Presentation</vt:lpstr>
      <vt:lpstr>PowerPoint Presentation</vt:lpstr>
      <vt:lpstr>PowerPoint Presentation</vt:lpstr>
      <vt:lpstr>PowerPoint Presentation</vt:lpstr>
      <vt:lpstr>PowerPoint Presentation</vt:lpstr>
      <vt:lpstr>Prevention</vt:lpstr>
      <vt:lpstr>Harm reduction</vt:lpstr>
      <vt:lpstr>Treatment/ Recovery</vt:lpstr>
      <vt:lpstr>EMCCDA definition of social reintegration</vt:lpstr>
      <vt:lpstr>Considerations</vt:lpstr>
      <vt:lpstr>Considerations</vt:lpstr>
      <vt:lpstr>General approaches identified</vt:lpstr>
      <vt:lpstr>PowerPoint Presentation</vt:lpstr>
      <vt:lpstr>Promising approaches – general vocational rehabilitation</vt:lpstr>
      <vt:lpstr>Drug treatment</vt:lpstr>
      <vt:lpstr>Drug treatment and employment 1</vt:lpstr>
      <vt:lpstr>Drug treatment and employment 2</vt:lpstr>
      <vt:lpstr>Criminal justice interventions</vt:lpstr>
      <vt:lpstr>Supported housing</vt:lpstr>
      <vt:lpstr>Vocational training </vt:lpstr>
      <vt:lpstr>Simulated work and contingency management</vt:lpstr>
      <vt:lpstr>Supported employment</vt:lpstr>
      <vt:lpstr>Barriers to employment</vt:lpstr>
      <vt:lpstr>PowerPoint Presentation</vt:lpstr>
      <vt:lpstr>Contact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the evidence for effectiveness in drug prevention and social reintegration?</dc:title>
  <dc:creator>Sumnall, Harry</dc:creator>
  <cp:lastModifiedBy>Mairea Nelson</cp:lastModifiedBy>
  <cp:revision>8</cp:revision>
  <dcterms:created xsi:type="dcterms:W3CDTF">2018-11-11T13:27:28Z</dcterms:created>
  <dcterms:modified xsi:type="dcterms:W3CDTF">2018-11-14T13:14:58Z</dcterms:modified>
</cp:coreProperties>
</file>