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80" r:id="rId3"/>
    <p:sldId id="299" r:id="rId4"/>
    <p:sldId id="297" r:id="rId5"/>
    <p:sldId id="300" r:id="rId6"/>
    <p:sldId id="301" r:id="rId7"/>
    <p:sldId id="302" r:id="rId8"/>
    <p:sldId id="304" r:id="rId9"/>
    <p:sldId id="317" r:id="rId10"/>
    <p:sldId id="305" r:id="rId11"/>
    <p:sldId id="306" r:id="rId12"/>
    <p:sldId id="308" r:id="rId13"/>
    <p:sldId id="316" r:id="rId14"/>
    <p:sldId id="309" r:id="rId15"/>
    <p:sldId id="310" r:id="rId16"/>
    <p:sldId id="31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280" autoAdjust="0"/>
  </p:normalViewPr>
  <p:slideViewPr>
    <p:cSldViewPr snapToGrid="0">
      <p:cViewPr>
        <p:scale>
          <a:sx n="117" d="100"/>
          <a:sy n="117" d="100"/>
        </p:scale>
        <p:origin x="-462" y="-60"/>
      </p:cViewPr>
      <p:guideLst>
        <p:guide orient="horz" pos="2160"/>
        <p:guide pos="3840"/>
      </p:guideLst>
    </p:cSldViewPr>
  </p:slideViewPr>
  <p:outlineViewPr>
    <p:cViewPr>
      <p:scale>
        <a:sx n="33" d="100"/>
        <a:sy n="33" d="100"/>
      </p:scale>
      <p:origin x="0" y="-19152"/>
    </p:cViewPr>
  </p:outlineViewPr>
  <p:notesTextViewPr>
    <p:cViewPr>
      <p:scale>
        <a:sx n="1" d="1"/>
        <a:sy n="1" d="1"/>
      </p:scale>
      <p:origin x="0" y="0"/>
    </p:cViewPr>
  </p:notesTextViewPr>
  <p:sorterViewPr>
    <p:cViewPr>
      <p:scale>
        <a:sx n="100" d="100"/>
        <a:sy n="100" d="100"/>
      </p:scale>
      <p:origin x="0" y="12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282A1E5-6C88-4D24-A7D7-9E3DFA69D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4C75660A-3040-4AA3-AD5F-83AA296704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879582-41A1-401E-A812-46DD96C5CC55}" type="datetimeFigureOut">
              <a:rPr lang="en-GB" smtClean="0"/>
              <a:pPr/>
              <a:t>05/11/2018</a:t>
            </a:fld>
            <a:endParaRPr lang="en-GB"/>
          </a:p>
        </p:txBody>
      </p:sp>
      <p:sp>
        <p:nvSpPr>
          <p:cNvPr id="4" name="Footer Placeholder 3">
            <a:extLst>
              <a:ext uri="{FF2B5EF4-FFF2-40B4-BE49-F238E27FC236}">
                <a16:creationId xmlns="" xmlns:a16="http://schemas.microsoft.com/office/drawing/2014/main" id="{554DEC8A-1C3B-45E0-A1D1-EF74D42577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7AC8FB3E-1CEF-4F23-80FD-2FE1AC9B48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6CCF4E-C549-4788-A176-FAB328670240}" type="slidenum">
              <a:rPr lang="en-GB" smtClean="0"/>
              <a:pPr/>
              <a:t>‹#›</a:t>
            </a:fld>
            <a:endParaRPr lang="en-GB"/>
          </a:p>
        </p:txBody>
      </p:sp>
    </p:spTree>
    <p:extLst>
      <p:ext uri="{BB962C8B-B14F-4D97-AF65-F5344CB8AC3E}">
        <p14:creationId xmlns:p14="http://schemas.microsoft.com/office/powerpoint/2010/main" val="296879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895F2-39EC-4F95-A493-225F032E81B5}" type="datetimeFigureOut">
              <a:rPr lang="en-GB" smtClean="0"/>
              <a:pPr/>
              <a:t>05/11/2018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43999-6D51-48D8-87B1-A5463A172C36}" type="slidenum">
              <a:rPr lang="en-GB" smtClean="0"/>
              <a:pPr/>
              <a:t>‹#›</a:t>
            </a:fld>
            <a:endParaRPr lang="en-GB"/>
          </a:p>
        </p:txBody>
      </p:sp>
    </p:spTree>
    <p:extLst>
      <p:ext uri="{BB962C8B-B14F-4D97-AF65-F5344CB8AC3E}">
        <p14:creationId xmlns:p14="http://schemas.microsoft.com/office/powerpoint/2010/main" val="219164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43999-6D51-48D8-87B1-A5463A172C36}" type="slidenum">
              <a:rPr lang="en-GB" smtClean="0"/>
              <a:pPr/>
              <a:t>9</a:t>
            </a:fld>
            <a:endParaRPr lang="en-GB"/>
          </a:p>
        </p:txBody>
      </p:sp>
    </p:spTree>
    <p:extLst>
      <p:ext uri="{BB962C8B-B14F-4D97-AF65-F5344CB8AC3E}">
        <p14:creationId xmlns:p14="http://schemas.microsoft.com/office/powerpoint/2010/main" val="184081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84ABC1-E956-470A-A890-6CCB7F0E7DCA}"/>
              </a:ext>
            </a:extLst>
          </p:cNvPr>
          <p:cNvSpPr>
            <a:spLocks noGrp="1"/>
          </p:cNvSpPr>
          <p:nvPr>
            <p:ph type="ctrTitle"/>
          </p:nvPr>
        </p:nvSpPr>
        <p:spPr>
          <a:xfrm>
            <a:off x="1507067" y="457199"/>
            <a:ext cx="7766936" cy="4583723"/>
          </a:xfrm>
        </p:spPr>
        <p:txBody>
          <a:bodyPr/>
          <a:lstStyle/>
          <a:p>
            <a:pPr algn="ctr"/>
            <a:r>
              <a:rPr lang="en-IE" sz="3200" u="sng" dirty="0" smtClean="0"/>
              <a:t>A model for Dual Diagnosis treatment: Emotional Regulation Skills Training Programme – Exploring the link between Trauma/Dual Diagnosis and Emotion Regulation</a:t>
            </a:r>
            <a:br>
              <a:rPr lang="en-IE" sz="3200" u="sng" dirty="0" smtClean="0"/>
            </a:br>
            <a:r>
              <a:rPr lang="en-IE" sz="3200" dirty="0" smtClean="0"/>
              <a:t/>
            </a:r>
            <a:br>
              <a:rPr lang="en-IE" sz="3200" dirty="0" smtClean="0"/>
            </a:br>
            <a:r>
              <a:rPr lang="en-GB" sz="3200" dirty="0" smtClean="0"/>
              <a:t>KELTOI</a:t>
            </a:r>
            <a:r>
              <a:rPr lang="en-GB" sz="3200" dirty="0"/>
              <a:t/>
            </a:r>
            <a:br>
              <a:rPr lang="en-GB" sz="3200" dirty="0"/>
            </a:br>
            <a:r>
              <a:rPr lang="en-GB" sz="3200" dirty="0"/>
              <a:t>Substance Misuse and Trauma Residential Rehabilitation Centre</a:t>
            </a:r>
          </a:p>
        </p:txBody>
      </p:sp>
      <p:sp>
        <p:nvSpPr>
          <p:cNvPr id="3" name="Subtitle 2">
            <a:extLst>
              <a:ext uri="{FF2B5EF4-FFF2-40B4-BE49-F238E27FC236}">
                <a16:creationId xmlns="" xmlns:a16="http://schemas.microsoft.com/office/drawing/2014/main" id="{3218E915-174E-461B-9B6B-15BE525520DE}"/>
              </a:ext>
            </a:extLst>
          </p:cNvPr>
          <p:cNvSpPr>
            <a:spLocks noGrp="1"/>
          </p:cNvSpPr>
          <p:nvPr>
            <p:ph type="subTitle" idx="1"/>
          </p:nvPr>
        </p:nvSpPr>
        <p:spPr>
          <a:xfrm>
            <a:off x="1507067" y="5099538"/>
            <a:ext cx="7766936" cy="1254370"/>
          </a:xfrm>
        </p:spPr>
        <p:txBody>
          <a:bodyPr>
            <a:noAutofit/>
          </a:bodyPr>
          <a:lstStyle/>
          <a:p>
            <a:r>
              <a:rPr lang="en-GB" sz="2000" dirty="0"/>
              <a:t>Peter Sherry  </a:t>
            </a:r>
          </a:p>
          <a:p>
            <a:r>
              <a:rPr lang="en-GB" sz="2000" dirty="0"/>
              <a:t>and</a:t>
            </a:r>
          </a:p>
          <a:p>
            <a:r>
              <a:rPr lang="en-GB" sz="2000" dirty="0"/>
              <a:t>Ruth Ann Buckley </a:t>
            </a:r>
          </a:p>
        </p:txBody>
      </p:sp>
    </p:spTree>
    <p:extLst>
      <p:ext uri="{BB962C8B-B14F-4D97-AF65-F5344CB8AC3E}">
        <p14:creationId xmlns:p14="http://schemas.microsoft.com/office/powerpoint/2010/main" val="1865236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246185"/>
            <a:ext cx="8596668" cy="1137137"/>
          </a:xfrm>
        </p:spPr>
        <p:txBody>
          <a:bodyPr>
            <a:normAutofit fontScale="90000"/>
          </a:bodyPr>
          <a:lstStyle/>
          <a:p>
            <a:r>
              <a:rPr lang="en-IE" sz="2700" u="sng" dirty="0" smtClean="0"/>
              <a:t>Development of Trauma Informed/Dual Diagnosis Programme.</a:t>
            </a:r>
            <a:br>
              <a:rPr lang="en-IE" sz="2700" u="sng" dirty="0" smtClean="0"/>
            </a:br>
            <a:r>
              <a:rPr lang="en-IE" sz="2700" u="sng" dirty="0" smtClean="0"/>
              <a:t/>
            </a:r>
            <a:br>
              <a:rPr lang="en-IE" sz="2700" u="sng" dirty="0" smtClean="0"/>
            </a:br>
            <a:r>
              <a:rPr lang="en-IE" sz="2000" dirty="0" smtClean="0">
                <a:solidFill>
                  <a:schemeClr val="tx1"/>
                </a:solidFill>
              </a:rPr>
              <a:t>Check- in Sheet: Self-Monitoring </a:t>
            </a:r>
            <a:r>
              <a:rPr lang="en-IE" sz="2700" u="sng" dirty="0" smtClean="0"/>
              <a:t/>
            </a:r>
            <a:br>
              <a:rPr lang="en-IE" sz="27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360811" y="2168768"/>
            <a:ext cx="8596668" cy="4278923"/>
          </a:xfrm>
        </p:spPr>
        <p:txBody>
          <a:bodyPr>
            <a:normAutofit/>
          </a:bodyPr>
          <a:lstStyle/>
          <a:p>
            <a:pPr>
              <a:buNone/>
            </a:pPr>
            <a:endParaRPr lang="en-GB" sz="9600" dirty="0"/>
          </a:p>
          <a:p>
            <a:pPr marL="0" indent="0">
              <a:buNone/>
            </a:pPr>
            <a:r>
              <a:rPr lang="en-GB" sz="8000" dirty="0"/>
              <a:t/>
            </a:r>
            <a:br>
              <a:rPr lang="en-GB" sz="8000" dirty="0"/>
            </a:br>
            <a:endParaRPr lang="en-GB" sz="8000" dirty="0"/>
          </a:p>
        </p:txBody>
      </p:sp>
      <p:pic>
        <p:nvPicPr>
          <p:cNvPr id="4" name="Picture 3"/>
          <p:cNvPicPr/>
          <p:nvPr/>
        </p:nvPicPr>
        <p:blipFill>
          <a:blip r:embed="rId2"/>
          <a:stretch>
            <a:fillRect/>
          </a:stretch>
        </p:blipFill>
        <p:spPr>
          <a:xfrm>
            <a:off x="1172308" y="1910862"/>
            <a:ext cx="8112368" cy="4618892"/>
          </a:xfrm>
          <a:prstGeom prst="rect">
            <a:avLst/>
          </a:prstGeom>
        </p:spPr>
      </p:pic>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246185"/>
            <a:ext cx="8596668" cy="1137137"/>
          </a:xfrm>
        </p:spPr>
        <p:txBody>
          <a:bodyPr>
            <a:normAutofit fontScale="90000"/>
          </a:bodyPr>
          <a:lstStyle/>
          <a:p>
            <a:r>
              <a:rPr lang="en-IE" sz="2700" u="sng" dirty="0" smtClean="0"/>
              <a:t>Development of Trauma Informed/Dual Diagnosis Programme.</a:t>
            </a:r>
            <a:br>
              <a:rPr lang="en-IE" sz="2700" u="sng" dirty="0" smtClean="0"/>
            </a:br>
            <a:r>
              <a:rPr lang="en-IE" sz="2700" u="sng" dirty="0" smtClean="0"/>
              <a:t/>
            </a:r>
            <a:br>
              <a:rPr lang="en-IE" sz="2700" u="sng" dirty="0" smtClean="0"/>
            </a:br>
            <a:r>
              <a:rPr lang="en-IE" sz="2000" dirty="0" smtClean="0">
                <a:solidFill>
                  <a:schemeClr val="tx1"/>
                </a:solidFill>
              </a:rPr>
              <a:t>Check- in Sheet: Self-Monitoring </a:t>
            </a:r>
            <a:r>
              <a:rPr lang="en-IE" sz="2700" u="sng" dirty="0" smtClean="0"/>
              <a:t/>
            </a:r>
            <a:br>
              <a:rPr lang="en-IE" sz="27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360811" y="2168768"/>
            <a:ext cx="8596668" cy="4278923"/>
          </a:xfrm>
        </p:spPr>
        <p:txBody>
          <a:bodyPr>
            <a:normAutofit/>
          </a:bodyPr>
          <a:lstStyle/>
          <a:p>
            <a:pPr>
              <a:buNone/>
            </a:pPr>
            <a:endParaRPr lang="en-GB" sz="9600" dirty="0"/>
          </a:p>
          <a:p>
            <a:pPr marL="0" indent="0">
              <a:buNone/>
            </a:pPr>
            <a:r>
              <a:rPr lang="en-GB" sz="8000" dirty="0"/>
              <a:t/>
            </a:r>
            <a:br>
              <a:rPr lang="en-GB" sz="8000" dirty="0"/>
            </a:br>
            <a:endParaRPr lang="en-GB" sz="8000" dirty="0"/>
          </a:p>
        </p:txBody>
      </p:sp>
      <p:pic>
        <p:nvPicPr>
          <p:cNvPr id="5" name="Picture 4"/>
          <p:cNvPicPr/>
          <p:nvPr/>
        </p:nvPicPr>
        <p:blipFill>
          <a:blip r:embed="rId2"/>
          <a:stretch>
            <a:fillRect/>
          </a:stretch>
        </p:blipFill>
        <p:spPr>
          <a:xfrm>
            <a:off x="1184032" y="2031023"/>
            <a:ext cx="7584830" cy="4381499"/>
          </a:xfrm>
          <a:prstGeom prst="rect">
            <a:avLst/>
          </a:prstGeom>
        </p:spPr>
      </p:pic>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246186"/>
            <a:ext cx="8596668" cy="996460"/>
          </a:xfrm>
        </p:spPr>
        <p:txBody>
          <a:bodyPr>
            <a:normAutofit fontScale="90000"/>
          </a:bodyPr>
          <a:lstStyle/>
          <a:p>
            <a:r>
              <a:rPr lang="en-IE" sz="3100" u="sng" dirty="0" smtClean="0"/>
              <a:t>Emotional Regulation Skills Training (ERST) programme research findings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677334" y="1418491"/>
            <a:ext cx="8596668" cy="4876801"/>
          </a:xfrm>
        </p:spPr>
        <p:txBody>
          <a:bodyPr>
            <a:normAutofit fontScale="25000" lnSpcReduction="20000"/>
          </a:bodyPr>
          <a:lstStyle/>
          <a:p>
            <a:pPr lvl="0"/>
            <a:r>
              <a:rPr lang="en-IE" sz="8000" dirty="0" smtClean="0">
                <a:solidFill>
                  <a:schemeClr val="tx1"/>
                </a:solidFill>
              </a:rPr>
              <a:t>A qualitative piece of research was conducted – Interviews - Thematic analysis – of the experiences of a group </a:t>
            </a:r>
            <a:r>
              <a:rPr lang="en-IE" sz="8000" smtClean="0">
                <a:solidFill>
                  <a:schemeClr val="tx1"/>
                </a:solidFill>
              </a:rPr>
              <a:t>of Keltoi </a:t>
            </a:r>
            <a:r>
              <a:rPr lang="en-IE" sz="8000" dirty="0" smtClean="0">
                <a:solidFill>
                  <a:schemeClr val="tx1"/>
                </a:solidFill>
              </a:rPr>
              <a:t>aftercare clients who had participated in the ERST programme. This piece of research was a pilot study for its introduction into the Keltoi residential programme. </a:t>
            </a:r>
          </a:p>
          <a:p>
            <a:pPr lvl="0"/>
            <a:endParaRPr lang="en-IE" sz="8000" dirty="0" smtClean="0">
              <a:solidFill>
                <a:schemeClr val="tx1"/>
              </a:solidFill>
            </a:endParaRPr>
          </a:p>
          <a:p>
            <a:pPr lvl="0">
              <a:buNone/>
            </a:pPr>
            <a:r>
              <a:rPr lang="en-IE" sz="8000" dirty="0" smtClean="0">
                <a:solidFill>
                  <a:schemeClr val="tx1"/>
                </a:solidFill>
              </a:rPr>
              <a:t>The research findings pointed to </a:t>
            </a:r>
          </a:p>
          <a:p>
            <a:r>
              <a:rPr lang="en-IE" sz="8000" dirty="0" smtClean="0">
                <a:solidFill>
                  <a:schemeClr val="tx1"/>
                </a:solidFill>
              </a:rPr>
              <a:t>How emotional dysregulation featured largely as a contributory factor for participants decisions to use drugs. </a:t>
            </a:r>
          </a:p>
          <a:p>
            <a:endParaRPr lang="en-IE" sz="8000" dirty="0" smtClean="0">
              <a:solidFill>
                <a:schemeClr val="tx1"/>
              </a:solidFill>
            </a:endParaRPr>
          </a:p>
          <a:p>
            <a:r>
              <a:rPr lang="en-IE" sz="8000" dirty="0" smtClean="0">
                <a:solidFill>
                  <a:schemeClr val="tx1"/>
                </a:solidFill>
              </a:rPr>
              <a:t>Other contributory factors were Attachment issues, Distress intolerance, Low self-esteem </a:t>
            </a:r>
          </a:p>
          <a:p>
            <a:pPr lvl="0">
              <a:buNone/>
            </a:pPr>
            <a:endParaRPr lang="en-IE" sz="8000" dirty="0" smtClean="0">
              <a:solidFill>
                <a:schemeClr val="tx1"/>
              </a:solidFill>
            </a:endParaRPr>
          </a:p>
          <a:p>
            <a:pPr lvl="0"/>
            <a:r>
              <a:rPr lang="en-IE" sz="8000" dirty="0" smtClean="0">
                <a:solidFill>
                  <a:schemeClr val="tx1"/>
                </a:solidFill>
              </a:rPr>
              <a:t>There was a consensus amongst all participants of the positive benefits from the programme in relation to emotional regulation skills development.  </a:t>
            </a:r>
          </a:p>
          <a:p>
            <a:pPr lvl="0"/>
            <a:endParaRPr lang="en-IE" sz="8000" dirty="0" smtClean="0">
              <a:solidFill>
                <a:schemeClr val="tx1"/>
              </a:solidFill>
            </a:endParaRPr>
          </a:p>
          <a:p>
            <a:pPr lvl="0">
              <a:buNone/>
            </a:pPr>
            <a:endParaRPr lang="en-IE" sz="8000" dirty="0" smtClean="0">
              <a:solidFill>
                <a:schemeClr val="tx1"/>
              </a:solidFill>
            </a:endParaRPr>
          </a:p>
          <a:p>
            <a:pPr lvl="0"/>
            <a:endParaRPr lang="en-IE" sz="8000" dirty="0" smtClean="0">
              <a:solidFill>
                <a:schemeClr val="tx1"/>
              </a:solidFill>
            </a:endParaRPr>
          </a:p>
          <a:p>
            <a:pPr>
              <a:buNone/>
            </a:pPr>
            <a:endParaRPr lang="en-GB" sz="9600" dirty="0"/>
          </a:p>
          <a:p>
            <a:pPr marL="0" indent="0">
              <a:buNone/>
            </a:pPr>
            <a:endParaRPr lang="en-GB" sz="8000" dirty="0"/>
          </a:p>
        </p:txBody>
      </p:sp>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246186"/>
            <a:ext cx="8596668" cy="996460"/>
          </a:xfrm>
        </p:spPr>
        <p:txBody>
          <a:bodyPr>
            <a:normAutofit fontScale="90000"/>
          </a:bodyPr>
          <a:lstStyle/>
          <a:p>
            <a:r>
              <a:rPr lang="en-IE" sz="3100" u="sng" dirty="0" smtClean="0"/>
              <a:t>Emotional Regulation Skills Training (ERST) programme research findings </a:t>
            </a:r>
            <a:br>
              <a:rPr lang="en-IE" sz="3100" u="sng" dirty="0" smtClean="0"/>
            </a:br>
            <a:r>
              <a:rPr lang="en-IE" sz="3100" u="sng" dirty="0" smtClean="0"/>
              <a:t/>
            </a:r>
            <a:br>
              <a:rPr lang="en-IE" sz="31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677334" y="1418491"/>
            <a:ext cx="8596668" cy="4876801"/>
          </a:xfrm>
        </p:spPr>
        <p:txBody>
          <a:bodyPr>
            <a:normAutofit fontScale="25000" lnSpcReduction="20000"/>
          </a:bodyPr>
          <a:lstStyle/>
          <a:p>
            <a:pPr lvl="0"/>
            <a:endParaRPr lang="en-GB" sz="2000" dirty="0">
              <a:solidFill>
                <a:schemeClr val="tx1"/>
              </a:solidFill>
            </a:endParaRPr>
          </a:p>
          <a:p>
            <a:pPr marL="0" indent="0"/>
            <a:r>
              <a:rPr lang="en-IE" sz="5600" dirty="0" smtClean="0">
                <a:solidFill>
                  <a:schemeClr val="tx1"/>
                </a:solidFill>
              </a:rPr>
              <a:t> </a:t>
            </a:r>
            <a:r>
              <a:rPr lang="en-IE" sz="5600" b="1" dirty="0" smtClean="0">
                <a:solidFill>
                  <a:schemeClr val="tx1"/>
                </a:solidFill>
              </a:rPr>
              <a:t>A further significant finding was that participants’ spoke of never developing a language to describe how they were feeling. Furthermore, participants pointed to how the development of a language for describing emotions impacted on their normalisation of emotions that had, in the past, caused them to feel abnormal and often led them to relapse.</a:t>
            </a:r>
          </a:p>
          <a:p>
            <a:pPr marL="0" indent="0">
              <a:buNone/>
            </a:pPr>
            <a:endParaRPr lang="en-IE" sz="5600" b="1" dirty="0" smtClean="0">
              <a:solidFill>
                <a:schemeClr val="tx1"/>
              </a:solidFill>
            </a:endParaRPr>
          </a:p>
          <a:p>
            <a:pPr marL="0" indent="0"/>
            <a:r>
              <a:rPr lang="en-IE" sz="5600" b="1" dirty="0" smtClean="0">
                <a:solidFill>
                  <a:schemeClr val="tx1"/>
                </a:solidFill>
              </a:rPr>
              <a:t> Participants experience of hyper arousal related to hyper-vigilance, impulsivity and anger</a:t>
            </a:r>
          </a:p>
          <a:p>
            <a:pPr marL="0" indent="0">
              <a:buNone/>
            </a:pPr>
            <a:endParaRPr lang="en-IE" sz="5600" b="1" dirty="0" smtClean="0">
              <a:solidFill>
                <a:schemeClr val="tx1"/>
              </a:solidFill>
            </a:endParaRPr>
          </a:p>
          <a:p>
            <a:pPr marL="0" indent="0"/>
            <a:r>
              <a:rPr lang="en-IE" sz="5600" b="1" dirty="0" smtClean="0">
                <a:solidFill>
                  <a:schemeClr val="tx1"/>
                </a:solidFill>
              </a:rPr>
              <a:t>Participants experience of hypo arousal related to depression and disassociation </a:t>
            </a:r>
          </a:p>
          <a:p>
            <a:pPr marL="0" indent="0"/>
            <a:endParaRPr lang="en-IE" sz="5600" b="1" dirty="0" smtClean="0">
              <a:solidFill>
                <a:schemeClr val="tx1"/>
              </a:solidFill>
            </a:endParaRPr>
          </a:p>
          <a:p>
            <a:pPr marL="0" indent="0"/>
            <a:r>
              <a:rPr lang="en-IE" sz="5600" b="1" dirty="0" smtClean="0">
                <a:solidFill>
                  <a:schemeClr val="tx1"/>
                </a:solidFill>
              </a:rPr>
              <a:t>Impact of the programme on participants;</a:t>
            </a:r>
          </a:p>
          <a:p>
            <a:pPr marL="0" indent="0"/>
            <a:endParaRPr lang="en-IE" sz="5600" b="1" dirty="0" smtClean="0">
              <a:solidFill>
                <a:schemeClr val="tx1"/>
              </a:solidFill>
            </a:endParaRPr>
          </a:p>
          <a:p>
            <a:pPr marL="0" indent="0">
              <a:buNone/>
            </a:pPr>
            <a:r>
              <a:rPr lang="en-IE" sz="5600" b="1" dirty="0" smtClean="0">
                <a:solidFill>
                  <a:schemeClr val="tx1"/>
                </a:solidFill>
              </a:rPr>
              <a:t>Progress –  marked increase in self-esteem, self-regulation, normalisation of emotions and increased quality of life</a:t>
            </a:r>
          </a:p>
          <a:p>
            <a:pPr marL="0" indent="0">
              <a:buNone/>
            </a:pPr>
            <a:endParaRPr lang="en-IE" sz="5600" b="1" dirty="0" smtClean="0">
              <a:solidFill>
                <a:schemeClr val="tx1"/>
              </a:solidFill>
            </a:endParaRPr>
          </a:p>
          <a:p>
            <a:pPr marL="0" indent="0">
              <a:buNone/>
            </a:pPr>
            <a:r>
              <a:rPr lang="en-IE" sz="5600" b="1" dirty="0" smtClean="0">
                <a:solidFill>
                  <a:schemeClr val="tx1"/>
                </a:solidFill>
              </a:rPr>
              <a:t>Internalisation – having a map or a matrix </a:t>
            </a:r>
          </a:p>
          <a:p>
            <a:pPr marL="0" indent="0">
              <a:buNone/>
            </a:pPr>
            <a:endParaRPr lang="en-IE" sz="5600" b="1" dirty="0" smtClean="0">
              <a:solidFill>
                <a:schemeClr val="tx1"/>
              </a:solidFill>
            </a:endParaRPr>
          </a:p>
          <a:p>
            <a:pPr marL="0" indent="0">
              <a:buNone/>
            </a:pPr>
            <a:r>
              <a:rPr lang="en-IE" sz="5600" b="1" dirty="0" smtClean="0">
                <a:solidFill>
                  <a:schemeClr val="tx1"/>
                </a:solidFill>
              </a:rPr>
              <a:t>Resources – coping skills for managing emotions</a:t>
            </a:r>
          </a:p>
          <a:p>
            <a:pPr marL="0" indent="0">
              <a:buNone/>
            </a:pPr>
            <a:endParaRPr lang="en-IE" sz="4500" dirty="0" smtClean="0">
              <a:solidFill>
                <a:schemeClr val="tx1"/>
              </a:solidFill>
            </a:endParaRPr>
          </a:p>
          <a:p>
            <a:pPr marL="0" indent="0">
              <a:buNone/>
            </a:pPr>
            <a:r>
              <a:rPr lang="en-IE" sz="4500" dirty="0" smtClean="0">
                <a:solidFill>
                  <a:schemeClr val="tx1"/>
                </a:solidFill>
              </a:rPr>
              <a:t> </a:t>
            </a:r>
          </a:p>
          <a:p>
            <a:pPr marL="0" indent="0"/>
            <a:endParaRPr lang="en-IE" sz="4500" dirty="0" smtClean="0">
              <a:solidFill>
                <a:schemeClr val="tx1"/>
              </a:solidFill>
            </a:endParaRPr>
          </a:p>
          <a:p>
            <a:pPr marL="0" lvl="0" indent="0">
              <a:buNone/>
            </a:pPr>
            <a:r>
              <a:rPr lang="en-IE" sz="8000" dirty="0" smtClean="0">
                <a:solidFill>
                  <a:schemeClr val="tx1"/>
                </a:solidFill>
              </a:rPr>
              <a:t> </a:t>
            </a:r>
          </a:p>
          <a:p>
            <a:pPr marL="0" indent="0">
              <a:buNone/>
            </a:pPr>
            <a:r>
              <a:rPr lang="en-GB" sz="8000" dirty="0"/>
              <a:t/>
            </a:r>
            <a:br>
              <a:rPr lang="en-GB" sz="8000" dirty="0"/>
            </a:br>
            <a:endParaRPr lang="en-GB" sz="8000" dirty="0"/>
          </a:p>
        </p:txBody>
      </p:sp>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246186"/>
            <a:ext cx="8596668" cy="996460"/>
          </a:xfrm>
        </p:spPr>
        <p:txBody>
          <a:bodyPr>
            <a:normAutofit fontScale="90000"/>
          </a:bodyPr>
          <a:lstStyle/>
          <a:p>
            <a:r>
              <a:rPr lang="en-IE" sz="2800" u="sng" dirty="0" smtClean="0"/>
              <a:t>Key Learning from the implementation of the ERST Programme </a:t>
            </a:r>
            <a:r>
              <a:rPr lang="en-IE" sz="2800" dirty="0" smtClean="0"/>
              <a:t/>
            </a:r>
            <a:br>
              <a:rPr lang="en-IE" sz="2800" dirty="0" smtClean="0"/>
            </a:br>
            <a:r>
              <a:rPr lang="en-IE" sz="3100" u="sng" dirty="0" smtClean="0"/>
              <a:t/>
            </a:r>
            <a:br>
              <a:rPr lang="en-IE" sz="3100" u="sng" dirty="0" smtClean="0"/>
            </a:br>
            <a:r>
              <a:rPr lang="en-IE" sz="3100" u="sng" dirty="0" smtClean="0"/>
              <a:t/>
            </a:r>
            <a:br>
              <a:rPr lang="en-IE" sz="31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677334" y="1418491"/>
            <a:ext cx="8596668" cy="4876801"/>
          </a:xfrm>
        </p:spPr>
        <p:txBody>
          <a:bodyPr>
            <a:normAutofit fontScale="25000" lnSpcReduction="20000"/>
          </a:bodyPr>
          <a:lstStyle/>
          <a:p>
            <a:r>
              <a:rPr lang="en-IE" sz="9600" dirty="0" smtClean="0">
                <a:solidFill>
                  <a:schemeClr val="tx1"/>
                </a:solidFill>
              </a:rPr>
              <a:t> A strength of this intervention is its capacity to be delivered in different formats for example groups, one to one setting and peer support mentoring.</a:t>
            </a:r>
          </a:p>
          <a:p>
            <a:r>
              <a:rPr lang="en-IE" sz="9600" dirty="0" smtClean="0">
                <a:solidFill>
                  <a:schemeClr val="tx1"/>
                </a:solidFill>
              </a:rPr>
              <a:t>Training in this programme was rolled out for free for staff working within the addiction service and other HSE funded community services. The programme when given to staff as a self-care tool or used in clinical supervision, has the potential to reduce sick leave and encourage better mental health and wellbeing. </a:t>
            </a:r>
          </a:p>
          <a:p>
            <a:r>
              <a:rPr lang="en-IE" sz="9600" dirty="0" smtClean="0">
                <a:solidFill>
                  <a:schemeClr val="tx1"/>
                </a:solidFill>
              </a:rPr>
              <a:t>This programme/project aims to equip clients to better tolerate and manage their emotions hence reducing relapses on alcohol and drugs. </a:t>
            </a:r>
          </a:p>
          <a:p>
            <a:pPr>
              <a:buNone/>
            </a:pPr>
            <a:endParaRPr lang="en-GB" sz="9600" dirty="0"/>
          </a:p>
          <a:p>
            <a:pPr marL="0" indent="0">
              <a:buNone/>
            </a:pPr>
            <a:r>
              <a:rPr lang="en-GB" sz="8000" dirty="0"/>
              <a:t/>
            </a:r>
            <a:br>
              <a:rPr lang="en-GB" sz="8000" dirty="0"/>
            </a:br>
            <a:endParaRPr lang="en-GB" sz="8000" dirty="0"/>
          </a:p>
        </p:txBody>
      </p:sp>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398584"/>
            <a:ext cx="8596668" cy="984739"/>
          </a:xfrm>
        </p:spPr>
        <p:txBody>
          <a:bodyPr>
            <a:normAutofit fontScale="90000"/>
          </a:bodyPr>
          <a:lstStyle/>
          <a:p>
            <a:r>
              <a:rPr lang="en-IE" sz="2800" u="sng" dirty="0" smtClean="0"/>
              <a:t>Key Learning from the implementation of the ERST Programme </a:t>
            </a:r>
            <a:r>
              <a:rPr lang="en-IE" sz="2800" dirty="0" smtClean="0"/>
              <a:t/>
            </a:r>
            <a:br>
              <a:rPr lang="en-IE" sz="2800" dirty="0" smtClean="0"/>
            </a:br>
            <a:r>
              <a:rPr lang="en-IE" sz="3100" u="sng" dirty="0" smtClean="0"/>
              <a:t/>
            </a:r>
            <a:br>
              <a:rPr lang="en-IE" sz="3100" u="sng" dirty="0" smtClean="0"/>
            </a:br>
            <a:r>
              <a:rPr lang="en-IE" sz="3100" u="sng" dirty="0" smtClean="0"/>
              <a:t/>
            </a:r>
            <a:br>
              <a:rPr lang="en-IE" sz="31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677334" y="1852246"/>
            <a:ext cx="8596668" cy="4443046"/>
          </a:xfrm>
        </p:spPr>
        <p:txBody>
          <a:bodyPr>
            <a:normAutofit fontScale="32500" lnSpcReduction="20000"/>
          </a:bodyPr>
          <a:lstStyle/>
          <a:p>
            <a:pPr>
              <a:buFont typeface="Wingdings" pitchFamily="2" charset="2"/>
              <a:buChar char="Ø"/>
            </a:pPr>
            <a:r>
              <a:rPr lang="en-IE" sz="8600" dirty="0" smtClean="0">
                <a:solidFill>
                  <a:schemeClr val="tx1"/>
                </a:solidFill>
              </a:rPr>
              <a:t>Some specific challenges were encountered in the delivery of the Emotional Regulation Skills Training Programme (ERST). When the ERST Programme was rolled out in different Addiction/Mental Health and community based settings the programme needed to be adapted to suit the specific timeframes and /or clinical settings for example stabilisation, detoxification, residential, day programme and community peer support projects.</a:t>
            </a:r>
            <a:endParaRPr lang="en-GB" sz="9600" dirty="0" smtClean="0">
              <a:solidFill>
                <a:schemeClr val="tx1"/>
              </a:solidFill>
            </a:endParaRPr>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IE" sz="8600" dirty="0" smtClean="0"/>
          </a:p>
        </p:txBody>
      </p:sp>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398584"/>
            <a:ext cx="8596668" cy="984739"/>
          </a:xfrm>
        </p:spPr>
        <p:txBody>
          <a:bodyPr>
            <a:normAutofit fontScale="90000"/>
          </a:bodyPr>
          <a:lstStyle/>
          <a:p>
            <a:r>
              <a:rPr lang="en-IE" sz="2800" u="sng" dirty="0" smtClean="0"/>
              <a:t>Future Plans for the implementation  of the ERST programme</a:t>
            </a:r>
            <a:r>
              <a:rPr lang="en-IE" sz="2800" dirty="0" smtClean="0"/>
              <a:t/>
            </a:r>
            <a:br>
              <a:rPr lang="en-IE" sz="2800" dirty="0" smtClean="0"/>
            </a:br>
            <a:r>
              <a:rPr lang="en-IE" sz="3100" u="sng" dirty="0" smtClean="0"/>
              <a:t/>
            </a:r>
            <a:br>
              <a:rPr lang="en-IE" sz="3100" u="sng" dirty="0" smtClean="0"/>
            </a:br>
            <a:r>
              <a:rPr lang="en-IE" sz="3100" u="sng" dirty="0" smtClean="0"/>
              <a:t/>
            </a:r>
            <a:br>
              <a:rPr lang="en-IE" sz="3100" u="sng" dirty="0" smtClean="0"/>
            </a:br>
            <a:r>
              <a:rPr lang="en-IE" dirty="0" smtClean="0"/>
              <a:t/>
            </a:r>
            <a:br>
              <a:rPr lang="en-IE" dirty="0" smtClean="0"/>
            </a:b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677334" y="1512277"/>
            <a:ext cx="8596668" cy="4970585"/>
          </a:xfrm>
        </p:spPr>
        <p:txBody>
          <a:bodyPr>
            <a:normAutofit fontScale="25000" lnSpcReduction="20000"/>
          </a:bodyPr>
          <a:lstStyle/>
          <a:p>
            <a:pPr>
              <a:buNone/>
            </a:pPr>
            <a:r>
              <a:rPr lang="en-IE" sz="9600" dirty="0" smtClean="0">
                <a:solidFill>
                  <a:schemeClr val="tx1"/>
                </a:solidFill>
              </a:rPr>
              <a:t>Further research of the model in its effectiveness for the treatment of Dual Diagnosis for example Substance Misuse and Depression, Anxiety, PTSD and Complex Trauma. Expand the use of the model to include working with families.</a:t>
            </a:r>
          </a:p>
          <a:p>
            <a:pPr>
              <a:buNone/>
            </a:pPr>
            <a:r>
              <a:rPr lang="en-IE" sz="9600" dirty="0" smtClean="0">
                <a:solidFill>
                  <a:schemeClr val="tx1"/>
                </a:solidFill>
              </a:rPr>
              <a:t>Utilise as an assessment tool for those seeking treatment for substance dependency with mental illness and/or a history of trauma  </a:t>
            </a:r>
          </a:p>
          <a:p>
            <a:pPr>
              <a:buNone/>
            </a:pPr>
            <a:r>
              <a:rPr lang="en-IE" sz="9600" dirty="0" smtClean="0">
                <a:solidFill>
                  <a:schemeClr val="tx1"/>
                </a:solidFill>
              </a:rPr>
              <a:t>A further aim of Keltoi, as a result of the development and roll out of the ERST programme, is to establish an Education, Training and Research College. </a:t>
            </a:r>
          </a:p>
          <a:p>
            <a:pPr>
              <a:buNone/>
            </a:pPr>
            <a:r>
              <a:rPr lang="en-IE" sz="9600" dirty="0" smtClean="0">
                <a:solidFill>
                  <a:schemeClr val="tx1"/>
                </a:solidFill>
              </a:rPr>
              <a:t>Mobile App is in the development stages, the application aims to help clients identify potential triggers and would be programmed to suggest emotional regulation resources.</a:t>
            </a:r>
          </a:p>
          <a:p>
            <a:pPr>
              <a:buNone/>
            </a:pPr>
            <a:endParaRPr lang="en-GB" sz="9600" dirty="0" smtClean="0"/>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GB" sz="9600" dirty="0" smtClean="0"/>
          </a:p>
          <a:p>
            <a:pPr>
              <a:buFont typeface="Wingdings" pitchFamily="2" charset="2"/>
              <a:buChar char="Ø"/>
            </a:pPr>
            <a:endParaRPr lang="en-IE" sz="8600" dirty="0" smtClean="0"/>
          </a:p>
        </p:txBody>
      </p:sp>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7">
            <a:extLst>
              <a:ext uri="{FF2B5EF4-FFF2-40B4-BE49-F238E27FC236}">
                <a16:creationId xmlns="" xmlns:a16="http://schemas.microsoft.com/office/drawing/2014/main" id="{0B5F7E3B-C5F1-40E0-A491-558BAFBC1127}"/>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214EAFEB-52DD-4C1D-9967-453E48222145}"/>
              </a:ext>
            </a:extLst>
          </p:cNvPr>
          <p:cNvSpPr>
            <a:spLocks noGrp="1"/>
          </p:cNvSpPr>
          <p:nvPr>
            <p:ph type="title"/>
          </p:nvPr>
        </p:nvSpPr>
        <p:spPr>
          <a:xfrm>
            <a:off x="643467" y="816638"/>
            <a:ext cx="3367359" cy="5224724"/>
          </a:xfrm>
        </p:spPr>
        <p:txBody>
          <a:bodyPr anchor="ctr">
            <a:normAutofit/>
          </a:bodyPr>
          <a:lstStyle/>
          <a:p>
            <a:r>
              <a:rPr lang="en-GB" dirty="0" smtClean="0"/>
              <a:t>Keltoi Treatment Model</a:t>
            </a:r>
            <a:endParaRPr lang="en-GB" dirty="0"/>
          </a:p>
        </p:txBody>
      </p:sp>
      <p:sp>
        <p:nvSpPr>
          <p:cNvPr id="3" name="Content Placeholder 2">
            <a:extLst>
              <a:ext uri="{FF2B5EF4-FFF2-40B4-BE49-F238E27FC236}">
                <a16:creationId xmlns="" xmlns:a16="http://schemas.microsoft.com/office/drawing/2014/main" id="{19A1BDEB-53AB-4A50-864A-9A643AF05EEA}"/>
              </a:ext>
            </a:extLst>
          </p:cNvPr>
          <p:cNvSpPr>
            <a:spLocks noGrp="1"/>
          </p:cNvSpPr>
          <p:nvPr>
            <p:ph idx="1"/>
          </p:nvPr>
        </p:nvSpPr>
        <p:spPr>
          <a:xfrm>
            <a:off x="4654295" y="816638"/>
            <a:ext cx="4619706" cy="5224724"/>
          </a:xfrm>
        </p:spPr>
        <p:txBody>
          <a:bodyPr anchor="ctr">
            <a:normAutofit lnSpcReduction="10000"/>
          </a:bodyPr>
          <a:lstStyle/>
          <a:p>
            <a:pPr marL="0" indent="0">
              <a:buNone/>
            </a:pPr>
            <a:endParaRPr lang="en-GB" dirty="0"/>
          </a:p>
          <a:p>
            <a:pPr marL="0" indent="0">
              <a:buNone/>
            </a:pPr>
            <a:r>
              <a:rPr lang="en-GB" b="1" dirty="0" err="1">
                <a:solidFill>
                  <a:schemeClr val="tx1"/>
                </a:solidFill>
              </a:rPr>
              <a:t>Keltoi</a:t>
            </a:r>
            <a:r>
              <a:rPr lang="en-GB" b="1" dirty="0">
                <a:solidFill>
                  <a:schemeClr val="tx1"/>
                </a:solidFill>
              </a:rPr>
              <a:t> Treatment 2018</a:t>
            </a:r>
          </a:p>
          <a:p>
            <a:pPr marL="0" indent="0">
              <a:buNone/>
            </a:pPr>
            <a:endParaRPr lang="en-GB" b="1" dirty="0">
              <a:solidFill>
                <a:schemeClr val="tx1"/>
              </a:solidFill>
            </a:endParaRPr>
          </a:p>
          <a:p>
            <a:pPr marL="0" indent="0">
              <a:buNone/>
            </a:pPr>
            <a:r>
              <a:rPr lang="en-GB" dirty="0">
                <a:solidFill>
                  <a:schemeClr val="tx1"/>
                </a:solidFill>
              </a:rPr>
              <a:t>Drug misuse is viewed as an inability to self soothe; hence, the development of the Emotional Regulation Skills Training Programme</a:t>
            </a:r>
          </a:p>
          <a:p>
            <a:pPr marL="0" indent="0">
              <a:buNone/>
            </a:pPr>
            <a:endParaRPr lang="en-GB" b="1" u="sng" dirty="0">
              <a:solidFill>
                <a:schemeClr val="tx1"/>
              </a:solidFill>
            </a:endParaRPr>
          </a:p>
          <a:p>
            <a:r>
              <a:rPr lang="en-GB" dirty="0">
                <a:solidFill>
                  <a:schemeClr val="tx1"/>
                </a:solidFill>
              </a:rPr>
              <a:t>Trauma Informed Approach</a:t>
            </a:r>
          </a:p>
          <a:p>
            <a:r>
              <a:rPr lang="en-GB" dirty="0">
                <a:solidFill>
                  <a:schemeClr val="tx1"/>
                </a:solidFill>
              </a:rPr>
              <a:t>Emotional Regulation Skills Training</a:t>
            </a:r>
          </a:p>
          <a:p>
            <a:r>
              <a:rPr lang="en-GB" dirty="0">
                <a:solidFill>
                  <a:schemeClr val="tx1"/>
                </a:solidFill>
              </a:rPr>
              <a:t>Life Skills</a:t>
            </a:r>
          </a:p>
          <a:p>
            <a:r>
              <a:rPr lang="en-GB" dirty="0">
                <a:solidFill>
                  <a:schemeClr val="tx1"/>
                </a:solidFill>
              </a:rPr>
              <a:t>CBT</a:t>
            </a:r>
          </a:p>
          <a:p>
            <a:r>
              <a:rPr lang="en-GB" dirty="0">
                <a:solidFill>
                  <a:schemeClr val="tx1"/>
                </a:solidFill>
              </a:rPr>
              <a:t>Seeking Safety Therapy</a:t>
            </a:r>
          </a:p>
          <a:p>
            <a:r>
              <a:rPr lang="en-GB" dirty="0">
                <a:solidFill>
                  <a:schemeClr val="tx1"/>
                </a:solidFill>
              </a:rPr>
              <a:t>Mindfulness</a:t>
            </a:r>
          </a:p>
          <a:p>
            <a:r>
              <a:rPr lang="en-GB" dirty="0">
                <a:solidFill>
                  <a:schemeClr val="tx1"/>
                </a:solidFill>
              </a:rPr>
              <a:t>Somatic Experiencing</a:t>
            </a:r>
          </a:p>
          <a:p>
            <a:pPr marL="0" indent="0">
              <a:buNone/>
            </a:pPr>
            <a:endParaRPr lang="en-GB" dirty="0"/>
          </a:p>
        </p:txBody>
      </p:sp>
    </p:spTree>
    <p:extLst>
      <p:ext uri="{BB962C8B-B14F-4D97-AF65-F5344CB8AC3E}">
        <p14:creationId xmlns:p14="http://schemas.microsoft.com/office/powerpoint/2010/main" val="248934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F7C5F-F5F0-4743-95E1-CA56DD794BA4}"/>
              </a:ext>
            </a:extLst>
          </p:cNvPr>
          <p:cNvSpPr>
            <a:spLocks noGrp="1"/>
          </p:cNvSpPr>
          <p:nvPr>
            <p:ph type="ctrTitle"/>
          </p:nvPr>
        </p:nvSpPr>
        <p:spPr>
          <a:xfrm>
            <a:off x="1507067" y="2404530"/>
            <a:ext cx="7766936" cy="4453469"/>
          </a:xfrm>
        </p:spPr>
        <p:txBody>
          <a:bodyPr/>
          <a:lstStyle/>
          <a:p>
            <a:pPr algn="l"/>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smtClean="0"/>
              <a:t>Some of the challenges in the treatment of Trauma/Mental Illness</a:t>
            </a:r>
            <a:r>
              <a:rPr lang="en-GB" sz="2800" dirty="0"/>
              <a:t/>
            </a:r>
            <a:br>
              <a:rPr lang="en-GB" sz="2800" dirty="0"/>
            </a:br>
            <a:r>
              <a:rPr lang="en-GB" sz="2800" dirty="0"/>
              <a:t>and Substance </a:t>
            </a:r>
            <a:r>
              <a:rPr lang="en-GB" sz="2800" dirty="0" smtClean="0"/>
              <a:t>Misuse </a:t>
            </a:r>
            <a:r>
              <a:rPr lang="en-GB" sz="2800" dirty="0"/>
              <a:t/>
            </a:r>
            <a:br>
              <a:rPr lang="en-GB" sz="2800" dirty="0"/>
            </a:br>
            <a:r>
              <a:rPr lang="en-GB" sz="2000" dirty="0"/>
              <a:t/>
            </a:r>
            <a:br>
              <a:rPr lang="en-GB" sz="2000" dirty="0"/>
            </a:br>
            <a:r>
              <a:rPr lang="en-GB" sz="2000" dirty="0">
                <a:solidFill>
                  <a:schemeClr val="tx1"/>
                </a:solidFill>
              </a:rPr>
              <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 The relationship between trauma and substance misuse is</a:t>
            </a:r>
            <a:br>
              <a:rPr lang="en-GB" sz="2000" dirty="0">
                <a:solidFill>
                  <a:schemeClr val="tx1"/>
                </a:solidFill>
              </a:rPr>
            </a:br>
            <a:r>
              <a:rPr lang="en-GB" sz="2000" dirty="0">
                <a:solidFill>
                  <a:schemeClr val="tx1"/>
                </a:solidFill>
              </a:rPr>
              <a:t>significant, complex and often mutually reinforcing.</a:t>
            </a:r>
            <a:br>
              <a:rPr lang="en-GB" sz="2000" dirty="0">
                <a:solidFill>
                  <a:schemeClr val="tx1"/>
                </a:solidFill>
              </a:rPr>
            </a:br>
            <a:r>
              <a:rPr lang="en-GB" sz="2000" dirty="0">
                <a:solidFill>
                  <a:schemeClr val="tx1"/>
                </a:solidFill>
              </a:rPr>
              <a:t>• Clients present with difficulties </a:t>
            </a:r>
            <a:r>
              <a:rPr lang="en-GB" sz="2000" dirty="0" smtClean="0">
                <a:solidFill>
                  <a:schemeClr val="tx1"/>
                </a:solidFill>
              </a:rPr>
              <a:t>including mental illness, </a:t>
            </a:r>
            <a:r>
              <a:rPr lang="en-GB" sz="2000" dirty="0">
                <a:solidFill>
                  <a:schemeClr val="tx1"/>
                </a:solidFill>
              </a:rPr>
              <a:t>PTSD.</a:t>
            </a:r>
            <a:br>
              <a:rPr lang="en-GB" sz="2000" dirty="0">
                <a:solidFill>
                  <a:schemeClr val="tx1"/>
                </a:solidFill>
              </a:rPr>
            </a:br>
            <a:r>
              <a:rPr lang="en-GB" sz="2000" dirty="0">
                <a:solidFill>
                  <a:schemeClr val="tx1"/>
                </a:solidFill>
              </a:rPr>
              <a:t>• Substances often form part of the </a:t>
            </a:r>
            <a:r>
              <a:rPr lang="en-GB" sz="2000" dirty="0" smtClean="0">
                <a:solidFill>
                  <a:schemeClr val="tx1"/>
                </a:solidFill>
              </a:rPr>
              <a:t>trauma cycle.</a:t>
            </a:r>
            <a:r>
              <a:rPr lang="en-GB" sz="2000" dirty="0">
                <a:solidFill>
                  <a:schemeClr val="tx1"/>
                </a:solidFill>
              </a:rPr>
              <a:t/>
            </a:r>
            <a:br>
              <a:rPr lang="en-GB" sz="2000" dirty="0">
                <a:solidFill>
                  <a:schemeClr val="tx1"/>
                </a:solidFill>
              </a:rPr>
            </a:br>
            <a:r>
              <a:rPr lang="en-GB" sz="2000" dirty="0">
                <a:solidFill>
                  <a:schemeClr val="tx1"/>
                </a:solidFill>
              </a:rPr>
              <a:t>• Outcome studies show that clients with Trauma and Substance use have poorer outcomes with substance misuse interventions if the trauma is not also addressed.</a:t>
            </a:r>
            <a:br>
              <a:rPr lang="en-GB" sz="2000" dirty="0">
                <a:solidFill>
                  <a:schemeClr val="tx1"/>
                </a:solidFill>
              </a:rPr>
            </a:br>
            <a:r>
              <a:rPr lang="en-GB" sz="2000" dirty="0">
                <a:solidFill>
                  <a:schemeClr val="tx1"/>
                </a:solidFill>
              </a:rPr>
              <a:t>• Misidentified or </a:t>
            </a:r>
            <a:r>
              <a:rPr lang="en-GB" sz="2000" dirty="0" smtClean="0">
                <a:solidFill>
                  <a:schemeClr val="tx1"/>
                </a:solidFill>
              </a:rPr>
              <a:t>misdiagnosed </a:t>
            </a:r>
            <a:r>
              <a:rPr lang="en-GB" sz="2000" dirty="0">
                <a:solidFill>
                  <a:schemeClr val="tx1"/>
                </a:solidFill>
              </a:rPr>
              <a:t>trauma related symptoms interfere with help seeking, hamper engagement in substance misuse treatment, lead to early dropout and make relapse more likely. </a:t>
            </a:r>
            <a:r>
              <a:rPr lang="en-GB" dirty="0"/>
              <a:t/>
            </a:r>
            <a:br>
              <a:rPr lang="en-GB" dirty="0"/>
            </a:br>
            <a:endParaRPr lang="en-GB" dirty="0"/>
          </a:p>
        </p:txBody>
      </p:sp>
    </p:spTree>
    <p:extLst>
      <p:ext uri="{BB962C8B-B14F-4D97-AF65-F5344CB8AC3E}">
        <p14:creationId xmlns:p14="http://schemas.microsoft.com/office/powerpoint/2010/main" val="2395894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CE91D-9A7B-49AB-92CB-E9AF9B44FB18}"/>
              </a:ext>
            </a:extLst>
          </p:cNvPr>
          <p:cNvSpPr>
            <a:spLocks noGrp="1"/>
          </p:cNvSpPr>
          <p:nvPr>
            <p:ph type="title"/>
          </p:nvPr>
        </p:nvSpPr>
        <p:spPr>
          <a:xfrm>
            <a:off x="677335" y="293078"/>
            <a:ext cx="8596668" cy="6002214"/>
          </a:xfrm>
        </p:spPr>
        <p:txBody>
          <a:bodyPr>
            <a:normAutofit fontScale="90000"/>
          </a:bodyPr>
          <a:lstStyle/>
          <a:p>
            <a:r>
              <a:rPr lang="en-IE" sz="3100" u="sng" dirty="0" smtClean="0"/>
              <a:t/>
            </a:r>
            <a:br>
              <a:rPr lang="en-IE" sz="3100" u="sng" dirty="0" smtClean="0"/>
            </a:br>
            <a:r>
              <a:rPr lang="en-IE" sz="3100" dirty="0" smtClean="0"/>
              <a:t> </a:t>
            </a: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dirty="0" smtClean="0"/>
              <a:t/>
            </a:r>
            <a:br>
              <a:rPr lang="en-IE" sz="3100" dirty="0" smtClean="0"/>
            </a:br>
            <a:r>
              <a:rPr lang="en-IE" dirty="0" smtClean="0"/>
              <a:t/>
            </a:r>
            <a:br>
              <a:rPr lang="en-IE" dirty="0" smtClean="0"/>
            </a:br>
            <a:endParaRPr lang="en-GB" dirty="0"/>
          </a:p>
        </p:txBody>
      </p:sp>
      <p:sp>
        <p:nvSpPr>
          <p:cNvPr id="6" name="Rectangle 5"/>
          <p:cNvSpPr/>
          <p:nvPr/>
        </p:nvSpPr>
        <p:spPr>
          <a:xfrm>
            <a:off x="890954" y="316523"/>
            <a:ext cx="8253046" cy="5693866"/>
          </a:xfrm>
          <a:prstGeom prst="rect">
            <a:avLst/>
          </a:prstGeom>
        </p:spPr>
        <p:txBody>
          <a:bodyPr wrap="square">
            <a:spAutoFit/>
          </a:bodyPr>
          <a:lstStyle/>
          <a:p>
            <a:r>
              <a:rPr lang="en-IE" sz="2800" u="sng" dirty="0" smtClean="0">
                <a:solidFill>
                  <a:schemeClr val="accent1"/>
                </a:solidFill>
              </a:rPr>
              <a:t>Defining Dual Diagnosis</a:t>
            </a:r>
            <a:r>
              <a:rPr lang="en-IE" sz="2800" u="sng" dirty="0" smtClean="0"/>
              <a:t/>
            </a:r>
            <a:br>
              <a:rPr lang="en-IE" sz="2800" u="sng" dirty="0" smtClean="0"/>
            </a:br>
            <a:r>
              <a:rPr lang="en-IE" sz="2800" u="sng" dirty="0" smtClean="0"/>
              <a:t/>
            </a:r>
            <a:br>
              <a:rPr lang="en-IE" sz="2800" u="sng" dirty="0" smtClean="0"/>
            </a:br>
            <a:r>
              <a:rPr lang="en-IE" sz="2800" dirty="0" smtClean="0"/>
              <a:t>The co-existence of both mental health and substance misuse problems including both drugs and alcohol (Royal College of Psychiatry 2002).</a:t>
            </a:r>
            <a:br>
              <a:rPr lang="en-IE" sz="2800" dirty="0" smtClean="0"/>
            </a:br>
            <a:endParaRPr lang="en-IE" sz="2800" dirty="0" smtClean="0"/>
          </a:p>
          <a:p>
            <a:r>
              <a:rPr lang="en-IE" sz="2800" dirty="0" smtClean="0"/>
              <a:t>Prof Doug </a:t>
            </a:r>
            <a:r>
              <a:rPr lang="en-IE" sz="2800" dirty="0" err="1" smtClean="0"/>
              <a:t>Sellman</a:t>
            </a:r>
            <a:r>
              <a:rPr lang="en-IE" sz="2800" dirty="0" smtClean="0"/>
              <a:t> (NZ National Addiction Centre); 2010 stated – </a:t>
            </a:r>
          </a:p>
          <a:p>
            <a:pPr algn="ctr"/>
            <a:r>
              <a:rPr lang="en-IE" sz="2800" i="1" dirty="0" smtClean="0"/>
              <a:t>        “it is somewhat unusual to encounter a person presenting to outpatient addiction services with addiction problems alone. It is the rule rather than the exception that they would have a co-morbid mental disorder”.</a:t>
            </a:r>
            <a:endParaRPr lang="en-IE" sz="2800" i="1" dirty="0"/>
          </a:p>
        </p:txBody>
      </p:sp>
    </p:spTree>
    <p:extLst>
      <p:ext uri="{BB962C8B-B14F-4D97-AF65-F5344CB8AC3E}">
        <p14:creationId xmlns:p14="http://schemas.microsoft.com/office/powerpoint/2010/main" val="2484631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CE91D-9A7B-49AB-92CB-E9AF9B44FB18}"/>
              </a:ext>
            </a:extLst>
          </p:cNvPr>
          <p:cNvSpPr>
            <a:spLocks noGrp="1"/>
          </p:cNvSpPr>
          <p:nvPr>
            <p:ph type="title"/>
          </p:nvPr>
        </p:nvSpPr>
        <p:spPr>
          <a:xfrm>
            <a:off x="677335" y="293078"/>
            <a:ext cx="8596668" cy="6002214"/>
          </a:xfrm>
        </p:spPr>
        <p:txBody>
          <a:bodyPr>
            <a:normAutofit fontScale="90000"/>
          </a:bodyPr>
          <a:lstStyle/>
          <a:p>
            <a:r>
              <a:rPr lang="en-IE" sz="3100" u="sng" dirty="0" smtClean="0"/>
              <a:t/>
            </a:r>
            <a:br>
              <a:rPr lang="en-IE" sz="3100" u="sng" dirty="0" smtClean="0"/>
            </a:br>
            <a:r>
              <a:rPr lang="en-IE" sz="3100" dirty="0" smtClean="0"/>
              <a:t> </a:t>
            </a: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dirty="0" smtClean="0"/>
              <a:t/>
            </a:r>
            <a:br>
              <a:rPr lang="en-IE" sz="3100" dirty="0" smtClean="0"/>
            </a:br>
            <a:r>
              <a:rPr lang="en-IE" dirty="0" smtClean="0"/>
              <a:t/>
            </a:r>
            <a:br>
              <a:rPr lang="en-IE" dirty="0" smtClean="0"/>
            </a:br>
            <a:endParaRPr lang="en-GB" dirty="0"/>
          </a:p>
        </p:txBody>
      </p:sp>
      <p:sp>
        <p:nvSpPr>
          <p:cNvPr id="1025" name="Rectangle 1"/>
          <p:cNvSpPr>
            <a:spLocks noChangeArrowheads="1"/>
          </p:cNvSpPr>
          <p:nvPr/>
        </p:nvSpPr>
        <p:spPr bwMode="auto">
          <a:xfrm>
            <a:off x="548640" y="767844"/>
            <a:ext cx="904646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3600" b="0" i="0" u="sng"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Defining Emotional Regulation.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IE"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Emotional regulation incorporates individuals’ attempts to manage their emotionally charged states such as; low mood, anxiety, depression, stress, PTSD and positive or negative affect.</a:t>
            </a:r>
            <a:endParaRPr kumimoji="0" lang="en-IE"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3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Gratz</a:t>
            </a:r>
            <a:r>
              <a:rPr kumimoji="0" lang="en-IE"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Roemer (2004) referred to emotion regulation as the ability to experience, modulate and respond effectively to emotions.</a:t>
            </a:r>
            <a:endParaRPr kumimoji="0" lang="en-IE"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84631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CE91D-9A7B-49AB-92CB-E9AF9B44FB18}"/>
              </a:ext>
            </a:extLst>
          </p:cNvPr>
          <p:cNvSpPr>
            <a:spLocks noGrp="1"/>
          </p:cNvSpPr>
          <p:nvPr>
            <p:ph type="title"/>
          </p:nvPr>
        </p:nvSpPr>
        <p:spPr>
          <a:xfrm>
            <a:off x="677335" y="293078"/>
            <a:ext cx="8596668" cy="6002214"/>
          </a:xfrm>
        </p:spPr>
        <p:txBody>
          <a:bodyPr>
            <a:normAutofit fontScale="90000"/>
          </a:bodyPr>
          <a:lstStyle/>
          <a:p>
            <a:r>
              <a:rPr lang="en-IE" sz="3100" u="sng" dirty="0" smtClean="0"/>
              <a:t/>
            </a:r>
            <a:br>
              <a:rPr lang="en-IE" sz="3100" u="sng" dirty="0" smtClean="0"/>
            </a:br>
            <a:r>
              <a:rPr lang="en-IE" sz="3100" dirty="0" smtClean="0"/>
              <a:t> </a:t>
            </a: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3100" u="sng" dirty="0" smtClean="0"/>
              <a:t/>
            </a:r>
            <a:br>
              <a:rPr lang="en-IE" sz="3100" u="sng" dirty="0" smtClean="0"/>
            </a:br>
            <a:r>
              <a:rPr lang="en-IE" sz="2000" u="sng" dirty="0" smtClean="0"/>
              <a:t> </a:t>
            </a:r>
            <a:br>
              <a:rPr lang="en-IE" sz="2000" u="sng" dirty="0" smtClean="0"/>
            </a:br>
            <a:r>
              <a:rPr lang="en-IE" sz="2000" u="sng" dirty="0" smtClean="0"/>
              <a:t/>
            </a:r>
            <a:br>
              <a:rPr lang="en-IE" sz="2000" u="sng" dirty="0" smtClean="0"/>
            </a:br>
            <a:r>
              <a:rPr lang="en-IE" sz="2000" u="sng" dirty="0" smtClean="0"/>
              <a:t/>
            </a:r>
            <a:br>
              <a:rPr lang="en-IE" sz="2000" u="sng" dirty="0" smtClean="0"/>
            </a:br>
            <a:r>
              <a:rPr lang="en-IE" sz="2000" u="sng" dirty="0" smtClean="0"/>
              <a:t/>
            </a:r>
            <a:br>
              <a:rPr lang="en-IE" sz="2000" u="sng" dirty="0" smtClean="0"/>
            </a:br>
            <a:r>
              <a:rPr lang="en-IE" sz="2000" u="sng" dirty="0" smtClean="0"/>
              <a:t/>
            </a:r>
            <a:br>
              <a:rPr lang="en-IE" sz="2000" u="sng" dirty="0" smtClean="0"/>
            </a:br>
            <a:r>
              <a:rPr lang="en-IE" sz="2700" u="sng" dirty="0" smtClean="0"/>
              <a:t>Emotion Dysregulation and Dual Diagnosis.</a:t>
            </a:r>
            <a:br>
              <a:rPr lang="en-IE" sz="2700" u="sng" dirty="0" smtClean="0"/>
            </a:br>
            <a:r>
              <a:rPr lang="en-IE" sz="2700" u="sng" dirty="0" smtClean="0"/>
              <a:t/>
            </a:r>
            <a:br>
              <a:rPr lang="en-IE" sz="2700" u="sng" dirty="0" smtClean="0"/>
            </a:br>
            <a:r>
              <a:rPr lang="en-IE" sz="2700" dirty="0" smtClean="0">
                <a:solidFill>
                  <a:schemeClr val="tx1"/>
                </a:solidFill>
              </a:rPr>
              <a:t>Difficulties with emotion regulation characterise the vast majority of the diagnosis categories of psychopathology in the DSM-V (American Psychiatric Association 2013). For example, in substance abuse, borderline personality disorder and post -traumatic stress disorder, emotional regulation difficulties are seen as pervasive. </a:t>
            </a:r>
            <a:br>
              <a:rPr lang="en-IE" sz="2700" dirty="0" smtClean="0">
                <a:solidFill>
                  <a:schemeClr val="tx1"/>
                </a:solidFill>
              </a:rPr>
            </a:br>
            <a:r>
              <a:rPr lang="en-IE" sz="2700" dirty="0" smtClean="0">
                <a:solidFill>
                  <a:schemeClr val="tx1"/>
                </a:solidFill>
              </a:rPr>
              <a:t/>
            </a:r>
            <a:br>
              <a:rPr lang="en-IE" sz="2700" dirty="0" smtClean="0">
                <a:solidFill>
                  <a:schemeClr val="tx1"/>
                </a:solidFill>
              </a:rPr>
            </a:br>
            <a:r>
              <a:rPr lang="en-IE" sz="2700" dirty="0" smtClean="0">
                <a:solidFill>
                  <a:schemeClr val="tx1"/>
                </a:solidFill>
              </a:rPr>
              <a:t>Fox et al (2008) carried out one of the first studies looking at the link between emotion regulation difficulties in early abstinence for alcohol dependency. Their findings suggested that patients suffering from alcohol dependency had a more pronounced problem with emotion regulation when compared with a control group of social drinkers.</a:t>
            </a:r>
            <a:endParaRPr lang="en-GB" dirty="0"/>
          </a:p>
        </p:txBody>
      </p:sp>
    </p:spTree>
    <p:extLst>
      <p:ext uri="{BB962C8B-B14F-4D97-AF65-F5344CB8AC3E}">
        <p14:creationId xmlns:p14="http://schemas.microsoft.com/office/powerpoint/2010/main" val="248463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CE91D-9A7B-49AB-92CB-E9AF9B44FB18}"/>
              </a:ext>
            </a:extLst>
          </p:cNvPr>
          <p:cNvSpPr>
            <a:spLocks noGrp="1"/>
          </p:cNvSpPr>
          <p:nvPr>
            <p:ph type="title"/>
          </p:nvPr>
        </p:nvSpPr>
        <p:spPr>
          <a:xfrm>
            <a:off x="677335" y="293077"/>
            <a:ext cx="8596668" cy="6318737"/>
          </a:xfrm>
        </p:spPr>
        <p:txBody>
          <a:bodyPr>
            <a:normAutofit fontScale="90000"/>
          </a:bodyPr>
          <a:lstStyle/>
          <a:p>
            <a:r>
              <a:rPr lang="en-IE" sz="3200" u="sng" dirty="0" smtClean="0"/>
              <a:t/>
            </a:r>
            <a:br>
              <a:rPr lang="en-IE" sz="3200" u="sng" dirty="0" smtClean="0"/>
            </a:br>
            <a:r>
              <a:rPr lang="en-IE" sz="2700" u="sng" dirty="0" smtClean="0"/>
              <a:t>Observations in Keltoi</a:t>
            </a:r>
            <a:br>
              <a:rPr lang="en-IE" sz="2700" u="sng" dirty="0" smtClean="0"/>
            </a:br>
            <a:r>
              <a:rPr lang="en-IE" sz="2700" dirty="0" smtClean="0"/>
              <a:t/>
            </a:r>
            <a:br>
              <a:rPr lang="en-IE" sz="2700" dirty="0" smtClean="0"/>
            </a:br>
            <a:r>
              <a:rPr lang="en-IE" sz="2700" dirty="0" smtClean="0">
                <a:solidFill>
                  <a:schemeClr val="tx1"/>
                </a:solidFill>
              </a:rPr>
              <a:t>In the treatment of substance dependent persons with mental illness and/ or a history of trauma, it was observed that many residents displayed behaviours of a disconnected nature through hyper or hypo arousal states. </a:t>
            </a:r>
            <a:br>
              <a:rPr lang="en-IE" sz="2700" dirty="0" smtClean="0">
                <a:solidFill>
                  <a:schemeClr val="tx1"/>
                </a:solidFill>
              </a:rPr>
            </a:br>
            <a:r>
              <a:rPr lang="en-IE" sz="2700" dirty="0" smtClean="0">
                <a:solidFill>
                  <a:schemeClr val="tx1"/>
                </a:solidFill>
              </a:rPr>
              <a:t/>
            </a:r>
            <a:br>
              <a:rPr lang="en-IE" sz="2700" dirty="0" smtClean="0">
                <a:solidFill>
                  <a:schemeClr val="tx1"/>
                </a:solidFill>
              </a:rPr>
            </a:br>
            <a:r>
              <a:rPr lang="en-IE" sz="2700" dirty="0" smtClean="0">
                <a:solidFill>
                  <a:schemeClr val="tx1"/>
                </a:solidFill>
              </a:rPr>
              <a:t>Through clinical dialogue, case studies and collaborative therapeutic engagement  with our clients, it became clear that these behaviours were related to the challenge of tolerating certain emotions without the use of a substance. </a:t>
            </a:r>
            <a:br>
              <a:rPr lang="en-IE" sz="2700" dirty="0" smtClean="0">
                <a:solidFill>
                  <a:schemeClr val="tx1"/>
                </a:solidFill>
              </a:rPr>
            </a:br>
            <a:r>
              <a:rPr lang="en-IE" sz="2700" dirty="0" smtClean="0">
                <a:solidFill>
                  <a:schemeClr val="tx1"/>
                </a:solidFill>
              </a:rPr>
              <a:t/>
            </a:r>
            <a:br>
              <a:rPr lang="en-IE" sz="2700" dirty="0" smtClean="0">
                <a:solidFill>
                  <a:schemeClr val="tx1"/>
                </a:solidFill>
              </a:rPr>
            </a:br>
            <a:r>
              <a:rPr lang="en-IE" sz="2700" dirty="0" smtClean="0">
                <a:solidFill>
                  <a:schemeClr val="tx1"/>
                </a:solidFill>
              </a:rPr>
              <a:t>Qualitative research was conducted with clients of their experience of making use of a conceptual model for teaching emotional regulation </a:t>
            </a:r>
            <a:br>
              <a:rPr lang="en-IE" sz="2700" dirty="0" smtClean="0">
                <a:solidFill>
                  <a:schemeClr val="tx1"/>
                </a:solidFill>
              </a:rPr>
            </a:br>
            <a:r>
              <a:rPr lang="en-IE" sz="2700" dirty="0" smtClean="0">
                <a:solidFill>
                  <a:schemeClr val="tx1"/>
                </a:solidFill>
              </a:rPr>
              <a:t/>
            </a:r>
            <a:br>
              <a:rPr lang="en-IE" sz="2700" dirty="0" smtClean="0">
                <a:solidFill>
                  <a:schemeClr val="tx1"/>
                </a:solidFill>
              </a:rPr>
            </a:br>
            <a:endParaRPr lang="en-GB" sz="2700" dirty="0">
              <a:solidFill>
                <a:schemeClr val="tx1"/>
              </a:solidFill>
            </a:endParaRPr>
          </a:p>
        </p:txBody>
      </p:sp>
    </p:spTree>
    <p:extLst>
      <p:ext uri="{BB962C8B-B14F-4D97-AF65-F5344CB8AC3E}">
        <p14:creationId xmlns:p14="http://schemas.microsoft.com/office/powerpoint/2010/main" val="248463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6BB0C-8C0C-450C-AEB1-38047B818AD8}"/>
              </a:ext>
            </a:extLst>
          </p:cNvPr>
          <p:cNvSpPr>
            <a:spLocks noGrp="1"/>
          </p:cNvSpPr>
          <p:nvPr>
            <p:ph type="title"/>
          </p:nvPr>
        </p:nvSpPr>
        <p:spPr>
          <a:xfrm>
            <a:off x="677334" y="246186"/>
            <a:ext cx="8596668" cy="996460"/>
          </a:xfrm>
        </p:spPr>
        <p:txBody>
          <a:bodyPr>
            <a:normAutofit fontScale="90000"/>
          </a:bodyPr>
          <a:lstStyle/>
          <a:p>
            <a:r>
              <a:rPr lang="en-IE" u="sng" dirty="0" smtClean="0"/>
              <a:t>Development of Trauma Informed/Dual Diagnosis Programme.</a:t>
            </a:r>
            <a:r>
              <a:rPr lang="en-IE" dirty="0" smtClean="0"/>
              <a:t/>
            </a:r>
            <a:br>
              <a:rPr lang="en-IE" dirty="0" smtClean="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95591998-0956-4CF4-BD21-19D90DC75859}"/>
              </a:ext>
            </a:extLst>
          </p:cNvPr>
          <p:cNvSpPr>
            <a:spLocks noGrp="1"/>
          </p:cNvSpPr>
          <p:nvPr>
            <p:ph idx="1"/>
          </p:nvPr>
        </p:nvSpPr>
        <p:spPr>
          <a:xfrm>
            <a:off x="677334" y="1535723"/>
            <a:ext cx="8596668" cy="4759569"/>
          </a:xfrm>
        </p:spPr>
        <p:txBody>
          <a:bodyPr>
            <a:normAutofit fontScale="25000" lnSpcReduction="20000"/>
          </a:bodyPr>
          <a:lstStyle/>
          <a:p>
            <a:r>
              <a:rPr lang="en-IE" sz="9600" dirty="0" smtClean="0">
                <a:solidFill>
                  <a:schemeClr val="tx1"/>
                </a:solidFill>
              </a:rPr>
              <a:t>Emotional Regulation Skills Training Programme (ERST).</a:t>
            </a:r>
          </a:p>
          <a:p>
            <a:pPr>
              <a:buNone/>
            </a:pPr>
            <a:r>
              <a:rPr lang="en-IE" sz="9600" dirty="0" smtClean="0">
                <a:solidFill>
                  <a:schemeClr val="tx1"/>
                </a:solidFill>
              </a:rPr>
              <a:t>    The Key aspects of this Programme are;</a:t>
            </a:r>
          </a:p>
          <a:p>
            <a:pPr>
              <a:buNone/>
            </a:pPr>
            <a:endParaRPr lang="en-IE" sz="9600" dirty="0" smtClean="0">
              <a:solidFill>
                <a:schemeClr val="tx1"/>
              </a:solidFill>
            </a:endParaRPr>
          </a:p>
          <a:p>
            <a:pPr lvl="0"/>
            <a:r>
              <a:rPr lang="en-IE" sz="9600" dirty="0" smtClean="0">
                <a:solidFill>
                  <a:schemeClr val="tx1"/>
                </a:solidFill>
              </a:rPr>
              <a:t>Using the Window of Tolerance (Dan Siegel) as a conceptual model for self-monitoring of emotion regulation.</a:t>
            </a:r>
          </a:p>
          <a:p>
            <a:pPr lvl="0"/>
            <a:r>
              <a:rPr lang="en-IE" sz="9600" dirty="0" smtClean="0">
                <a:solidFill>
                  <a:schemeClr val="tx1"/>
                </a:solidFill>
              </a:rPr>
              <a:t>Viewing emotions as part of a bundled experience made up of thinking, feeling, body sensation and behaviour.</a:t>
            </a:r>
          </a:p>
          <a:p>
            <a:pPr lvl="0"/>
            <a:r>
              <a:rPr lang="en-IE" sz="9600" dirty="0" smtClean="0">
                <a:solidFill>
                  <a:schemeClr val="tx1"/>
                </a:solidFill>
              </a:rPr>
              <a:t>Finding a balance in auto and relational regulation skills.</a:t>
            </a:r>
          </a:p>
          <a:p>
            <a:pPr lvl="0"/>
            <a:r>
              <a:rPr lang="en-IE" sz="9600" dirty="0" smtClean="0">
                <a:solidFill>
                  <a:schemeClr val="tx1"/>
                </a:solidFill>
              </a:rPr>
              <a:t>Mindful awareness – noticing your body and where you are within your Optimal Window of Tolerance</a:t>
            </a:r>
          </a:p>
          <a:p>
            <a:pPr lvl="0"/>
            <a:r>
              <a:rPr lang="en-IE" sz="9600" dirty="0" smtClean="0">
                <a:solidFill>
                  <a:schemeClr val="tx1"/>
                </a:solidFill>
              </a:rPr>
              <a:t>Development of individualised coping strategies for managing emotional dysregulation – Grounding and breathing techniques </a:t>
            </a:r>
          </a:p>
          <a:p>
            <a:pPr>
              <a:buNone/>
            </a:pPr>
            <a:endParaRPr lang="en-GB" sz="9600" dirty="0"/>
          </a:p>
          <a:p>
            <a:pPr marL="0" indent="0">
              <a:buNone/>
            </a:pPr>
            <a:r>
              <a:rPr lang="en-GB" sz="8000" dirty="0"/>
              <a:t/>
            </a:r>
            <a:br>
              <a:rPr lang="en-GB" sz="8000" dirty="0"/>
            </a:br>
            <a:endParaRPr lang="en-GB" sz="8000" dirty="0"/>
          </a:p>
        </p:txBody>
      </p:sp>
    </p:spTree>
    <p:extLst>
      <p:ext uri="{BB962C8B-B14F-4D97-AF65-F5344CB8AC3E}">
        <p14:creationId xmlns:p14="http://schemas.microsoft.com/office/powerpoint/2010/main" val="4240262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a:extLst>
              <a:ext uri="{FF2B5EF4-FFF2-40B4-BE49-F238E27FC236}">
                <a16:creationId xmlns="" xmlns:a16="http://schemas.microsoft.com/office/drawing/2014/main" id="{B4DE830A-B531-4A3B-96F6-0ECE88B08555}"/>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 xmlns:a16="http://schemas.microsoft.com/office/drawing/2014/main" id="{2813DF2C-461A-4A8F-9679-A172790D1F3A}"/>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 xmlns:a16="http://schemas.microsoft.com/office/drawing/2014/main" id="{54CD3A85-C039-4249-86E4-1EB9318B5495}"/>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 xmlns:a16="http://schemas.microsoft.com/office/drawing/2014/main" id="{887EA6D2-2883-42C2-993D-094CA6D65DA3}"/>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 xmlns:a16="http://schemas.microsoft.com/office/drawing/2014/main" id="{3B895046-636F-4D1B-ACA4-29AA0CB3329F}"/>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 xmlns:a16="http://schemas.microsoft.com/office/drawing/2014/main" id="{C6B0CDE3-E054-4EDD-A43B-F96843D8BF5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 xmlns:a16="http://schemas.microsoft.com/office/drawing/2014/main" id="{3B66B1A2-F145-4C9B-85CC-4BF30D58CBC5}"/>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 xmlns:a16="http://schemas.microsoft.com/office/drawing/2014/main" id="{5D4FC972-94B3-4035-8D31-E668C132B41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 xmlns:a16="http://schemas.microsoft.com/office/drawing/2014/main" id="{374B9941-AFBE-4A77-A50E-B6EA04A746AE}"/>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 xmlns:a16="http://schemas.microsoft.com/office/drawing/2014/main" id="{27A982C5-2C38-4CE9-BC18-94697AD657FB}"/>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 xmlns:a16="http://schemas.microsoft.com/office/drawing/2014/main" id="{0060D8D1-7BB1-498F-AFBB-ADAC130A9E90}"/>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9" name="Picture 1" descr="C:\Users\PADRAIG\Pictures\img004.jpg">
            <a:extLst>
              <a:ext uri="{FF2B5EF4-FFF2-40B4-BE49-F238E27FC236}">
                <a16:creationId xmlns="" xmlns:a16="http://schemas.microsoft.com/office/drawing/2014/main" id="{FE5E9D24-D203-435E-8A95-E2DB9120D35A}"/>
              </a:ext>
            </a:extLst>
          </p:cNvPr>
          <p:cNvPicPr>
            <a:picLocks noChangeAspect="1" noChangeArrowheads="1"/>
          </p:cNvPicPr>
          <p:nvPr/>
        </p:nvPicPr>
        <p:blipFill rotWithShape="1">
          <a:blip r:embed="rId3" cstate="print">
            <a:extLst/>
          </a:blip>
          <a:srcRect/>
          <a:stretch/>
        </p:blipFill>
        <p:spPr bwMode="auto">
          <a:xfrm>
            <a:off x="1820907" y="1280383"/>
            <a:ext cx="6713492" cy="5186123"/>
          </a:xfrm>
          <a:prstGeom prst="rect">
            <a:avLst/>
          </a:prstGeom>
          <a:noFill/>
        </p:spPr>
      </p:pic>
      <p:sp>
        <p:nvSpPr>
          <p:cNvPr id="10" name="Title 9">
            <a:extLst>
              <a:ext uri="{FF2B5EF4-FFF2-40B4-BE49-F238E27FC236}">
                <a16:creationId xmlns="" xmlns:a16="http://schemas.microsoft.com/office/drawing/2014/main" id="{515015F6-B474-441C-BDE2-A59E7EE94941}"/>
              </a:ext>
            </a:extLst>
          </p:cNvPr>
          <p:cNvSpPr>
            <a:spLocks noGrp="1"/>
          </p:cNvSpPr>
          <p:nvPr>
            <p:ph type="title"/>
          </p:nvPr>
        </p:nvSpPr>
        <p:spPr>
          <a:xfrm>
            <a:off x="985969" y="-61828"/>
            <a:ext cx="8288032" cy="1096316"/>
          </a:xfrm>
        </p:spPr>
        <p:txBody>
          <a:bodyPr vert="horz" lIns="91440" tIns="45720" rIns="91440" bIns="45720" rtlCol="0" anchor="b">
            <a:normAutofit/>
          </a:bodyPr>
          <a:lstStyle/>
          <a:p>
            <a:pPr algn="ctr">
              <a:lnSpc>
                <a:spcPct val="90000"/>
              </a:lnSpc>
            </a:pPr>
            <a:r>
              <a:rPr lang="en-IE" sz="2400" u="sng" dirty="0" smtClean="0"/>
              <a:t>Development of Trauma Informed/Dual Diagnosis Programme.</a:t>
            </a:r>
            <a:br>
              <a:rPr lang="en-IE" sz="2400" u="sng" dirty="0" smtClean="0"/>
            </a:br>
            <a:r>
              <a:rPr lang="en-IE" sz="2400" dirty="0" smtClean="0">
                <a:solidFill>
                  <a:schemeClr val="tx1"/>
                </a:solidFill>
              </a:rPr>
              <a:t>Conceptual Model – Window of Tolerance</a:t>
            </a:r>
            <a:endParaRPr lang="en-US" sz="2400" kern="1200" dirty="0">
              <a:solidFill>
                <a:schemeClr val="accent1"/>
              </a:solidFill>
              <a:latin typeface="+mj-lt"/>
              <a:ea typeface="+mj-ea"/>
              <a:cs typeface="+mj-cs"/>
            </a:endParaRPr>
          </a:p>
        </p:txBody>
      </p:sp>
    </p:spTree>
    <p:extLst>
      <p:ext uri="{BB962C8B-B14F-4D97-AF65-F5344CB8AC3E}">
        <p14:creationId xmlns:p14="http://schemas.microsoft.com/office/powerpoint/2010/main" val="3141548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727</TotalTime>
  <Words>819</Words>
  <Application>Microsoft Office PowerPoint</Application>
  <PresentationFormat>Custom</PresentationFormat>
  <Paragraphs>101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A model for Dual Diagnosis treatment: Emotional Regulation Skills Training Programme – Exploring the link between Trauma/Dual Diagnosis and Emotion Regulation  KELTOI Substance Misuse and Trauma Residential Rehabilitation Centre</vt:lpstr>
      <vt:lpstr>Keltoi Treatment Model</vt:lpstr>
      <vt:lpstr>    Some of the challenges in the treatment of Trauma/Mental Illness and Substance Misuse     • The relationship between trauma and substance misuse is significant, complex and often mutually reinforcing. • Clients present with difficulties including mental illness, PTSD. • Substances often form part of the trauma cycle. • Outcome studies show that clients with Trauma and Substance use have poorer outcomes with substance misuse interventions if the trauma is not also addressed. • Misidentified or misdiagnosed trauma related symptoms interfere with help seeking, hamper engagement in substance misuse treatment, lead to early dropout and make relapse more likely.  </vt:lpstr>
      <vt:lpstr>            </vt:lpstr>
      <vt:lpstr>            </vt:lpstr>
      <vt:lpstr>            Emotion Dysregulation and Dual Diagnosis.  Difficulties with emotion regulation characterise the vast majority of the diagnosis categories of psychopathology in the DSM-V (American Psychiatric Association 2013). For example, in substance abuse, borderline personality disorder and post -traumatic stress disorder, emotional regulation difficulties are seen as pervasive.   Fox et al (2008) carried out one of the first studies looking at the link between emotion regulation difficulties in early abstinence for alcohol dependency. Their findings suggested that patients suffering from alcohol dependency had a more pronounced problem with emotion regulation when compared with a control group of social drinkers.</vt:lpstr>
      <vt:lpstr> Observations in Keltoi  In the treatment of substance dependent persons with mental illness and/ or a history of trauma, it was observed that many residents displayed behaviours of a disconnected nature through hyper or hypo arousal states.   Through clinical dialogue, case studies and collaborative therapeutic engagement  with our clients, it became clear that these behaviours were related to the challenge of tolerating certain emotions without the use of a substance.   Qualitative research was conducted with clients of their experience of making use of a conceptual model for teaching emotional regulation   </vt:lpstr>
      <vt:lpstr>Development of Trauma Informed/Dual Diagnosis Programme.   </vt:lpstr>
      <vt:lpstr>Development of Trauma Informed/Dual Diagnosis Programme. Conceptual Model – Window of Tolerance</vt:lpstr>
      <vt:lpstr>Development of Trauma Informed/Dual Diagnosis Programme.  Check- in Sheet: Self-Monitoring      </vt:lpstr>
      <vt:lpstr>Development of Trauma Informed/Dual Diagnosis Programme.  Check- in Sheet: Self-Monitoring      </vt:lpstr>
      <vt:lpstr>Emotional Regulation Skills Training (ERST) programme research findings         </vt:lpstr>
      <vt:lpstr>Emotional Regulation Skills Training (ERST) programme research findings       </vt:lpstr>
      <vt:lpstr>Key Learning from the implementation of the ERST Programme        </vt:lpstr>
      <vt:lpstr>Key Learning from the implementation of the ERST Programme        </vt:lpstr>
      <vt:lpstr>Future Plans for the implementation  of the ERST programme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KELTOI Substance Misuse and Trauma Care Rehabilitation Centre</dc:title>
  <dc:creator>admin</dc:creator>
  <cp:lastModifiedBy>Brian Galvin</cp:lastModifiedBy>
  <cp:revision>124</cp:revision>
  <dcterms:created xsi:type="dcterms:W3CDTF">2018-03-16T08:22:37Z</dcterms:created>
  <dcterms:modified xsi:type="dcterms:W3CDTF">2018-11-05T11:51:03Z</dcterms:modified>
</cp:coreProperties>
</file>