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6" r:id="rId4"/>
    <p:sldId id="270" r:id="rId5"/>
    <p:sldId id="271" r:id="rId6"/>
    <p:sldId id="272" r:id="rId7"/>
    <p:sldId id="273" r:id="rId8"/>
    <p:sldId id="274" r:id="rId9"/>
    <p:sldId id="275" r:id="rId10"/>
  </p:sldIdLst>
  <p:sldSz cx="9145588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374" y="-102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814088"/>
            <a:ext cx="9145588" cy="1210006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868209"/>
            <a:ext cx="9145588" cy="98979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415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793C-0C06-4109-83BD-CA46D6E1F19E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3D82C-8EF0-4992-AEAC-69B7947359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8859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7563" y="2597947"/>
            <a:ext cx="2581893" cy="3528216"/>
          </a:xfrm>
        </p:spPr>
        <p:txBody>
          <a:bodyPr vert="eaVert"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80" y="2597947"/>
            <a:ext cx="5835566" cy="3528216"/>
          </a:xfrm>
        </p:spPr>
        <p:txBody>
          <a:bodyPr vert="eaVert"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2DC94-24CF-41DB-AD3A-B3D91BEC2E1A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A88F0-2156-436F-84AF-009D987B2E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273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80" y="2398746"/>
            <a:ext cx="8575195" cy="3727419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17B2D-8A57-4164-813A-4FE407001116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720AC-8694-4AB1-AA46-F1E313901B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186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8" y="4406903"/>
            <a:ext cx="777375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EEC2D-72E6-45B3-BCCC-CF3D722F7715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640AD-40A3-4EC8-BF1A-C415448E55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096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80" y="2498348"/>
            <a:ext cx="2880822" cy="36278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008" y="2498348"/>
            <a:ext cx="2880822" cy="36278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11D91-3D60-4FB7-BF0D-2A8172AD897D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0C7E2-E6E5-4DBE-99E7-BEED737863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382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2414929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80" y="3162358"/>
            <a:ext cx="4040889" cy="29638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33" y="2414514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33" y="3162360"/>
            <a:ext cx="4042477" cy="29638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1CCCB-1ACF-4F5F-8AFA-C1755B2CF1ED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ED7A-8C1F-4486-A527-811EB5084F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07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71DDB-EC4D-46A9-ACE4-E2378FAE2192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E315D-C5CC-420A-A645-056FD80CF5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104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8143E-C4CE-4AAC-8E50-2FE3CB44005A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790CF-BE29-4D19-B08C-86FE270513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28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81" y="273050"/>
            <a:ext cx="509669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72" y="2415347"/>
            <a:ext cx="5112638" cy="37108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81" y="2415347"/>
            <a:ext cx="3008835" cy="37108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92B5-E4BE-49C3-A91F-A12B255CFCFF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B8879-C88B-4D96-B346-55163B7BA1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91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7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79" y="612775"/>
            <a:ext cx="5487353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7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70B9A-62D3-4F91-8E1A-EC28585F2301}" type="datetimeFigureOut">
              <a:rPr lang="en-US" altLang="en-US"/>
              <a:pPr>
                <a:defRPr/>
              </a:pPr>
              <a:t>11/7/2018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763A9-7560-4980-89A2-97EF106FE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4154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80" y="274641"/>
            <a:ext cx="5387324" cy="122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80" y="2473325"/>
            <a:ext cx="8575577" cy="365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79" y="6356353"/>
            <a:ext cx="213397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9E177A1F-EAD9-4AB3-8633-A0DAAB9182C7}" type="datetimeFigureOut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11/7/2018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743" y="6356353"/>
            <a:ext cx="44791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9796" y="6356353"/>
            <a:ext cx="1213061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939D4B4-C380-459D-8B07-76E473DB9B5E}" type="slidenum">
              <a:rPr lang="en-US" altLang="en-US" smtClean="0">
                <a:ea typeface="MS PGothic" panose="020B0600070205080204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7990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2"/>
          </a:solidFill>
          <a:latin typeface="Franklin Gothic Book"/>
          <a:ea typeface="MS PGothic" pitchFamily="34" charset="-128"/>
          <a:cs typeface="Franklin Gothic Book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  <a:cs typeface="Franklin Gothic Book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  <a:cs typeface="Franklin Gothic Book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  <a:cs typeface="Franklin Gothic Book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  <a:cs typeface="Franklin Gothic Book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Franklin Gothic Book" pitchFamily="34" charset="0"/>
          <a:ea typeface="MS PGothic" pitchFamily="3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Franklin Gothic Book"/>
          <a:ea typeface="MS PGothic" pitchFamily="34" charset="-128"/>
          <a:cs typeface="Franklin Gothic Book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Franklin Gothic Book"/>
          <a:ea typeface="MS PGothic" pitchFamily="34" charset="-128"/>
          <a:cs typeface="Franklin Gothic Book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/>
          <a:ea typeface="MS PGothic" pitchFamily="34" charset="-128"/>
          <a:cs typeface="Franklin Gothic Book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Franklin Gothic Book"/>
          <a:ea typeface="MS PGothic" pitchFamily="34" charset="-128"/>
          <a:cs typeface="Franklin Gothic Book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Franklin Gothic Book"/>
          <a:ea typeface="MS PGothic" pitchFamily="34" charset="-128"/>
          <a:cs typeface="Franklin Gothic Book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798" y="4477112"/>
            <a:ext cx="7538526" cy="274393"/>
          </a:xfrm>
        </p:spPr>
        <p:txBody>
          <a:bodyPr/>
          <a:lstStyle/>
          <a:p>
            <a:r>
              <a:rPr lang="en-IE" sz="4000" dirty="0" smtClean="0"/>
              <a:t/>
            </a:r>
            <a:br>
              <a:rPr lang="en-IE" sz="4000" dirty="0" smtClean="0"/>
            </a:br>
            <a:r>
              <a:rPr lang="en-IE" sz="4000" dirty="0"/>
              <a:t/>
            </a:r>
            <a:br>
              <a:rPr lang="en-IE" sz="4000" dirty="0"/>
            </a:br>
            <a:r>
              <a:rPr lang="en-IE" sz="3600" dirty="0" smtClean="0">
                <a:latin typeface="Calibri" panose="020F0502020204030204" pitchFamily="34" charset="0"/>
              </a:rPr>
              <a:t>Addressing dual </a:t>
            </a:r>
            <a:r>
              <a:rPr lang="en-IE" sz="3600" dirty="0">
                <a:latin typeface="Calibri" panose="020F0502020204030204" pitchFamily="34" charset="0"/>
              </a:rPr>
              <a:t>d</a:t>
            </a:r>
            <a:r>
              <a:rPr lang="en-IE" sz="3600" dirty="0" smtClean="0">
                <a:latin typeface="Calibri" panose="020F0502020204030204" pitchFamily="34" charset="0"/>
              </a:rPr>
              <a:t>iagnosis within a residential treatment programme serving women with complex needs</a:t>
            </a:r>
            <a:r>
              <a:rPr lang="en-IE" sz="3600" dirty="0">
                <a:latin typeface="Calibri" panose="020F0502020204030204" pitchFamily="34" charset="0"/>
              </a:rPr>
              <a:t/>
            </a:r>
            <a:br>
              <a:rPr lang="en-IE" sz="3600" dirty="0">
                <a:latin typeface="Calibri" panose="020F0502020204030204" pitchFamily="34" charset="0"/>
              </a:rPr>
            </a:br>
            <a:r>
              <a:rPr lang="en-IE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sz="2400" dirty="0" smtClean="0">
                <a:solidFill>
                  <a:schemeClr val="bg1">
                    <a:lumMod val="95000"/>
                  </a:schemeClr>
                </a:solidFill>
              </a:rPr>
              <a:t>Anita Harris  </a:t>
            </a:r>
            <a:endParaRPr lang="en-IE" sz="2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39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Context: </a:t>
            </a:r>
            <a:r>
              <a:rPr lang="en-IE" dirty="0"/>
              <a:t>C</a:t>
            </a:r>
            <a:r>
              <a:rPr lang="en-IE" dirty="0" smtClean="0"/>
              <a:t>oolmine Ashleigh House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sz="2200" dirty="0" smtClean="0">
                <a:latin typeface="Calibri" panose="020F0502020204030204" pitchFamily="34" charset="0"/>
              </a:rPr>
              <a:t>Female residential treatment centre, supports single women and mothers  with or without children </a:t>
            </a:r>
          </a:p>
          <a:p>
            <a:pPr marL="0" indent="0">
              <a:buNone/>
            </a:pPr>
            <a:endParaRPr lang="en-IE" sz="2400" dirty="0" smtClean="0">
              <a:latin typeface="Calibri" panose="020F0502020204030204" pitchFamily="34" charset="0"/>
            </a:endParaRPr>
          </a:p>
          <a:p>
            <a:r>
              <a:rPr lang="en-IE" sz="2200" dirty="0" smtClean="0">
                <a:latin typeface="Calibri" panose="020F0502020204030204" pitchFamily="34" charset="0"/>
              </a:rPr>
              <a:t>The only </a:t>
            </a:r>
            <a:r>
              <a:rPr lang="en-IE" sz="2200" dirty="0" smtClean="0">
                <a:latin typeface="Calibri" panose="020F0502020204030204" pitchFamily="34" charset="0"/>
              </a:rPr>
              <a:t>mother </a:t>
            </a:r>
            <a:r>
              <a:rPr lang="en-IE" sz="2200" dirty="0" smtClean="0">
                <a:latin typeface="Calibri" panose="020F0502020204030204" pitchFamily="34" charset="0"/>
              </a:rPr>
              <a:t>&amp; child residential </a:t>
            </a:r>
            <a:r>
              <a:rPr lang="en-IE" sz="2200" dirty="0">
                <a:latin typeface="Calibri" panose="020F0502020204030204" pitchFamily="34" charset="0"/>
              </a:rPr>
              <a:t>treatment </a:t>
            </a:r>
            <a:r>
              <a:rPr lang="en-IE" sz="2200" dirty="0" smtClean="0">
                <a:latin typeface="Calibri" panose="020F0502020204030204" pitchFamily="34" charset="0"/>
              </a:rPr>
              <a:t>centre in Ireland</a:t>
            </a:r>
          </a:p>
          <a:p>
            <a:pPr marL="0" indent="0">
              <a:buNone/>
            </a:pPr>
            <a:r>
              <a:rPr lang="en-IE" sz="22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IE" sz="2200" dirty="0" smtClean="0">
                <a:latin typeface="Calibri" panose="020F0502020204030204" pitchFamily="34" charset="0"/>
              </a:rPr>
              <a:t>TC </a:t>
            </a:r>
            <a:r>
              <a:rPr lang="en-IE" sz="2200" dirty="0" smtClean="0">
                <a:latin typeface="Calibri" panose="020F0502020204030204" pitchFamily="34" charset="0"/>
              </a:rPr>
              <a:t>philosophy</a:t>
            </a:r>
            <a:r>
              <a:rPr lang="en-IE" sz="2200" dirty="0" smtClean="0">
                <a:latin typeface="Calibri" panose="020F0502020204030204" pitchFamily="34" charset="0"/>
              </a:rPr>
              <a:t>.</a:t>
            </a:r>
          </a:p>
          <a:p>
            <a:endParaRPr lang="en-IE" sz="2200" dirty="0" smtClean="0">
              <a:latin typeface="Calibri" panose="020F0502020204030204" pitchFamily="34" charset="0"/>
            </a:endParaRPr>
          </a:p>
          <a:p>
            <a:r>
              <a:rPr lang="en-IE" sz="2200" dirty="0">
                <a:latin typeface="Calibri" panose="020F0502020204030204" pitchFamily="34" charset="0"/>
              </a:rPr>
              <a:t>N</a:t>
            </a:r>
            <a:r>
              <a:rPr lang="en-IE" sz="2200" dirty="0" smtClean="0">
                <a:latin typeface="Calibri" panose="020F0502020204030204" pitchFamily="34" charset="0"/>
              </a:rPr>
              <a:t>ational Service and </a:t>
            </a:r>
            <a:r>
              <a:rPr lang="en-IE" sz="2200" dirty="0" smtClean="0">
                <a:latin typeface="Calibri" panose="020F0502020204030204" pitchFamily="34" charset="0"/>
              </a:rPr>
              <a:t>supports approx. 70 women annually</a:t>
            </a:r>
            <a:r>
              <a:rPr lang="en-IE" sz="2200" dirty="0" smtClean="0">
                <a:latin typeface="Calibri" panose="020F0502020204030204" pitchFamily="34" charset="0"/>
              </a:rPr>
              <a:t>. (40% Dublin, 60 % National )</a:t>
            </a:r>
          </a:p>
          <a:p>
            <a:endParaRPr lang="en-IE" sz="2200" dirty="0" smtClean="0">
              <a:latin typeface="Calibri" panose="020F0502020204030204" pitchFamily="34" charset="0"/>
            </a:endParaRPr>
          </a:p>
          <a:p>
            <a:r>
              <a:rPr lang="en-IE" sz="2200" dirty="0" smtClean="0"/>
              <a:t>Treatment </a:t>
            </a:r>
            <a:r>
              <a:rPr lang="en-IE" sz="2200" dirty="0"/>
              <a:t>programme: Primary phase (~ 6 mo.), Step-down (~6 </a:t>
            </a:r>
            <a:r>
              <a:rPr lang="en-IE" sz="2200" dirty="0" err="1"/>
              <a:t>mo</a:t>
            </a:r>
            <a:r>
              <a:rPr lang="en-IE" sz="2200" dirty="0"/>
              <a:t>), Aftercare (~6 mo</a:t>
            </a:r>
            <a:r>
              <a:rPr lang="en-IE" sz="2200" dirty="0" smtClean="0"/>
              <a:t>.).</a:t>
            </a:r>
            <a:endParaRPr lang="en-IE" sz="2200" dirty="0" smtClean="0"/>
          </a:p>
        </p:txBody>
      </p:sp>
    </p:spTree>
    <p:extLst>
      <p:ext uri="{BB962C8B-B14F-4D97-AF65-F5344CB8AC3E}">
        <p14:creationId xmlns:p14="http://schemas.microsoft.com/office/powerpoint/2010/main" val="1142393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Complex Needs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000" dirty="0" smtClean="0">
                <a:latin typeface="Calibri" panose="020F0502020204030204" pitchFamily="34" charset="0"/>
              </a:rPr>
              <a:t>Addiction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Parents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Domestic Violence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Complex social biographies (homelessness, criminal justice issues, child protection issues)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Minimal Social/ Family Supports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Family </a:t>
            </a:r>
            <a:r>
              <a:rPr lang="en-IE" sz="2000" dirty="0" err="1" smtClean="0">
                <a:latin typeface="Calibri" panose="020F0502020204030204" pitchFamily="34" charset="0"/>
              </a:rPr>
              <a:t>Hx</a:t>
            </a:r>
            <a:r>
              <a:rPr lang="en-IE" sz="2000" dirty="0" smtClean="0">
                <a:latin typeface="Calibri" panose="020F0502020204030204" pitchFamily="34" charset="0"/>
              </a:rPr>
              <a:t> of Substance abuse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Histories of Past and current Trauma </a:t>
            </a:r>
          </a:p>
          <a:p>
            <a:r>
              <a:rPr lang="en-IE" sz="2000" dirty="0" err="1">
                <a:latin typeface="Calibri" panose="020F0502020204030204" pitchFamily="34" charset="0"/>
              </a:rPr>
              <a:t>Hx</a:t>
            </a:r>
            <a:r>
              <a:rPr lang="en-IE" sz="2000" dirty="0">
                <a:latin typeface="Calibri" panose="020F0502020204030204" pitchFamily="34" charset="0"/>
              </a:rPr>
              <a:t> of Psychiatric </a:t>
            </a:r>
            <a:r>
              <a:rPr lang="en-IE" sz="2000" dirty="0" smtClean="0">
                <a:latin typeface="Calibri" panose="020F0502020204030204" pitchFamily="34" charset="0"/>
              </a:rPr>
              <a:t>issues/ Dual Diagnosis </a:t>
            </a:r>
          </a:p>
          <a:p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82804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Rationale for service 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sz="2000" dirty="0" smtClean="0"/>
              <a:t>Women in residential </a:t>
            </a:r>
            <a:r>
              <a:rPr lang="en-IE" sz="2000" smtClean="0"/>
              <a:t>treatment </a:t>
            </a:r>
            <a:r>
              <a:rPr lang="en-IE" sz="2000" smtClean="0"/>
              <a:t>scored </a:t>
            </a:r>
            <a:r>
              <a:rPr lang="en-IE" sz="2000" dirty="0" smtClean="0"/>
              <a:t>lower on perceived psychological health </a:t>
            </a:r>
            <a:r>
              <a:rPr lang="en-IE" sz="2000" dirty="0"/>
              <a:t>than men </a:t>
            </a:r>
            <a:r>
              <a:rPr lang="en-IE" sz="2000" dirty="0" smtClean="0"/>
              <a:t>(Babineau </a:t>
            </a:r>
            <a:r>
              <a:rPr lang="en-IE" sz="2000" dirty="0"/>
              <a:t>&amp; Harris </a:t>
            </a:r>
            <a:r>
              <a:rPr lang="en-IE" sz="2000"/>
              <a:t>2015</a:t>
            </a:r>
            <a:r>
              <a:rPr lang="en-IE" sz="2000" smtClean="0"/>
              <a:t>). </a:t>
            </a:r>
            <a:endParaRPr lang="en-IE" sz="2000" dirty="0" smtClean="0"/>
          </a:p>
          <a:p>
            <a:pPr marL="0" indent="0">
              <a:buNone/>
            </a:pPr>
            <a:endParaRPr lang="en-IE" sz="2000" dirty="0" smtClean="0"/>
          </a:p>
          <a:p>
            <a:r>
              <a:rPr lang="en-IE" sz="2000" dirty="0" smtClean="0"/>
              <a:t>Women have a higher rate of self-discharge from the programme and a lower rate of full programme </a:t>
            </a:r>
            <a:r>
              <a:rPr lang="en-IE" sz="2000" dirty="0"/>
              <a:t>completion than </a:t>
            </a:r>
            <a:r>
              <a:rPr lang="en-IE" sz="2000" dirty="0" smtClean="0"/>
              <a:t>men.   </a:t>
            </a:r>
          </a:p>
          <a:p>
            <a:endParaRPr lang="en-IE" sz="2000" dirty="0"/>
          </a:p>
          <a:p>
            <a:r>
              <a:rPr lang="en-GB" sz="2000" dirty="0" smtClean="0"/>
              <a:t>Dual </a:t>
            </a:r>
            <a:r>
              <a:rPr lang="en-GB" sz="2000" dirty="0"/>
              <a:t>diagnosis is associated with a number of negative outcomes, including higher rates of relapse</a:t>
            </a:r>
            <a:r>
              <a:rPr lang="en-GB" sz="2000" dirty="0" smtClean="0"/>
              <a:t>.</a:t>
            </a:r>
          </a:p>
          <a:p>
            <a:endParaRPr lang="en-GB" sz="2000" dirty="0"/>
          </a:p>
          <a:p>
            <a:r>
              <a:rPr lang="en-IE" sz="2000" dirty="0" smtClean="0"/>
              <a:t>The </a:t>
            </a:r>
            <a:r>
              <a:rPr lang="en-IE" sz="2000" dirty="0"/>
              <a:t>management of emotions during of the early recovery period was often managed through prescribed medication rather than through behavioural and psycho-social approaches</a:t>
            </a:r>
            <a:r>
              <a:rPr lang="en-IE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36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Snapshot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000" dirty="0">
                <a:latin typeface="Calibri" panose="020F0502020204030204" pitchFamily="34" charset="0"/>
              </a:rPr>
              <a:t>Of the 56 women who have attended Ashleigh House to date in 2018, </a:t>
            </a:r>
            <a:r>
              <a:rPr lang="en-IE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58%</a:t>
            </a:r>
            <a:r>
              <a:rPr lang="en-IE" sz="2000" dirty="0">
                <a:latin typeface="Calibri" panose="020F0502020204030204" pitchFamily="34" charset="0"/>
              </a:rPr>
              <a:t> have a mental health diagnosis. </a:t>
            </a:r>
            <a:endParaRPr lang="en-IE" sz="2000" dirty="0" smtClean="0">
              <a:latin typeface="Calibri" panose="020F0502020204030204" pitchFamily="34" charset="0"/>
            </a:endParaRPr>
          </a:p>
          <a:p>
            <a:endParaRPr lang="en-IE" sz="2000" dirty="0" smtClean="0">
              <a:latin typeface="Calibri" panose="020F0502020204030204" pitchFamily="34" charset="0"/>
            </a:endParaRPr>
          </a:p>
          <a:p>
            <a:r>
              <a:rPr lang="en-IE" sz="2000" dirty="0" smtClean="0">
                <a:latin typeface="Calibri" panose="020F0502020204030204" pitchFamily="34" charset="0"/>
              </a:rPr>
              <a:t>Personality Disorders/ Bi-Polar/ Schitso-Affective Disorder/Panic Disorders</a:t>
            </a:r>
          </a:p>
          <a:p>
            <a:endParaRPr lang="en-IE" sz="2000" dirty="0" smtClean="0">
              <a:latin typeface="Calibri" panose="020F0502020204030204" pitchFamily="34" charset="0"/>
            </a:endParaRPr>
          </a:p>
          <a:p>
            <a:r>
              <a:rPr lang="en-IE" sz="2000" dirty="0" smtClean="0">
                <a:latin typeface="Calibri" panose="020F0502020204030204" pitchFamily="34" charset="0"/>
              </a:rPr>
              <a:t>It </a:t>
            </a:r>
            <a:r>
              <a:rPr lang="en-IE" sz="2000" dirty="0">
                <a:latin typeface="Calibri" panose="020F0502020204030204" pitchFamily="34" charset="0"/>
              </a:rPr>
              <a:t>is estimated that </a:t>
            </a:r>
            <a:r>
              <a:rPr lang="en-IE" sz="2000" b="1" dirty="0">
                <a:solidFill>
                  <a:srgbClr val="FF0000"/>
                </a:solidFill>
                <a:latin typeface="Calibri" panose="020F0502020204030204" pitchFamily="34" charset="0"/>
              </a:rPr>
              <a:t>35-40% </a:t>
            </a:r>
            <a:r>
              <a:rPr lang="en-IE" sz="2000" dirty="0">
                <a:latin typeface="Calibri" panose="020F0502020204030204" pitchFamily="34" charset="0"/>
              </a:rPr>
              <a:t>of the women are prescribed psychotropic medication upon entry into the programme. </a:t>
            </a:r>
            <a:endParaRPr lang="en-IE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IE" sz="2000" dirty="0">
              <a:latin typeface="Calibri" panose="020F0502020204030204" pitchFamily="34" charset="0"/>
            </a:endParaRPr>
          </a:p>
          <a:p>
            <a:pPr lvl="1"/>
            <a:r>
              <a:rPr lang="en-IE" sz="2000" b="1" dirty="0">
                <a:latin typeface="Calibri" panose="020F0502020204030204" pitchFamily="34" charset="0"/>
              </a:rPr>
              <a:t>Snapshot: Out of 21 current clients, 10 use psychotropic medications.</a:t>
            </a:r>
          </a:p>
          <a:p>
            <a:endParaRPr lang="en-IE" b="1" dirty="0"/>
          </a:p>
        </p:txBody>
      </p:sp>
    </p:spTree>
    <p:extLst>
      <p:ext uri="{BB962C8B-B14F-4D97-AF65-F5344CB8AC3E}">
        <p14:creationId xmlns:p14="http://schemas.microsoft.com/office/powerpoint/2010/main" val="1048999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The intervention 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IE" sz="2000" dirty="0">
                <a:latin typeface="Calibri" panose="020F0502020204030204" pitchFamily="34" charset="0"/>
              </a:rPr>
              <a:t>Target population: </a:t>
            </a:r>
            <a:r>
              <a:rPr lang="en-IE" sz="2000" dirty="0" smtClean="0">
                <a:latin typeface="Calibri" panose="020F0502020204030204" pitchFamily="34" charset="0"/>
              </a:rPr>
              <a:t>women with co-occurring </a:t>
            </a:r>
            <a:r>
              <a:rPr lang="en-IE" sz="2000" dirty="0">
                <a:latin typeface="Calibri" panose="020F0502020204030204" pitchFamily="34" charset="0"/>
              </a:rPr>
              <a:t>addiction and mental health </a:t>
            </a:r>
            <a:r>
              <a:rPr lang="en-IE" sz="2000" dirty="0" smtClean="0">
                <a:latin typeface="Calibri" panose="020F0502020204030204" pitchFamily="34" charset="0"/>
              </a:rPr>
              <a:t>issues</a:t>
            </a:r>
            <a:r>
              <a:rPr lang="en-IE" sz="20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Aim</a:t>
            </a:r>
            <a:r>
              <a:rPr lang="en-IE" sz="2000" dirty="0">
                <a:latin typeface="Calibri" panose="020F0502020204030204" pitchFamily="34" charset="0"/>
              </a:rPr>
              <a:t>: To support </a:t>
            </a:r>
            <a:r>
              <a:rPr lang="en-IE" sz="2000" dirty="0" smtClean="0">
                <a:latin typeface="Calibri" panose="020F0502020204030204" pitchFamily="34" charset="0"/>
              </a:rPr>
              <a:t>women recovering from addiction in a TC environment</a:t>
            </a:r>
          </a:p>
          <a:p>
            <a:endParaRPr lang="en-IE" sz="2000" dirty="0">
              <a:latin typeface="Calibri" panose="020F0502020204030204" pitchFamily="34" charset="0"/>
            </a:endParaRPr>
          </a:p>
          <a:p>
            <a:r>
              <a:rPr lang="en-IE" sz="2000" dirty="0" smtClean="0">
                <a:latin typeface="Calibri" panose="020F0502020204030204" pitchFamily="34" charset="0"/>
              </a:rPr>
              <a:t>Intervention</a:t>
            </a:r>
            <a:r>
              <a:rPr lang="en-IE" sz="2000" dirty="0">
                <a:latin typeface="Calibri" panose="020F0502020204030204" pitchFamily="34" charset="0"/>
              </a:rPr>
              <a:t>: </a:t>
            </a:r>
            <a:endParaRPr lang="en-IE" sz="2000" dirty="0" smtClean="0">
              <a:latin typeface="Calibri" panose="020F0502020204030204" pitchFamily="34" charset="0"/>
            </a:endParaRPr>
          </a:p>
          <a:p>
            <a:pPr lvl="1"/>
            <a:r>
              <a:rPr lang="en-IE" sz="2000" dirty="0" smtClean="0">
                <a:latin typeface="Calibri" panose="020F0502020204030204" pitchFamily="34" charset="0"/>
              </a:rPr>
              <a:t>A weekly </a:t>
            </a:r>
            <a:r>
              <a:rPr lang="en-IE" sz="2000" dirty="0">
                <a:latin typeface="Calibri" panose="020F0502020204030204" pitchFamily="34" charset="0"/>
              </a:rPr>
              <a:t>Consultant Psychiatrist clinic on </a:t>
            </a:r>
            <a:r>
              <a:rPr lang="en-IE" sz="2000" dirty="0" smtClean="0">
                <a:latin typeface="Calibri" panose="020F0502020204030204" pitchFamily="34" charset="0"/>
              </a:rPr>
              <a:t>site.  </a:t>
            </a:r>
          </a:p>
          <a:p>
            <a:pPr lvl="1"/>
            <a:r>
              <a:rPr lang="en-IE" sz="2000" dirty="0">
                <a:latin typeface="Calibri" panose="020F0502020204030204" pitchFamily="34" charset="0"/>
              </a:rPr>
              <a:t>Service users who present with a mental health disorder are referred by the nursing team for </a:t>
            </a:r>
            <a:r>
              <a:rPr lang="en-IE" sz="2000" dirty="0" smtClean="0">
                <a:latin typeface="Calibri" panose="020F0502020204030204" pitchFamily="34" charset="0"/>
              </a:rPr>
              <a:t>assessment.</a:t>
            </a:r>
          </a:p>
          <a:p>
            <a:pPr lvl="1"/>
            <a:r>
              <a:rPr lang="en-IE" sz="2000" dirty="0">
                <a:latin typeface="Calibri" panose="020F0502020204030204" pitchFamily="34" charset="0"/>
              </a:rPr>
              <a:t>An integrated care plan, co-ordinated by the Consultant Psychiatrist, is delivered by the </a:t>
            </a:r>
            <a:r>
              <a:rPr lang="en-IE" sz="2000" dirty="0" smtClean="0">
                <a:latin typeface="Calibri" panose="020F0502020204030204" pitchFamily="34" charset="0"/>
              </a:rPr>
              <a:t>TC team </a:t>
            </a:r>
            <a:r>
              <a:rPr lang="en-IE" sz="2000" dirty="0">
                <a:latin typeface="Calibri" panose="020F0502020204030204" pitchFamily="34" charset="0"/>
              </a:rPr>
              <a:t>comprising of nursing and TC addiction specialists</a:t>
            </a:r>
            <a:r>
              <a:rPr lang="en-IE" sz="2000" dirty="0" smtClean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4375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Intervention context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IE" dirty="0" smtClean="0">
                <a:latin typeface="Calibri" panose="020F0502020204030204" pitchFamily="34" charset="0"/>
              </a:rPr>
              <a:t>Delivered concurrent with </a:t>
            </a:r>
            <a:r>
              <a:rPr lang="en-IE" sz="2900" dirty="0" smtClean="0">
                <a:latin typeface="Calibri" panose="020F0502020204030204" pitchFamily="34" charset="0"/>
              </a:rPr>
              <a:t>lengthy</a:t>
            </a:r>
            <a:r>
              <a:rPr lang="en-IE" dirty="0" smtClean="0">
                <a:latin typeface="Calibri" panose="020F0502020204030204" pitchFamily="34" charset="0"/>
              </a:rPr>
              <a:t> addiction </a:t>
            </a:r>
            <a:r>
              <a:rPr lang="en-IE" dirty="0" smtClean="0">
                <a:latin typeface="Calibri" panose="020F0502020204030204" pitchFamily="34" charset="0"/>
              </a:rPr>
              <a:t>treatment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Group </a:t>
            </a:r>
            <a:r>
              <a:rPr lang="en-IE" sz="8000" dirty="0" smtClean="0">
                <a:latin typeface="Calibri" panose="020F0502020204030204" pitchFamily="34" charset="0"/>
              </a:rPr>
              <a:t>work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Individual counselling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CRA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Family work including ‘Parents Under Pressure’ programme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Education &amp; vocational programmes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Nursing care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Setting as a safe and secure environment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TC principles – community is the treatment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Long duration of residential treatment</a:t>
            </a:r>
          </a:p>
          <a:p>
            <a:pPr lvl="1">
              <a:lnSpc>
                <a:spcPct val="120000"/>
              </a:lnSpc>
            </a:pPr>
            <a:r>
              <a:rPr lang="en-IE" sz="8000" dirty="0" smtClean="0">
                <a:latin typeface="Calibri" panose="020F0502020204030204" pitchFamily="34" charset="0"/>
              </a:rPr>
              <a:t>Continuum of care (stepdown, aftercare)</a:t>
            </a:r>
            <a:endParaRPr lang="en-IE" sz="8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18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Outcomes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E" sz="2000" dirty="0" smtClean="0">
                <a:latin typeface="Calibri" panose="020F0502020204030204" pitchFamily="34" charset="0"/>
              </a:rPr>
              <a:t>A comprehensive </a:t>
            </a:r>
            <a:r>
              <a:rPr lang="en-IE" sz="2000" dirty="0" smtClean="0">
                <a:latin typeface="Calibri" panose="020F0502020204030204" pitchFamily="34" charset="0"/>
              </a:rPr>
              <a:t>mental </a:t>
            </a:r>
            <a:r>
              <a:rPr lang="en-IE" sz="2000" dirty="0">
                <a:latin typeface="Calibri" panose="020F0502020204030204" pitchFamily="34" charset="0"/>
              </a:rPr>
              <a:t>health assessment </a:t>
            </a:r>
            <a:endParaRPr lang="en-IE" sz="2000" dirty="0" smtClean="0">
              <a:latin typeface="Calibri" panose="020F050202020403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E" sz="2000" dirty="0">
                <a:latin typeface="Calibri" panose="020F0502020204030204" pitchFamily="34" charset="0"/>
              </a:rPr>
              <a:t>A</a:t>
            </a:r>
            <a:r>
              <a:rPr lang="en-IE" sz="2000" dirty="0" smtClean="0">
                <a:latin typeface="Calibri" panose="020F0502020204030204" pitchFamily="34" charset="0"/>
              </a:rPr>
              <a:t> </a:t>
            </a:r>
            <a:r>
              <a:rPr lang="en-IE" sz="2000" dirty="0">
                <a:latin typeface="Calibri" panose="020F0502020204030204" pitchFamily="34" charset="0"/>
              </a:rPr>
              <a:t>recognition and understanding of an individual’s mental health diagnosis which supports them settling </a:t>
            </a:r>
            <a:r>
              <a:rPr lang="en-IE" sz="2000" dirty="0" smtClean="0">
                <a:latin typeface="Calibri" panose="020F0502020204030204" pitchFamily="34" charset="0"/>
              </a:rPr>
              <a:t>into </a:t>
            </a:r>
            <a:r>
              <a:rPr lang="en-IE" sz="2000" dirty="0">
                <a:latin typeface="Calibri" panose="020F0502020204030204" pitchFamily="34" charset="0"/>
              </a:rPr>
              <a:t>the programme</a:t>
            </a:r>
            <a:r>
              <a:rPr lang="en-IE" sz="2000" dirty="0" smtClean="0">
                <a:latin typeface="Calibri" panose="020F0502020204030204" pitchFamily="34" charset="0"/>
              </a:rPr>
              <a:t>,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E" sz="2000" dirty="0" smtClean="0">
                <a:latin typeface="Calibri" panose="020F0502020204030204" pitchFamily="34" charset="0"/>
              </a:rPr>
              <a:t>Treating mental health and addiction co-currently instead of </a:t>
            </a:r>
            <a:r>
              <a:rPr lang="en-IE" sz="2000" dirty="0" smtClean="0">
                <a:latin typeface="Calibri" panose="020F0502020204030204" pitchFamily="34" charset="0"/>
              </a:rPr>
              <a:t> separately </a:t>
            </a:r>
            <a:endParaRPr lang="en-IE" sz="2000" dirty="0" smtClean="0">
              <a:latin typeface="Calibri" panose="020F050202020403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E" sz="2000" dirty="0" smtClean="0">
                <a:latin typeface="Calibri" panose="020F0502020204030204" pitchFamily="34" charset="0"/>
              </a:rPr>
              <a:t>a </a:t>
            </a:r>
            <a:r>
              <a:rPr lang="en-IE" sz="2000" dirty="0">
                <a:latin typeface="Calibri" panose="020F0502020204030204" pitchFamily="34" charset="0"/>
              </a:rPr>
              <a:t>reduction in use of psychotropic </a:t>
            </a:r>
            <a:r>
              <a:rPr lang="en-IE" sz="2000" dirty="0" smtClean="0">
                <a:latin typeface="Calibri" panose="020F0502020204030204" pitchFamily="34" charset="0"/>
              </a:rPr>
              <a:t>medication</a:t>
            </a:r>
            <a:r>
              <a:rPr lang="en-IE" sz="2000" dirty="0" smtClean="0">
                <a:latin typeface="Calibri" panose="020F0502020204030204" pitchFamily="34" charset="0"/>
              </a:rPr>
              <a:t>/ self medicating </a:t>
            </a:r>
            <a:endParaRPr lang="en-IE" sz="2000" dirty="0" smtClean="0">
              <a:latin typeface="Calibri" panose="020F0502020204030204" pitchFamily="34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E" sz="2000" dirty="0" smtClean="0">
                <a:latin typeface="Calibri" panose="020F0502020204030204" pitchFamily="34" charset="0"/>
              </a:rPr>
              <a:t>Improved alternative coping mechanisms to both addiction and mental health issues 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IE" sz="2000" dirty="0" smtClean="0">
                <a:latin typeface="Calibri" panose="020F0502020204030204" pitchFamily="34" charset="0"/>
              </a:rPr>
              <a:t>improved </a:t>
            </a:r>
            <a:r>
              <a:rPr lang="en-IE" sz="2000" dirty="0">
                <a:latin typeface="Calibri" panose="020F0502020204030204" pitchFamily="34" charset="0"/>
              </a:rPr>
              <a:t>retention rates.</a:t>
            </a:r>
          </a:p>
        </p:txBody>
      </p:sp>
    </p:spTree>
    <p:extLst>
      <p:ext uri="{BB962C8B-B14F-4D97-AF65-F5344CB8AC3E}">
        <p14:creationId xmlns:p14="http://schemas.microsoft.com/office/powerpoint/2010/main" val="3652697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Strengths of the intervention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000" dirty="0" smtClean="0">
                <a:latin typeface="Calibri" panose="020F0502020204030204" pitchFamily="34" charset="0"/>
              </a:rPr>
              <a:t>A </a:t>
            </a:r>
            <a:r>
              <a:rPr lang="en-IE" sz="2000" dirty="0">
                <a:latin typeface="Calibri" panose="020F0502020204030204" pitchFamily="34" charset="0"/>
              </a:rPr>
              <a:t>reduction of barriers to access appropriate care; </a:t>
            </a:r>
            <a:endParaRPr lang="en-IE" sz="2000" dirty="0" smtClean="0">
              <a:latin typeface="Calibri" panose="020F0502020204030204" pitchFamily="34" charset="0"/>
            </a:endParaRPr>
          </a:p>
          <a:p>
            <a:r>
              <a:rPr lang="en-IE" sz="2000" dirty="0">
                <a:latin typeface="Calibri" panose="020F0502020204030204" pitchFamily="34" charset="0"/>
              </a:rPr>
              <a:t>improved and faster access to a mental health service; </a:t>
            </a:r>
          </a:p>
          <a:p>
            <a:r>
              <a:rPr lang="en-IE" sz="2000" dirty="0" smtClean="0">
                <a:latin typeface="Calibri" panose="020F0502020204030204" pitchFamily="34" charset="0"/>
              </a:rPr>
              <a:t>Clients receiving </a:t>
            </a:r>
            <a:r>
              <a:rPr lang="en-IE" sz="2000" dirty="0">
                <a:latin typeface="Calibri" panose="020F0502020204030204" pitchFamily="34" charset="0"/>
              </a:rPr>
              <a:t>a comprehensive assessment; </a:t>
            </a:r>
            <a:r>
              <a:rPr lang="en-IE" sz="2000" dirty="0" smtClean="0">
                <a:latin typeface="Calibri" panose="020F0502020204030204" pitchFamily="34" charset="0"/>
              </a:rPr>
              <a:t> </a:t>
            </a:r>
            <a:endParaRPr lang="en-IE" sz="2000" dirty="0">
              <a:latin typeface="Calibri" panose="020F0502020204030204" pitchFamily="34" charset="0"/>
            </a:endParaRPr>
          </a:p>
          <a:p>
            <a:r>
              <a:rPr lang="en-IE" sz="2000" dirty="0" smtClean="0">
                <a:latin typeface="Calibri" panose="020F0502020204030204" pitchFamily="34" charset="0"/>
              </a:rPr>
              <a:t>integrated </a:t>
            </a:r>
            <a:r>
              <a:rPr lang="en-IE" sz="2000" dirty="0">
                <a:latin typeface="Calibri" panose="020F0502020204030204" pitchFamily="34" charset="0"/>
              </a:rPr>
              <a:t>care </a:t>
            </a:r>
            <a:r>
              <a:rPr lang="en-IE" sz="2000" dirty="0" smtClean="0">
                <a:latin typeface="Calibri" panose="020F0502020204030204" pitchFamily="34" charset="0"/>
              </a:rPr>
              <a:t>planning</a:t>
            </a:r>
            <a:r>
              <a:rPr lang="en-IE" sz="2000" dirty="0">
                <a:latin typeface="Calibri" panose="020F0502020204030204" pitchFamily="34" charset="0"/>
              </a:rPr>
              <a:t> </a:t>
            </a:r>
            <a:r>
              <a:rPr lang="en-IE" sz="2000" dirty="0" smtClean="0">
                <a:latin typeface="Calibri" panose="020F0502020204030204" pitchFamily="34" charset="0"/>
              </a:rPr>
              <a:t>between addiction and mental health specialists </a:t>
            </a:r>
            <a:r>
              <a:rPr lang="en-IE" sz="2000" dirty="0" smtClean="0">
                <a:latin typeface="Calibri" panose="020F0502020204030204" pitchFamily="34" charset="0"/>
              </a:rPr>
              <a:t> </a:t>
            </a:r>
            <a:endParaRPr lang="en-IE" sz="2000" dirty="0" smtClean="0">
              <a:latin typeface="Calibri" panose="020F0502020204030204" pitchFamily="34" charset="0"/>
            </a:endParaRPr>
          </a:p>
          <a:p>
            <a:r>
              <a:rPr lang="en-IE" sz="2000" dirty="0" smtClean="0">
                <a:latin typeface="Calibri" panose="020F0502020204030204" pitchFamily="34" charset="0"/>
              </a:rPr>
              <a:t>better </a:t>
            </a:r>
            <a:r>
              <a:rPr lang="en-IE" sz="2000" dirty="0">
                <a:latin typeface="Calibri" panose="020F0502020204030204" pitchFamily="34" charset="0"/>
              </a:rPr>
              <a:t>opportunities for mental health issues being managed through behavioural and psychosocial approaches rather than medication.</a:t>
            </a:r>
          </a:p>
          <a:p>
            <a:endParaRPr lang="en-IE" sz="2000" dirty="0">
              <a:latin typeface="Calibri" panose="020F0502020204030204" pitchFamily="34" charset="0"/>
            </a:endParaRPr>
          </a:p>
          <a:p>
            <a:r>
              <a:rPr lang="en-IE" sz="2000" b="1" dirty="0">
                <a:latin typeface="Calibri" panose="020F0502020204030204" pitchFamily="34" charset="0"/>
              </a:rPr>
              <a:t>There is </a:t>
            </a:r>
            <a:r>
              <a:rPr lang="en-IE" sz="2000" b="1" dirty="0" smtClean="0">
                <a:latin typeface="Calibri" panose="020F0502020204030204" pitchFamily="34" charset="0"/>
              </a:rPr>
              <a:t>considerable potential </a:t>
            </a:r>
            <a:r>
              <a:rPr lang="en-IE" sz="2000" b="1" dirty="0">
                <a:latin typeface="Calibri" panose="020F0502020204030204" pitchFamily="34" charset="0"/>
              </a:rPr>
              <a:t>for a similar intervention to be rolled out in other residential drug treatment </a:t>
            </a:r>
            <a:r>
              <a:rPr lang="en-IE" sz="2000" b="1" dirty="0">
                <a:latin typeface="+mn-lt"/>
              </a:rPr>
              <a:t>facilities in Ireland.</a:t>
            </a:r>
          </a:p>
        </p:txBody>
      </p:sp>
    </p:spTree>
    <p:extLst>
      <p:ext uri="{BB962C8B-B14F-4D97-AF65-F5344CB8AC3E}">
        <p14:creationId xmlns:p14="http://schemas.microsoft.com/office/powerpoint/2010/main" val="221799941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10318</TotalTime>
  <Words>530</Words>
  <Application>Microsoft Office PowerPoint</Application>
  <PresentationFormat>Custom</PresentationFormat>
  <Paragraphs>72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  Addressing dual diagnosis within a residential treatment programme serving women with complex needs  </vt:lpstr>
      <vt:lpstr>Context: Coolmine Ashleigh House</vt:lpstr>
      <vt:lpstr>Complex Needs </vt:lpstr>
      <vt:lpstr>Rationale for service  </vt:lpstr>
      <vt:lpstr>Snapshot</vt:lpstr>
      <vt:lpstr>The intervention  </vt:lpstr>
      <vt:lpstr>Intervention context</vt:lpstr>
      <vt:lpstr>Outcomes</vt:lpstr>
      <vt:lpstr>Strengths of the intervention</vt:lpstr>
    </vt:vector>
  </TitlesOfParts>
  <Company>Dell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Blake</dc:creator>
  <cp:lastModifiedBy>anitaharris</cp:lastModifiedBy>
  <cp:revision>18</cp:revision>
  <cp:lastPrinted>2018-07-18T09:48:06Z</cp:lastPrinted>
  <dcterms:created xsi:type="dcterms:W3CDTF">2018-07-17T18:47:23Z</dcterms:created>
  <dcterms:modified xsi:type="dcterms:W3CDTF">2018-11-08T16:22:37Z</dcterms:modified>
</cp:coreProperties>
</file>