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7" r:id="rId1"/>
  </p:sldMasterIdLst>
  <p:notesMasterIdLst>
    <p:notesMasterId r:id="rId14"/>
  </p:notesMasterIdLst>
  <p:handoutMasterIdLst>
    <p:handoutMasterId r:id="rId15"/>
  </p:handoutMasterIdLst>
  <p:sldIdLst>
    <p:sldId id="256" r:id="rId2"/>
    <p:sldId id="257" r:id="rId3"/>
    <p:sldId id="271" r:id="rId4"/>
    <p:sldId id="294" r:id="rId5"/>
    <p:sldId id="295" r:id="rId6"/>
    <p:sldId id="275" r:id="rId7"/>
    <p:sldId id="282" r:id="rId8"/>
    <p:sldId id="297" r:id="rId9"/>
    <p:sldId id="287" r:id="rId10"/>
    <p:sldId id="299" r:id="rId11"/>
    <p:sldId id="300" r:id="rId12"/>
    <p:sldId id="29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CCD7047-E83D-7C42-8A1E-D08FF10E682D}">
          <p14:sldIdLst>
            <p14:sldId id="256"/>
            <p14:sldId id="257"/>
            <p14:sldId id="271"/>
            <p14:sldId id="294"/>
            <p14:sldId id="295"/>
            <p14:sldId id="275"/>
            <p14:sldId id="282"/>
            <p14:sldId id="297"/>
            <p14:sldId id="287"/>
          </p14:sldIdLst>
        </p14:section>
        <p14:section name="Untitled Section" id="{C71BBAD4-D971-DC4D-841C-3FA2A1C937CB}">
          <p14:sldIdLst>
            <p14:sldId id="299"/>
            <p14:sldId id="300"/>
            <p14:sldId id="29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55" autoAdjust="0"/>
    <p:restoredTop sz="94760" autoAdjust="0"/>
  </p:normalViewPr>
  <p:slideViewPr>
    <p:cSldViewPr>
      <p:cViewPr varScale="1">
        <p:scale>
          <a:sx n="86" d="100"/>
          <a:sy n="86" d="100"/>
        </p:scale>
        <p:origin x="-1092" y="72"/>
      </p:cViewPr>
      <p:guideLst>
        <p:guide orient="horz" pos="2160"/>
        <p:guide pos="2880"/>
      </p:guideLst>
    </p:cSldViewPr>
  </p:slideViewPr>
  <p:outlineViewPr>
    <p:cViewPr>
      <p:scale>
        <a:sx n="33" d="100"/>
        <a:sy n="33" d="100"/>
      </p:scale>
      <p:origin x="0" y="24840"/>
    </p:cViewPr>
  </p:outlineViewPr>
  <p:notesTextViewPr>
    <p:cViewPr>
      <p:scale>
        <a:sx n="100" d="100"/>
        <a:sy n="100" d="100"/>
      </p:scale>
      <p:origin x="0" y="0"/>
    </p:cViewPr>
  </p:notesTextViewPr>
  <p:notesViewPr>
    <p:cSldViewPr>
      <p:cViewPr>
        <p:scale>
          <a:sx n="61" d="100"/>
          <a:sy n="61" d="100"/>
        </p:scale>
        <p:origin x="-2724" y="21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C61A67C-22E8-450C-9288-895B1028636D}" type="datetimeFigureOut">
              <a:rPr lang="en-IE" smtClean="0"/>
              <a:pPr/>
              <a:t>07/11/2018</a:t>
            </a:fld>
            <a:endParaRPr lang="en-IE"/>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46ECC15-05E5-4975-8373-801774E72DC2}" type="slidenum">
              <a:rPr lang="en-IE" smtClean="0"/>
              <a:pPr/>
              <a:t>‹#›</a:t>
            </a:fld>
            <a:endParaRPr lang="en-IE"/>
          </a:p>
        </p:txBody>
      </p:sp>
    </p:spTree>
    <p:extLst>
      <p:ext uri="{BB962C8B-B14F-4D97-AF65-F5344CB8AC3E}">
        <p14:creationId xmlns:p14="http://schemas.microsoft.com/office/powerpoint/2010/main" val="21240010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89595A-207A-49A0-BDBF-72A0B763572B}" type="datetimeFigureOut">
              <a:rPr lang="en-IE" smtClean="0"/>
              <a:pPr/>
              <a:t>07/11/2018</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F5A1F3-33AC-46C0-838E-1C3B043DD3C4}" type="slidenum">
              <a:rPr lang="en-IE" smtClean="0"/>
              <a:pPr/>
              <a:t>‹#›</a:t>
            </a:fld>
            <a:endParaRPr lang="en-IE"/>
          </a:p>
        </p:txBody>
      </p:sp>
    </p:spTree>
    <p:extLst>
      <p:ext uri="{BB962C8B-B14F-4D97-AF65-F5344CB8AC3E}">
        <p14:creationId xmlns:p14="http://schemas.microsoft.com/office/powerpoint/2010/main" val="3548410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baseline="0" dirty="0" smtClean="0"/>
          </a:p>
        </p:txBody>
      </p:sp>
      <p:sp>
        <p:nvSpPr>
          <p:cNvPr id="4" name="Slide Number Placeholder 3"/>
          <p:cNvSpPr>
            <a:spLocks noGrp="1"/>
          </p:cNvSpPr>
          <p:nvPr>
            <p:ph type="sldNum" sz="quarter" idx="10"/>
          </p:nvPr>
        </p:nvSpPr>
        <p:spPr/>
        <p:txBody>
          <a:bodyPr/>
          <a:lstStyle/>
          <a:p>
            <a:fld id="{C5F5A1F3-33AC-46C0-838E-1C3B043DD3C4}" type="slidenum">
              <a:rPr lang="en-IE" smtClean="0"/>
              <a:pPr/>
              <a:t>1</a:t>
            </a:fld>
            <a:endParaRPr lang="en-I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modifications to the</a:t>
            </a:r>
            <a:r>
              <a:rPr lang="en-US" baseline="0" dirty="0" smtClean="0"/>
              <a:t> </a:t>
            </a:r>
            <a:r>
              <a:rPr lang="en-US" baseline="0" dirty="0" err="1" smtClean="0"/>
              <a:t>programme</a:t>
            </a:r>
            <a:r>
              <a:rPr lang="en-US" baseline="0" dirty="0" smtClean="0"/>
              <a:t> were recommended.</a:t>
            </a:r>
            <a:endParaRPr lang="en-US" dirty="0"/>
          </a:p>
        </p:txBody>
      </p:sp>
      <p:sp>
        <p:nvSpPr>
          <p:cNvPr id="4" name="Slide Number Placeholder 3"/>
          <p:cNvSpPr>
            <a:spLocks noGrp="1"/>
          </p:cNvSpPr>
          <p:nvPr>
            <p:ph type="sldNum" sz="quarter" idx="10"/>
          </p:nvPr>
        </p:nvSpPr>
        <p:spPr/>
        <p:txBody>
          <a:bodyPr/>
          <a:lstStyle/>
          <a:p>
            <a:fld id="{C5F5A1F3-33AC-46C0-838E-1C3B043DD3C4}" type="slidenum">
              <a:rPr lang="en-IE" smtClean="0"/>
              <a:pPr/>
              <a:t>10</a:t>
            </a:fld>
            <a:endParaRPr lang="en-IE"/>
          </a:p>
        </p:txBody>
      </p:sp>
    </p:spTree>
    <p:extLst>
      <p:ext uri="{BB962C8B-B14F-4D97-AF65-F5344CB8AC3E}">
        <p14:creationId xmlns:p14="http://schemas.microsoft.com/office/powerpoint/2010/main" val="10728502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F5A1F3-33AC-46C0-838E-1C3B043DD3C4}" type="slidenum">
              <a:rPr lang="en-IE" smtClean="0"/>
              <a:pPr/>
              <a:t>11</a:t>
            </a:fld>
            <a:endParaRPr lang="en-IE"/>
          </a:p>
        </p:txBody>
      </p:sp>
    </p:spTree>
    <p:extLst>
      <p:ext uri="{BB962C8B-B14F-4D97-AF65-F5344CB8AC3E}">
        <p14:creationId xmlns:p14="http://schemas.microsoft.com/office/powerpoint/2010/main" val="12385579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F5A1F3-33AC-46C0-838E-1C3B043DD3C4}" type="slidenum">
              <a:rPr lang="en-IE" smtClean="0"/>
              <a:pPr/>
              <a:t>12</a:t>
            </a:fld>
            <a:endParaRPr lang="en-IE"/>
          </a:p>
        </p:txBody>
      </p:sp>
    </p:spTree>
    <p:extLst>
      <p:ext uri="{BB962C8B-B14F-4D97-AF65-F5344CB8AC3E}">
        <p14:creationId xmlns:p14="http://schemas.microsoft.com/office/powerpoint/2010/main" val="2571976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Significant improvement in Substance Misuse</a:t>
            </a:r>
          </a:p>
          <a:p>
            <a:r>
              <a:rPr lang="en-IE" dirty="0" smtClean="0"/>
              <a:t>Reduction in trauma related symptoms</a:t>
            </a:r>
          </a:p>
          <a:p>
            <a:r>
              <a:rPr lang="en-IE" dirty="0" smtClean="0"/>
              <a:t>Reduced suicidal risk + suicidal thoughts</a:t>
            </a:r>
          </a:p>
          <a:p>
            <a:r>
              <a:rPr lang="en-IE" dirty="0" smtClean="0"/>
              <a:t>Improvement in depression</a:t>
            </a:r>
          </a:p>
          <a:p>
            <a:r>
              <a:rPr lang="en-IE" dirty="0" smtClean="0"/>
              <a:t>Improved social adjustment</a:t>
            </a:r>
          </a:p>
          <a:p>
            <a:r>
              <a:rPr lang="en-IE" dirty="0" smtClean="0"/>
              <a:t>Improved family functioning</a:t>
            </a:r>
          </a:p>
          <a:p>
            <a:r>
              <a:rPr lang="en-IE" dirty="0" smtClean="0"/>
              <a:t>Improved problem solving abilities</a:t>
            </a:r>
          </a:p>
          <a:p>
            <a:r>
              <a:rPr lang="en-IE" dirty="0" smtClean="0"/>
              <a:t>Improved knowledge of treatment</a:t>
            </a:r>
          </a:p>
          <a:p>
            <a:endParaRPr lang="en-IE" dirty="0" smtClean="0"/>
          </a:p>
          <a:p>
            <a:pPr>
              <a:buNone/>
            </a:pPr>
            <a:r>
              <a:rPr lang="en-IE" sz="1200" dirty="0" smtClean="0"/>
              <a:t>1.) Safety: prioritises safety as the most urgent clinical need</a:t>
            </a:r>
          </a:p>
          <a:p>
            <a:pPr>
              <a:buNone/>
            </a:pPr>
            <a:r>
              <a:rPr lang="en-IE" sz="1200" dirty="0" smtClean="0"/>
              <a:t>2.) Integrated treatment for PTSD and Substance abuse</a:t>
            </a:r>
          </a:p>
          <a:p>
            <a:pPr>
              <a:buNone/>
            </a:pPr>
            <a:r>
              <a:rPr lang="en-IE" sz="1200" dirty="0" smtClean="0"/>
              <a:t>3.) Focus on Ideals: Aim is to support the restoration of Ideals that have been lost.</a:t>
            </a:r>
          </a:p>
          <a:p>
            <a:pPr>
              <a:buNone/>
            </a:pPr>
            <a:r>
              <a:rPr lang="en-IE" sz="1200" dirty="0" smtClean="0"/>
              <a:t>4.) 4 content areas: Cognitive, Behavioural,   Interpersonal and Case Management</a:t>
            </a:r>
            <a:r>
              <a:rPr lang="en-IE" sz="1100" b="1" dirty="0" smtClean="0"/>
              <a:t>.</a:t>
            </a:r>
          </a:p>
          <a:p>
            <a:pPr>
              <a:buNone/>
            </a:pPr>
            <a:endParaRPr lang="en-IE" sz="1100" dirty="0" smtClean="0"/>
          </a:p>
          <a:p>
            <a:endParaRPr lang="en-IE" dirty="0"/>
          </a:p>
        </p:txBody>
      </p:sp>
      <p:sp>
        <p:nvSpPr>
          <p:cNvPr id="4" name="Slide Number Placeholder 3"/>
          <p:cNvSpPr>
            <a:spLocks noGrp="1"/>
          </p:cNvSpPr>
          <p:nvPr>
            <p:ph type="sldNum" sz="quarter" idx="10"/>
          </p:nvPr>
        </p:nvSpPr>
        <p:spPr/>
        <p:txBody>
          <a:bodyPr/>
          <a:lstStyle/>
          <a:p>
            <a:fld id="{C5F5A1F3-33AC-46C0-838E-1C3B043DD3C4}" type="slidenum">
              <a:rPr lang="en-IE" smtClean="0"/>
              <a:pPr/>
              <a:t>2</a:t>
            </a:fld>
            <a:endParaRPr lang="en-I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C5F5A1F3-33AC-46C0-838E-1C3B043DD3C4}" type="slidenum">
              <a:rPr lang="en-IE" smtClean="0"/>
              <a:pPr/>
              <a:t>3</a:t>
            </a:fld>
            <a:endParaRPr lang="en-I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C5F5A1F3-33AC-46C0-838E-1C3B043DD3C4}" type="slidenum">
              <a:rPr lang="en-IE" smtClean="0"/>
              <a:pPr/>
              <a:t>4</a:t>
            </a:fld>
            <a:endParaRPr lang="en-I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May need more than 1 week to complete each topic</a:t>
            </a:r>
            <a:endParaRPr lang="en-US" dirty="0"/>
          </a:p>
        </p:txBody>
      </p:sp>
      <p:sp>
        <p:nvSpPr>
          <p:cNvPr id="4" name="Slide Number Placeholder 3"/>
          <p:cNvSpPr>
            <a:spLocks noGrp="1"/>
          </p:cNvSpPr>
          <p:nvPr>
            <p:ph type="sldNum" sz="quarter" idx="10"/>
          </p:nvPr>
        </p:nvSpPr>
        <p:spPr/>
        <p:txBody>
          <a:bodyPr/>
          <a:lstStyle/>
          <a:p>
            <a:fld id="{C5F5A1F3-33AC-46C0-838E-1C3B043DD3C4}" type="slidenum">
              <a:rPr lang="en-IE" smtClean="0"/>
              <a:pPr/>
              <a:t>5</a:t>
            </a:fld>
            <a:endParaRPr lang="en-IE"/>
          </a:p>
        </p:txBody>
      </p:sp>
    </p:spTree>
    <p:extLst>
      <p:ext uri="{BB962C8B-B14F-4D97-AF65-F5344CB8AC3E}">
        <p14:creationId xmlns:p14="http://schemas.microsoft.com/office/powerpoint/2010/main" val="726282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Name 1 thing you got out of the session</a:t>
            </a:r>
          </a:p>
          <a:p>
            <a:r>
              <a:rPr lang="en-IE" dirty="0" smtClean="0"/>
              <a:t>What is your new commitment? Suggestions are also made at the end of each topic.</a:t>
            </a:r>
          </a:p>
          <a:p>
            <a:pPr lvl="1"/>
            <a:r>
              <a:rPr lang="en-IE" dirty="0" smtClean="0"/>
              <a:t>i.e. stay clean for the week, attend next week, complete written work, try new coping skill from the current topic</a:t>
            </a:r>
          </a:p>
          <a:p>
            <a:r>
              <a:rPr lang="en-IE" dirty="0" smtClean="0"/>
              <a:t>What Community Resource will you use?</a:t>
            </a:r>
          </a:p>
          <a:p>
            <a:endParaRPr lang="en-IE" dirty="0"/>
          </a:p>
        </p:txBody>
      </p:sp>
      <p:sp>
        <p:nvSpPr>
          <p:cNvPr id="4" name="Slide Number Placeholder 3"/>
          <p:cNvSpPr>
            <a:spLocks noGrp="1"/>
          </p:cNvSpPr>
          <p:nvPr>
            <p:ph type="sldNum" sz="quarter" idx="10"/>
          </p:nvPr>
        </p:nvSpPr>
        <p:spPr/>
        <p:txBody>
          <a:bodyPr/>
          <a:lstStyle/>
          <a:p>
            <a:fld id="{C5F5A1F3-33AC-46C0-838E-1C3B043DD3C4}" type="slidenum">
              <a:rPr lang="en-IE" smtClean="0"/>
              <a:pPr/>
              <a:t>6</a:t>
            </a:fld>
            <a:endParaRPr lang="en-I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C5F5A1F3-33AC-46C0-838E-1C3B043DD3C4}" type="slidenum">
              <a:rPr lang="en-IE" smtClean="0"/>
              <a:pPr/>
              <a:t>7</a:t>
            </a:fld>
            <a:endParaRPr lang="en-I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i.e. Safety as a priority, integration of treatment for PTSD and Substance misuse, focus on abstinence, learning new skills, interpersonal, cognitive + </a:t>
            </a:r>
            <a:r>
              <a:rPr lang="en-US" dirty="0" err="1" smtClean="0"/>
              <a:t>behavioural</a:t>
            </a:r>
            <a:r>
              <a:rPr lang="en-US" dirty="0" smtClean="0"/>
              <a:t> skills, core concepts of treatment, specific structure of each session?</a:t>
            </a:r>
            <a:endParaRPr lang="en-US" dirty="0"/>
          </a:p>
        </p:txBody>
      </p:sp>
      <p:sp>
        <p:nvSpPr>
          <p:cNvPr id="4" name="Slide Number Placeholder 3"/>
          <p:cNvSpPr>
            <a:spLocks noGrp="1"/>
          </p:cNvSpPr>
          <p:nvPr>
            <p:ph type="sldNum" sz="quarter" idx="10"/>
          </p:nvPr>
        </p:nvSpPr>
        <p:spPr/>
        <p:txBody>
          <a:bodyPr/>
          <a:lstStyle/>
          <a:p>
            <a:fld id="{C5F5A1F3-33AC-46C0-838E-1C3B043DD3C4}" type="slidenum">
              <a:rPr lang="en-IE" smtClean="0"/>
              <a:pPr/>
              <a:t>8</a:t>
            </a:fld>
            <a:endParaRPr lang="en-IE"/>
          </a:p>
        </p:txBody>
      </p:sp>
    </p:spTree>
    <p:extLst>
      <p:ext uri="{BB962C8B-B14F-4D97-AF65-F5344CB8AC3E}">
        <p14:creationId xmlns:p14="http://schemas.microsoft.com/office/powerpoint/2010/main" val="9605552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C5F5A1F3-33AC-46C0-838E-1C3B043DD3C4}" type="slidenum">
              <a:rPr lang="en-IE" smtClean="0"/>
              <a:pPr/>
              <a:t>9</a:t>
            </a:fld>
            <a:endParaRPr lang="en-I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3776" y="3776472"/>
            <a:ext cx="7196328" cy="1470025"/>
          </a:xfrm>
        </p:spPr>
        <p:txBody>
          <a:bodyPr vert="horz" lIns="91440" tIns="45720" rIns="91440" bIns="45720" rtlCol="0" anchor="b" anchorCtr="0">
            <a:noAutofit/>
          </a:bodyPr>
          <a:lstStyle>
            <a:lvl1pPr algn="l"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a:lstStyle>
          <a:p>
            <a:r>
              <a:rPr lang="ga-IE" smtClean="0"/>
              <a:t>Click to edit Master title style</a:t>
            </a:r>
            <a:endParaRPr/>
          </a:p>
        </p:txBody>
      </p:sp>
      <p:sp>
        <p:nvSpPr>
          <p:cNvPr id="3" name="Subtitle 2"/>
          <p:cNvSpPr>
            <a:spLocks noGrp="1"/>
          </p:cNvSpPr>
          <p:nvPr>
            <p:ph type="subTitle" idx="1"/>
          </p:nvPr>
        </p:nvSpPr>
        <p:spPr>
          <a:xfrm>
            <a:off x="493776" y="5257800"/>
            <a:ext cx="7196328" cy="987552"/>
          </a:xfrm>
        </p:spPr>
        <p:txBody>
          <a:bodyPr vert="horz" lIns="91440" tIns="45720" rIns="91440" bIns="45720" rtlCol="0" anchor="t" anchorCtr="0">
            <a:noAutofit/>
          </a:bodyPr>
          <a:lstStyle>
            <a:lvl1pPr marL="0" indent="0" algn="l" defTabSz="914400" rtl="0" eaLnBrk="1" latinLnBrk="0" hangingPunct="1">
              <a:spcBef>
                <a:spcPct val="0"/>
              </a:spcBef>
              <a:buFont typeface="Wingdings 2" pitchFamily="18" charset="2"/>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ga-IE" smtClean="0"/>
              <a:t>Click to edit Master subtitle style</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pPr/>
              <a:t>11/7/2018</a:t>
            </a:fld>
            <a:endParaRPr lang="en-US" dirty="0"/>
          </a:p>
        </p:txBody>
      </p:sp>
      <p:sp>
        <p:nvSpPr>
          <p:cNvPr id="5" name="Footer Placeholder 4"/>
          <p:cNvSpPr>
            <a:spLocks noGrp="1"/>
          </p:cNvSpPr>
          <p:nvPr>
            <p:ph type="ftr" sz="quarter" idx="11"/>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175" y="4267200"/>
            <a:ext cx="7612063" cy="1100138"/>
          </a:xfrm>
        </p:spPr>
        <p:txBody>
          <a:bodyPr anchor="b"/>
          <a:lstStyle>
            <a:lvl1pPr algn="ctr">
              <a:defRPr sz="4400" b="0">
                <a:solidFill>
                  <a:schemeClr val="bg1"/>
                </a:solidFill>
                <a:effectLst>
                  <a:outerShdw blurRad="63500" dist="50800" dir="2700000" algn="tl" rotWithShape="0">
                    <a:prstClr val="black">
                      <a:alpha val="50000"/>
                    </a:prstClr>
                  </a:outerShdw>
                </a:effectLst>
              </a:defRPr>
            </a:lvl1pPr>
          </a:lstStyle>
          <a:p>
            <a:r>
              <a:rPr lang="ga-IE" smtClean="0"/>
              <a:t>Click to edit Master title style</a:t>
            </a:r>
            <a:endParaRPr/>
          </a:p>
        </p:txBody>
      </p:sp>
      <p:sp>
        <p:nvSpPr>
          <p:cNvPr id="3" name="Picture Placeholder 2"/>
          <p:cNvSpPr>
            <a:spLocks noGrp="1"/>
          </p:cNvSpPr>
          <p:nvPr>
            <p:ph type="pic" idx="1"/>
          </p:nvPr>
        </p:nvSpPr>
        <p:spPr>
          <a:xfrm rot="21414040">
            <a:off x="1779080" y="450465"/>
            <a:ext cx="5486400" cy="3626214"/>
          </a:xfrm>
          <a:solidFill>
            <a:srgbClr val="FFFFFF">
              <a:shade val="85000"/>
            </a:srgbClr>
          </a:solidFill>
          <a:ln w="38100" cap="sq">
            <a:solidFill>
              <a:srgbClr val="FDFDFD"/>
            </a:solidFill>
            <a:miter lim="800000"/>
          </a:ln>
          <a:effectLst>
            <a:outerShdw blurRad="88900" dist="25400" dir="54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vert="horz" lIns="91440" tIns="45720" rIns="91440" bIns="45720" rtlCol="0">
            <a:normAutofit/>
          </a:bodyPr>
          <a:lstStyle>
            <a:lvl1pPr marL="342900" indent="-342900" algn="l" defTabSz="914400" rtl="0" eaLnBrk="1" latinLnBrk="0" hangingPunct="1">
              <a:spcBef>
                <a:spcPts val="2000"/>
              </a:spcBef>
              <a:buFont typeface="Wingdings 2" pitchFamily="18" charset="2"/>
              <a:buNone/>
              <a:defRPr sz="1800" kern="1200">
                <a:solidFill>
                  <a:schemeClr val="bg1"/>
                </a:solidFill>
                <a:effectLst>
                  <a:outerShdw blurRad="63500" dist="50800" dir="2700000" algn="tl" rotWithShape="0">
                    <a:prstClr val="black">
                      <a:alpha val="5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ga-IE" smtClean="0"/>
              <a:t>Drag picture to placeholder or click icon to add</a:t>
            </a:r>
            <a:endParaRPr/>
          </a:p>
        </p:txBody>
      </p:sp>
      <p:sp>
        <p:nvSpPr>
          <p:cNvPr id="4" name="Text Placeholder 3"/>
          <p:cNvSpPr>
            <a:spLocks noGrp="1"/>
          </p:cNvSpPr>
          <p:nvPr>
            <p:ph type="body" sz="half" idx="2"/>
          </p:nvPr>
        </p:nvSpPr>
        <p:spPr>
          <a:xfrm>
            <a:off x="765175" y="5443538"/>
            <a:ext cx="7612063" cy="804862"/>
          </a:xfrm>
        </p:spPr>
        <p:txBody>
          <a:bodyPr>
            <a:normAutofit/>
          </a:bodyPr>
          <a:lstStyle>
            <a:lvl1pPr marL="0" indent="0" algn="ctr">
              <a:spcBef>
                <a:spcPts val="300"/>
              </a:spcBef>
              <a:buNone/>
              <a:defRPr sz="1800">
                <a:effectLst>
                  <a:outerShdw blurRad="63500" dist="50800" dir="2700000" algn="tl" rotWithShape="0">
                    <a:prstClr val="black">
                      <a:alpha val="50000"/>
                    </a:prstClr>
                  </a:outerShdw>
                </a:effectLs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ga-IE" smtClean="0"/>
              <a:t>Click to edit Master text styles</a:t>
            </a:r>
          </a:p>
        </p:txBody>
      </p:sp>
      <p:sp>
        <p:nvSpPr>
          <p:cNvPr id="5" name="Date Placeholder 4"/>
          <p:cNvSpPr>
            <a:spLocks noGrp="1"/>
          </p:cNvSpPr>
          <p:nvPr>
            <p:ph type="dt" sz="half" idx="10"/>
          </p:nvPr>
        </p:nvSpPr>
        <p:spPr/>
        <p:txBody>
          <a:bodyPr/>
          <a:lstStyle/>
          <a:p>
            <a:fld id="{DEE01275-56D7-4086-A5AF-3503266F4163}" type="datetimeFigureOut">
              <a:rPr lang="en-IE" smtClean="0"/>
              <a:pPr/>
              <a:t>07/11/2018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7F4FCDE2-F0F1-4A8B-B444-0A0DE704CB82}"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 Pictures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8946" y="381000"/>
            <a:ext cx="3250360" cy="1631950"/>
          </a:xfrm>
        </p:spPr>
        <p:txBody>
          <a:bodyPr anchor="b"/>
          <a:lstStyle>
            <a:lvl1pPr algn="ctr">
              <a:defRPr sz="3600" b="0"/>
            </a:lvl1pPr>
          </a:lstStyle>
          <a:p>
            <a:r>
              <a:rPr lang="ga-IE" smtClean="0"/>
              <a:t>Click to edit Master title style</a:t>
            </a:r>
            <a:endParaRPr/>
          </a:p>
        </p:txBody>
      </p:sp>
      <p:sp>
        <p:nvSpPr>
          <p:cNvPr id="4" name="Text Placeholder 3"/>
          <p:cNvSpPr>
            <a:spLocks noGrp="1"/>
          </p:cNvSpPr>
          <p:nvPr>
            <p:ph type="body" sz="half" idx="2"/>
          </p:nvPr>
        </p:nvSpPr>
        <p:spPr>
          <a:xfrm>
            <a:off x="608946" y="2084389"/>
            <a:ext cx="3250360" cy="3935412"/>
          </a:xfrm>
        </p:spPr>
        <p:txBody>
          <a:bodyPr vert="horz" lIns="91440" tIns="45720" rIns="91440" bIns="45720" rtlCol="0" anchor="t" anchorCtr="0">
            <a:noAutofit/>
          </a:bodyPr>
          <a:lstStyle>
            <a:lvl1pPr marL="0" indent="0" algn="ctr" defTabSz="914400" rtl="0" eaLnBrk="1" latinLnBrk="0" hangingPunct="1">
              <a:spcBef>
                <a:spcPts val="600"/>
              </a:spcBef>
              <a:buNone/>
              <a:defRPr sz="1800" b="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ga-IE" smtClean="0"/>
              <a:t>Click to edit Master text styles</a:t>
            </a:r>
          </a:p>
        </p:txBody>
      </p:sp>
      <p:sp>
        <p:nvSpPr>
          <p:cNvPr id="5" name="Date Placeholder 4"/>
          <p:cNvSpPr>
            <a:spLocks noGrp="1"/>
          </p:cNvSpPr>
          <p:nvPr>
            <p:ph type="dt" sz="half" idx="10"/>
          </p:nvPr>
        </p:nvSpPr>
        <p:spPr>
          <a:xfrm>
            <a:off x="4495800" y="6356350"/>
            <a:ext cx="1143000" cy="365125"/>
          </a:xfrm>
        </p:spPr>
        <p:txBody>
          <a:bodyPr/>
          <a:lstStyle>
            <a:lvl1pPr algn="l">
              <a:defRPr/>
            </a:lvl1pPr>
          </a:lstStyle>
          <a:p>
            <a:fld id="{DEE01275-56D7-4086-A5AF-3503266F4163}" type="datetimeFigureOut">
              <a:rPr lang="en-IE" smtClean="0"/>
              <a:pPr/>
              <a:t>07/11/2018</a:t>
            </a:fld>
            <a:endParaRPr lang="en-IE"/>
          </a:p>
        </p:txBody>
      </p:sp>
      <p:sp>
        <p:nvSpPr>
          <p:cNvPr id="6" name="Footer Placeholder 5"/>
          <p:cNvSpPr>
            <a:spLocks noGrp="1"/>
          </p:cNvSpPr>
          <p:nvPr>
            <p:ph type="ftr" sz="quarter" idx="11"/>
          </p:nvPr>
        </p:nvSpPr>
        <p:spPr>
          <a:xfrm>
            <a:off x="5791200" y="6356350"/>
            <a:ext cx="2895600" cy="365125"/>
          </a:xfrm>
        </p:spPr>
        <p:txBody>
          <a:bodyPr/>
          <a:lstStyle>
            <a:lvl1pPr algn="r">
              <a:defRPr/>
            </a:lvl1pPr>
          </a:lstStyle>
          <a:p>
            <a:endParaRPr lang="en-IE"/>
          </a:p>
        </p:txBody>
      </p:sp>
      <p:sp>
        <p:nvSpPr>
          <p:cNvPr id="7" name="Slide Number Placeholder 6"/>
          <p:cNvSpPr>
            <a:spLocks noGrp="1"/>
          </p:cNvSpPr>
          <p:nvPr>
            <p:ph type="sldNum" sz="quarter" idx="12"/>
          </p:nvPr>
        </p:nvSpPr>
        <p:spPr>
          <a:xfrm>
            <a:off x="1967426" y="6356350"/>
            <a:ext cx="533400" cy="365125"/>
          </a:xfrm>
        </p:spPr>
        <p:txBody>
          <a:bodyPr/>
          <a:lstStyle>
            <a:lvl1pPr>
              <a:defRPr>
                <a:solidFill>
                  <a:schemeClr val="tx2"/>
                </a:solidFill>
              </a:defRPr>
            </a:lvl1pPr>
          </a:lstStyle>
          <a:p>
            <a:fld id="{7F4FCDE2-F0F1-4A8B-B444-0A0DE704CB82}" type="slidenum">
              <a:rPr lang="en-IE" smtClean="0"/>
              <a:pPr/>
              <a:t>‹#›</a:t>
            </a:fld>
            <a:endParaRPr lang="en-IE"/>
          </a:p>
        </p:txBody>
      </p:sp>
      <p:sp>
        <p:nvSpPr>
          <p:cNvPr id="9" name="Picture Placeholder 7"/>
          <p:cNvSpPr>
            <a:spLocks noGrp="1"/>
          </p:cNvSpPr>
          <p:nvPr>
            <p:ph type="pic" sz="quarter" idx="14"/>
          </p:nvPr>
        </p:nvSpPr>
        <p:spPr>
          <a:xfrm rot="307655">
            <a:off x="4082874" y="3187732"/>
            <a:ext cx="4141140" cy="2881378"/>
          </a:xfrm>
          <a:solidFill>
            <a:srgbClr val="FFFFFF">
              <a:shade val="85000"/>
            </a:srgbClr>
          </a:solidFill>
          <a:ln w="38100" cap="sq">
            <a:solidFill>
              <a:srgbClr val="FDFDFD"/>
            </a:solidFill>
            <a:miter lim="800000"/>
          </a:ln>
          <a:effectLst>
            <a:outerShdw blurRad="88900" dist="25400" dir="72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ga-IE" smtClean="0"/>
              <a:t>Drag picture to placeholder or click icon to add</a:t>
            </a:r>
            <a:endParaRPr/>
          </a:p>
        </p:txBody>
      </p:sp>
      <p:sp>
        <p:nvSpPr>
          <p:cNvPr id="8" name="Picture Placeholder 7"/>
          <p:cNvSpPr>
            <a:spLocks noGrp="1"/>
          </p:cNvSpPr>
          <p:nvPr>
            <p:ph type="pic" sz="quarter" idx="13"/>
          </p:nvPr>
        </p:nvSpPr>
        <p:spPr>
          <a:xfrm rot="21414752">
            <a:off x="4623469" y="338031"/>
            <a:ext cx="4141140" cy="2881378"/>
          </a:xfrm>
          <a:solidFill>
            <a:srgbClr val="FFFFFF">
              <a:shade val="85000"/>
            </a:srgbClr>
          </a:solidFill>
          <a:ln w="38100" cap="sq">
            <a:solidFill>
              <a:srgbClr val="FDFDFD"/>
            </a:solidFill>
            <a:miter lim="800000"/>
          </a:ln>
          <a:effectLst>
            <a:outerShdw blurRad="88900" dist="25400" dir="54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ga-IE"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dirty="0"/>
          </a:p>
        </p:txBody>
      </p:sp>
      <p:sp>
        <p:nvSpPr>
          <p:cNvPr id="4" name="Date Placeholder 3"/>
          <p:cNvSpPr>
            <a:spLocks noGrp="1"/>
          </p:cNvSpPr>
          <p:nvPr>
            <p:ph type="dt" sz="half" idx="10"/>
          </p:nvPr>
        </p:nvSpPr>
        <p:spPr/>
        <p:txBody>
          <a:bodyPr/>
          <a:lstStyle/>
          <a:p>
            <a:fld id="{DEE01275-56D7-4086-A5AF-3503266F4163}" type="datetimeFigureOut">
              <a:rPr lang="en-IE" smtClean="0"/>
              <a:pPr/>
              <a:t>07/11/2018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F4FCDE2-F0F1-4A8B-B444-0A0DE704CB82}" type="slidenum">
              <a:rPr lang="en-IE" smtClean="0"/>
              <a:pPr/>
              <a:t>‹#›</a:t>
            </a:fld>
            <a:endParaRPr lang="en-I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0" y="457200"/>
            <a:ext cx="1497106" cy="5810250"/>
          </a:xfrm>
        </p:spPr>
        <p:txBody>
          <a:bodyPr vert="eaVert"/>
          <a:lstStyle/>
          <a:p>
            <a:r>
              <a:rPr lang="ga-IE" smtClean="0"/>
              <a:t>Click to edit Master title style</a:t>
            </a:r>
            <a:endParaRPr/>
          </a:p>
        </p:txBody>
      </p:sp>
      <p:sp>
        <p:nvSpPr>
          <p:cNvPr id="3" name="Vertical Text Placeholder 2"/>
          <p:cNvSpPr>
            <a:spLocks noGrp="1"/>
          </p:cNvSpPr>
          <p:nvPr>
            <p:ph type="body" orient="vert" idx="1"/>
          </p:nvPr>
        </p:nvSpPr>
        <p:spPr>
          <a:xfrm>
            <a:off x="496888" y="457200"/>
            <a:ext cx="6513511" cy="5810250"/>
          </a:xfrm>
        </p:spPr>
        <p:txBody>
          <a:bodyPr vert="eaVert"/>
          <a:lstStyle>
            <a:lvl5pPr>
              <a:defRPr/>
            </a:lvl5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dirty="0"/>
          </a:p>
        </p:txBody>
      </p:sp>
      <p:sp>
        <p:nvSpPr>
          <p:cNvPr id="4" name="Date Placeholder 3"/>
          <p:cNvSpPr>
            <a:spLocks noGrp="1"/>
          </p:cNvSpPr>
          <p:nvPr>
            <p:ph type="dt" sz="half" idx="10"/>
          </p:nvPr>
        </p:nvSpPr>
        <p:spPr/>
        <p:txBody>
          <a:bodyPr/>
          <a:lstStyle/>
          <a:p>
            <a:fld id="{DEE01275-56D7-4086-A5AF-3503266F4163}" type="datetimeFigureOut">
              <a:rPr lang="en-IE" smtClean="0"/>
              <a:pPr/>
              <a:t>07/11/2018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F4FCDE2-F0F1-4A8B-B444-0A0DE704CB82}"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dirty="0"/>
          </a:p>
        </p:txBody>
      </p:sp>
      <p:sp>
        <p:nvSpPr>
          <p:cNvPr id="4" name="Date Placeholder 3"/>
          <p:cNvSpPr>
            <a:spLocks noGrp="1"/>
          </p:cNvSpPr>
          <p:nvPr>
            <p:ph type="dt" sz="half" idx="10"/>
          </p:nvPr>
        </p:nvSpPr>
        <p:spPr/>
        <p:txBody>
          <a:bodyPr/>
          <a:lstStyle/>
          <a:p>
            <a:fld id="{DEE01275-56D7-4086-A5AF-3503266F4163}" type="datetimeFigureOut">
              <a:rPr lang="en-IE" smtClean="0"/>
              <a:pPr/>
              <a:t>07/11/2018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F4FCDE2-F0F1-4A8B-B444-0A0DE704CB82}"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6889" y="3774328"/>
            <a:ext cx="7199311" cy="1470025"/>
          </a:xfrm>
        </p:spPr>
        <p:txBody>
          <a:bodyPr anchor="b" anchorCtr="0"/>
          <a:lstStyle>
            <a:lvl1pPr algn="l">
              <a:defRPr sz="4800"/>
            </a:lvl1pPr>
          </a:lstStyle>
          <a:p>
            <a:r>
              <a:rPr lang="ga-IE" smtClean="0"/>
              <a:t>Click to edit Master title style</a:t>
            </a:r>
            <a:endParaRPr/>
          </a:p>
        </p:txBody>
      </p:sp>
      <p:sp>
        <p:nvSpPr>
          <p:cNvPr id="3" name="Subtitle 2"/>
          <p:cNvSpPr>
            <a:spLocks noGrp="1"/>
          </p:cNvSpPr>
          <p:nvPr>
            <p:ph type="subTitle" idx="1"/>
          </p:nvPr>
        </p:nvSpPr>
        <p:spPr>
          <a:xfrm>
            <a:off x="496888" y="5257800"/>
            <a:ext cx="7199312" cy="990600"/>
          </a:xfrm>
        </p:spPr>
        <p:txBody>
          <a:bodyPr vert="horz" lIns="91440" tIns="45720" rIns="91440" bIns="45720" rtlCol="0" anchor="t" anchorCtr="0">
            <a:noAutofit/>
          </a:bodyPr>
          <a:lstStyle>
            <a:lvl1pPr marL="0" indent="0" algn="l" defTabSz="914400" rtl="0" eaLnBrk="1" latinLnBrk="0" hangingPunct="1">
              <a:spcBef>
                <a:spcPct val="0"/>
              </a:spcBef>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ga-IE" smtClean="0"/>
              <a:t>Click to edit Master subtitle style</a:t>
            </a:r>
            <a:endParaRPr dirty="0"/>
          </a:p>
        </p:txBody>
      </p:sp>
      <p:sp>
        <p:nvSpPr>
          <p:cNvPr id="4" name="Date Placeholder 3"/>
          <p:cNvSpPr>
            <a:spLocks noGrp="1"/>
          </p:cNvSpPr>
          <p:nvPr>
            <p:ph type="dt" sz="half" idx="10"/>
          </p:nvPr>
        </p:nvSpPr>
        <p:spPr/>
        <p:txBody>
          <a:bodyPr/>
          <a:lstStyle/>
          <a:p>
            <a:fld id="{DEE01275-56D7-4086-A5AF-3503266F4163}" type="datetimeFigureOut">
              <a:rPr lang="en-IE" smtClean="0"/>
              <a:pPr/>
              <a:t>07/11/2018</a:t>
            </a:fld>
            <a:endParaRPr lang="en-IE"/>
          </a:p>
        </p:txBody>
      </p:sp>
      <p:sp>
        <p:nvSpPr>
          <p:cNvPr id="5" name="Footer Placeholder 4"/>
          <p:cNvSpPr>
            <a:spLocks noGrp="1"/>
          </p:cNvSpPr>
          <p:nvPr>
            <p:ph type="ftr" sz="quarter" idx="11"/>
          </p:nvPr>
        </p:nvSpPr>
        <p:spPr/>
        <p:txBody>
          <a:bodyPr/>
          <a:lstStyle/>
          <a:p>
            <a:endParaRPr lang="en-IE"/>
          </a:p>
        </p:txBody>
      </p:sp>
      <p:sp>
        <p:nvSpPr>
          <p:cNvPr id="8" name="Picture Placeholder 7"/>
          <p:cNvSpPr>
            <a:spLocks noGrp="1"/>
          </p:cNvSpPr>
          <p:nvPr>
            <p:ph type="pic" sz="quarter" idx="12"/>
          </p:nvPr>
        </p:nvSpPr>
        <p:spPr>
          <a:xfrm rot="504148">
            <a:off x="4493544" y="555043"/>
            <a:ext cx="4142460" cy="3085398"/>
          </a:xfrm>
          <a:solidFill>
            <a:srgbClr val="FFFFFF">
              <a:shade val="85000"/>
            </a:srgbClr>
          </a:solidFill>
          <a:ln w="38100" cap="sq">
            <a:solidFill>
              <a:srgbClr val="FDFDFD"/>
            </a:solidFill>
            <a:miter lim="800000"/>
          </a:ln>
          <a:effectLst>
            <a:outerShdw blurRad="57150" dist="37500" dir="7560000" sy="98000" kx="110000" ky="200000" algn="tl" rotWithShape="0">
              <a:srgbClr val="000000">
                <a:alpha val="20000"/>
              </a:srgb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ga-IE" smtClean="0"/>
              <a:t>Drag picture to placeholder or click icon to add</a:t>
            </a:r>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175" y="2236694"/>
            <a:ext cx="7612063" cy="1362075"/>
          </a:xfrm>
        </p:spPr>
        <p:txBody>
          <a:bodyPr vert="horz" lIns="91440" tIns="45720" rIns="91440" bIns="45720" rtlCol="0" anchor="b" anchorCtr="0">
            <a:noAutofit/>
          </a:bodyPr>
          <a:lstStyle>
            <a:lvl1pPr algn="ctr"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a:lstStyle>
          <a:p>
            <a:r>
              <a:rPr lang="ga-IE" smtClean="0"/>
              <a:t>Click to edit Master title style</a:t>
            </a:r>
            <a:endParaRPr/>
          </a:p>
        </p:txBody>
      </p:sp>
      <p:sp>
        <p:nvSpPr>
          <p:cNvPr id="3" name="Text Placeholder 2"/>
          <p:cNvSpPr>
            <a:spLocks noGrp="1"/>
          </p:cNvSpPr>
          <p:nvPr>
            <p:ph type="body" idx="1"/>
          </p:nvPr>
        </p:nvSpPr>
        <p:spPr>
          <a:xfrm>
            <a:off x="765175" y="3617259"/>
            <a:ext cx="7612063" cy="1500187"/>
          </a:xfrm>
        </p:spPr>
        <p:txBody>
          <a:bodyPr vert="horz" lIns="91440" tIns="45720" rIns="91440" bIns="45720" rtlCol="0" anchor="t" anchorCtr="0">
            <a:noAutofit/>
          </a:bodyPr>
          <a:lstStyle>
            <a:lvl1pPr marL="0" indent="0" algn="ctr" defTabSz="914400" rtl="0" eaLnBrk="1" latinLnBrk="0" hangingPunct="1">
              <a:spcBef>
                <a:spcPct val="0"/>
              </a:spcBef>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ga-IE" smtClean="0"/>
              <a:t>Click to edit Master text styles</a:t>
            </a:r>
          </a:p>
        </p:txBody>
      </p:sp>
      <p:sp>
        <p:nvSpPr>
          <p:cNvPr id="4" name="Date Placeholder 3"/>
          <p:cNvSpPr>
            <a:spLocks noGrp="1"/>
          </p:cNvSpPr>
          <p:nvPr>
            <p:ph type="dt" sz="half" idx="10"/>
          </p:nvPr>
        </p:nvSpPr>
        <p:spPr/>
        <p:txBody>
          <a:bodyPr/>
          <a:lstStyle/>
          <a:p>
            <a:fld id="{D140825E-4A15-4D39-8176-1F07E904CB30}" type="datetimeFigureOut">
              <a:rPr lang="en-US" smtClean="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E4AAA4-6363-4581-962D-1ACCC2D600C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5174" y="79468"/>
            <a:ext cx="7612063" cy="1417638"/>
          </a:xfrm>
        </p:spPr>
        <p:txBody>
          <a:bodyPr/>
          <a:lstStyle/>
          <a:p>
            <a:r>
              <a:rPr lang="ga-IE" smtClean="0"/>
              <a:t>Click to edit Master title style</a:t>
            </a:r>
            <a:endParaRPr/>
          </a:p>
        </p:txBody>
      </p:sp>
      <p:sp>
        <p:nvSpPr>
          <p:cNvPr id="3" name="Content Placeholder 2"/>
          <p:cNvSpPr>
            <a:spLocks noGrp="1"/>
          </p:cNvSpPr>
          <p:nvPr>
            <p:ph sz="half" idx="1"/>
          </p:nvPr>
        </p:nvSpPr>
        <p:spPr>
          <a:xfrm>
            <a:off x="765175" y="2084388"/>
            <a:ext cx="3657600" cy="4183062"/>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dirty="0"/>
          </a:p>
        </p:txBody>
      </p:sp>
      <p:sp>
        <p:nvSpPr>
          <p:cNvPr id="4" name="Content Placeholder 3"/>
          <p:cNvSpPr>
            <a:spLocks noGrp="1"/>
          </p:cNvSpPr>
          <p:nvPr>
            <p:ph sz="half" idx="2"/>
          </p:nvPr>
        </p:nvSpPr>
        <p:spPr>
          <a:xfrm>
            <a:off x="4719637" y="2084388"/>
            <a:ext cx="3657600" cy="4183062"/>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dirty="0"/>
          </a:p>
        </p:txBody>
      </p:sp>
      <p:sp>
        <p:nvSpPr>
          <p:cNvPr id="5" name="Date Placeholder 4"/>
          <p:cNvSpPr>
            <a:spLocks noGrp="1"/>
          </p:cNvSpPr>
          <p:nvPr>
            <p:ph type="dt" sz="half" idx="10"/>
          </p:nvPr>
        </p:nvSpPr>
        <p:spPr/>
        <p:txBody>
          <a:bodyPr/>
          <a:lstStyle/>
          <a:p>
            <a:fld id="{DEE01275-56D7-4086-A5AF-3503266F4163}" type="datetimeFigureOut">
              <a:rPr lang="en-IE" smtClean="0"/>
              <a:pPr/>
              <a:t>07/11/2018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7F4FCDE2-F0F1-4A8B-B444-0A0DE704CB82}"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5174" y="79468"/>
            <a:ext cx="7612063" cy="1417638"/>
          </a:xfrm>
        </p:spPr>
        <p:txBody>
          <a:bodyPr/>
          <a:lstStyle>
            <a:lvl1pPr>
              <a:defRPr/>
            </a:lvl1pPr>
          </a:lstStyle>
          <a:p>
            <a:r>
              <a:rPr lang="ga-IE" smtClean="0"/>
              <a:t>Click to edit Master title style</a:t>
            </a:r>
            <a:endParaRPr/>
          </a:p>
        </p:txBody>
      </p:sp>
      <p:sp>
        <p:nvSpPr>
          <p:cNvPr id="3" name="Text Placeholder 2"/>
          <p:cNvSpPr>
            <a:spLocks noGrp="1"/>
          </p:cNvSpPr>
          <p:nvPr>
            <p:ph type="body" idx="1"/>
          </p:nvPr>
        </p:nvSpPr>
        <p:spPr>
          <a:xfrm>
            <a:off x="765174" y="1687512"/>
            <a:ext cx="3657600" cy="903288"/>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ga-IE" smtClean="0"/>
              <a:t>Click to edit Master text styles</a:t>
            </a:r>
          </a:p>
        </p:txBody>
      </p:sp>
      <p:sp>
        <p:nvSpPr>
          <p:cNvPr id="4" name="Content Placeholder 3"/>
          <p:cNvSpPr>
            <a:spLocks noGrp="1"/>
          </p:cNvSpPr>
          <p:nvPr>
            <p:ph sz="half" idx="2"/>
          </p:nvPr>
        </p:nvSpPr>
        <p:spPr>
          <a:xfrm>
            <a:off x="765174" y="2649071"/>
            <a:ext cx="3657600" cy="3608293"/>
          </a:xfrm>
        </p:spPr>
        <p:txBody>
          <a:bodyPr>
            <a:normAutofit/>
          </a:bodyPr>
          <a:lstStyle>
            <a:lvl1pPr>
              <a:defRPr sz="20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dirty="0"/>
          </a:p>
        </p:txBody>
      </p:sp>
      <p:sp>
        <p:nvSpPr>
          <p:cNvPr id="5" name="Text Placeholder 4"/>
          <p:cNvSpPr>
            <a:spLocks noGrp="1"/>
          </p:cNvSpPr>
          <p:nvPr>
            <p:ph type="body" sz="quarter" idx="3"/>
          </p:nvPr>
        </p:nvSpPr>
        <p:spPr>
          <a:xfrm>
            <a:off x="4719637" y="1687512"/>
            <a:ext cx="3657600" cy="903288"/>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ga-IE" smtClean="0"/>
              <a:t>Click to edit Master text styles</a:t>
            </a:r>
          </a:p>
        </p:txBody>
      </p:sp>
      <p:sp>
        <p:nvSpPr>
          <p:cNvPr id="6" name="Content Placeholder 5"/>
          <p:cNvSpPr>
            <a:spLocks noGrp="1"/>
          </p:cNvSpPr>
          <p:nvPr>
            <p:ph sz="quarter" idx="4"/>
          </p:nvPr>
        </p:nvSpPr>
        <p:spPr>
          <a:xfrm>
            <a:off x="4719637" y="2649071"/>
            <a:ext cx="3657600" cy="3608293"/>
          </a:xfrm>
        </p:spPr>
        <p:txBody>
          <a:bodyPr>
            <a:normAutofit/>
          </a:bodyPr>
          <a:lstStyle>
            <a:lvl1pPr>
              <a:defRPr sz="20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dirty="0"/>
          </a:p>
        </p:txBody>
      </p:sp>
      <p:sp>
        <p:nvSpPr>
          <p:cNvPr id="7" name="Date Placeholder 6"/>
          <p:cNvSpPr>
            <a:spLocks noGrp="1"/>
          </p:cNvSpPr>
          <p:nvPr>
            <p:ph type="dt" sz="half" idx="10"/>
          </p:nvPr>
        </p:nvSpPr>
        <p:spPr/>
        <p:txBody>
          <a:bodyPr/>
          <a:lstStyle/>
          <a:p>
            <a:fld id="{DEE01275-56D7-4086-A5AF-3503266F4163}" type="datetimeFigureOut">
              <a:rPr lang="en-IE" smtClean="0"/>
              <a:pPr/>
              <a:t>07/11/2018</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7F4FCDE2-F0F1-4A8B-B444-0A0DE704CB82}"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a:p>
        </p:txBody>
      </p:sp>
      <p:sp>
        <p:nvSpPr>
          <p:cNvPr id="3" name="Date Placeholder 2"/>
          <p:cNvSpPr>
            <a:spLocks noGrp="1"/>
          </p:cNvSpPr>
          <p:nvPr>
            <p:ph type="dt" sz="half" idx="10"/>
          </p:nvPr>
        </p:nvSpPr>
        <p:spPr/>
        <p:txBody>
          <a:bodyPr/>
          <a:lstStyle/>
          <a:p>
            <a:fld id="{DEE01275-56D7-4086-A5AF-3503266F4163}" type="datetimeFigureOut">
              <a:rPr lang="en-IE" smtClean="0"/>
              <a:pPr/>
              <a:t>07/11/2018</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7F4FCDE2-F0F1-4A8B-B444-0A0DE704CB82}"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E01275-56D7-4086-A5AF-3503266F4163}" type="datetimeFigureOut">
              <a:rPr lang="en-IE" smtClean="0"/>
              <a:pPr/>
              <a:t>07/11/2018</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7F4FCDE2-F0F1-4A8B-B444-0A0DE704CB82}" type="slidenum">
              <a:rPr lang="en-IE" smtClean="0"/>
              <a:pPr/>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8946" y="381000"/>
            <a:ext cx="3250360" cy="1631950"/>
          </a:xfrm>
        </p:spPr>
        <p:txBody>
          <a:bodyPr anchor="b"/>
          <a:lstStyle>
            <a:lvl1pPr algn="ctr">
              <a:defRPr sz="3600" b="0"/>
            </a:lvl1pPr>
          </a:lstStyle>
          <a:p>
            <a:r>
              <a:rPr lang="ga-IE" smtClean="0"/>
              <a:t>Click to edit Master title style</a:t>
            </a:r>
            <a:endParaRPr/>
          </a:p>
        </p:txBody>
      </p:sp>
      <p:sp>
        <p:nvSpPr>
          <p:cNvPr id="3" name="Content Placeholder 2"/>
          <p:cNvSpPr>
            <a:spLocks noGrp="1"/>
          </p:cNvSpPr>
          <p:nvPr>
            <p:ph idx="1"/>
          </p:nvPr>
        </p:nvSpPr>
        <p:spPr>
          <a:xfrm>
            <a:off x="4495800" y="381000"/>
            <a:ext cx="4149725" cy="5886450"/>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dirty="0"/>
          </a:p>
        </p:txBody>
      </p:sp>
      <p:sp>
        <p:nvSpPr>
          <p:cNvPr id="4" name="Text Placeholder 3"/>
          <p:cNvSpPr>
            <a:spLocks noGrp="1"/>
          </p:cNvSpPr>
          <p:nvPr>
            <p:ph type="body" sz="half" idx="2"/>
          </p:nvPr>
        </p:nvSpPr>
        <p:spPr>
          <a:xfrm>
            <a:off x="608946" y="2084389"/>
            <a:ext cx="3250360" cy="3935412"/>
          </a:xfrm>
        </p:spPr>
        <p:txBody>
          <a:bodyPr vert="horz" lIns="91440" tIns="45720" rIns="91440" bIns="45720" rtlCol="0" anchor="t" anchorCtr="0">
            <a:noAutofit/>
          </a:bodyPr>
          <a:lstStyle>
            <a:lvl1pPr marL="0" indent="0" algn="ctr" defTabSz="914400" rtl="0" eaLnBrk="1" latinLnBrk="0" hangingPunct="1">
              <a:spcBef>
                <a:spcPts val="600"/>
              </a:spcBef>
              <a:buNone/>
              <a:defRPr sz="1800" b="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ga-IE" smtClean="0"/>
              <a:t>Click to edit Master text styles</a:t>
            </a:r>
          </a:p>
        </p:txBody>
      </p:sp>
      <p:sp>
        <p:nvSpPr>
          <p:cNvPr id="5" name="Date Placeholder 4"/>
          <p:cNvSpPr>
            <a:spLocks noGrp="1"/>
          </p:cNvSpPr>
          <p:nvPr>
            <p:ph type="dt" sz="half" idx="10"/>
          </p:nvPr>
        </p:nvSpPr>
        <p:spPr>
          <a:xfrm>
            <a:off x="4495800" y="6356350"/>
            <a:ext cx="1143000" cy="365125"/>
          </a:xfrm>
        </p:spPr>
        <p:txBody>
          <a:bodyPr/>
          <a:lstStyle>
            <a:lvl1pPr algn="l">
              <a:defRPr/>
            </a:lvl1pPr>
          </a:lstStyle>
          <a:p>
            <a:fld id="{DEE01275-56D7-4086-A5AF-3503266F4163}" type="datetimeFigureOut">
              <a:rPr lang="en-IE" smtClean="0"/>
              <a:pPr/>
              <a:t>07/11/2018</a:t>
            </a:fld>
            <a:endParaRPr lang="en-IE"/>
          </a:p>
        </p:txBody>
      </p:sp>
      <p:sp>
        <p:nvSpPr>
          <p:cNvPr id="6" name="Footer Placeholder 5"/>
          <p:cNvSpPr>
            <a:spLocks noGrp="1"/>
          </p:cNvSpPr>
          <p:nvPr>
            <p:ph type="ftr" sz="quarter" idx="11"/>
          </p:nvPr>
        </p:nvSpPr>
        <p:spPr>
          <a:xfrm>
            <a:off x="5791200" y="6356350"/>
            <a:ext cx="2895600" cy="365125"/>
          </a:xfrm>
        </p:spPr>
        <p:txBody>
          <a:bodyPr/>
          <a:lstStyle>
            <a:lvl1pPr algn="r">
              <a:defRPr/>
            </a:lvl1pPr>
          </a:lstStyle>
          <a:p>
            <a:endParaRPr lang="en-IE"/>
          </a:p>
        </p:txBody>
      </p:sp>
      <p:sp>
        <p:nvSpPr>
          <p:cNvPr id="7" name="Slide Number Placeholder 6"/>
          <p:cNvSpPr>
            <a:spLocks noGrp="1"/>
          </p:cNvSpPr>
          <p:nvPr>
            <p:ph type="sldNum" sz="quarter" idx="12"/>
          </p:nvPr>
        </p:nvSpPr>
        <p:spPr>
          <a:xfrm>
            <a:off x="1967426" y="6356350"/>
            <a:ext cx="533400" cy="365125"/>
          </a:xfrm>
        </p:spPr>
        <p:txBody>
          <a:bodyPr/>
          <a:lstStyle>
            <a:lvl1pPr>
              <a:defRPr>
                <a:solidFill>
                  <a:schemeClr val="tx2"/>
                </a:solidFill>
              </a:defRPr>
            </a:lvl1pPr>
          </a:lstStyle>
          <a:p>
            <a:fld id="{7F4FCDE2-F0F1-4A8B-B444-0A0DE704CB82}" type="slidenum">
              <a:rPr lang="en-IE" smtClean="0"/>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5174" y="79468"/>
            <a:ext cx="7612063" cy="1417638"/>
          </a:xfrm>
          <a:prstGeom prst="rect">
            <a:avLst/>
          </a:prstGeom>
        </p:spPr>
        <p:txBody>
          <a:bodyPr vert="horz" lIns="91440" tIns="45720" rIns="91440" bIns="45720" rtlCol="0" anchor="ctr" anchorCtr="0">
            <a:noAutofit/>
          </a:bodyPr>
          <a:lstStyle/>
          <a:p>
            <a:r>
              <a:rPr lang="ga-IE" smtClean="0"/>
              <a:t>Click to edit Master title style</a:t>
            </a:r>
            <a:endParaRPr/>
          </a:p>
        </p:txBody>
      </p:sp>
      <p:sp>
        <p:nvSpPr>
          <p:cNvPr id="3" name="Text Placeholder 2"/>
          <p:cNvSpPr>
            <a:spLocks noGrp="1"/>
          </p:cNvSpPr>
          <p:nvPr>
            <p:ph type="body" idx="1"/>
          </p:nvPr>
        </p:nvSpPr>
        <p:spPr>
          <a:xfrm>
            <a:off x="765175" y="2070846"/>
            <a:ext cx="7612064" cy="4182035"/>
          </a:xfrm>
          <a:prstGeom prst="rect">
            <a:avLst/>
          </a:prstGeom>
        </p:spPr>
        <p:txBody>
          <a:bodyPr vert="horz" lIns="91440" tIns="45720" rIns="91440" bIns="45720" rtlCol="0">
            <a:normAutofit/>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DEE01275-56D7-4086-A5AF-3503266F4163}" type="datetimeFigureOut">
              <a:rPr lang="en-IE" smtClean="0"/>
              <a:pPr/>
              <a:t>07/11/2018</a:t>
            </a:fld>
            <a:endParaRPr lang="en-IE"/>
          </a:p>
        </p:txBody>
      </p:sp>
      <p:sp>
        <p:nvSpPr>
          <p:cNvPr id="5" name="Footer Placeholder 4"/>
          <p:cNvSpPr>
            <a:spLocks noGrp="1"/>
          </p:cNvSpPr>
          <p:nvPr>
            <p:ph type="ftr" sz="quarter" idx="3"/>
          </p:nvPr>
        </p:nvSpPr>
        <p:spPr>
          <a:xfrm>
            <a:off x="443753" y="6356350"/>
            <a:ext cx="2895600" cy="365125"/>
          </a:xfrm>
          <a:prstGeom prst="rect">
            <a:avLst/>
          </a:prstGeom>
        </p:spPr>
        <p:txBody>
          <a:bodyPr vert="horz" lIns="91440" tIns="45720" rIns="91440" bIns="45720" rtlCol="0" anchor="ctr"/>
          <a:lstStyle>
            <a:lvl1pPr algn="l">
              <a:defRPr sz="1200">
                <a:solidFill>
                  <a:schemeClr val="bg1"/>
                </a:solidFill>
              </a:defRPr>
            </a:lvl1pPr>
          </a:lstStyle>
          <a:p>
            <a:endParaRPr lang="en-IE"/>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200">
                <a:solidFill>
                  <a:schemeClr val="bg1"/>
                </a:solidFill>
              </a:defRPr>
            </a:lvl1pPr>
          </a:lstStyle>
          <a:p>
            <a:fld id="{7F4FCDE2-F0F1-4A8B-B444-0A0DE704CB82}"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 id="2147483830" r:id="rId13"/>
  </p:sldLayoutIdLst>
  <p:txStyles>
    <p:titleStyle>
      <a:lvl1pPr algn="ctr"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p:titleStyle>
    <p:bodyStyle>
      <a:lvl1pPr marL="342900" indent="-342900" algn="l" defTabSz="914400" rtl="0" eaLnBrk="1" latinLnBrk="0" hangingPunct="1">
        <a:spcBef>
          <a:spcPts val="2000"/>
        </a:spcBef>
        <a:buFont typeface="Wingdings 2" pitchFamily="18" charset="2"/>
        <a:buChar char=""/>
        <a:defRPr sz="2400" kern="1200">
          <a:solidFill>
            <a:schemeClr val="bg1"/>
          </a:solidFill>
          <a:effectLst>
            <a:outerShdw blurRad="63500" dist="50800" dir="2700000" algn="tl" rotWithShape="0">
              <a:prstClr val="black">
                <a:alpha val="50000"/>
              </a:prstClr>
            </a:outerShdw>
          </a:effectLst>
          <a:latin typeface="+mn-lt"/>
          <a:ea typeface="+mn-ea"/>
          <a:cs typeface="+mn-cs"/>
        </a:defRPr>
      </a:lvl1pPr>
      <a:lvl2pPr marL="685800" indent="-336550" algn="l" defTabSz="914400" rtl="0" eaLnBrk="1" latinLnBrk="0" hangingPunct="1">
        <a:spcBef>
          <a:spcPts val="600"/>
        </a:spcBef>
        <a:buFont typeface="Wingdings 2" pitchFamily="18" charset="2"/>
        <a:buChar char=""/>
        <a:defRPr sz="2200" kern="1200">
          <a:solidFill>
            <a:schemeClr val="bg1"/>
          </a:solidFill>
          <a:effectLst>
            <a:outerShdw blurRad="63500" dist="50800" dir="2700000" algn="tl" rotWithShape="0">
              <a:prstClr val="black">
                <a:alpha val="50000"/>
              </a:prstClr>
            </a:outerShdw>
          </a:effectLst>
          <a:latin typeface="+mn-lt"/>
          <a:ea typeface="+mn-ea"/>
          <a:cs typeface="+mn-cs"/>
        </a:defRPr>
      </a:lvl2pPr>
      <a:lvl3pPr marL="1035050" indent="-349250" algn="l" defTabSz="914400" rtl="0" eaLnBrk="1" latinLnBrk="0" hangingPunct="1">
        <a:spcBef>
          <a:spcPts val="600"/>
        </a:spcBef>
        <a:buFont typeface="Wingdings 2" pitchFamily="18" charset="2"/>
        <a:buChar char=""/>
        <a:defRPr sz="2000" kern="1200">
          <a:solidFill>
            <a:schemeClr val="bg1"/>
          </a:solidFill>
          <a:effectLst>
            <a:outerShdw blurRad="63500" dist="50800" dir="2700000" algn="tl" rotWithShape="0">
              <a:prstClr val="black">
                <a:alpha val="50000"/>
              </a:prstClr>
            </a:outerShdw>
          </a:effectLst>
          <a:latin typeface="+mn-lt"/>
          <a:ea typeface="+mn-ea"/>
          <a:cs typeface="+mn-cs"/>
        </a:defRPr>
      </a:lvl3pPr>
      <a:lvl4pPr marL="1371600" indent="-336550" algn="l" defTabSz="914400" rtl="0" eaLnBrk="1" latinLnBrk="0" hangingPunct="1">
        <a:spcBef>
          <a:spcPts val="600"/>
        </a:spcBef>
        <a:buFont typeface="Wingdings 2" pitchFamily="18" charset="2"/>
        <a:buChar char=""/>
        <a:defRPr sz="1800" kern="1200">
          <a:solidFill>
            <a:schemeClr val="bg1"/>
          </a:solidFill>
          <a:effectLst>
            <a:outerShdw blurRad="63500" dist="50800" dir="2700000" algn="tl" rotWithShape="0">
              <a:prstClr val="black">
                <a:alpha val="50000"/>
              </a:prstClr>
            </a:outerShdw>
          </a:effectLst>
          <a:latin typeface="+mn-lt"/>
          <a:ea typeface="+mn-ea"/>
          <a:cs typeface="+mn-cs"/>
        </a:defRPr>
      </a:lvl4pPr>
      <a:lvl5pPr marL="1720850" indent="-349250" algn="l" defTabSz="914400" rtl="0" eaLnBrk="1" latinLnBrk="0" hangingPunct="1">
        <a:spcBef>
          <a:spcPts val="600"/>
        </a:spcBef>
        <a:buFont typeface="Wingdings 2" pitchFamily="18" charset="2"/>
        <a:buChar char=""/>
        <a:defRPr sz="1800" kern="1200">
          <a:solidFill>
            <a:schemeClr val="bg1"/>
          </a:solidFill>
          <a:effectLst>
            <a:outerShdw blurRad="63500" dist="50800" dir="2700000" algn="tl" rotWithShape="0">
              <a:prstClr val="black">
                <a:alpha val="50000"/>
              </a:prstClr>
            </a:outerShdw>
          </a:effectLst>
          <a:latin typeface="+mn-lt"/>
          <a:ea typeface="+mn-ea"/>
          <a:cs typeface="+mn-cs"/>
        </a:defRPr>
      </a:lvl5pPr>
      <a:lvl6pPr marL="2055813"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6pPr>
      <a:lvl7pPr marL="2398713"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7pPr>
      <a:lvl8pPr marL="2743200"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8pPr>
      <a:lvl9pPr marL="3087688" indent="-344488" algn="l" defTabSz="914400" rtl="0" eaLnBrk="1" latinLnBrk="0" hangingPunct="1">
        <a:spcBef>
          <a:spcPct val="20000"/>
        </a:spcBef>
        <a:buFont typeface="Wingdings 2" pitchFamily="18" charset="2"/>
        <a:buChar char=""/>
        <a:defRPr lang="en-US" sz="1800" kern="1200" dirty="0">
          <a:solidFill>
            <a:schemeClr val="bg1"/>
          </a:solidFill>
          <a:effectLst>
            <a:outerShdw blurRad="63500" dist="50800" dir="2700000" algn="tl" rotWithShape="0">
              <a:prstClr val="black">
                <a:alpha val="50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2492896"/>
            <a:ext cx="8712968" cy="2376264"/>
          </a:xfrm>
        </p:spPr>
        <p:txBody>
          <a:bodyPr>
            <a:normAutofit/>
          </a:bodyPr>
          <a:lstStyle/>
          <a:p>
            <a:r>
              <a:rPr lang="en-IE" sz="4000" dirty="0" smtClean="0"/>
              <a:t>The establishment of a </a:t>
            </a:r>
            <a:br>
              <a:rPr lang="en-IE" sz="4000" dirty="0" smtClean="0"/>
            </a:br>
            <a:r>
              <a:rPr lang="en-IE" sz="4000" dirty="0" smtClean="0"/>
              <a:t>“Seeking Safety” Group in </a:t>
            </a:r>
            <a:r>
              <a:rPr lang="en-IE" sz="4000" dirty="0"/>
              <a:t/>
            </a:r>
            <a:br>
              <a:rPr lang="en-IE" sz="4000" dirty="0"/>
            </a:br>
            <a:r>
              <a:rPr lang="en-IE" sz="4000" dirty="0" smtClean="0"/>
              <a:t>The National Drug Treatment Centre.</a:t>
            </a:r>
            <a:endParaRPr lang="en-IE" sz="4000" dirty="0"/>
          </a:p>
        </p:txBody>
      </p:sp>
      <p:sp>
        <p:nvSpPr>
          <p:cNvPr id="3" name="Subtitle 2"/>
          <p:cNvSpPr>
            <a:spLocks noGrp="1"/>
          </p:cNvSpPr>
          <p:nvPr>
            <p:ph type="subTitle" idx="1"/>
          </p:nvPr>
        </p:nvSpPr>
        <p:spPr>
          <a:xfrm>
            <a:off x="323528" y="5229200"/>
            <a:ext cx="8003168" cy="1296144"/>
          </a:xfrm>
        </p:spPr>
        <p:txBody>
          <a:bodyPr/>
          <a:lstStyle/>
          <a:p>
            <a:r>
              <a:rPr lang="en-IE" sz="2000" dirty="0" err="1"/>
              <a:t>Dr.Siobhan</a:t>
            </a:r>
            <a:r>
              <a:rPr lang="en-IE" sz="2000" dirty="0"/>
              <a:t> </a:t>
            </a:r>
            <a:r>
              <a:rPr lang="en-IE" sz="2000" dirty="0" smtClean="0"/>
              <a:t>Rooney, Consultant </a:t>
            </a:r>
            <a:r>
              <a:rPr lang="en-IE" sz="2000" dirty="0"/>
              <a:t>Psychiatrist in </a:t>
            </a:r>
            <a:r>
              <a:rPr lang="en-IE" sz="2000" dirty="0" smtClean="0"/>
              <a:t>Addictions HSE, </a:t>
            </a:r>
            <a:r>
              <a:rPr lang="en-IE" sz="2000" dirty="0" err="1" smtClean="0"/>
              <a:t>Keltoi</a:t>
            </a:r>
            <a:endParaRPr lang="en-IE" sz="2000" dirty="0" smtClean="0"/>
          </a:p>
          <a:p>
            <a:r>
              <a:rPr lang="en-IE" sz="2000" dirty="0" smtClean="0"/>
              <a:t>Ruth Ann Buckley, Counsellor, HSE, </a:t>
            </a:r>
            <a:r>
              <a:rPr lang="en-IE" sz="2000" dirty="0" err="1" smtClean="0"/>
              <a:t>Keltoi</a:t>
            </a:r>
            <a:r>
              <a:rPr lang="en-IE" sz="2000" dirty="0" smtClean="0"/>
              <a:t>.</a:t>
            </a:r>
            <a:endParaRPr lang="en-IE"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endParaRPr lang="en-IE" dirty="0" smtClean="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323528" y="1700808"/>
            <a:ext cx="8640959" cy="4824536"/>
          </a:xfrm>
        </p:spPr>
        <p:txBody>
          <a:bodyPr>
            <a:normAutofit fontScale="85000" lnSpcReduction="20000"/>
          </a:bodyPr>
          <a:lstStyle/>
          <a:p>
            <a:r>
              <a:rPr lang="en-US" dirty="0" smtClean="0"/>
              <a:t>All enjoyed the format of the programme and did not feel overwhelmed with the material. </a:t>
            </a:r>
            <a:r>
              <a:rPr lang="en-US" i="1" dirty="0" smtClean="0">
                <a:solidFill>
                  <a:schemeClr val="accent2">
                    <a:lumMod val="75000"/>
                  </a:schemeClr>
                </a:solidFill>
              </a:rPr>
              <a:t>“All </a:t>
            </a:r>
            <a:r>
              <a:rPr lang="en-US" i="1" dirty="0">
                <a:solidFill>
                  <a:schemeClr val="accent2">
                    <a:lumMod val="75000"/>
                  </a:schemeClr>
                </a:solidFill>
              </a:rPr>
              <a:t>the sections were very interesting and helpful, also easy to do your own work on. The frequency is good, as once a week is a perfect time, not too much or too little</a:t>
            </a:r>
            <a:r>
              <a:rPr lang="en-US" i="1" dirty="0" smtClean="0">
                <a:solidFill>
                  <a:schemeClr val="accent2">
                    <a:lumMod val="75000"/>
                  </a:schemeClr>
                </a:solidFill>
              </a:rPr>
              <a:t>.</a:t>
            </a:r>
            <a:endParaRPr lang="en-US" dirty="0" smtClean="0"/>
          </a:p>
          <a:p>
            <a:r>
              <a:rPr lang="en-US" dirty="0" smtClean="0"/>
              <a:t>The group was </a:t>
            </a:r>
            <a:r>
              <a:rPr lang="en-US" i="1" dirty="0">
                <a:solidFill>
                  <a:schemeClr val="accent2">
                    <a:lumMod val="75000"/>
                  </a:schemeClr>
                </a:solidFill>
              </a:rPr>
              <a:t>facilitated well and felt safe </a:t>
            </a:r>
            <a:r>
              <a:rPr lang="en-US" dirty="0" smtClean="0"/>
              <a:t>in the group.</a:t>
            </a:r>
          </a:p>
          <a:p>
            <a:r>
              <a:rPr lang="en-IE" dirty="0"/>
              <a:t>The programme was described as being </a:t>
            </a:r>
            <a:r>
              <a:rPr lang="en-IE" i="1" dirty="0">
                <a:solidFill>
                  <a:schemeClr val="accent2">
                    <a:lumMod val="75000"/>
                  </a:schemeClr>
                </a:solidFill>
              </a:rPr>
              <a:t>“practical and straight forward.”</a:t>
            </a:r>
          </a:p>
          <a:p>
            <a:r>
              <a:rPr lang="en-IE" dirty="0" smtClean="0"/>
              <a:t>Participitants felt the group was:</a:t>
            </a:r>
          </a:p>
          <a:p>
            <a:pPr lvl="1"/>
            <a:r>
              <a:rPr lang="en-IE" dirty="0" smtClean="0"/>
              <a:t> </a:t>
            </a:r>
            <a:r>
              <a:rPr lang="en-IE" i="1" dirty="0" smtClean="0">
                <a:solidFill>
                  <a:schemeClr val="accent2">
                    <a:lumMod val="75000"/>
                  </a:schemeClr>
                </a:solidFill>
              </a:rPr>
              <a:t>“Perfect </a:t>
            </a:r>
            <a:r>
              <a:rPr lang="en-IE" i="1" dirty="0">
                <a:solidFill>
                  <a:schemeClr val="accent2">
                    <a:lumMod val="75000"/>
                  </a:schemeClr>
                </a:solidFill>
              </a:rPr>
              <a:t>for people who have been isolating for long periods of time due to PTSD and/ or drug use. They can gain confidence back and overcome anxiety</a:t>
            </a:r>
            <a:r>
              <a:rPr lang="en-IE" i="1" dirty="0" smtClean="0">
                <a:solidFill>
                  <a:schemeClr val="accent2">
                    <a:lumMod val="75000"/>
                  </a:schemeClr>
                </a:solidFill>
              </a:rPr>
              <a:t>”</a:t>
            </a:r>
            <a:r>
              <a:rPr lang="en-IE" i="1" dirty="0">
                <a:solidFill>
                  <a:schemeClr val="accent2">
                    <a:lumMod val="75000"/>
                  </a:schemeClr>
                </a:solidFill>
              </a:rPr>
              <a:t>. </a:t>
            </a:r>
            <a:endParaRPr lang="en-US" i="1" dirty="0">
              <a:solidFill>
                <a:schemeClr val="accent2">
                  <a:lumMod val="75000"/>
                </a:schemeClr>
              </a:solidFill>
            </a:endParaRPr>
          </a:p>
          <a:p>
            <a:pPr lvl="1"/>
            <a:r>
              <a:rPr lang="en-US" i="1" dirty="0" smtClean="0">
                <a:solidFill>
                  <a:schemeClr val="accent2">
                    <a:lumMod val="75000"/>
                  </a:schemeClr>
                </a:solidFill>
              </a:rPr>
              <a:t>“Perfect </a:t>
            </a:r>
            <a:r>
              <a:rPr lang="en-US" i="1" dirty="0">
                <a:solidFill>
                  <a:schemeClr val="accent2">
                    <a:lumMod val="75000"/>
                  </a:schemeClr>
                </a:solidFill>
              </a:rPr>
              <a:t>for someone willing to change but maybe have not been in an environment of learning or working with handouts</a:t>
            </a:r>
            <a:r>
              <a:rPr lang="en-US" i="1" dirty="0" smtClean="0">
                <a:solidFill>
                  <a:schemeClr val="accent2">
                    <a:lumMod val="75000"/>
                  </a:schemeClr>
                </a:solidFill>
              </a:rPr>
              <a:t>.</a:t>
            </a:r>
          </a:p>
          <a:p>
            <a:pPr lvl="1"/>
            <a:r>
              <a:rPr lang="en-US" i="1" dirty="0" smtClean="0">
                <a:solidFill>
                  <a:schemeClr val="accent2">
                    <a:lumMod val="75000"/>
                  </a:schemeClr>
                </a:solidFill>
              </a:rPr>
              <a:t>“People </a:t>
            </a:r>
            <a:r>
              <a:rPr lang="en-US" i="1" dirty="0">
                <a:solidFill>
                  <a:schemeClr val="accent2">
                    <a:lumMod val="75000"/>
                  </a:schemeClr>
                </a:solidFill>
              </a:rPr>
              <a:t>who are really honestly trying to get/stay clean and are struggling would be perfect for this course.</a:t>
            </a:r>
          </a:p>
          <a:p>
            <a:pPr lvl="1"/>
            <a:endParaRPr lang="en-IE" i="1" dirty="0">
              <a:solidFill>
                <a:schemeClr val="accent2">
                  <a:lumMod val="75000"/>
                </a:schemeClr>
              </a:solidFill>
            </a:endParaRPr>
          </a:p>
          <a:p>
            <a:endParaRPr lang="en-IE" i="1" dirty="0">
              <a:solidFill>
                <a:schemeClr val="accent2">
                  <a:lumMod val="75000"/>
                </a:schemeClr>
              </a:solidFill>
            </a:endParaRPr>
          </a:p>
          <a:p>
            <a:endParaRPr lang="en-US" dirty="0"/>
          </a:p>
        </p:txBody>
      </p:sp>
    </p:spTree>
    <p:extLst>
      <p:ext uri="{BB962C8B-B14F-4D97-AF65-F5344CB8AC3E}">
        <p14:creationId xmlns:p14="http://schemas.microsoft.com/office/powerpoint/2010/main" val="315095318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Unique Features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Commitment and honesty of participants</a:t>
            </a:r>
          </a:p>
          <a:p>
            <a:r>
              <a:rPr lang="en-US" dirty="0" smtClean="0"/>
              <a:t>Dynamics of the group: respectful, helpful, non judgmental</a:t>
            </a:r>
          </a:p>
          <a:p>
            <a:r>
              <a:rPr lang="en-US" dirty="0" smtClean="0"/>
              <a:t>No exclusion criteria for anyone attending</a:t>
            </a:r>
          </a:p>
          <a:p>
            <a:r>
              <a:rPr lang="en-US" dirty="0" smtClean="0"/>
              <a:t>Missing sessions did not prevent learning or participation at the next group</a:t>
            </a:r>
          </a:p>
          <a:p>
            <a:r>
              <a:rPr lang="en-US" dirty="0" smtClean="0"/>
              <a:t>Focus on the “here and now” and the focus on developing “Safety” in their lives</a:t>
            </a:r>
          </a:p>
          <a:p>
            <a:r>
              <a:rPr lang="en-US" dirty="0" smtClean="0"/>
              <a:t>Can be lead/facilitated by any discipline</a:t>
            </a:r>
            <a:endParaRPr lang="en-US" dirty="0"/>
          </a:p>
        </p:txBody>
      </p:sp>
    </p:spTree>
    <p:extLst>
      <p:ext uri="{BB962C8B-B14F-4D97-AF65-F5344CB8AC3E}">
        <p14:creationId xmlns:p14="http://schemas.microsoft.com/office/powerpoint/2010/main" val="15176554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a:t>
            </a:r>
            <a:endParaRPr lang="en-US" dirty="0"/>
          </a:p>
        </p:txBody>
      </p:sp>
      <p:sp>
        <p:nvSpPr>
          <p:cNvPr id="3" name="Content Placeholder 2"/>
          <p:cNvSpPr>
            <a:spLocks noGrp="1"/>
          </p:cNvSpPr>
          <p:nvPr>
            <p:ph idx="1"/>
          </p:nvPr>
        </p:nvSpPr>
        <p:spPr/>
        <p:txBody>
          <a:bodyPr>
            <a:normAutofit lnSpcReduction="10000"/>
          </a:bodyPr>
          <a:lstStyle/>
          <a:p>
            <a:r>
              <a:rPr lang="en-US" dirty="0" smtClean="0"/>
              <a:t>A second “Seeking Safety” Group commenced in November 2017 and completed 2018 with 1 nurse as co-facilitator</a:t>
            </a:r>
          </a:p>
          <a:p>
            <a:r>
              <a:rPr lang="en-US" dirty="0" smtClean="0"/>
              <a:t>Third group currently recruiting in the NDTC and is now led by 2 nurses</a:t>
            </a:r>
            <a:endParaRPr lang="en-US" dirty="0"/>
          </a:p>
          <a:p>
            <a:r>
              <a:rPr lang="en-US" dirty="0" smtClean="0"/>
              <a:t>Support and encouragement given to other services to establish Seeking Safety Groups</a:t>
            </a:r>
          </a:p>
          <a:p>
            <a:r>
              <a:rPr lang="en-US" dirty="0" smtClean="0"/>
              <a:t>Finalist for Irish Healthcare Awards March 2018: Patient Psycho-educational, and Mental Health Initiative</a:t>
            </a:r>
            <a:endParaRPr lang="en-US" dirty="0"/>
          </a:p>
        </p:txBody>
      </p:sp>
    </p:spTree>
    <p:extLst>
      <p:ext uri="{BB962C8B-B14F-4D97-AF65-F5344CB8AC3E}">
        <p14:creationId xmlns:p14="http://schemas.microsoft.com/office/powerpoint/2010/main" val="33178914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“Seeking Safety”</a:t>
            </a:r>
            <a:endParaRPr lang="en-IE" dirty="0"/>
          </a:p>
        </p:txBody>
      </p:sp>
      <p:sp>
        <p:nvSpPr>
          <p:cNvPr id="3" name="Content Placeholder 2"/>
          <p:cNvSpPr>
            <a:spLocks noGrp="1"/>
          </p:cNvSpPr>
          <p:nvPr>
            <p:ph idx="1"/>
          </p:nvPr>
        </p:nvSpPr>
        <p:spPr/>
        <p:txBody>
          <a:bodyPr>
            <a:normAutofit fontScale="85000" lnSpcReduction="20000"/>
          </a:bodyPr>
          <a:lstStyle/>
          <a:p>
            <a:r>
              <a:rPr lang="en-IE" dirty="0"/>
              <a:t>Seeking Safety is the </a:t>
            </a:r>
            <a:r>
              <a:rPr lang="en-IE" dirty="0" smtClean="0"/>
              <a:t>first evidence based integrated treatment </a:t>
            </a:r>
            <a:r>
              <a:rPr lang="en-IE" dirty="0"/>
              <a:t>for </a:t>
            </a:r>
            <a:r>
              <a:rPr lang="en-IE" dirty="0" smtClean="0"/>
              <a:t>PTSD/Trauma </a:t>
            </a:r>
            <a:r>
              <a:rPr lang="en-IE" dirty="0"/>
              <a:t>and substance </a:t>
            </a:r>
            <a:r>
              <a:rPr lang="en-IE" dirty="0" smtClean="0"/>
              <a:t>abuse.</a:t>
            </a:r>
          </a:p>
          <a:p>
            <a:r>
              <a:rPr lang="en-IE" dirty="0" smtClean="0"/>
              <a:t>Developed 2002 by Lisa Najavatis </a:t>
            </a:r>
            <a:endParaRPr lang="en-IE" dirty="0"/>
          </a:p>
          <a:p>
            <a:r>
              <a:rPr lang="en-IE" dirty="0" smtClean="0"/>
              <a:t>CBT + Psychoeducational Model. </a:t>
            </a:r>
          </a:p>
          <a:p>
            <a:r>
              <a:rPr lang="en-IE" dirty="0" smtClean="0"/>
              <a:t>Core Goal: gaining “Safety” + learning to manage addiction behaviours, emotions, impulses and past traumas</a:t>
            </a:r>
          </a:p>
          <a:p>
            <a:r>
              <a:rPr lang="en-IE" dirty="0" smtClean="0"/>
              <a:t>Focusing </a:t>
            </a:r>
            <a:r>
              <a:rPr lang="en-IE" dirty="0"/>
              <a:t>on the present </a:t>
            </a:r>
            <a:r>
              <a:rPr lang="en-IE" dirty="0" smtClean="0"/>
              <a:t>and “Ideals” and </a:t>
            </a:r>
            <a:r>
              <a:rPr lang="en-IE" dirty="0"/>
              <a:t>problem solution orientated</a:t>
            </a:r>
            <a:r>
              <a:rPr lang="en-IE" dirty="0" smtClean="0"/>
              <a:t>,</a:t>
            </a:r>
          </a:p>
          <a:p>
            <a:r>
              <a:rPr lang="en-IE" dirty="0" smtClean="0"/>
              <a:t>Based 25 Topics/Coping Skills</a:t>
            </a:r>
          </a:p>
          <a:p>
            <a:r>
              <a:rPr lang="en-US" dirty="0" smtClean="0"/>
              <a:t>A</a:t>
            </a:r>
            <a:r>
              <a:rPr lang="en-IE" dirty="0" smtClean="0"/>
              <a:t>pplied in a group or on a 1:1 basis.</a:t>
            </a:r>
          </a:p>
          <a:p>
            <a:pPr marL="342900" lvl="1" indent="-342900">
              <a:buFont typeface="Arial" pitchFamily="34" charset="0"/>
              <a:buChar char="•"/>
            </a:pPr>
            <a:endParaRPr lang="en-IE" dirty="0" smtClean="0"/>
          </a:p>
          <a:p>
            <a:endParaRPr lang="en-IE"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Prior to Commencement of Treatment</a:t>
            </a:r>
            <a:endParaRPr lang="en-IE" dirty="0"/>
          </a:p>
        </p:txBody>
      </p:sp>
      <p:sp>
        <p:nvSpPr>
          <p:cNvPr id="3" name="Content Placeholder 2"/>
          <p:cNvSpPr>
            <a:spLocks noGrp="1"/>
          </p:cNvSpPr>
          <p:nvPr>
            <p:ph idx="1"/>
          </p:nvPr>
        </p:nvSpPr>
        <p:spPr>
          <a:xfrm>
            <a:off x="395536" y="1772816"/>
            <a:ext cx="8424935" cy="4824536"/>
          </a:xfrm>
        </p:spPr>
        <p:txBody>
          <a:bodyPr>
            <a:normAutofit fontScale="92500" lnSpcReduction="10000"/>
          </a:bodyPr>
          <a:lstStyle/>
          <a:p>
            <a:r>
              <a:rPr lang="en-IE" sz="2200" dirty="0" smtClean="0"/>
              <a:t>2 day Training arranged August 2015 : Keltoi and HSE Social Inclusion: Dr.Martha Schmitz</a:t>
            </a:r>
          </a:p>
          <a:p>
            <a:r>
              <a:rPr lang="en-IE" sz="2200" dirty="0" smtClean="0"/>
              <a:t>Training Manual : “Seeking Safety”, a treatment manual for PTSD and Substance Abuse</a:t>
            </a:r>
          </a:p>
          <a:p>
            <a:r>
              <a:rPr lang="en-IE" sz="2200" dirty="0" smtClean="0"/>
              <a:t>An Information Leaflet </a:t>
            </a:r>
            <a:r>
              <a:rPr lang="en-IE" sz="2200" dirty="0"/>
              <a:t> </a:t>
            </a:r>
            <a:r>
              <a:rPr lang="en-IE" sz="2200" dirty="0" smtClean="0"/>
              <a:t>+  poster developed and placed on Patient notice boards in the NDTC</a:t>
            </a:r>
          </a:p>
          <a:p>
            <a:r>
              <a:rPr lang="en-IE" sz="2200" dirty="0" smtClean="0"/>
              <a:t>Weekly Copies </a:t>
            </a:r>
            <a:r>
              <a:rPr lang="en-IE" sz="2200" dirty="0"/>
              <a:t>of the </a:t>
            </a:r>
            <a:r>
              <a:rPr lang="en-IE" sz="2200" dirty="0" smtClean="0"/>
              <a:t>handouts were made </a:t>
            </a:r>
            <a:r>
              <a:rPr lang="en-IE" sz="2200" dirty="0"/>
              <a:t>for </a:t>
            </a:r>
            <a:r>
              <a:rPr lang="en-IE" sz="2200" dirty="0" smtClean="0"/>
              <a:t>clients from the Seeking Safety Manual</a:t>
            </a:r>
            <a:endParaRPr lang="en-IE" sz="2200" dirty="0"/>
          </a:p>
          <a:p>
            <a:r>
              <a:rPr lang="en-IE" sz="2200" dirty="0"/>
              <a:t>Review the therapist’ s objectives for the session/</a:t>
            </a:r>
            <a:r>
              <a:rPr lang="en-IE" sz="2200" dirty="0" smtClean="0"/>
              <a:t>topic</a:t>
            </a:r>
          </a:p>
          <a:p>
            <a:r>
              <a:rPr lang="en-IE" sz="2200" dirty="0"/>
              <a:t>Develop a list of National and Community </a:t>
            </a:r>
            <a:r>
              <a:rPr lang="en-IE" sz="2200" dirty="0" smtClean="0"/>
              <a:t>resources</a:t>
            </a:r>
          </a:p>
          <a:p>
            <a:r>
              <a:rPr lang="en-IE" sz="2200" dirty="0" smtClean="0"/>
              <a:t>**Weekly </a:t>
            </a:r>
            <a:r>
              <a:rPr lang="en-IE" sz="2200" dirty="0"/>
              <a:t>Tea and Coffee arranged</a:t>
            </a:r>
          </a:p>
          <a:p>
            <a:pPr marL="0" indent="0">
              <a:buNone/>
            </a:pPr>
            <a:endParaRPr lang="en-IE" sz="3200" dirty="0"/>
          </a:p>
          <a:p>
            <a:endParaRPr lang="en-IE" sz="3200" dirty="0"/>
          </a:p>
          <a:p>
            <a:endParaRPr lang="en-I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a:t>Core Concepts of Treatment</a:t>
            </a:r>
            <a:endParaRPr lang="en-US" dirty="0"/>
          </a:p>
        </p:txBody>
      </p:sp>
      <p:sp>
        <p:nvSpPr>
          <p:cNvPr id="5" name="Content Placeholder 4"/>
          <p:cNvSpPr>
            <a:spLocks noGrp="1"/>
          </p:cNvSpPr>
          <p:nvPr>
            <p:ph sz="half" idx="1"/>
          </p:nvPr>
        </p:nvSpPr>
        <p:spPr/>
        <p:txBody>
          <a:bodyPr>
            <a:noAutofit/>
          </a:bodyPr>
          <a:lstStyle/>
          <a:p>
            <a:r>
              <a:rPr lang="en-IE" dirty="0"/>
              <a:t>Safety</a:t>
            </a:r>
          </a:p>
          <a:p>
            <a:r>
              <a:rPr lang="en-IE" dirty="0"/>
              <a:t>Respect yourself</a:t>
            </a:r>
          </a:p>
          <a:p>
            <a:r>
              <a:rPr lang="en-IE" dirty="0"/>
              <a:t>Use Coping- Not Substances</a:t>
            </a:r>
          </a:p>
          <a:p>
            <a:r>
              <a:rPr lang="en-IE" dirty="0"/>
              <a:t>Make the present and future better than the past</a:t>
            </a:r>
          </a:p>
          <a:p>
            <a:r>
              <a:rPr lang="en-IE" dirty="0"/>
              <a:t>Learn to trust</a:t>
            </a:r>
          </a:p>
          <a:p>
            <a:r>
              <a:rPr lang="en-IE" dirty="0"/>
              <a:t>Take Good care of your body</a:t>
            </a:r>
          </a:p>
        </p:txBody>
      </p:sp>
      <p:sp>
        <p:nvSpPr>
          <p:cNvPr id="6" name="Content Placeholder 5"/>
          <p:cNvSpPr>
            <a:spLocks noGrp="1"/>
          </p:cNvSpPr>
          <p:nvPr>
            <p:ph sz="half" idx="2"/>
          </p:nvPr>
        </p:nvSpPr>
        <p:spPr/>
        <p:txBody>
          <a:bodyPr/>
          <a:lstStyle/>
          <a:p>
            <a:r>
              <a:rPr lang="en-IE" dirty="0"/>
              <a:t>Get help from safe people</a:t>
            </a:r>
          </a:p>
          <a:p>
            <a:r>
              <a:rPr lang="en-IE" dirty="0"/>
              <a:t>To heal fully from PTSD become substance free</a:t>
            </a:r>
          </a:p>
          <a:p>
            <a:r>
              <a:rPr lang="en-IE" dirty="0"/>
              <a:t>If one method does not work, try something else</a:t>
            </a:r>
          </a:p>
          <a:p>
            <a:r>
              <a:rPr lang="en-IE" sz="2400" u="sng" dirty="0"/>
              <a:t>Never, never, never, never, never, never give up</a:t>
            </a:r>
          </a:p>
          <a:p>
            <a:pPr marL="0" indent="0">
              <a:buNone/>
            </a:pPr>
            <a:endParaRPr lang="en-US" dirty="0"/>
          </a:p>
        </p:txBody>
      </p:sp>
    </p:spTree>
    <p:extLst>
      <p:ext uri="{BB962C8B-B14F-4D97-AF65-F5344CB8AC3E}">
        <p14:creationId xmlns:p14="http://schemas.microsoft.com/office/powerpoint/2010/main" val="5520949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174" y="79468"/>
            <a:ext cx="7612063" cy="757244"/>
          </a:xfrm>
        </p:spPr>
        <p:txBody>
          <a:bodyPr/>
          <a:lstStyle/>
          <a:p>
            <a:r>
              <a:rPr lang="en-US" dirty="0" smtClean="0"/>
              <a:t>25 Topics</a:t>
            </a:r>
            <a:endParaRPr lang="en-US" dirty="0"/>
          </a:p>
        </p:txBody>
      </p:sp>
      <p:sp>
        <p:nvSpPr>
          <p:cNvPr id="3" name="Content Placeholder 2"/>
          <p:cNvSpPr>
            <a:spLocks noGrp="1"/>
          </p:cNvSpPr>
          <p:nvPr>
            <p:ph sz="half" idx="1"/>
          </p:nvPr>
        </p:nvSpPr>
        <p:spPr>
          <a:xfrm>
            <a:off x="765175" y="1700808"/>
            <a:ext cx="3657600" cy="4968552"/>
          </a:xfrm>
        </p:spPr>
        <p:txBody>
          <a:bodyPr>
            <a:normAutofit fontScale="55000" lnSpcReduction="20000"/>
          </a:bodyPr>
          <a:lstStyle/>
          <a:p>
            <a:r>
              <a:rPr lang="en-IE" dirty="0"/>
              <a:t>Introduction to Treatment/ Case Management</a:t>
            </a:r>
          </a:p>
          <a:p>
            <a:r>
              <a:rPr lang="en-IE" dirty="0"/>
              <a:t>Safety</a:t>
            </a:r>
          </a:p>
          <a:p>
            <a:r>
              <a:rPr lang="en-IE" dirty="0"/>
              <a:t>PTSD/Taking back your power</a:t>
            </a:r>
          </a:p>
          <a:p>
            <a:r>
              <a:rPr lang="en-IE" dirty="0"/>
              <a:t>Detaching from emotional pain (Grounding)</a:t>
            </a:r>
          </a:p>
          <a:p>
            <a:r>
              <a:rPr lang="en-IE" dirty="0"/>
              <a:t>When Substances control you</a:t>
            </a:r>
          </a:p>
          <a:p>
            <a:r>
              <a:rPr lang="en-IE" dirty="0"/>
              <a:t>Asking for help</a:t>
            </a:r>
          </a:p>
          <a:p>
            <a:r>
              <a:rPr lang="en-IE" dirty="0"/>
              <a:t>Taking Good care of </a:t>
            </a:r>
            <a:r>
              <a:rPr lang="en-IE" dirty="0" smtClean="0"/>
              <a:t>yourself</a:t>
            </a:r>
          </a:p>
          <a:p>
            <a:r>
              <a:rPr lang="en-IE" dirty="0"/>
              <a:t>Compassion</a:t>
            </a:r>
          </a:p>
          <a:p>
            <a:r>
              <a:rPr lang="en-IE" dirty="0"/>
              <a:t>Red + Green Flags</a:t>
            </a:r>
          </a:p>
          <a:p>
            <a:r>
              <a:rPr lang="en-IE" dirty="0"/>
              <a:t>Honesty</a:t>
            </a:r>
          </a:p>
          <a:p>
            <a:r>
              <a:rPr lang="en-IE" dirty="0"/>
              <a:t>Recovery Thinking</a:t>
            </a:r>
          </a:p>
          <a:p>
            <a:r>
              <a:rPr lang="en-IE" dirty="0"/>
              <a:t>Integrating the Split self</a:t>
            </a:r>
          </a:p>
          <a:p>
            <a:r>
              <a:rPr lang="en-IE" dirty="0"/>
              <a:t>Commitment</a:t>
            </a:r>
          </a:p>
          <a:p>
            <a:endParaRPr lang="en-IE" dirty="0"/>
          </a:p>
          <a:p>
            <a:endParaRPr lang="en-US" dirty="0"/>
          </a:p>
        </p:txBody>
      </p:sp>
      <p:sp>
        <p:nvSpPr>
          <p:cNvPr id="4" name="Content Placeholder 3"/>
          <p:cNvSpPr>
            <a:spLocks noGrp="1"/>
          </p:cNvSpPr>
          <p:nvPr>
            <p:ph sz="half" idx="2"/>
          </p:nvPr>
        </p:nvSpPr>
        <p:spPr>
          <a:xfrm>
            <a:off x="4719637" y="1772816"/>
            <a:ext cx="3657600" cy="4494634"/>
          </a:xfrm>
        </p:spPr>
        <p:txBody>
          <a:bodyPr>
            <a:normAutofit fontScale="55000" lnSpcReduction="20000"/>
          </a:bodyPr>
          <a:lstStyle/>
          <a:p>
            <a:r>
              <a:rPr lang="en-IE" dirty="0" smtClean="0"/>
              <a:t>Creating </a:t>
            </a:r>
            <a:r>
              <a:rPr lang="en-IE" dirty="0"/>
              <a:t>Meaning</a:t>
            </a:r>
          </a:p>
          <a:p>
            <a:pPr>
              <a:lnSpc>
                <a:spcPct val="90000"/>
              </a:lnSpc>
            </a:pPr>
            <a:r>
              <a:rPr lang="en-IE" dirty="0"/>
              <a:t>Community Resources</a:t>
            </a:r>
          </a:p>
          <a:p>
            <a:pPr>
              <a:lnSpc>
                <a:spcPct val="90000"/>
              </a:lnSpc>
            </a:pPr>
            <a:r>
              <a:rPr lang="en-IE" dirty="0"/>
              <a:t>Setting boundaries in relationships</a:t>
            </a:r>
          </a:p>
          <a:p>
            <a:pPr>
              <a:lnSpc>
                <a:spcPct val="90000"/>
              </a:lnSpc>
            </a:pPr>
            <a:r>
              <a:rPr lang="en-IE" dirty="0" smtClean="0"/>
              <a:t>Discovery</a:t>
            </a:r>
          </a:p>
          <a:p>
            <a:pPr>
              <a:lnSpc>
                <a:spcPct val="90000"/>
              </a:lnSpc>
            </a:pPr>
            <a:r>
              <a:rPr lang="en-IE" dirty="0"/>
              <a:t>Getting others to support your recovery</a:t>
            </a:r>
          </a:p>
          <a:p>
            <a:pPr>
              <a:lnSpc>
                <a:spcPct val="90000"/>
              </a:lnSpc>
            </a:pPr>
            <a:r>
              <a:rPr lang="en-IE" dirty="0"/>
              <a:t>Coping with triggers</a:t>
            </a:r>
          </a:p>
          <a:p>
            <a:pPr>
              <a:lnSpc>
                <a:spcPct val="90000"/>
              </a:lnSpc>
            </a:pPr>
            <a:r>
              <a:rPr lang="en-IE" dirty="0"/>
              <a:t>Respecting your time</a:t>
            </a:r>
          </a:p>
          <a:p>
            <a:pPr>
              <a:lnSpc>
                <a:spcPct val="90000"/>
              </a:lnSpc>
            </a:pPr>
            <a:r>
              <a:rPr lang="en-IE" dirty="0"/>
              <a:t>Healthy relationships</a:t>
            </a:r>
          </a:p>
          <a:p>
            <a:pPr>
              <a:lnSpc>
                <a:spcPct val="90000"/>
              </a:lnSpc>
            </a:pPr>
            <a:r>
              <a:rPr lang="en-IE" dirty="0"/>
              <a:t>Self-nurturing</a:t>
            </a:r>
          </a:p>
          <a:p>
            <a:pPr>
              <a:lnSpc>
                <a:spcPct val="90000"/>
              </a:lnSpc>
            </a:pPr>
            <a:r>
              <a:rPr lang="en-IE" dirty="0"/>
              <a:t>Healing from Anger</a:t>
            </a:r>
          </a:p>
          <a:p>
            <a:pPr>
              <a:lnSpc>
                <a:spcPct val="90000"/>
              </a:lnSpc>
            </a:pPr>
            <a:r>
              <a:rPr lang="en-IE" dirty="0"/>
              <a:t>The Life Choices game</a:t>
            </a:r>
          </a:p>
          <a:p>
            <a:pPr>
              <a:lnSpc>
                <a:spcPct val="90000"/>
              </a:lnSpc>
            </a:pPr>
            <a:r>
              <a:rPr lang="en-IE" dirty="0"/>
              <a:t>Termination</a:t>
            </a:r>
          </a:p>
          <a:p>
            <a:pPr>
              <a:lnSpc>
                <a:spcPct val="90000"/>
              </a:lnSpc>
            </a:pPr>
            <a:endParaRPr lang="en-IE" dirty="0"/>
          </a:p>
          <a:p>
            <a:endParaRPr lang="en-IE" dirty="0"/>
          </a:p>
          <a:p>
            <a:endParaRPr lang="en-US" dirty="0"/>
          </a:p>
        </p:txBody>
      </p:sp>
    </p:spTree>
    <p:extLst>
      <p:ext uri="{BB962C8B-B14F-4D97-AF65-F5344CB8AC3E}">
        <p14:creationId xmlns:p14="http://schemas.microsoft.com/office/powerpoint/2010/main" val="16127011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Format of each session</a:t>
            </a:r>
            <a:endParaRPr lang="en-IE" dirty="0"/>
          </a:p>
        </p:txBody>
      </p:sp>
      <p:sp>
        <p:nvSpPr>
          <p:cNvPr id="3" name="Content Placeholder 2"/>
          <p:cNvSpPr>
            <a:spLocks noGrp="1"/>
          </p:cNvSpPr>
          <p:nvPr>
            <p:ph idx="1"/>
          </p:nvPr>
        </p:nvSpPr>
        <p:spPr>
          <a:xfrm>
            <a:off x="179512" y="1700808"/>
            <a:ext cx="8964487" cy="4968552"/>
          </a:xfrm>
        </p:spPr>
        <p:txBody>
          <a:bodyPr>
            <a:normAutofit fontScale="25000" lnSpcReduction="20000"/>
          </a:bodyPr>
          <a:lstStyle/>
          <a:p>
            <a:r>
              <a:rPr lang="en-IE" sz="8000" dirty="0" smtClean="0"/>
              <a:t>Check-In: 5 minutes per patient</a:t>
            </a:r>
          </a:p>
          <a:p>
            <a:pPr lvl="1"/>
            <a:r>
              <a:rPr lang="en-IE" sz="6400" dirty="0" smtClean="0"/>
              <a:t>How are you feeling?, What  good  coping have you done?</a:t>
            </a:r>
          </a:p>
          <a:p>
            <a:pPr lvl="1">
              <a:buNone/>
            </a:pPr>
            <a:r>
              <a:rPr lang="en-IE" sz="6400" dirty="0" smtClean="0"/>
              <a:t>     Any substance use or unsafe behaviour?, Did you complete your commitment? Did you  utilise your community resource?</a:t>
            </a:r>
          </a:p>
          <a:p>
            <a:r>
              <a:rPr lang="en-IE" sz="8000" dirty="0" smtClean="0"/>
              <a:t>Quota</a:t>
            </a:r>
            <a:r>
              <a:rPr lang="en-IE" sz="8000" b="1" dirty="0" smtClean="0"/>
              <a:t>t</a:t>
            </a:r>
            <a:r>
              <a:rPr lang="en-IE" sz="8000" dirty="0" smtClean="0"/>
              <a:t>ion + Handout                                                                                </a:t>
            </a:r>
            <a:r>
              <a:rPr lang="en-IE" sz="6400" dirty="0" smtClean="0"/>
              <a:t>1.“It’s never too late to be what you might have been”. 2. “Although the world is full of suffering, it is full also of overcoming of it.”  3. “You are not responsible for being down, but you are responsible for getting up”</a:t>
            </a:r>
          </a:p>
          <a:p>
            <a:pPr>
              <a:buNone/>
            </a:pPr>
            <a:r>
              <a:rPr lang="en-IE" sz="8000" dirty="0" smtClean="0"/>
              <a:t>     </a:t>
            </a:r>
            <a:r>
              <a:rPr lang="en-IE" sz="6400" dirty="0" smtClean="0"/>
              <a:t>The objective is to engage patients emotionally and provide a brief point of inspiration.        Go through Handout/Topic and relate to client’s lives</a:t>
            </a:r>
          </a:p>
          <a:p>
            <a:pPr>
              <a:buNone/>
            </a:pPr>
            <a:r>
              <a:rPr lang="en-IE" sz="6400" dirty="0" smtClean="0"/>
              <a:t>	Discussion, Role play, rehearse a new skill, Safe Coping Sheet, Q+A, Grounding techniques, Commitment, make a tape, replay an event.</a:t>
            </a:r>
          </a:p>
          <a:p>
            <a:pPr>
              <a:buNone/>
            </a:pPr>
            <a:r>
              <a:rPr lang="en-IE" sz="6400" dirty="0" smtClean="0"/>
              <a:t>	Objective: Safety, reduction of Substance Use and PTSD Symptoms</a:t>
            </a:r>
            <a:endParaRPr lang="en-IE" sz="7200" dirty="0" smtClean="0"/>
          </a:p>
          <a:p>
            <a:r>
              <a:rPr lang="en-IE" sz="8000" dirty="0" smtClean="0"/>
              <a:t>Check-Out</a:t>
            </a:r>
            <a:r>
              <a:rPr lang="en-IE" sz="7200" dirty="0" smtClean="0"/>
              <a:t>:  N</a:t>
            </a:r>
            <a:r>
              <a:rPr lang="en-IE" sz="6400" dirty="0" smtClean="0"/>
              <a:t>ame 1 thing you got out of the session? What is your new commitment? What Community Resource will you use?</a:t>
            </a:r>
          </a:p>
          <a:p>
            <a:r>
              <a:rPr lang="en-IE" dirty="0" smtClean="0"/>
              <a:t>N</a:t>
            </a:r>
            <a:endParaRPr lang="en-IE" sz="72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Results</a:t>
            </a:r>
            <a:endParaRPr lang="en-IE" dirty="0"/>
          </a:p>
        </p:txBody>
      </p:sp>
      <p:sp>
        <p:nvSpPr>
          <p:cNvPr id="3" name="Content Placeholder 2"/>
          <p:cNvSpPr>
            <a:spLocks noGrp="1"/>
          </p:cNvSpPr>
          <p:nvPr>
            <p:ph idx="1"/>
          </p:nvPr>
        </p:nvSpPr>
        <p:spPr/>
        <p:txBody>
          <a:bodyPr>
            <a:normAutofit/>
          </a:bodyPr>
          <a:lstStyle/>
          <a:p>
            <a:r>
              <a:rPr lang="en-IE" dirty="0" smtClean="0"/>
              <a:t>10 women participated in the programme Dec.2016 – June 2017</a:t>
            </a:r>
          </a:p>
          <a:p>
            <a:r>
              <a:rPr lang="en-IE" dirty="0" smtClean="0"/>
              <a:t>All had suffered trauma and substance abuse</a:t>
            </a:r>
          </a:p>
          <a:p>
            <a:r>
              <a:rPr lang="en-IE" dirty="0" smtClean="0"/>
              <a:t>4 Women provided feedback at the last session.</a:t>
            </a:r>
          </a:p>
          <a:p>
            <a:r>
              <a:rPr lang="en-IE" dirty="0" smtClean="0"/>
              <a:t>Average of 2-4 participants per session and a maximum of 8 participants on 1 occasion</a:t>
            </a:r>
          </a:p>
          <a:p>
            <a:r>
              <a:rPr lang="en-IE" dirty="0" smtClean="0"/>
              <a:t>Certificate of attendances given at the end of 6 months</a:t>
            </a:r>
            <a:endParaRPr lang="en-IE"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“Seeking Safety” Feedback Questionnaire</a:t>
            </a:r>
            <a:endParaRPr lang="en-US" dirty="0"/>
          </a:p>
        </p:txBody>
      </p:sp>
      <p:sp>
        <p:nvSpPr>
          <p:cNvPr id="6" name="Content Placeholder 5"/>
          <p:cNvSpPr>
            <a:spLocks noGrp="1"/>
          </p:cNvSpPr>
          <p:nvPr>
            <p:ph idx="1"/>
          </p:nvPr>
        </p:nvSpPr>
        <p:spPr>
          <a:xfrm>
            <a:off x="765175" y="1916832"/>
            <a:ext cx="7612064" cy="4336049"/>
          </a:xfrm>
        </p:spPr>
        <p:txBody>
          <a:bodyPr>
            <a:normAutofit fontScale="70000" lnSpcReduction="20000"/>
          </a:bodyPr>
          <a:lstStyle/>
          <a:p>
            <a:r>
              <a:rPr lang="en-US" dirty="0"/>
              <a:t>How helpful was Treatment overall </a:t>
            </a:r>
            <a:r>
              <a:rPr lang="en-US" dirty="0" smtClean="0"/>
              <a:t>for: </a:t>
            </a:r>
          </a:p>
          <a:p>
            <a:pPr lvl="1"/>
            <a:r>
              <a:rPr lang="en-US" dirty="0" smtClean="0"/>
              <a:t>PTSD </a:t>
            </a:r>
            <a:r>
              <a:rPr lang="en-US" dirty="0"/>
              <a:t>and Substance </a:t>
            </a:r>
            <a:r>
              <a:rPr lang="en-US" dirty="0" smtClean="0"/>
              <a:t>Misuse?</a:t>
            </a:r>
          </a:p>
          <a:p>
            <a:pPr lvl="1"/>
            <a:r>
              <a:rPr lang="en-US" dirty="0" smtClean="0"/>
              <a:t>PTSD </a:t>
            </a:r>
            <a:r>
              <a:rPr lang="en-US" dirty="0"/>
              <a:t>alone and Substance Misuse alone?</a:t>
            </a:r>
          </a:p>
          <a:p>
            <a:r>
              <a:rPr lang="en-US" dirty="0"/>
              <a:t>How helpful were each of the topics (each coping skill)?</a:t>
            </a:r>
          </a:p>
          <a:p>
            <a:r>
              <a:rPr lang="en-US" dirty="0"/>
              <a:t>How helpful were parts of the </a:t>
            </a:r>
            <a:r>
              <a:rPr lang="en-US" dirty="0" smtClean="0"/>
              <a:t>treatment?</a:t>
            </a:r>
          </a:p>
          <a:p>
            <a:r>
              <a:rPr lang="en-IE" dirty="0" smtClean="0"/>
              <a:t>Responses were based on a </a:t>
            </a:r>
            <a:r>
              <a:rPr lang="en-IE" dirty="0" err="1" smtClean="0"/>
              <a:t>Likert</a:t>
            </a:r>
            <a:r>
              <a:rPr lang="en-IE" dirty="0" smtClean="0"/>
              <a:t> Scale with </a:t>
            </a:r>
            <a:r>
              <a:rPr lang="en-IE" b="1" dirty="0" smtClean="0"/>
              <a:t> -3 </a:t>
            </a:r>
            <a:r>
              <a:rPr lang="en-IE" dirty="0" smtClean="0"/>
              <a:t>being greatly unhelpful </a:t>
            </a:r>
            <a:r>
              <a:rPr lang="en-IE" b="1" dirty="0" smtClean="0"/>
              <a:t> +3 </a:t>
            </a:r>
            <a:r>
              <a:rPr lang="en-IE" dirty="0" smtClean="0"/>
              <a:t>being greatly helpful</a:t>
            </a:r>
          </a:p>
          <a:p>
            <a:r>
              <a:rPr lang="en-IE" dirty="0" smtClean="0">
                <a:solidFill>
                  <a:srgbClr val="FFC000"/>
                </a:solidFill>
              </a:rPr>
              <a:t>Participants rated each part of the treatment as  </a:t>
            </a:r>
            <a:r>
              <a:rPr lang="en-IE" b="1" dirty="0" smtClean="0">
                <a:solidFill>
                  <a:srgbClr val="FFC000"/>
                </a:solidFill>
              </a:rPr>
              <a:t>+ 3, “Greatly Helpful”</a:t>
            </a:r>
          </a:p>
          <a:p>
            <a:r>
              <a:rPr lang="en-IE" b="1" dirty="0" smtClean="0">
                <a:solidFill>
                  <a:srgbClr val="FFC000"/>
                </a:solidFill>
              </a:rPr>
              <a:t>70-100% </a:t>
            </a:r>
            <a:r>
              <a:rPr lang="en-IE" dirty="0" smtClean="0">
                <a:solidFill>
                  <a:srgbClr val="FFC000"/>
                </a:solidFill>
              </a:rPr>
              <a:t>stated that they will use what they have learned in the treatment in the future</a:t>
            </a:r>
          </a:p>
          <a:p>
            <a:r>
              <a:rPr lang="en-IE" b="1" dirty="0" smtClean="0">
                <a:solidFill>
                  <a:srgbClr val="FFC000"/>
                </a:solidFill>
              </a:rPr>
              <a:t>100% </a:t>
            </a:r>
            <a:r>
              <a:rPr lang="en-IE" dirty="0" smtClean="0">
                <a:solidFill>
                  <a:srgbClr val="FFC000"/>
                </a:solidFill>
              </a:rPr>
              <a:t>stated that they would recommend this treatment to others.</a:t>
            </a:r>
          </a:p>
          <a:p>
            <a:endParaRPr lang="en-US" dirty="0"/>
          </a:p>
          <a:p>
            <a:endParaRPr lang="en-US" dirty="0"/>
          </a:p>
        </p:txBody>
      </p:sp>
    </p:spTree>
    <p:extLst>
      <p:ext uri="{BB962C8B-B14F-4D97-AF65-F5344CB8AC3E}">
        <p14:creationId xmlns:p14="http://schemas.microsoft.com/office/powerpoint/2010/main" val="14023367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mtClean="0"/>
              <a:t>Individual Feedback</a:t>
            </a:r>
            <a:endParaRPr lang="en-IE"/>
          </a:p>
        </p:txBody>
      </p:sp>
      <p:sp>
        <p:nvSpPr>
          <p:cNvPr id="3" name="Content Placeholder 2"/>
          <p:cNvSpPr>
            <a:spLocks noGrp="1"/>
          </p:cNvSpPr>
          <p:nvPr>
            <p:ph idx="1"/>
          </p:nvPr>
        </p:nvSpPr>
        <p:spPr>
          <a:xfrm>
            <a:off x="765174" y="1916832"/>
            <a:ext cx="7911281" cy="4941168"/>
          </a:xfrm>
        </p:spPr>
        <p:txBody>
          <a:bodyPr>
            <a:normAutofit fontScale="92500" lnSpcReduction="20000"/>
          </a:bodyPr>
          <a:lstStyle/>
          <a:p>
            <a:r>
              <a:rPr lang="en-IE" dirty="0" smtClean="0"/>
              <a:t>Positive feedback was received from each participitant:</a:t>
            </a:r>
          </a:p>
          <a:p>
            <a:r>
              <a:rPr lang="en-IE" dirty="0" smtClean="0"/>
              <a:t>“The Seeking Safety Programme was described </a:t>
            </a:r>
            <a:r>
              <a:rPr lang="en-IE" sz="2600" i="1" dirty="0">
                <a:solidFill>
                  <a:schemeClr val="accent2">
                    <a:lumMod val="75000"/>
                  </a:schemeClr>
                </a:solidFill>
              </a:rPr>
              <a:t>“ as a brilliant course, empowering, enlightening, respectful.”</a:t>
            </a:r>
          </a:p>
          <a:p>
            <a:r>
              <a:rPr lang="en-IE" sz="2600" i="1" dirty="0">
                <a:solidFill>
                  <a:schemeClr val="accent2">
                    <a:lumMod val="75000"/>
                  </a:schemeClr>
                </a:solidFill>
              </a:rPr>
              <a:t>Learning about “red flags” helped to put on the brakes on a relapse”</a:t>
            </a:r>
          </a:p>
          <a:p>
            <a:r>
              <a:rPr lang="en-IE" dirty="0" smtClean="0"/>
              <a:t>Helped another in improving her </a:t>
            </a:r>
            <a:r>
              <a:rPr lang="en-IE" sz="2600" i="1" dirty="0" smtClean="0">
                <a:solidFill>
                  <a:schemeClr val="accent2">
                    <a:lumMod val="75000"/>
                  </a:schemeClr>
                </a:solidFill>
              </a:rPr>
              <a:t>self </a:t>
            </a:r>
            <a:r>
              <a:rPr lang="en-US" sz="2600" i="1" dirty="0" smtClean="0">
                <a:solidFill>
                  <a:schemeClr val="accent2">
                    <a:lumMod val="75000"/>
                  </a:schemeClr>
                </a:solidFill>
              </a:rPr>
              <a:t>–</a:t>
            </a:r>
            <a:r>
              <a:rPr lang="en-IE" sz="2600" i="1" dirty="0" smtClean="0">
                <a:solidFill>
                  <a:schemeClr val="accent2">
                    <a:lumMod val="75000"/>
                  </a:schemeClr>
                </a:solidFill>
              </a:rPr>
              <a:t> esteem, confidence, assertiveness and learning to say “NO</a:t>
            </a:r>
            <a:r>
              <a:rPr lang="en-IE" dirty="0" smtClean="0"/>
              <a:t>.” She had “hated” herself but found that she accepted herself and </a:t>
            </a:r>
            <a:r>
              <a:rPr lang="en-IE" sz="2600" i="1" dirty="0" smtClean="0">
                <a:solidFill>
                  <a:schemeClr val="accent2">
                    <a:lumMod val="75000"/>
                  </a:schemeClr>
                </a:solidFill>
              </a:rPr>
              <a:t>had a better relationship with her daughter</a:t>
            </a:r>
          </a:p>
          <a:p>
            <a:r>
              <a:rPr lang="en-IE" dirty="0" smtClean="0"/>
              <a:t>Another client realised the power of becoming “honest” with herself and </a:t>
            </a:r>
            <a:r>
              <a:rPr lang="en-IE" sz="2600" i="1" dirty="0">
                <a:solidFill>
                  <a:schemeClr val="accent2">
                    <a:lumMod val="75000"/>
                  </a:schemeClr>
                </a:solidFill>
              </a:rPr>
              <a:t>feeling not alone , more positive and to “make things that matter to me more important”</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5.jpeg"/><Relationship Id="rId4" Type="http://schemas.openxmlformats.org/officeDocument/2006/relationships/image" Target="../media/image4.jpeg"/></Relationships>
</file>

<file path=ppt/theme/theme1.xml><?xml version="1.0" encoding="utf-8"?>
<a:theme xmlns:a="http://schemas.openxmlformats.org/drawingml/2006/main" name="Habitat">
  <a:themeElements>
    <a:clrScheme name="Habitat">
      <a:dk1>
        <a:sysClr val="windowText" lastClr="000000"/>
      </a:dk1>
      <a:lt1>
        <a:sysClr val="window" lastClr="FFFFFF"/>
      </a:lt1>
      <a:dk2>
        <a:srgbClr val="194431"/>
      </a:dk2>
      <a:lt2>
        <a:srgbClr val="F0E6C3"/>
      </a:lt2>
      <a:accent1>
        <a:srgbClr val="F8C000"/>
      </a:accent1>
      <a:accent2>
        <a:srgbClr val="F88600"/>
      </a:accent2>
      <a:accent3>
        <a:srgbClr val="F83500"/>
      </a:accent3>
      <a:accent4>
        <a:srgbClr val="8B723D"/>
      </a:accent4>
      <a:accent5>
        <a:srgbClr val="818B3D"/>
      </a:accent5>
      <a:accent6>
        <a:srgbClr val="586215"/>
      </a:accent6>
      <a:hlink>
        <a:srgbClr val="FF621D"/>
      </a:hlink>
      <a:folHlink>
        <a:srgbClr val="F3D26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abitat">
      <a:fillStyleLst>
        <a:solidFill>
          <a:schemeClr val="phClr"/>
        </a:solidFill>
        <a:blipFill rotWithShape="1">
          <a:blip xmlns:r="http://schemas.openxmlformats.org/officeDocument/2006/relationships" r:embed="rId1">
            <a:duotone>
              <a:schemeClr val="phClr">
                <a:shade val="10000"/>
                <a:satMod val="130000"/>
              </a:schemeClr>
              <a:schemeClr val="phClr">
                <a:satMod val="275000"/>
              </a:schemeClr>
            </a:duotone>
          </a:blip>
          <a:tile tx="0" ty="0" sx="40000" sy="40000" flip="none" algn="tl"/>
        </a:blipFill>
        <a:blipFill rotWithShape="1">
          <a:blip xmlns:r="http://schemas.openxmlformats.org/officeDocument/2006/relationships" r:embed="rId2">
            <a:duotone>
              <a:schemeClr val="phClr">
                <a:shade val="40000"/>
                <a:satMod val="130000"/>
              </a:schemeClr>
              <a:schemeClr val="phClr">
                <a:satMod val="275000"/>
              </a:schemeClr>
            </a:duotone>
          </a:blip>
          <a:stretch/>
        </a:blipFill>
      </a:fillStyleLst>
      <a:lnStyleLst>
        <a:ln w="12700" cap="flat" cmpd="sng" algn="ctr">
          <a:solidFill>
            <a:schemeClr val="phClr">
              <a:shade val="90000"/>
              <a:satMod val="105000"/>
            </a:schemeClr>
          </a:solidFill>
          <a:prstDash val="solid"/>
        </a:ln>
        <a:ln w="25400" cap="flat" cmpd="sng" algn="ctr">
          <a:solidFill>
            <a:schemeClr val="phClr">
              <a:shade val="80000"/>
            </a:schemeClr>
          </a:solidFill>
          <a:prstDash val="solid"/>
        </a:ln>
        <a:ln w="25400" cap="flat" cmpd="sng" algn="ctr">
          <a:solidFill>
            <a:schemeClr val="phClr">
              <a:shade val="70000"/>
            </a:schemeClr>
          </a:solidFill>
          <a:prstDash val="solid"/>
        </a:ln>
      </a:lnStyleLst>
      <a:effectStyleLst>
        <a:effectStyle>
          <a:effectLst/>
        </a:effectStyle>
        <a:effectStyle>
          <a:effectLst>
            <a:outerShdw blurRad="88900" dir="4200000" sx="105000" sy="105000" algn="t" rotWithShape="0">
              <a:srgbClr val="000000">
                <a:alpha val="40000"/>
              </a:srgbClr>
            </a:outerShdw>
          </a:effectLst>
        </a:effectStyle>
        <a:effectStyle>
          <a:effectLst>
            <a:innerShdw blurRad="76200" dist="25400" dir="13200000">
              <a:srgbClr val="000000">
                <a:alpha val="80000"/>
              </a:srgbClr>
            </a:innerShdw>
          </a:effectLst>
          <a:scene3d>
            <a:camera prst="orthographicFront">
              <a:rot lat="0" lon="0" rev="0"/>
            </a:camera>
            <a:lightRig rig="balanced" dir="t">
              <a:rot lat="0" lon="0" rev="19800000"/>
            </a:lightRig>
          </a:scene3d>
          <a:sp3d prstMaterial="softEdge">
            <a:bevelT w="0" h="0"/>
          </a:sp3d>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Habitat.thmx</Template>
  <TotalTime>916</TotalTime>
  <Words>1226</Words>
  <Application>Microsoft Office PowerPoint</Application>
  <PresentationFormat>On-screen Show (4:3)</PresentationFormat>
  <Paragraphs>142</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Habitat</vt:lpstr>
      <vt:lpstr>The establishment of a  “Seeking Safety” Group in  The National Drug Treatment Centre.</vt:lpstr>
      <vt:lpstr>“Seeking Safety”</vt:lpstr>
      <vt:lpstr>Prior to Commencement of Treatment</vt:lpstr>
      <vt:lpstr>Core Concepts of Treatment</vt:lpstr>
      <vt:lpstr>25 Topics</vt:lpstr>
      <vt:lpstr>Format of each session</vt:lpstr>
      <vt:lpstr>Results</vt:lpstr>
      <vt:lpstr>“Seeking Safety” Feedback Questionnaire</vt:lpstr>
      <vt:lpstr>Individual Feedback</vt:lpstr>
      <vt:lpstr>PowerPoint Presentation</vt:lpstr>
      <vt:lpstr>Unique Features</vt:lpstr>
      <vt:lpstr>Progress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establishment of a Seeking Safety Group in the NDTC</dc:title>
  <dc:creator>Admin</dc:creator>
  <cp:lastModifiedBy>Brian Galvin</cp:lastModifiedBy>
  <cp:revision>92</cp:revision>
  <dcterms:created xsi:type="dcterms:W3CDTF">2017-11-13T14:20:07Z</dcterms:created>
  <dcterms:modified xsi:type="dcterms:W3CDTF">2018-11-07T16:55:41Z</dcterms:modified>
</cp:coreProperties>
</file>