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2" r:id="rId2"/>
    <p:sldId id="273" r:id="rId3"/>
    <p:sldId id="275" r:id="rId4"/>
    <p:sldId id="276" r:id="rId5"/>
    <p:sldId id="277" r:id="rId6"/>
    <p:sldId id="279" r:id="rId7"/>
    <p:sldId id="282" r:id="rId8"/>
    <p:sldId id="2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117" d="100"/>
          <a:sy n="117" d="100"/>
        </p:scale>
        <p:origin x="-10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11/5/2018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11/5/2018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a footer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Dual Diagnosis – A Community Led Response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Clancy</a:t>
            </a:r>
          </a:p>
          <a:p>
            <a:r>
              <a:rPr lang="en-US" dirty="0" smtClean="0"/>
              <a:t>Coordinator  </a:t>
            </a:r>
          </a:p>
          <a:p>
            <a:r>
              <a:rPr lang="en-US" dirty="0" smtClean="0"/>
              <a:t>Clondalkin Drug &amp; Alcohol Task Force </a:t>
            </a:r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0100"/>
            <a:ext cx="3510018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Background</a:t>
            </a:r>
            <a:r>
              <a:rPr lang="en-US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1277600" cy="469392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Noticeable increase in service users presenting to substance misuse services with more severe co-occurring disorders and complex needs that were resource intensive.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Little or no interagency work between substance misuse services and mental health services.  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/>
              <a:t>These issues highlighted at T&amp;R subgroup and the need for a coordinated approach locally. 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Initial meeting with </a:t>
            </a:r>
            <a:r>
              <a:rPr lang="en-US" dirty="0" smtClean="0"/>
              <a:t>Community Mental Health Team </a:t>
            </a:r>
            <a:r>
              <a:rPr lang="en-US" dirty="0"/>
              <a:t>took place in August 2014.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Similar issues identified by CMH re: more complex cases, resource intensive, the need for formal case management.  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099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9100"/>
            <a:ext cx="10972800" cy="1092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The Process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11300"/>
            <a:ext cx="11468100" cy="5181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Social worker and CNM joined the T&amp;R sub group of CDATF.</a:t>
            </a:r>
          </a:p>
          <a:p>
            <a:pPr algn="just"/>
            <a:r>
              <a:rPr lang="en-US" dirty="0" smtClean="0"/>
              <a:t>A presentation of the NDRF given to the clinical team of CMH.</a:t>
            </a:r>
          </a:p>
          <a:p>
            <a:pPr algn="just"/>
            <a:r>
              <a:rPr lang="en-US" dirty="0" smtClean="0"/>
              <a:t>A training needs analysis from CMH and local substance misuse services undertaken by CDATF in relation to dual diagnosis. </a:t>
            </a:r>
          </a:p>
          <a:p>
            <a:pPr algn="just"/>
            <a:r>
              <a:rPr lang="en-US" dirty="0" smtClean="0"/>
              <a:t>A training programme solely for CMH including:</a:t>
            </a:r>
          </a:p>
          <a:p>
            <a:pPr lvl="1" algn="just"/>
            <a:r>
              <a:rPr lang="en-US" dirty="0" smtClean="0"/>
              <a:t>Drug awareness.</a:t>
            </a:r>
          </a:p>
          <a:p>
            <a:pPr lvl="1" algn="just"/>
            <a:r>
              <a:rPr lang="en-US" dirty="0" smtClean="0"/>
              <a:t>Harm reduction.</a:t>
            </a:r>
          </a:p>
          <a:p>
            <a:pPr lvl="1" algn="just"/>
            <a:r>
              <a:rPr lang="en-US" dirty="0" smtClean="0"/>
              <a:t>SAOR (Screening &amp; Brief Intervention). </a:t>
            </a:r>
          </a:p>
          <a:p>
            <a:pPr algn="just"/>
            <a:r>
              <a:rPr lang="en-US" dirty="0" smtClean="0"/>
              <a:t>Other training that CMH were included on was:</a:t>
            </a:r>
          </a:p>
          <a:p>
            <a:pPr lvl="1" algn="just"/>
            <a:r>
              <a:rPr lang="en-US" dirty="0" smtClean="0"/>
              <a:t>MAPA </a:t>
            </a:r>
          </a:p>
          <a:p>
            <a:pPr lvl="1" algn="just"/>
            <a:r>
              <a:rPr lang="en-US" dirty="0" smtClean="0"/>
              <a:t>Domestic Violence</a:t>
            </a:r>
          </a:p>
          <a:p>
            <a:pPr lvl="1" algn="just"/>
            <a:r>
              <a:rPr lang="en-US" dirty="0" smtClean="0"/>
              <a:t>Cannabis training </a:t>
            </a:r>
          </a:p>
          <a:p>
            <a:pPr lvl="1" algn="just"/>
            <a:r>
              <a:rPr lang="en-US" dirty="0" smtClean="0"/>
              <a:t>Solution focused brief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2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9800"/>
            <a:ext cx="11404600" cy="5765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Community Mental Health also delivered training in the substance misuse services regarding medication, purpose and side effects.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Presentations of each of the substance misuse services took place at the clinical meetings of CMH and vice versa.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2016 as part of the T&amp;R work plan saw the establishment of the Dual Diagnosis Working group.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group consisted of the following members:</a:t>
            </a:r>
          </a:p>
          <a:p>
            <a:pPr lvl="1" algn="just"/>
            <a:r>
              <a:rPr lang="en-US" dirty="0" smtClean="0"/>
              <a:t>CDATF Rehabilitation Coordinator </a:t>
            </a:r>
            <a:r>
              <a:rPr lang="en-IE" dirty="0" smtClean="0"/>
              <a:t>(Chair)</a:t>
            </a:r>
          </a:p>
          <a:p>
            <a:pPr lvl="1" algn="just"/>
            <a:r>
              <a:rPr lang="en-US" dirty="0" smtClean="0"/>
              <a:t>CASP </a:t>
            </a:r>
          </a:p>
          <a:p>
            <a:pPr lvl="1" algn="just"/>
            <a:r>
              <a:rPr lang="en-US" dirty="0" smtClean="0"/>
              <a:t>Clondalkin Tus Nua </a:t>
            </a:r>
          </a:p>
          <a:p>
            <a:pPr lvl="1" algn="just"/>
            <a:r>
              <a:rPr lang="en-US" dirty="0" smtClean="0"/>
              <a:t>Neart LeCheile </a:t>
            </a:r>
          </a:p>
          <a:p>
            <a:pPr lvl="1" algn="just"/>
            <a:r>
              <a:rPr lang="en-US" dirty="0" smtClean="0"/>
              <a:t>Clondalkin Travellers Development Group </a:t>
            </a:r>
          </a:p>
          <a:p>
            <a:pPr lvl="1" algn="just"/>
            <a:r>
              <a:rPr lang="en-US" dirty="0" smtClean="0"/>
              <a:t>Community Mental Health Team</a:t>
            </a:r>
          </a:p>
        </p:txBody>
      </p:sp>
    </p:spTree>
    <p:extLst>
      <p:ext uri="{BB962C8B-B14F-4D97-AF65-F5344CB8AC3E}">
        <p14:creationId xmlns:p14="http://schemas.microsoft.com/office/powerpoint/2010/main" val="95728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Dual Diagnosis Working Group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1252200" cy="4681220"/>
          </a:xfrm>
        </p:spPr>
        <p:txBody>
          <a:bodyPr>
            <a:normAutofit lnSpcReduction="10000"/>
          </a:bodyPr>
          <a:lstStyle/>
          <a:p>
            <a:pPr algn="just"/>
            <a:r>
              <a:rPr lang="en-IE" dirty="0"/>
              <a:t>K</a:t>
            </a:r>
            <a:r>
              <a:rPr lang="en-IE" dirty="0" smtClean="0"/>
              <a:t>ey </a:t>
            </a:r>
            <a:r>
              <a:rPr lang="en-IE" dirty="0"/>
              <a:t>areas of work / discussion has been the following</a:t>
            </a:r>
            <a:r>
              <a:rPr lang="en-IE" dirty="0" smtClean="0"/>
              <a:t>:</a:t>
            </a:r>
          </a:p>
          <a:p>
            <a:pPr marL="0" indent="0" algn="just">
              <a:buNone/>
            </a:pPr>
            <a:endParaRPr lang="en-IE" dirty="0"/>
          </a:p>
          <a:p>
            <a:pPr lvl="1" algn="just"/>
            <a:r>
              <a:rPr lang="en-IE" dirty="0"/>
              <a:t>Experiences within all projects of dual diagnosis and gathering baseline data of the issue locally</a:t>
            </a:r>
            <a:r>
              <a:rPr lang="en-IE" dirty="0" smtClean="0"/>
              <a:t>.</a:t>
            </a:r>
          </a:p>
          <a:p>
            <a:pPr lvl="1" algn="just"/>
            <a:r>
              <a:rPr lang="en-IE" dirty="0" smtClean="0"/>
              <a:t>Gathering baseline data.</a:t>
            </a:r>
            <a:endParaRPr lang="en-IE" dirty="0"/>
          </a:p>
          <a:p>
            <a:pPr lvl="1" algn="just"/>
            <a:r>
              <a:rPr lang="en-IE" dirty="0"/>
              <a:t>Barriers / challenges in relation to service provision / integrated care pathways for service users (Addiction services and Mental Health services).</a:t>
            </a:r>
          </a:p>
          <a:p>
            <a:pPr lvl="1" algn="just"/>
            <a:r>
              <a:rPr lang="en-IE" dirty="0"/>
              <a:t>Current gaps.</a:t>
            </a:r>
          </a:p>
          <a:p>
            <a:pPr lvl="1" algn="just"/>
            <a:r>
              <a:rPr lang="en-IE" dirty="0"/>
              <a:t>Training needs.</a:t>
            </a:r>
          </a:p>
          <a:p>
            <a:pPr lvl="1" algn="just"/>
            <a:r>
              <a:rPr lang="en-IE" dirty="0"/>
              <a:t>Formalising relationships between mental health services and addiction services using a case management approach.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203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10972800" cy="889000"/>
          </a:xfrm>
        </p:spPr>
        <p:txBody>
          <a:bodyPr/>
          <a:lstStyle/>
          <a:p>
            <a:pPr algn="ctr"/>
            <a:r>
              <a:rPr lang="en-US" b="1" dirty="0" smtClean="0"/>
              <a:t>Formalized Share Care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1353800" cy="54737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CDATF worked closely with the management of 3 local community drug services and the clinical team in CMH to draft a document to formalize shared care locally.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This process allowed for the needs of each service, the resources available and best practice to be considered when drafting an MOU.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This MOU was drafted and states that those who have a key worker in both services and give consent then case management will be central to a formal shared care plan between the services. </a:t>
            </a:r>
            <a:r>
              <a:rPr lang="en-US" dirty="0"/>
              <a:t> </a:t>
            </a:r>
            <a:r>
              <a:rPr lang="en-US" dirty="0" smtClean="0"/>
              <a:t>MOU </a:t>
            </a:r>
            <a:r>
              <a:rPr lang="en-US" dirty="0"/>
              <a:t>signed in September 2017 and launched at a dual diagnosis seminar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The seminar highlighted the process to </a:t>
            </a:r>
            <a:r>
              <a:rPr lang="en-US" dirty="0" smtClean="0"/>
              <a:t>date and included inputs from Mike Scully (HSE) &amp; Liam </a:t>
            </a:r>
            <a:r>
              <a:rPr lang="en-US" dirty="0" err="1" smtClean="0"/>
              <a:t>MacGabhann</a:t>
            </a:r>
            <a:r>
              <a:rPr lang="en-US" dirty="0" smtClean="0"/>
              <a:t> (NACD Research).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Consultation </a:t>
            </a:r>
            <a:r>
              <a:rPr lang="en-US" dirty="0"/>
              <a:t>took place with all attendees to identify specific training needs and the ongoing role of the CDATF in the </a:t>
            </a:r>
            <a:r>
              <a:rPr lang="en-US" dirty="0" smtClean="0"/>
              <a:t>process.  Training </a:t>
            </a:r>
            <a:r>
              <a:rPr lang="en-US" dirty="0"/>
              <a:t>plan commenced in April 2018 (supported and funded through CDATF).</a:t>
            </a:r>
            <a:endParaRPr lang="en-IE" dirty="0"/>
          </a:p>
          <a:p>
            <a:pPr algn="just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318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6400"/>
            <a:ext cx="10972800" cy="1028700"/>
          </a:xfrm>
        </p:spPr>
        <p:txBody>
          <a:bodyPr/>
          <a:lstStyle/>
          <a:p>
            <a:pPr algn="ctr"/>
            <a:r>
              <a:rPr lang="en-IE" b="1" dirty="0" smtClean="0"/>
              <a:t>Outcomes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6700"/>
            <a:ext cx="10972800" cy="4787900"/>
          </a:xfrm>
        </p:spPr>
        <p:txBody>
          <a:bodyPr/>
          <a:lstStyle/>
          <a:p>
            <a:pPr algn="just"/>
            <a:r>
              <a:rPr lang="en-IE" dirty="0" smtClean="0"/>
              <a:t>Reduction in duplication of services.</a:t>
            </a:r>
          </a:p>
          <a:p>
            <a:pPr algn="just"/>
            <a:r>
              <a:rPr lang="en-IE" dirty="0" smtClean="0"/>
              <a:t>More integrated care pathways for those with co-occurring disorders. </a:t>
            </a:r>
          </a:p>
          <a:p>
            <a:pPr algn="just"/>
            <a:r>
              <a:rPr lang="en-IE" dirty="0" smtClean="0"/>
              <a:t>Better understanding of both sectors of roles / responsibilities and challenges.</a:t>
            </a:r>
          </a:p>
          <a:p>
            <a:pPr algn="just"/>
            <a:r>
              <a:rPr lang="en-IE" dirty="0" smtClean="0"/>
              <a:t>Reduction in hospital stays for 3 complex cases locally.</a:t>
            </a:r>
          </a:p>
          <a:p>
            <a:pPr algn="just"/>
            <a:r>
              <a:rPr lang="en-IE" dirty="0" smtClean="0"/>
              <a:t>Improved information sharing and formalised shared care planning leading to early intervention to those requiring additional supports.</a:t>
            </a:r>
          </a:p>
          <a:p>
            <a:pPr algn="just"/>
            <a:r>
              <a:rPr lang="en-IE" dirty="0" smtClean="0"/>
              <a:t>CDATF to support local drug services, Traveller Project &amp; youth services to become WRAP facilitators and provide WRAP as part of service provision. </a:t>
            </a:r>
          </a:p>
          <a:p>
            <a:pPr algn="just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1728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Factors in Success to Date 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1277600" cy="4770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Representation of the drug services and CMH on the T&amp;R sub group and the dual diagnosis working group.</a:t>
            </a:r>
          </a:p>
          <a:p>
            <a:pPr algn="just"/>
            <a:r>
              <a:rPr lang="en-US" dirty="0" smtClean="0"/>
              <a:t>An understanding of what each services does and the rationale.  </a:t>
            </a:r>
          </a:p>
          <a:p>
            <a:pPr algn="just"/>
            <a:r>
              <a:rPr lang="en-US" dirty="0" smtClean="0"/>
              <a:t>Drug services changing assessment tools (e.g. using AUDIT / DUDIT  CUDIT and HAD).</a:t>
            </a:r>
          </a:p>
          <a:p>
            <a:pPr algn="just"/>
            <a:r>
              <a:rPr lang="en-US" dirty="0" smtClean="0"/>
              <a:t>CMH using screening tools.</a:t>
            </a:r>
          </a:p>
          <a:p>
            <a:pPr algn="just"/>
            <a:r>
              <a:rPr lang="en-US" dirty="0" smtClean="0"/>
              <a:t>The process of relationship building and formalizing what we were doing locally allowed more seamless information sharing, more integrated referral pathways and was seen as a supportive measure to the service user but also the staff in both sectors dealing with those with dual diagnosis.</a:t>
            </a:r>
          </a:p>
          <a:p>
            <a:pPr algn="just"/>
            <a:r>
              <a:rPr lang="en-US" dirty="0" smtClean="0"/>
              <a:t>Training and development – being supported by the CDATF to formalize relationships, deliver training locally and delivering specific training and development pieces to both sectors was beneficial.</a:t>
            </a:r>
          </a:p>
          <a:p>
            <a:pPr algn="just"/>
            <a:r>
              <a:rPr lang="en-US" dirty="0" smtClean="0"/>
              <a:t>Having a lead driver for this piece locally.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2756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76</TotalTime>
  <Words>738</Words>
  <Application>Microsoft Office PowerPoint</Application>
  <PresentationFormat>Custom</PresentationFormat>
  <Paragraphs>75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Presentation on brainstorming</vt:lpstr>
      <vt:lpstr>Dual Diagnosis – A Community Led Response</vt:lpstr>
      <vt:lpstr>Background </vt:lpstr>
      <vt:lpstr>The Process </vt:lpstr>
      <vt:lpstr>PowerPoint Presentation</vt:lpstr>
      <vt:lpstr>Dual Diagnosis Working Group </vt:lpstr>
      <vt:lpstr>Formalized Share Care </vt:lpstr>
      <vt:lpstr>Outcomes </vt:lpstr>
      <vt:lpstr>Factors in Success to Date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Diagnosis  Clondalkin</dc:title>
  <dc:creator>Jennifer</dc:creator>
  <cp:lastModifiedBy>Brian Galvin</cp:lastModifiedBy>
  <cp:revision>13</cp:revision>
  <dcterms:created xsi:type="dcterms:W3CDTF">2018-05-31T13:42:39Z</dcterms:created>
  <dcterms:modified xsi:type="dcterms:W3CDTF">2018-11-05T11:57:17Z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