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3" r:id="rId3"/>
    <p:sldId id="268" r:id="rId4"/>
    <p:sldId id="269" r:id="rId5"/>
    <p:sldId id="270" r:id="rId6"/>
    <p:sldId id="264" r:id="rId7"/>
    <p:sldId id="267" r:id="rId8"/>
    <p:sldId id="266" r:id="rId9"/>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ghna Harte" initials="AH"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007E"/>
    <a:srgbClr val="F39200"/>
    <a:srgbClr val="CC3399"/>
    <a:srgbClr val="B82E8A"/>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3265" autoAdjust="0"/>
    <p:restoredTop sz="94245" autoAdjust="0"/>
  </p:normalViewPr>
  <p:slideViewPr>
    <p:cSldViewPr>
      <p:cViewPr>
        <p:scale>
          <a:sx n="54" d="100"/>
          <a:sy n="54" d="100"/>
        </p:scale>
        <p:origin x="-3750" y="-82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3A7F3F-B71B-46BD-8349-EBA40495DA10}" type="datetimeFigureOut">
              <a:rPr lang="en-IE" smtClean="0"/>
              <a:t>11/07/2018</a:t>
            </a:fld>
            <a:endParaRPr lang="en-IE"/>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893DC5-8224-4C91-837F-B02E2D2C25B8}" type="slidenum">
              <a:rPr lang="en-IE" smtClean="0"/>
              <a:t>‹#›</a:t>
            </a:fld>
            <a:endParaRPr lang="en-IE"/>
          </a:p>
        </p:txBody>
      </p:sp>
    </p:spTree>
    <p:extLst>
      <p:ext uri="{BB962C8B-B14F-4D97-AF65-F5344CB8AC3E}">
        <p14:creationId xmlns:p14="http://schemas.microsoft.com/office/powerpoint/2010/main" val="38360325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endParaRPr lang="en-IE"/>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E"/>
          </a:p>
        </p:txBody>
      </p:sp>
      <p:sp>
        <p:nvSpPr>
          <p:cNvPr id="4" name="Date Placeholder 3"/>
          <p:cNvSpPr>
            <a:spLocks noGrp="1"/>
          </p:cNvSpPr>
          <p:nvPr>
            <p:ph type="dt" sz="half" idx="10"/>
          </p:nvPr>
        </p:nvSpPr>
        <p:spPr/>
        <p:txBody>
          <a:bodyPr/>
          <a:lstStyle/>
          <a:p>
            <a:fld id="{FD2BC885-44A2-460E-BF8F-065174723A48}" type="datetime1">
              <a:rPr lang="en-IE" smtClean="0"/>
              <a:t>11/07/2018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264ED33-5565-487D-A84A-8564CA34D8C5}" type="slidenum">
              <a:rPr lang="en-IE" smtClean="0"/>
              <a:t>‹#›</a:t>
            </a:fld>
            <a:endParaRPr lang="en-I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311F1EFA-8B3F-4045-8829-A7B3CB5C2BCB}" type="datetime1">
              <a:rPr lang="en-IE" smtClean="0"/>
              <a:t>11/07/2018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264ED33-5565-487D-A84A-8564CA34D8C5}" type="slidenum">
              <a:rPr lang="en-IE" smtClean="0"/>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a:t>Click to edit Master title style</a:t>
            </a:r>
            <a:endParaRPr lang="en-IE"/>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174F1E59-4B89-473E-81FC-3481E96ACE03}" type="datetime1">
              <a:rPr lang="en-IE" smtClean="0"/>
              <a:t>11/07/2018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264ED33-5565-487D-A84A-8564CA34D8C5}" type="slidenum">
              <a:rPr lang="en-IE" smtClean="0"/>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ABEF0D70-BA70-44E3-BC17-1A6AC67716D3}" type="datetime1">
              <a:rPr lang="en-IE" smtClean="0"/>
              <a:t>11/07/2018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264ED33-5565-487D-A84A-8564CA34D8C5}" type="slidenum">
              <a:rPr lang="en-IE" smtClean="0"/>
              <a:t>‹#›</a:t>
            </a:fld>
            <a:endParaRPr lang="en-I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endParaRPr lang="en-IE"/>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29AE86-9B08-4392-BEC4-EF009175927F}" type="datetime1">
              <a:rPr lang="en-IE" smtClean="0"/>
              <a:t>11/07/2018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264ED33-5565-487D-A84A-8564CA34D8C5}" type="slidenum">
              <a:rPr lang="en-IE" smtClean="0"/>
              <a:t>‹#›</a:t>
            </a:fld>
            <a:endParaRPr lang="en-I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p:cNvSpPr>
            <a:spLocks noGrp="1"/>
          </p:cNvSpPr>
          <p:nvPr>
            <p:ph type="dt" sz="half" idx="10"/>
          </p:nvPr>
        </p:nvSpPr>
        <p:spPr/>
        <p:txBody>
          <a:bodyPr/>
          <a:lstStyle/>
          <a:p>
            <a:fld id="{F3B88F2B-1EC1-4E19-8418-6B7C16D1AB0A}" type="datetime1">
              <a:rPr lang="en-IE" smtClean="0"/>
              <a:t>11/07/2018</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4264ED33-5565-487D-A84A-8564CA34D8C5}" type="slidenum">
              <a:rPr lang="en-IE" smtClean="0"/>
              <a:t>‹#›</a:t>
            </a:fld>
            <a:endParaRPr lang="en-I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E"/>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p:cNvSpPr>
            <a:spLocks noGrp="1"/>
          </p:cNvSpPr>
          <p:nvPr>
            <p:ph type="dt" sz="half" idx="10"/>
          </p:nvPr>
        </p:nvSpPr>
        <p:spPr/>
        <p:txBody>
          <a:bodyPr/>
          <a:lstStyle/>
          <a:p>
            <a:fld id="{DF47B495-36CF-4106-BC1F-491D653B746E}" type="datetime1">
              <a:rPr lang="en-IE" smtClean="0"/>
              <a:t>11/07/2018</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4264ED33-5565-487D-A84A-8564CA34D8C5}" type="slidenum">
              <a:rPr lang="en-IE" smtClean="0"/>
              <a:t>‹#›</a:t>
            </a:fld>
            <a:endParaRPr lang="en-I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Date Placeholder 2"/>
          <p:cNvSpPr>
            <a:spLocks noGrp="1"/>
          </p:cNvSpPr>
          <p:nvPr>
            <p:ph type="dt" sz="half" idx="10"/>
          </p:nvPr>
        </p:nvSpPr>
        <p:spPr/>
        <p:txBody>
          <a:bodyPr/>
          <a:lstStyle/>
          <a:p>
            <a:fld id="{300309A3-D1DF-45B3-BD01-C5084F786A22}" type="datetime1">
              <a:rPr lang="en-IE" smtClean="0"/>
              <a:t>11/07/2018</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4264ED33-5565-487D-A84A-8564CA34D8C5}" type="slidenum">
              <a:rPr lang="en-IE" smtClean="0"/>
              <a:t>‹#›</a:t>
            </a:fld>
            <a:endParaRPr lang="en-I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7C187E-F4CB-446C-8993-3E8E098E8736}" type="datetime1">
              <a:rPr lang="en-IE" smtClean="0"/>
              <a:t>11/07/2018</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4264ED33-5565-487D-A84A-8564CA34D8C5}" type="slidenum">
              <a:rPr lang="en-IE" smtClean="0"/>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endParaRPr lang="en-IE"/>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1FC049D-E2E4-412E-90E4-CB8D596675A0}" type="datetime1">
              <a:rPr lang="en-IE" smtClean="0"/>
              <a:t>11/07/2018</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4264ED33-5565-487D-A84A-8564CA34D8C5}" type="slidenum">
              <a:rPr lang="en-IE" smtClean="0"/>
              <a:t>‹#›</a:t>
            </a:fld>
            <a:endParaRPr lang="en-I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endParaRPr lang="en-IE"/>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FB0A18B-AAFE-45FC-A2CB-9692CE5FAB6C}" type="datetime1">
              <a:rPr lang="en-IE" smtClean="0"/>
              <a:t>11/07/2018</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4264ED33-5565-487D-A84A-8564CA34D8C5}" type="slidenum">
              <a:rPr lang="en-IE" smtClean="0"/>
              <a:t>‹#›</a:t>
            </a:fld>
            <a:endParaRPr lang="en-I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dirty="0"/>
              <a:t>Click to edit Master title style</a:t>
            </a:r>
            <a:endParaRPr lang="en-IE" dirty="0"/>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E" dirty="0"/>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defRPr>
            </a:lvl1pPr>
          </a:lstStyle>
          <a:p>
            <a:fld id="{B173792D-6027-4187-88B7-62AD1FD095A4}" type="datetime1">
              <a:rPr lang="en-IE" smtClean="0"/>
              <a:t>11/07/2018</a:t>
            </a:fld>
            <a:endParaRPr lang="en-IE" dirty="0"/>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defRPr>
            </a:lvl1pPr>
          </a:lstStyle>
          <a:p>
            <a:endParaRPr lang="en-IE" dirty="0"/>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defRPr>
            </a:lvl1pPr>
          </a:lstStyle>
          <a:p>
            <a:fld id="{4264ED33-5565-487D-A84A-8564CA34D8C5}" type="slidenum">
              <a:rPr lang="en-IE" smtClean="0"/>
              <a:pPr/>
              <a:t>‹#›</a:t>
            </a:fld>
            <a:endParaRPr lang="en-IE"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al" panose="020B0604020202020204"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anose="020B0604020202020204"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anose="020B0604020202020204"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hyperlink" Target="http://www.askaboutalcohol.ie/" TargetMode="Externa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hyperlink" Target="http://askaboutalcohol.ie/your-drinking/drinks-calculator/" TargetMode="External"/><Relationship Id="rId2" Type="http://schemas.openxmlformats.org/officeDocument/2006/relationships/slideLayout" Target="../slideLayouts/slideLayout7.xml"/><Relationship Id="rId1" Type="http://schemas.openxmlformats.org/officeDocument/2006/relationships/themeOverride" Target="../theme/themeOverride1.xml"/><Relationship Id="rId4" Type="http://schemas.openxmlformats.org/officeDocument/2006/relationships/image" Target="../media/image6.gif"/></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www.askaboutalcohol.ie/" TargetMode="External"/><Relationship Id="rId2" Type="http://schemas.openxmlformats.org/officeDocument/2006/relationships/hyperlink" Target="http://askaboutalcohol.ie/your-drinking/drinks-calculator/" TargetMode="External"/><Relationship Id="rId1" Type="http://schemas.openxmlformats.org/officeDocument/2006/relationships/slideLayout" Target="../slideLayouts/slideLayout7.xml"/><Relationship Id="rId5" Type="http://schemas.openxmlformats.org/officeDocument/2006/relationships/hyperlink" Target="http://askaboutalcohol.ie/health/effects-on-the-body/heart-health/" TargetMode="External"/><Relationship Id="rId4" Type="http://schemas.openxmlformats.org/officeDocument/2006/relationships/hyperlink" Target="http://scanmail.trustwave.com/?c=6600&amp;d=y8a72_X3SpRbcN7vyxvUSOXVl2G0whLxDygG_UkeAQ&amp;s=343&amp;u=http://askaboutalcohol.ie"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mailto:emma.lynam@hse.ie" TargetMode="External"/><Relationship Id="rId2" Type="http://schemas.openxmlformats.org/officeDocument/2006/relationships/hyperlink" Target="mailto:press@hse.ie"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www.hse.ie/eng/about/who/healthwellbeing/making-every-contact-count/about/about.html" TargetMode="Externa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hyperlink" Target="https://irishheart.ie/your-health/our-health-programmes/healthy-communities/mobile-health-unit/"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mailto:Emma.lynam@hse.ie" TargetMode="External"/><Relationship Id="rId2" Type="http://schemas.openxmlformats.org/officeDocument/2006/relationships/hyperlink" Target="mailto:aghna.harte@hse.ie" TargetMode="External"/><Relationship Id="rId1" Type="http://schemas.openxmlformats.org/officeDocument/2006/relationships/slideLayout" Target="../slideLayouts/slideLayout7.xml"/><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69016" y="4211960"/>
            <a:ext cx="4752527" cy="2736304"/>
          </a:xfrm>
        </p:spPr>
        <p:txBody>
          <a:bodyPr>
            <a:normAutofit fontScale="90000"/>
          </a:bodyPr>
          <a:lstStyle/>
          <a:p>
            <a:r>
              <a:rPr lang="en-IE" b="1" dirty="0">
                <a:solidFill>
                  <a:srgbClr val="B82E8A"/>
                </a:solidFill>
                <a:latin typeface="Arial" panose="020B0604020202020204" pitchFamily="34" charset="0"/>
                <a:cs typeface="Arial" panose="020B0604020202020204" pitchFamily="34" charset="0"/>
              </a:rPr>
              <a:t/>
            </a:r>
            <a:br>
              <a:rPr lang="en-IE" b="1" dirty="0">
                <a:solidFill>
                  <a:srgbClr val="B82E8A"/>
                </a:solidFill>
                <a:latin typeface="Arial" panose="020B0604020202020204" pitchFamily="34" charset="0"/>
                <a:cs typeface="Arial" panose="020B0604020202020204" pitchFamily="34" charset="0"/>
              </a:rPr>
            </a:br>
            <a:r>
              <a:rPr lang="en-IE" b="1" dirty="0">
                <a:solidFill>
                  <a:srgbClr val="B82E8A"/>
                </a:solidFill>
                <a:latin typeface="Arial" panose="020B0604020202020204" pitchFamily="34" charset="0"/>
                <a:cs typeface="Arial" panose="020B0604020202020204" pitchFamily="34" charset="0"/>
              </a:rPr>
              <a:t/>
            </a:r>
            <a:br>
              <a:rPr lang="en-IE" b="1" dirty="0">
                <a:solidFill>
                  <a:srgbClr val="B82E8A"/>
                </a:solidFill>
                <a:latin typeface="Arial" panose="020B0604020202020204" pitchFamily="34" charset="0"/>
                <a:cs typeface="Arial" panose="020B0604020202020204" pitchFamily="34" charset="0"/>
              </a:rPr>
            </a:br>
            <a:r>
              <a:rPr lang="en-IE" sz="3100" b="1" dirty="0">
                <a:solidFill>
                  <a:srgbClr val="E6007E"/>
                </a:solidFill>
                <a:latin typeface="Arial" panose="020B0604020202020204" pitchFamily="34" charset="0"/>
                <a:cs typeface="Arial" panose="020B0604020202020204" pitchFamily="34" charset="0"/>
              </a:rPr>
              <a:t>Partner Pack</a:t>
            </a:r>
            <a:br>
              <a:rPr lang="en-IE" sz="3100" b="1" dirty="0">
                <a:solidFill>
                  <a:srgbClr val="E6007E"/>
                </a:solidFill>
                <a:latin typeface="Arial" panose="020B0604020202020204" pitchFamily="34" charset="0"/>
                <a:cs typeface="Arial" panose="020B0604020202020204" pitchFamily="34" charset="0"/>
              </a:rPr>
            </a:br>
            <a:r>
              <a:rPr lang="en-IE" sz="3100" b="1" dirty="0">
                <a:solidFill>
                  <a:srgbClr val="E6007E"/>
                </a:solidFill>
                <a:latin typeface="Arial" panose="020B0604020202020204" pitchFamily="34" charset="0"/>
                <a:cs typeface="Arial" panose="020B0604020202020204" pitchFamily="34" charset="0"/>
              </a:rPr>
              <a:t/>
            </a:r>
            <a:br>
              <a:rPr lang="en-IE" sz="3100" b="1" dirty="0">
                <a:solidFill>
                  <a:srgbClr val="E6007E"/>
                </a:solidFill>
                <a:latin typeface="Arial" panose="020B0604020202020204" pitchFamily="34" charset="0"/>
                <a:cs typeface="Arial" panose="020B0604020202020204" pitchFamily="34" charset="0"/>
              </a:rPr>
            </a:br>
            <a:r>
              <a:rPr lang="en-IE" sz="2000" b="1" dirty="0" smtClean="0">
                <a:solidFill>
                  <a:srgbClr val="E6007E"/>
                </a:solidFill>
                <a:cs typeface="Arial" panose="020B0604020202020204" pitchFamily="34" charset="0"/>
              </a:rPr>
              <a:t>July </a:t>
            </a:r>
            <a:r>
              <a:rPr lang="en-IE" sz="2000" b="1" dirty="0">
                <a:solidFill>
                  <a:srgbClr val="E6007E"/>
                </a:solidFill>
                <a:cs typeface="Arial" panose="020B0604020202020204" pitchFamily="34" charset="0"/>
              </a:rPr>
              <a:t>2018</a:t>
            </a:r>
            <a:r>
              <a:rPr lang="en-IE" sz="2000" b="1" dirty="0">
                <a:solidFill>
                  <a:srgbClr val="B82E8A"/>
                </a:solidFill>
                <a:cs typeface="Arial" panose="020B0604020202020204" pitchFamily="34" charset="0"/>
              </a:rPr>
              <a:t/>
            </a:r>
            <a:br>
              <a:rPr lang="en-IE" sz="2000" b="1" dirty="0">
                <a:solidFill>
                  <a:srgbClr val="B82E8A"/>
                </a:solidFill>
                <a:cs typeface="Arial" panose="020B0604020202020204" pitchFamily="34" charset="0"/>
              </a:rPr>
            </a:br>
            <a:r>
              <a:rPr lang="en-IE" sz="2000" b="1" dirty="0">
                <a:solidFill>
                  <a:srgbClr val="B82E8A"/>
                </a:solidFill>
                <a:cs typeface="Arial" panose="020B0604020202020204" pitchFamily="34" charset="0"/>
              </a:rPr>
              <a:t/>
            </a:r>
            <a:br>
              <a:rPr lang="en-IE" sz="2000" b="1" dirty="0">
                <a:solidFill>
                  <a:srgbClr val="B82E8A"/>
                </a:solidFill>
                <a:cs typeface="Arial" panose="020B0604020202020204" pitchFamily="34" charset="0"/>
              </a:rPr>
            </a:br>
            <a:r>
              <a:rPr lang="en-IE" sz="2000" b="1" dirty="0">
                <a:solidFill>
                  <a:srgbClr val="B82E8A"/>
                </a:solidFill>
                <a:cs typeface="Arial" panose="020B0604020202020204" pitchFamily="34" charset="0"/>
                <a:hlinkClick r:id="rId2"/>
              </a:rPr>
              <a:t>www.askaboutalcohol.ie</a:t>
            </a:r>
            <a:r>
              <a:rPr lang="en-IE" sz="2000" b="1" dirty="0">
                <a:solidFill>
                  <a:srgbClr val="B82E8A"/>
                </a:solidFill>
                <a:cs typeface="Arial" panose="020B0604020202020204" pitchFamily="34" charset="0"/>
              </a:rPr>
              <a:t/>
            </a:r>
            <a:br>
              <a:rPr lang="en-IE" sz="2000" b="1" dirty="0">
                <a:solidFill>
                  <a:srgbClr val="B82E8A"/>
                </a:solidFill>
                <a:cs typeface="Arial" panose="020B0604020202020204" pitchFamily="34" charset="0"/>
              </a:rPr>
            </a:br>
            <a:endParaRPr lang="en-IE" b="1" dirty="0">
              <a:solidFill>
                <a:srgbClr val="B82E8A"/>
              </a:solidFill>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80642" y="8138047"/>
            <a:ext cx="2780928" cy="539700"/>
          </a:xfrm>
          <a:prstGeom prst="rect">
            <a:avLst/>
          </a:prstGeom>
        </p:spPr>
      </p:pic>
      <p:sp>
        <p:nvSpPr>
          <p:cNvPr id="6" name="Slide Number Placeholder 5"/>
          <p:cNvSpPr>
            <a:spLocks noGrp="1"/>
          </p:cNvSpPr>
          <p:nvPr>
            <p:ph type="sldNum" sz="quarter" idx="12"/>
          </p:nvPr>
        </p:nvSpPr>
        <p:spPr/>
        <p:txBody>
          <a:bodyPr/>
          <a:lstStyle/>
          <a:p>
            <a:fld id="{4264ED33-5565-487D-A84A-8564CA34D8C5}" type="slidenum">
              <a:rPr lang="en-IE" smtClean="0"/>
              <a:t>1</a:t>
            </a:fld>
            <a:endParaRPr lang="en-IE"/>
          </a:p>
        </p:txBody>
      </p:sp>
      <p:sp>
        <p:nvSpPr>
          <p:cNvPr id="7" name="Rectangle 6"/>
          <p:cNvSpPr/>
          <p:nvPr/>
        </p:nvSpPr>
        <p:spPr>
          <a:xfrm>
            <a:off x="836712" y="2268099"/>
            <a:ext cx="5112568" cy="1138773"/>
          </a:xfrm>
          <a:prstGeom prst="rect">
            <a:avLst/>
          </a:prstGeom>
        </p:spPr>
        <p:txBody>
          <a:bodyPr wrap="square">
            <a:spAutoFit/>
          </a:bodyPr>
          <a:lstStyle/>
          <a:p>
            <a:pPr algn="ctr"/>
            <a:r>
              <a:rPr lang="en-GB" sz="3400" b="1" dirty="0" smtClean="0">
                <a:solidFill>
                  <a:srgbClr val="F39200"/>
                </a:solidFill>
                <a:latin typeface="Arial" panose="020B0604020202020204" pitchFamily="34" charset="0"/>
                <a:cs typeface="Arial" panose="020B0604020202020204" pitchFamily="34" charset="0"/>
              </a:rPr>
              <a:t>Heart Health  </a:t>
            </a:r>
          </a:p>
          <a:p>
            <a:pPr algn="ctr"/>
            <a:r>
              <a:rPr lang="en-GB" sz="3400" b="1" dirty="0" smtClean="0">
                <a:solidFill>
                  <a:srgbClr val="F39200"/>
                </a:solidFill>
                <a:latin typeface="Arial" panose="020B0604020202020204" pitchFamily="34" charset="0"/>
                <a:cs typeface="Arial" panose="020B0604020202020204" pitchFamily="34" charset="0"/>
              </a:rPr>
              <a:t>and Alcohol</a:t>
            </a:r>
            <a:endParaRPr lang="en-GB" sz="2500" b="1" dirty="0">
              <a:solidFill>
                <a:srgbClr val="F39200"/>
              </a:solidFill>
              <a:latin typeface="Arial" panose="020B0604020202020204" pitchFamily="34" charset="0"/>
              <a:cs typeface="Arial" panose="020B0604020202020204" pitchFamily="34" charset="0"/>
            </a:endParaRPr>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26885" y="274526"/>
            <a:ext cx="1769494" cy="1386084"/>
          </a:xfrm>
          <a:prstGeom prst="rect">
            <a:avLst/>
          </a:prstGeom>
        </p:spPr>
      </p:pic>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65212" y="274526"/>
            <a:ext cx="1143000" cy="1238250"/>
          </a:xfrm>
          <a:prstGeom prst="rect">
            <a:avLst/>
          </a:prstGeom>
        </p:spPr>
      </p:pic>
      <p:pic>
        <p:nvPicPr>
          <p:cNvPr id="12" name="Picture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294428" y="7809803"/>
            <a:ext cx="834408" cy="834408"/>
          </a:xfrm>
          <a:prstGeom prst="rect">
            <a:avLst/>
          </a:prstGeom>
        </p:spPr>
      </p:pic>
      <p:pic>
        <p:nvPicPr>
          <p:cNvPr id="4" name="Picture 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64377" y="7314233"/>
            <a:ext cx="1647627" cy="1647627"/>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2426" y="403309"/>
            <a:ext cx="5682877" cy="2554545"/>
          </a:xfrm>
          <a:prstGeom prst="rect">
            <a:avLst/>
          </a:prstGeom>
          <a:noFill/>
        </p:spPr>
        <p:txBody>
          <a:bodyPr wrap="square" rtlCol="0">
            <a:spAutoFit/>
          </a:bodyPr>
          <a:lstStyle/>
          <a:p>
            <a:r>
              <a:rPr lang="en-IE" sz="2400" b="1" dirty="0">
                <a:latin typeface="Arial" panose="020B0604020202020204" pitchFamily="34" charset="0"/>
                <a:cs typeface="Arial" panose="020B0604020202020204" pitchFamily="34" charset="0"/>
              </a:rPr>
              <a:t>Drink Less - Your Heart will love you for </a:t>
            </a:r>
            <a:r>
              <a:rPr lang="en-IE" sz="2400" b="1" dirty="0" smtClean="0">
                <a:latin typeface="Arial" panose="020B0604020202020204" pitchFamily="34" charset="0"/>
                <a:cs typeface="Arial" panose="020B0604020202020204" pitchFamily="34" charset="0"/>
              </a:rPr>
              <a:t>it</a:t>
            </a:r>
          </a:p>
          <a:p>
            <a:endParaRPr lang="en-IE" sz="1200" b="1" dirty="0"/>
          </a:p>
          <a:p>
            <a:r>
              <a:rPr lang="en-IE" sz="1400" dirty="0">
                <a:latin typeface="Arial" panose="020B0604020202020204" pitchFamily="34" charset="0"/>
                <a:cs typeface="Arial" panose="020B0604020202020204" pitchFamily="34" charset="0"/>
              </a:rPr>
              <a:t>The HSE’s AskAboutAlcohol.ie and the Irish Heart Foundation have embarked on a campaign to raise awareness of the links between alcohol and heart health. Among the range of harms caused by alcohol, it hurts our hearts too. You can look after your heart and reduce your risk of heart disease and stroke by drinking less alcohol and asking your GP or pharmacist to check your blood pressure. </a:t>
            </a:r>
          </a:p>
          <a:p>
            <a:endParaRPr lang="en-IE" sz="1200" dirty="0"/>
          </a:p>
        </p:txBody>
      </p:sp>
      <p:sp>
        <p:nvSpPr>
          <p:cNvPr id="8" name="Slide Number Placeholder 7"/>
          <p:cNvSpPr>
            <a:spLocks noGrp="1"/>
          </p:cNvSpPr>
          <p:nvPr>
            <p:ph type="sldNum" sz="quarter" idx="12"/>
          </p:nvPr>
        </p:nvSpPr>
        <p:spPr/>
        <p:txBody>
          <a:bodyPr/>
          <a:lstStyle/>
          <a:p>
            <a:fld id="{4264ED33-5565-487D-A84A-8564CA34D8C5}" type="slidenum">
              <a:rPr lang="en-IE" smtClean="0"/>
              <a:t>2</a:t>
            </a:fld>
            <a:endParaRPr lang="en-IE"/>
          </a:p>
        </p:txBody>
      </p:sp>
      <p:sp>
        <p:nvSpPr>
          <p:cNvPr id="5" name="TextBox 4"/>
          <p:cNvSpPr txBox="1"/>
          <p:nvPr/>
        </p:nvSpPr>
        <p:spPr>
          <a:xfrm>
            <a:off x="354824" y="6444208"/>
            <a:ext cx="6210529" cy="2185214"/>
          </a:xfrm>
          <a:prstGeom prst="rect">
            <a:avLst/>
          </a:prstGeom>
          <a:noFill/>
        </p:spPr>
        <p:txBody>
          <a:bodyPr wrap="square" rtlCol="0">
            <a:spAutoFit/>
          </a:bodyPr>
          <a:lstStyle/>
          <a:p>
            <a:r>
              <a:rPr lang="en-IE" sz="1400" b="1" u="sng" dirty="0" smtClean="0">
                <a:latin typeface="Arial" panose="020B0604020202020204" pitchFamily="34" charset="0"/>
                <a:cs typeface="Arial" panose="020B0604020202020204" pitchFamily="34" charset="0"/>
              </a:rPr>
              <a:t>Key Messages</a:t>
            </a:r>
          </a:p>
          <a:p>
            <a:pPr marL="285750" lvl="0" indent="-285750">
              <a:buFontTx/>
              <a:buChar char="-"/>
            </a:pPr>
            <a:r>
              <a:rPr lang="en-IE" sz="1400" dirty="0" smtClean="0">
                <a:latin typeface="Arial" panose="020B0604020202020204" pitchFamily="34" charset="0"/>
                <a:cs typeface="Arial" panose="020B0604020202020204" pitchFamily="34" charset="0"/>
              </a:rPr>
              <a:t>Alcohol can raise your blood pressure and increase the risk of suffering a heart attack of stroke</a:t>
            </a:r>
          </a:p>
          <a:p>
            <a:pPr marL="285750" lvl="0" indent="-285750">
              <a:buFontTx/>
              <a:buChar char="-"/>
            </a:pPr>
            <a:r>
              <a:rPr lang="en-IE" sz="1400" dirty="0" smtClean="0">
                <a:latin typeface="Arial" panose="020B0604020202020204" pitchFamily="34" charset="0"/>
                <a:cs typeface="Arial" panose="020B0604020202020204" pitchFamily="34" charset="0"/>
              </a:rPr>
              <a:t>Nearly </a:t>
            </a:r>
            <a:r>
              <a:rPr lang="en-IE" sz="1400" dirty="0">
                <a:latin typeface="Arial" panose="020B0604020202020204" pitchFamily="34" charset="0"/>
                <a:cs typeface="Arial" panose="020B0604020202020204" pitchFamily="34" charset="0"/>
              </a:rPr>
              <a:t>one million people in Ireland have high blood </a:t>
            </a:r>
            <a:r>
              <a:rPr lang="en-IE" sz="1400" dirty="0" smtClean="0">
                <a:latin typeface="Arial" panose="020B0604020202020204" pitchFamily="34" charset="0"/>
                <a:cs typeface="Arial" panose="020B0604020202020204" pitchFamily="34" charset="0"/>
              </a:rPr>
              <a:t>pressure and most have no symptoms </a:t>
            </a:r>
            <a:endParaRPr lang="en-IE" sz="1400" dirty="0">
              <a:latin typeface="Arial" panose="020B0604020202020204" pitchFamily="34" charset="0"/>
              <a:cs typeface="Arial" panose="020B0604020202020204" pitchFamily="34" charset="0"/>
            </a:endParaRPr>
          </a:p>
          <a:p>
            <a:pPr lvl="0"/>
            <a:r>
              <a:rPr lang="en-IE" sz="1400" dirty="0">
                <a:latin typeface="Arial" panose="020B0604020202020204" pitchFamily="34" charset="0"/>
                <a:cs typeface="Arial" panose="020B0604020202020204" pitchFamily="34" charset="0"/>
              </a:rPr>
              <a:t>-     Ask your GP or pharmacist to check your blood </a:t>
            </a:r>
            <a:r>
              <a:rPr lang="en-IE" sz="1400" dirty="0" smtClean="0">
                <a:latin typeface="Arial" panose="020B0604020202020204" pitchFamily="34" charset="0"/>
                <a:cs typeface="Arial" panose="020B0604020202020204" pitchFamily="34" charset="0"/>
              </a:rPr>
              <a:t>pressure regularly </a:t>
            </a:r>
            <a:endParaRPr lang="en-IE" sz="1400" dirty="0">
              <a:latin typeface="Arial" panose="020B0604020202020204" pitchFamily="34" charset="0"/>
              <a:cs typeface="Arial" panose="020B0604020202020204" pitchFamily="34" charset="0"/>
            </a:endParaRPr>
          </a:p>
          <a:p>
            <a:pPr lvl="0"/>
            <a:r>
              <a:rPr lang="en-IE" sz="1400" dirty="0" smtClean="0">
                <a:latin typeface="Arial" panose="020B0604020202020204" pitchFamily="34" charset="0"/>
                <a:cs typeface="Arial" panose="020B0604020202020204" pitchFamily="34" charset="0"/>
              </a:rPr>
              <a:t>-     Use </a:t>
            </a:r>
            <a:r>
              <a:rPr lang="en-IE" sz="1400" dirty="0">
                <a:latin typeface="Arial" panose="020B0604020202020204" pitchFamily="34" charset="0"/>
                <a:cs typeface="Arial" panose="020B0604020202020204" pitchFamily="34" charset="0"/>
              </a:rPr>
              <a:t>this </a:t>
            </a:r>
            <a:r>
              <a:rPr lang="en-IE" sz="1400" u="sng" dirty="0">
                <a:latin typeface="Arial" panose="020B0604020202020204" pitchFamily="34" charset="0"/>
                <a:cs typeface="Arial" panose="020B0604020202020204" pitchFamily="34" charset="0"/>
                <a:hlinkClick r:id="rId3"/>
              </a:rPr>
              <a:t>Drinks Calculator</a:t>
            </a:r>
            <a:r>
              <a:rPr lang="en-IE" sz="1400" dirty="0">
                <a:latin typeface="Arial" panose="020B0604020202020204" pitchFamily="34" charset="0"/>
                <a:cs typeface="Arial" panose="020B0604020202020204" pitchFamily="34" charset="0"/>
              </a:rPr>
              <a:t> to find out if your drinking level might be putting you </a:t>
            </a:r>
            <a:r>
              <a:rPr lang="en-IE" sz="1400" dirty="0" smtClean="0">
                <a:latin typeface="Arial" panose="020B0604020202020204" pitchFamily="34" charset="0"/>
                <a:cs typeface="Arial" panose="020B0604020202020204" pitchFamily="34" charset="0"/>
              </a:rPr>
              <a:t>   at </a:t>
            </a:r>
            <a:r>
              <a:rPr lang="en-IE" sz="1400" dirty="0">
                <a:latin typeface="Arial" panose="020B0604020202020204" pitchFamily="34" charset="0"/>
                <a:cs typeface="Arial" panose="020B0604020202020204" pitchFamily="34" charset="0"/>
              </a:rPr>
              <a:t>risk</a:t>
            </a:r>
          </a:p>
          <a:p>
            <a:endParaRPr lang="en-IE" sz="1200" dirty="0">
              <a:latin typeface="Arial" panose="020B0604020202020204" pitchFamily="34" charset="0"/>
              <a:cs typeface="Arial" panose="020B0604020202020204" pitchFamily="34" charset="0"/>
            </a:endParaRPr>
          </a:p>
          <a:p>
            <a:endParaRPr lang="en-IE" sz="1200" dirty="0">
              <a:latin typeface="Arial" panose="020B0604020202020204" pitchFamily="34" charset="0"/>
              <a:cs typeface="Arial" panose="020B0604020202020204" pitchFamily="34" charset="0"/>
            </a:endParaRPr>
          </a:p>
        </p:txBody>
      </p:sp>
      <p:sp>
        <p:nvSpPr>
          <p:cNvPr id="6" name="TextBox 5"/>
          <p:cNvSpPr txBox="1"/>
          <p:nvPr/>
        </p:nvSpPr>
        <p:spPr>
          <a:xfrm>
            <a:off x="760566" y="5680785"/>
            <a:ext cx="3603872" cy="400110"/>
          </a:xfrm>
          <a:prstGeom prst="rect">
            <a:avLst/>
          </a:prstGeom>
          <a:noFill/>
        </p:spPr>
        <p:txBody>
          <a:bodyPr wrap="none" rtlCol="0">
            <a:spAutoFit/>
          </a:bodyPr>
          <a:lstStyle/>
          <a:p>
            <a:r>
              <a:rPr lang="en-IE" sz="1000" b="1" dirty="0" smtClean="0"/>
              <a:t>Right click and select ‘Save as’ to download. </a:t>
            </a:r>
          </a:p>
          <a:p>
            <a:r>
              <a:rPr lang="en-IE" sz="1000" b="1" dirty="0" smtClean="0"/>
              <a:t>This graphic is a gif so will animate when posted on social media</a:t>
            </a:r>
            <a:endParaRPr lang="en-IE" sz="1000" b="1" dirty="0"/>
          </a:p>
        </p:txBody>
      </p:sp>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0566" y="3131840"/>
            <a:ext cx="4846774" cy="2536478"/>
          </a:xfrm>
          <a:prstGeom prst="rect">
            <a:avLst/>
          </a:prstGeom>
        </p:spPr>
      </p:pic>
    </p:spTree>
    <p:extLst>
      <p:ext uri="{BB962C8B-B14F-4D97-AF65-F5344CB8AC3E}">
        <p14:creationId xmlns:p14="http://schemas.microsoft.com/office/powerpoint/2010/main" val="985049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264ED33-5565-487D-A84A-8564CA34D8C5}" type="slidenum">
              <a:rPr lang="en-IE" smtClean="0"/>
              <a:t>3</a:t>
            </a:fld>
            <a:endParaRPr lang="en-IE"/>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680" y="1115616"/>
            <a:ext cx="5641390" cy="2952328"/>
          </a:xfrm>
          <a:prstGeom prst="rect">
            <a:avLst/>
          </a:prstGeom>
        </p:spPr>
      </p:pic>
      <p:sp>
        <p:nvSpPr>
          <p:cNvPr id="5" name="TextBox 4"/>
          <p:cNvSpPr txBox="1"/>
          <p:nvPr/>
        </p:nvSpPr>
        <p:spPr>
          <a:xfrm>
            <a:off x="304382" y="251520"/>
            <a:ext cx="6258690" cy="738664"/>
          </a:xfrm>
          <a:prstGeom prst="rect">
            <a:avLst/>
          </a:prstGeom>
          <a:noFill/>
        </p:spPr>
        <p:txBody>
          <a:bodyPr wrap="square" rtlCol="0">
            <a:spAutoFit/>
          </a:bodyPr>
          <a:lstStyle/>
          <a:p>
            <a:r>
              <a:rPr lang="en-IE" sz="1400" dirty="0" smtClean="0">
                <a:latin typeface="Arial" pitchFamily="34" charset="0"/>
                <a:cs typeface="Arial" pitchFamily="34" charset="0"/>
              </a:rPr>
              <a:t>Nearly </a:t>
            </a:r>
            <a:r>
              <a:rPr lang="en-IE" sz="1400" dirty="0">
                <a:latin typeface="Arial" pitchFamily="34" charset="0"/>
                <a:cs typeface="Arial" pitchFamily="34" charset="0"/>
              </a:rPr>
              <a:t>one million people in Ireland have high blood pressure, a major cause of heart attack or stroke, and last year almost 9,000 people died from cardiovascular disease in Ireland. </a:t>
            </a:r>
          </a:p>
        </p:txBody>
      </p:sp>
      <p:sp>
        <p:nvSpPr>
          <p:cNvPr id="6" name="TextBox 5"/>
          <p:cNvSpPr txBox="1"/>
          <p:nvPr/>
        </p:nvSpPr>
        <p:spPr>
          <a:xfrm>
            <a:off x="318519" y="4229297"/>
            <a:ext cx="6244553" cy="3816429"/>
          </a:xfrm>
          <a:prstGeom prst="rect">
            <a:avLst/>
          </a:prstGeom>
          <a:noFill/>
        </p:spPr>
        <p:txBody>
          <a:bodyPr wrap="square" rtlCol="0">
            <a:spAutoFit/>
          </a:bodyPr>
          <a:lstStyle/>
          <a:p>
            <a:r>
              <a:rPr lang="en-IE" sz="1400" dirty="0" smtClean="0">
                <a:latin typeface="Arial" pitchFamily="34" charset="0"/>
                <a:cs typeface="Arial" pitchFamily="34" charset="0"/>
              </a:rPr>
              <a:t>High </a:t>
            </a:r>
            <a:r>
              <a:rPr lang="en-IE" sz="1400" dirty="0">
                <a:latin typeface="Arial" pitchFamily="34" charset="0"/>
                <a:cs typeface="Arial" pitchFamily="34" charset="0"/>
              </a:rPr>
              <a:t>blood pressure usually comes with an even bigger problem — a lack of symptoms. High blood pressure is one of the most common alcohol-related health problems, but many people don’t realise they have it.</a:t>
            </a:r>
            <a:endParaRPr lang="en-IE" sz="1400" dirty="0" smtClean="0">
              <a:latin typeface="Arial" panose="020B0604020202020204" pitchFamily="34" charset="0"/>
              <a:cs typeface="Arial" panose="020B0604020202020204" pitchFamily="34" charset="0"/>
            </a:endParaRPr>
          </a:p>
          <a:p>
            <a:endParaRPr lang="en-IE" sz="1400" dirty="0">
              <a:latin typeface="Arial" panose="020B0604020202020204" pitchFamily="34" charset="0"/>
              <a:cs typeface="Arial" panose="020B0604020202020204" pitchFamily="34" charset="0"/>
            </a:endParaRPr>
          </a:p>
          <a:p>
            <a:r>
              <a:rPr lang="en-IE" sz="1400" dirty="0">
                <a:latin typeface="Arial" panose="020B0604020202020204" pitchFamily="34" charset="0"/>
                <a:cs typeface="Arial" panose="020B0604020202020204" pitchFamily="34" charset="0"/>
              </a:rPr>
              <a:t>Dr Angie Brown, Consultant Cardiologist and Medical Director of the Irish Heart Foundation, explains: </a:t>
            </a:r>
          </a:p>
          <a:p>
            <a:endParaRPr lang="en-IE" sz="1400" i="1" dirty="0" smtClean="0">
              <a:latin typeface="Arial" panose="020B0604020202020204" pitchFamily="34" charset="0"/>
              <a:cs typeface="Arial" panose="020B0604020202020204" pitchFamily="34" charset="0"/>
            </a:endParaRPr>
          </a:p>
          <a:p>
            <a:r>
              <a:rPr lang="en-IE" sz="1400" i="1" dirty="0">
                <a:solidFill>
                  <a:srgbClr val="E6007E"/>
                </a:solidFill>
                <a:latin typeface="Arial" pitchFamily="34" charset="0"/>
                <a:cs typeface="Arial" pitchFamily="34" charset="0"/>
              </a:rPr>
              <a:t>“It’s so important to have your blood pressure checked regularly, as high blood pressure can be dangerous if left untreated. Three in five adults over the age of 45 have high blood pressure but the good news is that it is one of the most preventable alcohol-related problems – once detected it can be effectively managed through lifestyle changes such as drinking less and possibly medication. Ask your GP or pharmacist to check your blood pressure or visit the Irish Heart Foundation’s mobile health unit for a free heart health check.” </a:t>
            </a:r>
            <a:endParaRPr lang="en-IE" sz="1400" dirty="0">
              <a:solidFill>
                <a:srgbClr val="E6007E"/>
              </a:solidFill>
              <a:latin typeface="Arial" pitchFamily="34" charset="0"/>
              <a:cs typeface="Arial" pitchFamily="34" charset="0"/>
            </a:endParaRPr>
          </a:p>
          <a:p>
            <a:endParaRPr lang="en-IE" sz="1400" dirty="0">
              <a:latin typeface="Arial" panose="020B0604020202020204" pitchFamily="34" charset="0"/>
              <a:cs typeface="Arial" panose="020B0604020202020204" pitchFamily="34" charset="0"/>
            </a:endParaRPr>
          </a:p>
          <a:p>
            <a:endParaRPr lang="en-IE" dirty="0"/>
          </a:p>
        </p:txBody>
      </p:sp>
    </p:spTree>
    <p:extLst>
      <p:ext uri="{BB962C8B-B14F-4D97-AF65-F5344CB8AC3E}">
        <p14:creationId xmlns:p14="http://schemas.microsoft.com/office/powerpoint/2010/main" val="2162823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264ED33-5565-487D-A84A-8564CA34D8C5}" type="slidenum">
              <a:rPr lang="en-IE" smtClean="0"/>
              <a:t>4</a:t>
            </a:fld>
            <a:endParaRPr lang="en-IE"/>
          </a:p>
        </p:txBody>
      </p:sp>
      <p:sp>
        <p:nvSpPr>
          <p:cNvPr id="3" name="TextBox 2"/>
          <p:cNvSpPr txBox="1"/>
          <p:nvPr/>
        </p:nvSpPr>
        <p:spPr>
          <a:xfrm>
            <a:off x="459977" y="467544"/>
            <a:ext cx="5832648" cy="7017306"/>
          </a:xfrm>
          <a:prstGeom prst="rect">
            <a:avLst/>
          </a:prstGeom>
          <a:noFill/>
        </p:spPr>
        <p:txBody>
          <a:bodyPr wrap="square" rtlCol="0">
            <a:spAutoFit/>
          </a:bodyPr>
          <a:lstStyle/>
          <a:p>
            <a:r>
              <a:rPr lang="en-IE" sz="1400" dirty="0">
                <a:latin typeface="Arial" pitchFamily="34" charset="0"/>
                <a:cs typeface="Arial" pitchFamily="34" charset="0"/>
              </a:rPr>
              <a:t>Drinking too much alcohol over time raises your blood pressure, which means your heart has to work harder to pump blood around the body. High blood pressure can significantly increase your risk of stroke and heart disease; it can affect how quickly a heart beats (arrhythmias); and can even cause the heart muscles to weaken (alcoholic cardiomyopathy).</a:t>
            </a:r>
          </a:p>
          <a:p>
            <a:r>
              <a:rPr lang="en-IE" sz="1400" dirty="0">
                <a:latin typeface="Arial" pitchFamily="34" charset="0"/>
                <a:cs typeface="Arial" pitchFamily="34" charset="0"/>
              </a:rPr>
              <a:t> </a:t>
            </a:r>
          </a:p>
          <a:p>
            <a:r>
              <a:rPr lang="en-IE" sz="1400" dirty="0" smtClean="0"/>
              <a:t>Often</a:t>
            </a:r>
            <a:r>
              <a:rPr lang="en-IE" sz="1400" dirty="0"/>
              <a:t>, there can be a gap between people’s perception of what they drink and what they actually drink. The more alcohol you drink the higher the risk of developing high blood pressure, but even one drink a day can increase your risk. You can use the </a:t>
            </a:r>
            <a:r>
              <a:rPr lang="en-IE" sz="1400" u="sng" dirty="0">
                <a:hlinkClick r:id="rId2"/>
              </a:rPr>
              <a:t>Drinks Calculator</a:t>
            </a:r>
            <a:r>
              <a:rPr lang="en-IE" sz="1400" dirty="0"/>
              <a:t> on AskAboutAlcohol.ie to find out if your drinking level might be putting you at risk. </a:t>
            </a:r>
          </a:p>
          <a:p>
            <a:endParaRPr lang="en-IE" sz="1400" dirty="0" smtClean="0">
              <a:latin typeface="Arial" panose="020B0604020202020204" pitchFamily="34" charset="0"/>
              <a:cs typeface="Arial" panose="020B0604020202020204" pitchFamily="34" charset="0"/>
            </a:endParaRPr>
          </a:p>
          <a:p>
            <a:r>
              <a:rPr lang="en-IE" sz="1400" dirty="0">
                <a:latin typeface="Arial" panose="020B0604020202020204" pitchFamily="34" charset="0"/>
                <a:cs typeface="Arial" panose="020B0604020202020204" pitchFamily="34" charset="0"/>
              </a:rPr>
              <a:t>Marion Rackard from the HSE Alcohol Programme says it’s important for everyone to be informed: </a:t>
            </a:r>
          </a:p>
          <a:p>
            <a:endParaRPr lang="en-IE" sz="1600" i="1" dirty="0" smtClean="0">
              <a:latin typeface="Arial" panose="020B0604020202020204" pitchFamily="34" charset="0"/>
              <a:cs typeface="Arial" panose="020B0604020202020204" pitchFamily="34" charset="0"/>
            </a:endParaRPr>
          </a:p>
          <a:p>
            <a:r>
              <a:rPr lang="en-IE" sz="1400" i="1" dirty="0" smtClean="0">
                <a:solidFill>
                  <a:srgbClr val="E6007E"/>
                </a:solidFill>
                <a:latin typeface="Arial" pitchFamily="34" charset="0"/>
                <a:cs typeface="Arial" pitchFamily="34" charset="0"/>
              </a:rPr>
              <a:t>“</a:t>
            </a:r>
            <a:r>
              <a:rPr lang="en-IE" sz="1400" i="1" dirty="0">
                <a:solidFill>
                  <a:srgbClr val="E6007E"/>
                </a:solidFill>
                <a:latin typeface="Arial" pitchFamily="34" charset="0"/>
                <a:cs typeface="Arial" pitchFamily="34" charset="0"/>
              </a:rPr>
              <a:t>You don’t need to be dependent on alcohol for it to affect your health. The purpose of </a:t>
            </a:r>
            <a:r>
              <a:rPr lang="en-IE" sz="1400" i="1" dirty="0">
                <a:solidFill>
                  <a:srgbClr val="E6007E"/>
                </a:solidFill>
                <a:latin typeface="Arial" pitchFamily="34" charset="0"/>
                <a:cs typeface="Arial" pitchFamily="34" charset="0"/>
                <a:hlinkClick r:id="rId3"/>
              </a:rPr>
              <a:t>AskAboutAlcohol.ie</a:t>
            </a:r>
            <a:r>
              <a:rPr lang="en-IE" sz="1400" i="1" dirty="0">
                <a:solidFill>
                  <a:srgbClr val="E6007E"/>
                </a:solidFill>
                <a:latin typeface="Arial" pitchFamily="34" charset="0"/>
                <a:cs typeface="Arial" pitchFamily="34" charset="0"/>
              </a:rPr>
              <a:t> is to improve people’s knowledge about alcohol - how much we're drinking, how it affects our health, and how we can gain more by drinking less. </a:t>
            </a:r>
            <a:r>
              <a:rPr lang="ga-IE" sz="1400" i="1" dirty="0">
                <a:solidFill>
                  <a:srgbClr val="E6007E"/>
                </a:solidFill>
                <a:latin typeface="Arial" pitchFamily="34" charset="0"/>
                <a:cs typeface="Arial" pitchFamily="34" charset="0"/>
              </a:rPr>
              <a:t>Health care professionals are also encouraged to screen their patients to make sure they are aware of the risks linked to the amount they are drinking"</a:t>
            </a:r>
            <a:endParaRPr lang="en-IE" sz="1400" dirty="0">
              <a:solidFill>
                <a:srgbClr val="E6007E"/>
              </a:solidFill>
              <a:latin typeface="Arial" pitchFamily="34" charset="0"/>
              <a:cs typeface="Arial" pitchFamily="34" charset="0"/>
            </a:endParaRPr>
          </a:p>
          <a:p>
            <a:endParaRPr lang="en-IE" sz="1400" dirty="0">
              <a:latin typeface="Arial" panose="020B0604020202020204" pitchFamily="34" charset="0"/>
              <a:cs typeface="Arial" panose="020B0604020202020204" pitchFamily="34" charset="0"/>
            </a:endParaRPr>
          </a:p>
          <a:p>
            <a:r>
              <a:rPr lang="en-IE" sz="1400" dirty="0" smtClean="0"/>
              <a:t>HSE </a:t>
            </a:r>
            <a:r>
              <a:rPr lang="en-IE" sz="1400" dirty="0"/>
              <a:t>Radio Advertisements will run nationally for the next two weeks encouraging people to get their blood pressure checked and to visit </a:t>
            </a:r>
            <a:r>
              <a:rPr lang="en-IE" sz="1400" u="sng" dirty="0">
                <a:hlinkClick r:id="rId4"/>
              </a:rPr>
              <a:t>askaboutalcohol.ie</a:t>
            </a:r>
            <a:r>
              <a:rPr lang="en-IE" sz="1400" dirty="0"/>
              <a:t> to find out more about how alcohol affects their heart and health. Reducing the amount you drink to low-risk levels doesn’t just protect your heart - it can help you feel healthier and happier all round. </a:t>
            </a:r>
          </a:p>
          <a:p>
            <a:endParaRPr lang="en-IE" sz="1400" dirty="0">
              <a:latin typeface="Arial" panose="020B0604020202020204" pitchFamily="34" charset="0"/>
              <a:cs typeface="Arial" panose="020B0604020202020204" pitchFamily="34" charset="0"/>
            </a:endParaRPr>
          </a:p>
          <a:p>
            <a:r>
              <a:rPr lang="en-IE" sz="1400" dirty="0">
                <a:latin typeface="Arial" panose="020B0604020202020204" pitchFamily="34" charset="0"/>
                <a:cs typeface="Arial" panose="020B0604020202020204" pitchFamily="34" charset="0"/>
              </a:rPr>
              <a:t>Visit: </a:t>
            </a:r>
            <a:r>
              <a:rPr lang="en-IE" sz="1400" u="sng" dirty="0">
                <a:latin typeface="Arial" panose="020B0604020202020204" pitchFamily="34" charset="0"/>
                <a:cs typeface="Arial" panose="020B0604020202020204" pitchFamily="34" charset="0"/>
                <a:hlinkClick r:id="rId5"/>
              </a:rPr>
              <a:t>http://askaboutalcohol.ie/health/effects-on-the-body/heart-health/</a:t>
            </a:r>
            <a:r>
              <a:rPr lang="en-IE" sz="1400" dirty="0">
                <a:latin typeface="Arial" panose="020B0604020202020204" pitchFamily="34" charset="0"/>
                <a:cs typeface="Arial" panose="020B0604020202020204" pitchFamily="34" charset="0"/>
              </a:rPr>
              <a:t> </a:t>
            </a:r>
          </a:p>
          <a:p>
            <a:endParaRPr lang="en-IE" sz="1400" dirty="0">
              <a:latin typeface="Arial" panose="020B0604020202020204" pitchFamily="34" charset="0"/>
              <a:cs typeface="Arial" panose="020B0604020202020204" pitchFamily="34" charset="0"/>
            </a:endParaRPr>
          </a:p>
          <a:p>
            <a:endParaRPr lang="en-IE"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025777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264ED33-5565-487D-A84A-8564CA34D8C5}" type="slidenum">
              <a:rPr lang="en-IE" smtClean="0"/>
              <a:t>5</a:t>
            </a:fld>
            <a:endParaRPr lang="en-IE"/>
          </a:p>
        </p:txBody>
      </p:sp>
      <p:sp>
        <p:nvSpPr>
          <p:cNvPr id="3" name="TextBox 2"/>
          <p:cNvSpPr txBox="1"/>
          <p:nvPr/>
        </p:nvSpPr>
        <p:spPr>
          <a:xfrm>
            <a:off x="476672" y="611560"/>
            <a:ext cx="5976664" cy="7125027"/>
          </a:xfrm>
          <a:prstGeom prst="rect">
            <a:avLst/>
          </a:prstGeom>
          <a:noFill/>
        </p:spPr>
        <p:txBody>
          <a:bodyPr wrap="square" rtlCol="0">
            <a:spAutoFit/>
          </a:bodyPr>
          <a:lstStyle/>
          <a:p>
            <a:r>
              <a:rPr lang="en-IE" sz="2500" dirty="0" smtClean="0">
                <a:solidFill>
                  <a:srgbClr val="E6007E"/>
                </a:solidFill>
                <a:latin typeface="Arial" panose="020B0604020202020204" pitchFamily="34" charset="0"/>
                <a:cs typeface="Arial" panose="020B0604020202020204" pitchFamily="34" charset="0"/>
              </a:rPr>
              <a:t>Spokespeople: </a:t>
            </a:r>
            <a:endParaRPr lang="en-IE" dirty="0">
              <a:latin typeface="Arial" panose="020B0604020202020204" pitchFamily="34" charset="0"/>
              <a:cs typeface="Arial" panose="020B0604020202020204" pitchFamily="34" charset="0"/>
            </a:endParaRPr>
          </a:p>
          <a:p>
            <a:r>
              <a:rPr lang="en-IE" dirty="0">
                <a:latin typeface="Arial" panose="020B0604020202020204" pitchFamily="34" charset="0"/>
                <a:cs typeface="Arial" panose="020B0604020202020204" pitchFamily="34" charset="0"/>
              </a:rPr>
              <a:t> </a:t>
            </a:r>
          </a:p>
          <a:p>
            <a:r>
              <a:rPr lang="en-IE" b="1" dirty="0">
                <a:solidFill>
                  <a:srgbClr val="F39200"/>
                </a:solidFill>
                <a:latin typeface="Arial" panose="020B0604020202020204" pitchFamily="34" charset="0"/>
                <a:cs typeface="Arial" panose="020B0604020202020204" pitchFamily="34" charset="0"/>
              </a:rPr>
              <a:t>Dr Angie Brown</a:t>
            </a:r>
            <a:endParaRPr lang="en-IE" dirty="0">
              <a:solidFill>
                <a:srgbClr val="F39200"/>
              </a:solidFill>
              <a:latin typeface="Arial" panose="020B0604020202020204" pitchFamily="34" charset="0"/>
              <a:cs typeface="Arial" panose="020B0604020202020204" pitchFamily="34" charset="0"/>
            </a:endParaRPr>
          </a:p>
          <a:p>
            <a:r>
              <a:rPr lang="en-IE" dirty="0">
                <a:latin typeface="Arial" panose="020B0604020202020204" pitchFamily="34" charset="0"/>
                <a:cs typeface="Arial" panose="020B0604020202020204" pitchFamily="34" charset="0"/>
              </a:rPr>
              <a:t>Dr Angie Brown (FRCPI, MD, MRCP, BSC, MB </a:t>
            </a:r>
            <a:r>
              <a:rPr lang="en-IE" dirty="0" err="1">
                <a:latin typeface="Arial" panose="020B0604020202020204" pitchFamily="34" charset="0"/>
                <a:cs typeface="Arial" panose="020B0604020202020204" pitchFamily="34" charset="0"/>
              </a:rPr>
              <a:t>Bchir</a:t>
            </a:r>
            <a:r>
              <a:rPr lang="en-IE" dirty="0">
                <a:latin typeface="Arial" panose="020B0604020202020204" pitchFamily="34" charset="0"/>
                <a:cs typeface="Arial" panose="020B0604020202020204" pitchFamily="34" charset="0"/>
              </a:rPr>
              <a:t>) is the Medical Director of the Irish Heart Foundation and works as a Consultant Cardiologist at </a:t>
            </a:r>
            <a:r>
              <a:rPr lang="en-IE" dirty="0" err="1">
                <a:latin typeface="Arial" panose="020B0604020202020204" pitchFamily="34" charset="0"/>
                <a:cs typeface="Arial" panose="020B0604020202020204" pitchFamily="34" charset="0"/>
              </a:rPr>
              <a:t>Bons</a:t>
            </a:r>
            <a:r>
              <a:rPr lang="en-IE" dirty="0">
                <a:latin typeface="Arial" panose="020B0604020202020204" pitchFamily="34" charset="0"/>
                <a:cs typeface="Arial" panose="020B0604020202020204" pitchFamily="34" charset="0"/>
              </a:rPr>
              <a:t> Secours Hospital, Hermitage Clinic and Beacon Hospital.</a:t>
            </a:r>
          </a:p>
          <a:p>
            <a:r>
              <a:rPr lang="en-IE" dirty="0">
                <a:latin typeface="Arial" panose="020B0604020202020204" pitchFamily="34" charset="0"/>
                <a:cs typeface="Arial" panose="020B0604020202020204" pitchFamily="34" charset="0"/>
              </a:rPr>
              <a:t> </a:t>
            </a:r>
          </a:p>
          <a:p>
            <a:r>
              <a:rPr lang="en-IE" b="1" dirty="0">
                <a:solidFill>
                  <a:srgbClr val="F39200"/>
                </a:solidFill>
                <a:latin typeface="Arial" panose="020B0604020202020204" pitchFamily="34" charset="0"/>
                <a:cs typeface="Arial" panose="020B0604020202020204" pitchFamily="34" charset="0"/>
              </a:rPr>
              <a:t>Janis Morrissey</a:t>
            </a:r>
            <a:endParaRPr lang="en-IE" dirty="0">
              <a:solidFill>
                <a:srgbClr val="F39200"/>
              </a:solidFill>
              <a:latin typeface="Arial" panose="020B0604020202020204" pitchFamily="34" charset="0"/>
              <a:cs typeface="Arial" panose="020B0604020202020204" pitchFamily="34" charset="0"/>
            </a:endParaRPr>
          </a:p>
          <a:p>
            <a:r>
              <a:rPr lang="en-IE" dirty="0">
                <a:latin typeface="Arial" panose="020B0604020202020204" pitchFamily="34" charset="0"/>
                <a:cs typeface="Arial" panose="020B0604020202020204" pitchFamily="34" charset="0"/>
              </a:rPr>
              <a:t>Janis Morrissey is a Registered </a:t>
            </a:r>
            <a:r>
              <a:rPr lang="en-IE" dirty="0" err="1">
                <a:latin typeface="Arial" panose="020B0604020202020204" pitchFamily="34" charset="0"/>
                <a:cs typeface="Arial" panose="020B0604020202020204" pitchFamily="34" charset="0"/>
              </a:rPr>
              <a:t>Dietitian</a:t>
            </a:r>
            <a:r>
              <a:rPr lang="en-IE" dirty="0">
                <a:latin typeface="Arial" panose="020B0604020202020204" pitchFamily="34" charset="0"/>
                <a:cs typeface="Arial" panose="020B0604020202020204" pitchFamily="34" charset="0"/>
              </a:rPr>
              <a:t> and Head of Health Promotion, Information &amp; Training at Irish Heart Foundation. </a:t>
            </a:r>
          </a:p>
          <a:p>
            <a:r>
              <a:rPr lang="en-IE" dirty="0">
                <a:latin typeface="Arial" panose="020B0604020202020204" pitchFamily="34" charset="0"/>
                <a:cs typeface="Arial" panose="020B0604020202020204" pitchFamily="34" charset="0"/>
              </a:rPr>
              <a:t> </a:t>
            </a:r>
          </a:p>
          <a:p>
            <a:r>
              <a:rPr lang="en-IE" b="1" dirty="0">
                <a:solidFill>
                  <a:srgbClr val="F39200"/>
                </a:solidFill>
                <a:latin typeface="Arial" panose="020B0604020202020204" pitchFamily="34" charset="0"/>
                <a:cs typeface="Arial" panose="020B0604020202020204" pitchFamily="34" charset="0"/>
              </a:rPr>
              <a:t>Marion Rackard</a:t>
            </a:r>
            <a:endParaRPr lang="en-IE" dirty="0">
              <a:solidFill>
                <a:srgbClr val="F39200"/>
              </a:solidFill>
              <a:latin typeface="Arial" panose="020B0604020202020204" pitchFamily="34" charset="0"/>
              <a:cs typeface="Arial" panose="020B0604020202020204" pitchFamily="34" charset="0"/>
            </a:endParaRPr>
          </a:p>
          <a:p>
            <a:r>
              <a:rPr lang="en-IE" dirty="0">
                <a:latin typeface="Arial" panose="020B0604020202020204" pitchFamily="34" charset="0"/>
                <a:cs typeface="Arial" panose="020B0604020202020204" pitchFamily="34" charset="0"/>
              </a:rPr>
              <a:t>Marion Rackard is Project Manager at HSE Alcohol Programme, an Alcohol &amp; Drug Counsellor (ACI), Psychotherapist (IAHIP) and an advocate for early &amp; effective treatment of alcohol and drug problems. </a:t>
            </a:r>
            <a:endParaRPr lang="en-IE" dirty="0" smtClean="0">
              <a:latin typeface="Arial" panose="020B0604020202020204" pitchFamily="34" charset="0"/>
              <a:cs typeface="Arial" panose="020B0604020202020204" pitchFamily="34" charset="0"/>
            </a:endParaRPr>
          </a:p>
          <a:p>
            <a:endParaRPr lang="en-IE" dirty="0">
              <a:latin typeface="Arial" panose="020B0604020202020204" pitchFamily="34" charset="0"/>
              <a:cs typeface="Arial" panose="020B0604020202020204" pitchFamily="34" charset="0"/>
            </a:endParaRPr>
          </a:p>
          <a:p>
            <a:endParaRPr lang="en-IE" dirty="0" smtClean="0">
              <a:latin typeface="Arial" panose="020B0604020202020204" pitchFamily="34" charset="0"/>
              <a:cs typeface="Arial" panose="020B0604020202020204" pitchFamily="34" charset="0"/>
            </a:endParaRPr>
          </a:p>
          <a:p>
            <a:r>
              <a:rPr lang="en-IE" dirty="0" smtClean="0">
                <a:latin typeface="Arial" panose="020B0604020202020204" pitchFamily="34" charset="0"/>
                <a:cs typeface="Arial" panose="020B0604020202020204" pitchFamily="34" charset="0"/>
              </a:rPr>
              <a:t>All queries to the HSE Press Office:</a:t>
            </a:r>
          </a:p>
          <a:p>
            <a:r>
              <a:rPr lang="fr-FR" dirty="0">
                <a:latin typeface="Arial" panose="020B0604020202020204" pitchFamily="34" charset="0"/>
                <a:cs typeface="Arial" panose="020B0604020202020204" pitchFamily="34" charset="0"/>
              </a:rPr>
              <a:t>Email : </a:t>
            </a:r>
            <a:r>
              <a:rPr lang="fr-FR" u="sng" dirty="0">
                <a:latin typeface="Arial" panose="020B0604020202020204" pitchFamily="34" charset="0"/>
                <a:cs typeface="Arial" panose="020B0604020202020204" pitchFamily="34" charset="0"/>
                <a:hlinkClick r:id="rId2" tooltip="blocked::mailto:press@hse.ie"/>
              </a:rPr>
              <a:t>press@hse.ie</a:t>
            </a:r>
            <a:r>
              <a:rPr lang="en-IE" dirty="0">
                <a:latin typeface="Arial" panose="020B0604020202020204" pitchFamily="34" charset="0"/>
                <a:cs typeface="Arial" panose="020B0604020202020204" pitchFamily="34" charset="0"/>
              </a:rPr>
              <a:t>  / </a:t>
            </a:r>
            <a:r>
              <a:rPr lang="en-IE" u="sng" dirty="0">
                <a:latin typeface="Arial" panose="020B0604020202020204" pitchFamily="34" charset="0"/>
                <a:cs typeface="Arial" panose="020B0604020202020204" pitchFamily="34" charset="0"/>
                <a:hlinkClick r:id="rId3"/>
              </a:rPr>
              <a:t>emma.lynam@hse.ie</a:t>
            </a:r>
            <a:r>
              <a:rPr lang="en-IE" dirty="0">
                <a:latin typeface="Arial" panose="020B0604020202020204" pitchFamily="34" charset="0"/>
                <a:cs typeface="Arial" panose="020B0604020202020204" pitchFamily="34" charset="0"/>
              </a:rPr>
              <a:t> </a:t>
            </a:r>
          </a:p>
          <a:p>
            <a:r>
              <a:rPr lang="fr-FR" dirty="0" smtClean="0">
                <a:latin typeface="Arial" panose="020B0604020202020204" pitchFamily="34" charset="0"/>
                <a:cs typeface="Arial" panose="020B0604020202020204" pitchFamily="34" charset="0"/>
              </a:rPr>
              <a:t>Phone: </a:t>
            </a:r>
            <a:r>
              <a:rPr lang="fr-FR" dirty="0">
                <a:latin typeface="Arial" panose="020B0604020202020204" pitchFamily="34" charset="0"/>
                <a:cs typeface="Arial" panose="020B0604020202020204" pitchFamily="34" charset="0"/>
              </a:rPr>
              <a:t>01 92 13912</a:t>
            </a:r>
            <a:endParaRPr lang="en-IE" dirty="0">
              <a:latin typeface="Arial" panose="020B0604020202020204" pitchFamily="34" charset="0"/>
              <a:cs typeface="Arial" panose="020B0604020202020204" pitchFamily="34" charset="0"/>
            </a:endParaRPr>
          </a:p>
          <a:p>
            <a:endParaRPr lang="en-IE" dirty="0">
              <a:latin typeface="Arial" panose="020B0604020202020204" pitchFamily="34" charset="0"/>
              <a:cs typeface="Arial" panose="020B0604020202020204" pitchFamily="34" charset="0"/>
            </a:endParaRPr>
          </a:p>
          <a:p>
            <a:endParaRPr lang="en-I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76799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264ED33-5565-487D-A84A-8564CA34D8C5}" type="slidenum">
              <a:rPr lang="en-IE" smtClean="0"/>
              <a:t>6</a:t>
            </a:fld>
            <a:endParaRPr lang="en-IE"/>
          </a:p>
        </p:txBody>
      </p:sp>
      <p:graphicFrame>
        <p:nvGraphicFramePr>
          <p:cNvPr id="12" name="Table 11"/>
          <p:cNvGraphicFramePr>
            <a:graphicFrameLocks noGrp="1"/>
          </p:cNvGraphicFramePr>
          <p:nvPr>
            <p:extLst>
              <p:ext uri="{D42A27DB-BD31-4B8C-83A1-F6EECF244321}">
                <p14:modId xmlns:p14="http://schemas.microsoft.com/office/powerpoint/2010/main" val="4102038956"/>
              </p:ext>
            </p:extLst>
          </p:nvPr>
        </p:nvGraphicFramePr>
        <p:xfrm>
          <a:off x="44624" y="-126891"/>
          <a:ext cx="6813376" cy="8006532"/>
        </p:xfrm>
        <a:graphic>
          <a:graphicData uri="http://schemas.openxmlformats.org/drawingml/2006/table">
            <a:tbl>
              <a:tblPr firstRow="1" bandRow="1">
                <a:tableStyleId>{5C22544A-7EE6-4342-B048-85BDC9FD1C3A}</a:tableStyleId>
              </a:tblPr>
              <a:tblGrid>
                <a:gridCol w="6813376">
                  <a:extLst>
                    <a:ext uri="{9D8B030D-6E8A-4147-A177-3AD203B41FA5}">
                      <a16:colId xmlns:a16="http://schemas.microsoft.com/office/drawing/2014/main" xmlns="" val="20000"/>
                    </a:ext>
                  </a:extLst>
                </a:gridCol>
              </a:tblGrid>
              <a:tr h="838744">
                <a:tc>
                  <a:txBody>
                    <a:bodyPr/>
                    <a:lstStyle/>
                    <a:p>
                      <a:r>
                        <a:rPr lang="en-IE" sz="2600" dirty="0">
                          <a:latin typeface="Arial" panose="020B0604020202020204" pitchFamily="34" charset="0"/>
                          <a:cs typeface="Arial" panose="020B0604020202020204" pitchFamily="34" charset="0"/>
                        </a:rPr>
                        <a:t>Suggested Social Media Messages </a:t>
                      </a:r>
                    </a:p>
                  </a:txBody>
                  <a:tcPr/>
                </a:tc>
                <a:extLst>
                  <a:ext uri="{0D108BD9-81ED-4DB2-BD59-A6C34878D82A}">
                    <a16:rowId xmlns:a16="http://schemas.microsoft.com/office/drawing/2014/main" xmlns="" val="10000"/>
                  </a:ext>
                </a:extLst>
              </a:tr>
              <a:tr h="1376588">
                <a:tc>
                  <a:txBody>
                    <a:bodyPr/>
                    <a:lstStyle/>
                    <a:p>
                      <a:r>
                        <a:rPr lang="en-IE" sz="2000" kern="1200" dirty="0" smtClean="0">
                          <a:solidFill>
                            <a:schemeClr val="dk1"/>
                          </a:solidFill>
                          <a:effectLst/>
                          <a:latin typeface="Arial" panose="020B0604020202020204" pitchFamily="34" charset="0"/>
                          <a:ea typeface="+mn-ea"/>
                          <a:cs typeface="Arial" panose="020B0604020202020204" pitchFamily="34" charset="0"/>
                        </a:rPr>
                        <a:t>Did you know? Alcohol can cause high blood pressure, which causes heart disease and heart attacks. Drinking less = a healthier heart. #</a:t>
                      </a:r>
                      <a:r>
                        <a:rPr lang="en-IE" sz="2000" kern="1200" dirty="0" err="1" smtClean="0">
                          <a:solidFill>
                            <a:schemeClr val="dk1"/>
                          </a:solidFill>
                          <a:effectLst/>
                          <a:latin typeface="Arial" panose="020B0604020202020204" pitchFamily="34" charset="0"/>
                          <a:ea typeface="+mn-ea"/>
                          <a:cs typeface="Arial" panose="020B0604020202020204" pitchFamily="34" charset="0"/>
                        </a:rPr>
                        <a:t>AskAboutAlcohol</a:t>
                      </a:r>
                      <a:r>
                        <a:rPr lang="en-IE" sz="2000" kern="1200" dirty="0" smtClean="0">
                          <a:solidFill>
                            <a:schemeClr val="dk1"/>
                          </a:solidFill>
                          <a:effectLst/>
                          <a:latin typeface="Arial" panose="020B0604020202020204" pitchFamily="34" charset="0"/>
                          <a:ea typeface="+mn-ea"/>
                          <a:cs typeface="Arial" panose="020B0604020202020204" pitchFamily="34" charset="0"/>
                        </a:rPr>
                        <a:t> #</a:t>
                      </a:r>
                      <a:r>
                        <a:rPr lang="en-IE" sz="2000" kern="1200" dirty="0" err="1" smtClean="0">
                          <a:solidFill>
                            <a:schemeClr val="dk1"/>
                          </a:solidFill>
                          <a:effectLst/>
                          <a:latin typeface="Arial" panose="020B0604020202020204" pitchFamily="34" charset="0"/>
                          <a:ea typeface="+mn-ea"/>
                          <a:cs typeface="Arial" panose="020B0604020202020204" pitchFamily="34" charset="0"/>
                        </a:rPr>
                        <a:t>HeartHealth</a:t>
                      </a:r>
                      <a:r>
                        <a:rPr lang="en-IE" sz="2000" kern="1200" dirty="0" smtClean="0">
                          <a:solidFill>
                            <a:schemeClr val="dk1"/>
                          </a:solidFill>
                          <a:effectLst/>
                          <a:latin typeface="Arial" panose="020B0604020202020204" pitchFamily="34" charset="0"/>
                          <a:ea typeface="+mn-ea"/>
                          <a:cs typeface="Arial" panose="020B0604020202020204" pitchFamily="34" charset="0"/>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en-IE" sz="2000" i="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xmlns="" val="10001"/>
                  </a:ext>
                </a:extLst>
              </a:tr>
              <a:tr h="1178337">
                <a:tc>
                  <a:txBody>
                    <a:bodyPr/>
                    <a:lstStyle/>
                    <a:p>
                      <a:r>
                        <a:rPr lang="en-IE" sz="2000" kern="1200" dirty="0" smtClean="0">
                          <a:solidFill>
                            <a:schemeClr val="dk1"/>
                          </a:solidFill>
                          <a:effectLst/>
                          <a:latin typeface="Arial" panose="020B0604020202020204" pitchFamily="34" charset="0"/>
                          <a:ea typeface="+mn-ea"/>
                          <a:cs typeface="Arial" panose="020B0604020202020204" pitchFamily="34" charset="0"/>
                        </a:rPr>
                        <a:t>Heart disease is one of Ireland’s biggest killers – and alcohol is a proven cause of many heart problems. Cutting down or quitting drinking helps lower your blood pressure, which means a happier, healthier heart! #</a:t>
                      </a:r>
                      <a:r>
                        <a:rPr lang="en-IE" sz="2000" kern="1200" dirty="0" err="1" smtClean="0">
                          <a:solidFill>
                            <a:schemeClr val="dk1"/>
                          </a:solidFill>
                          <a:effectLst/>
                          <a:latin typeface="Arial" panose="020B0604020202020204" pitchFamily="34" charset="0"/>
                          <a:ea typeface="+mn-ea"/>
                          <a:cs typeface="Arial" panose="020B0604020202020204" pitchFamily="34" charset="0"/>
                        </a:rPr>
                        <a:t>HeartHealth</a:t>
                      </a:r>
                      <a:r>
                        <a:rPr lang="en-IE" sz="2000" kern="1200" dirty="0" smtClean="0">
                          <a:solidFill>
                            <a:schemeClr val="dk1"/>
                          </a:solidFill>
                          <a:effectLst/>
                          <a:latin typeface="Arial" panose="020B0604020202020204" pitchFamily="34" charset="0"/>
                          <a:ea typeface="+mn-ea"/>
                          <a:cs typeface="Arial" panose="020B0604020202020204" pitchFamily="34" charset="0"/>
                        </a:rPr>
                        <a:t> #</a:t>
                      </a:r>
                      <a:r>
                        <a:rPr lang="en-IE" sz="2000" kern="1200" dirty="0" err="1" smtClean="0">
                          <a:solidFill>
                            <a:schemeClr val="dk1"/>
                          </a:solidFill>
                          <a:effectLst/>
                          <a:latin typeface="Arial" panose="020B0604020202020204" pitchFamily="34" charset="0"/>
                          <a:ea typeface="+mn-ea"/>
                          <a:cs typeface="Arial" panose="020B0604020202020204" pitchFamily="34" charset="0"/>
                        </a:rPr>
                        <a:t>AskAboutAlcohol</a:t>
                      </a:r>
                      <a:endParaRPr lang="en-IE" sz="2000" kern="1200" dirty="0" smtClean="0">
                        <a:solidFill>
                          <a:schemeClr val="dk1"/>
                        </a:solidFill>
                        <a:effectLst/>
                        <a:latin typeface="Arial" panose="020B0604020202020204" pitchFamily="34" charset="0"/>
                        <a:ea typeface="+mn-ea"/>
                        <a:cs typeface="Arial" panose="020B0604020202020204" pitchFamily="34" charset="0"/>
                      </a:endParaRPr>
                    </a:p>
                    <a:p>
                      <a:endParaRPr lang="en-IE" sz="2000" i="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xmlns="" val="10002"/>
                  </a:ext>
                </a:extLst>
              </a:tr>
              <a:tr h="906413">
                <a:tc>
                  <a:txBody>
                    <a:bodyPr/>
                    <a:lstStyle/>
                    <a:p>
                      <a:r>
                        <a:rPr lang="en-IE" sz="2000" kern="1200" dirty="0" smtClean="0">
                          <a:solidFill>
                            <a:schemeClr val="dk1"/>
                          </a:solidFill>
                          <a:effectLst/>
                          <a:latin typeface="Arial" panose="020B0604020202020204" pitchFamily="34" charset="0"/>
                          <a:ea typeface="+mn-ea"/>
                          <a:cs typeface="Arial" panose="020B0604020202020204" pitchFamily="34" charset="0"/>
                        </a:rPr>
                        <a:t>Drinking too much = high blood pressure = many heart problems. Give your heart some love and reduce your drinking #</a:t>
                      </a:r>
                      <a:r>
                        <a:rPr lang="en-IE" sz="2000" kern="1200" dirty="0" err="1" smtClean="0">
                          <a:solidFill>
                            <a:schemeClr val="dk1"/>
                          </a:solidFill>
                          <a:effectLst/>
                          <a:latin typeface="Arial" panose="020B0604020202020204" pitchFamily="34" charset="0"/>
                          <a:ea typeface="+mn-ea"/>
                          <a:cs typeface="Arial" panose="020B0604020202020204" pitchFamily="34" charset="0"/>
                        </a:rPr>
                        <a:t>AskAboutAlcohol</a:t>
                      </a:r>
                      <a:r>
                        <a:rPr lang="en-IE" sz="2000" kern="1200" dirty="0" smtClean="0">
                          <a:solidFill>
                            <a:schemeClr val="dk1"/>
                          </a:solidFill>
                          <a:effectLst/>
                          <a:latin typeface="Arial" panose="020B0604020202020204" pitchFamily="34" charset="0"/>
                          <a:ea typeface="+mn-ea"/>
                          <a:cs typeface="Arial" panose="020B0604020202020204" pitchFamily="34" charset="0"/>
                        </a:rPr>
                        <a:t> #</a:t>
                      </a:r>
                      <a:r>
                        <a:rPr lang="en-IE" sz="2000" kern="1200" dirty="0" err="1" smtClean="0">
                          <a:solidFill>
                            <a:schemeClr val="dk1"/>
                          </a:solidFill>
                          <a:effectLst/>
                          <a:latin typeface="Arial" panose="020B0604020202020204" pitchFamily="34" charset="0"/>
                          <a:ea typeface="+mn-ea"/>
                          <a:cs typeface="Arial" panose="020B0604020202020204" pitchFamily="34" charset="0"/>
                        </a:rPr>
                        <a:t>HeartHealth</a:t>
                      </a:r>
                      <a:endParaRPr lang="en-IE" sz="2000" kern="1200" dirty="0" smtClean="0">
                        <a:solidFill>
                          <a:schemeClr val="dk1"/>
                        </a:solidFill>
                        <a:effectLst/>
                        <a:latin typeface="Arial" panose="020B0604020202020204" pitchFamily="34" charset="0"/>
                        <a:ea typeface="+mn-ea"/>
                        <a:cs typeface="Arial" panose="020B0604020202020204" pitchFamily="34" charset="0"/>
                      </a:endParaRPr>
                    </a:p>
                    <a:p>
                      <a:endParaRPr lang="en-IE" sz="20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xmlns="" val="10003"/>
                  </a:ext>
                </a:extLst>
              </a:tr>
              <a:tr h="1376588">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E" sz="1800" b="1" kern="1200" dirty="0" smtClean="0">
                        <a:solidFill>
                          <a:schemeClr val="dk1"/>
                        </a:solidFill>
                        <a:effectLst/>
                        <a:latin typeface="Arial" panose="020B0604020202020204" pitchFamily="34" charset="0"/>
                        <a:ea typeface="+mn-ea"/>
                        <a:cs typeface="Arial" panose="020B0604020202020204" pitchFamily="34" charset="0"/>
                      </a:endParaRP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800" b="1" kern="1200" dirty="0" smtClean="0">
                          <a:solidFill>
                            <a:schemeClr val="dk1"/>
                          </a:solidFill>
                          <a:effectLst/>
                          <a:latin typeface="Arial" panose="020B0604020202020204" pitchFamily="34" charset="0"/>
                          <a:ea typeface="+mn-ea"/>
                          <a:cs typeface="Arial" panose="020B0604020202020204" pitchFamily="34" charset="0"/>
                        </a:rPr>
                        <a:t>Please</a:t>
                      </a:r>
                      <a:r>
                        <a:rPr lang="en-IE" sz="1800" b="1" kern="1200" baseline="0" dirty="0" smtClean="0">
                          <a:solidFill>
                            <a:schemeClr val="dk1"/>
                          </a:solidFill>
                          <a:effectLst/>
                          <a:latin typeface="Arial" panose="020B0604020202020204" pitchFamily="34" charset="0"/>
                          <a:ea typeface="+mn-ea"/>
                          <a:cs typeface="Arial" panose="020B0604020202020204" pitchFamily="34" charset="0"/>
                        </a:rPr>
                        <a:t> feel free to use the images in this document to accompany messages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800" b="1" kern="1200" baseline="0" dirty="0" smtClean="0">
                          <a:solidFill>
                            <a:schemeClr val="dk1"/>
                          </a:solidFill>
                          <a:effectLst/>
                          <a:latin typeface="Arial" panose="020B0604020202020204" pitchFamily="34" charset="0"/>
                          <a:ea typeface="+mn-ea"/>
                          <a:cs typeface="Arial" panose="020B0604020202020204" pitchFamily="34" charset="0"/>
                        </a:rPr>
                        <a:t>Please tag @</a:t>
                      </a:r>
                      <a:r>
                        <a:rPr lang="en-IE" sz="1800" b="1" kern="1200" baseline="0" dirty="0" err="1" smtClean="0">
                          <a:solidFill>
                            <a:schemeClr val="dk1"/>
                          </a:solidFill>
                          <a:effectLst/>
                          <a:latin typeface="Arial" panose="020B0604020202020204" pitchFamily="34" charset="0"/>
                          <a:ea typeface="+mn-ea"/>
                          <a:cs typeface="Arial" panose="020B0604020202020204" pitchFamily="34" charset="0"/>
                        </a:rPr>
                        <a:t>askaboutalcohol</a:t>
                      </a:r>
                      <a:r>
                        <a:rPr lang="en-IE" sz="1800" b="1" kern="1200" baseline="0" dirty="0" smtClean="0">
                          <a:solidFill>
                            <a:schemeClr val="dk1"/>
                          </a:solidFill>
                          <a:effectLst/>
                          <a:latin typeface="Arial" panose="020B0604020202020204" pitchFamily="34" charset="0"/>
                          <a:ea typeface="+mn-ea"/>
                          <a:cs typeface="Arial" panose="020B0604020202020204" pitchFamily="34" charset="0"/>
                        </a:rPr>
                        <a:t> and @</a:t>
                      </a:r>
                      <a:r>
                        <a:rPr lang="en-IE" sz="1800" b="1" kern="1200" baseline="0" dirty="0" err="1" smtClean="0">
                          <a:solidFill>
                            <a:schemeClr val="dk1"/>
                          </a:solidFill>
                          <a:effectLst/>
                          <a:latin typeface="Arial" panose="020B0604020202020204" pitchFamily="34" charset="0"/>
                          <a:ea typeface="+mn-ea"/>
                          <a:cs typeface="Arial" panose="020B0604020202020204" pitchFamily="34" charset="0"/>
                        </a:rPr>
                        <a:t>irishheart</a:t>
                      </a:r>
                      <a:r>
                        <a:rPr lang="en-IE" sz="1800" b="1" kern="1200" baseline="0" dirty="0" smtClean="0">
                          <a:solidFill>
                            <a:schemeClr val="dk1"/>
                          </a:solidFill>
                          <a:effectLst/>
                          <a:latin typeface="Arial" panose="020B0604020202020204" pitchFamily="34" charset="0"/>
                          <a:ea typeface="+mn-ea"/>
                          <a:cs typeface="Arial" panose="020B0604020202020204" pitchFamily="34" charset="0"/>
                        </a:rPr>
                        <a:t> where possible</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800" b="1" kern="1200" baseline="0" dirty="0" smtClean="0">
                          <a:solidFill>
                            <a:schemeClr val="dk1"/>
                          </a:solidFill>
                          <a:effectLst/>
                          <a:latin typeface="Arial" panose="020B0604020202020204" pitchFamily="34" charset="0"/>
                          <a:ea typeface="+mn-ea"/>
                          <a:cs typeface="Arial" panose="020B0604020202020204" pitchFamily="34" charset="0"/>
                        </a:rPr>
                        <a:t>Please use #</a:t>
                      </a:r>
                      <a:r>
                        <a:rPr lang="en-IE" sz="1800" b="1" kern="1200" baseline="0" dirty="0" err="1" smtClean="0">
                          <a:solidFill>
                            <a:schemeClr val="dk1"/>
                          </a:solidFill>
                          <a:effectLst/>
                          <a:latin typeface="Arial" panose="020B0604020202020204" pitchFamily="34" charset="0"/>
                          <a:ea typeface="+mn-ea"/>
                          <a:cs typeface="Arial" panose="020B0604020202020204" pitchFamily="34" charset="0"/>
                        </a:rPr>
                        <a:t>AskAboutAlcohol</a:t>
                      </a:r>
                      <a:r>
                        <a:rPr lang="en-IE" sz="1800" b="1" kern="1200" baseline="0" dirty="0" smtClean="0">
                          <a:solidFill>
                            <a:schemeClr val="dk1"/>
                          </a:solidFill>
                          <a:effectLst/>
                          <a:latin typeface="Arial" panose="020B0604020202020204" pitchFamily="34" charset="0"/>
                          <a:ea typeface="+mn-ea"/>
                          <a:cs typeface="Arial" panose="020B0604020202020204" pitchFamily="34" charset="0"/>
                        </a:rPr>
                        <a:t> and #</a:t>
                      </a:r>
                      <a:r>
                        <a:rPr lang="en-IE" sz="1800" b="1" kern="1200" baseline="0" dirty="0" err="1" smtClean="0">
                          <a:solidFill>
                            <a:schemeClr val="dk1"/>
                          </a:solidFill>
                          <a:effectLst/>
                          <a:latin typeface="Arial" panose="020B0604020202020204" pitchFamily="34" charset="0"/>
                          <a:ea typeface="+mn-ea"/>
                          <a:cs typeface="Arial" panose="020B0604020202020204" pitchFamily="34" charset="0"/>
                        </a:rPr>
                        <a:t>HeartHealth</a:t>
                      </a:r>
                      <a:r>
                        <a:rPr lang="en-IE" sz="1800" b="1" kern="1200" baseline="0" dirty="0" smtClean="0">
                          <a:solidFill>
                            <a:schemeClr val="dk1"/>
                          </a:solidFill>
                          <a:effectLst/>
                          <a:latin typeface="Arial" panose="020B0604020202020204" pitchFamily="34" charset="0"/>
                          <a:ea typeface="+mn-ea"/>
                          <a:cs typeface="Arial" panose="020B0604020202020204" pitchFamily="34" charset="0"/>
                        </a:rPr>
                        <a:t> </a:t>
                      </a:r>
                      <a:r>
                        <a:rPr lang="en-IE" sz="1800" b="1" kern="1200" baseline="0" dirty="0" err="1" smtClean="0">
                          <a:solidFill>
                            <a:schemeClr val="dk1"/>
                          </a:solidFill>
                          <a:effectLst/>
                          <a:latin typeface="Arial" panose="020B0604020202020204" pitchFamily="34" charset="0"/>
                          <a:ea typeface="+mn-ea"/>
                          <a:cs typeface="Arial" panose="020B0604020202020204" pitchFamily="34" charset="0"/>
                        </a:rPr>
                        <a:t>hashtags</a:t>
                      </a:r>
                      <a:r>
                        <a:rPr lang="en-IE" sz="1800" b="1" kern="1200" baseline="0" dirty="0" smtClean="0">
                          <a:solidFill>
                            <a:schemeClr val="dk1"/>
                          </a:solidFill>
                          <a:effectLst/>
                          <a:latin typeface="Arial" panose="020B0604020202020204" pitchFamily="34" charset="0"/>
                          <a:ea typeface="+mn-ea"/>
                          <a:cs typeface="Arial" panose="020B0604020202020204" pitchFamily="34" charset="0"/>
                        </a:rPr>
                        <a:t> where possible</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E" sz="1800" b="1" kern="1200" baseline="0" dirty="0" smtClean="0">
                        <a:solidFill>
                          <a:schemeClr val="dk1"/>
                        </a:solidFill>
                        <a:effectLst/>
                        <a:latin typeface="Arial" panose="020B0604020202020204" pitchFamily="34" charset="0"/>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IE" sz="18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33914942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264ED33-5565-487D-A84A-8564CA34D8C5}" type="slidenum">
              <a:rPr lang="en-IE" smtClean="0"/>
              <a:t>7</a:t>
            </a:fld>
            <a:endParaRPr lang="en-IE"/>
          </a:p>
        </p:txBody>
      </p:sp>
      <p:sp>
        <p:nvSpPr>
          <p:cNvPr id="3" name="TextBox 2"/>
          <p:cNvSpPr txBox="1"/>
          <p:nvPr/>
        </p:nvSpPr>
        <p:spPr>
          <a:xfrm>
            <a:off x="620688" y="539552"/>
            <a:ext cx="3467616" cy="369332"/>
          </a:xfrm>
          <a:prstGeom prst="rect">
            <a:avLst/>
          </a:prstGeom>
          <a:noFill/>
        </p:spPr>
        <p:txBody>
          <a:bodyPr wrap="none" rtlCol="0">
            <a:spAutoFit/>
          </a:bodyPr>
          <a:lstStyle/>
          <a:p>
            <a:r>
              <a:rPr lang="en-IE" b="1" dirty="0" smtClean="0">
                <a:solidFill>
                  <a:srgbClr val="E6007E"/>
                </a:solidFill>
                <a:latin typeface="Arial" panose="020B0604020202020204" pitchFamily="34" charset="0"/>
                <a:cs typeface="Arial" panose="020B0604020202020204" pitchFamily="34" charset="0"/>
              </a:rPr>
              <a:t>Making Every Contact Count?</a:t>
            </a:r>
            <a:endParaRPr lang="en-IE" b="1" dirty="0">
              <a:solidFill>
                <a:srgbClr val="E6007E"/>
              </a:solidFill>
              <a:latin typeface="Arial" panose="020B0604020202020204" pitchFamily="34" charset="0"/>
              <a:cs typeface="Arial" panose="020B0604020202020204" pitchFamily="34" charset="0"/>
            </a:endParaRPr>
          </a:p>
        </p:txBody>
      </p:sp>
      <p:sp>
        <p:nvSpPr>
          <p:cNvPr id="4" name="TextBox 3"/>
          <p:cNvSpPr txBox="1"/>
          <p:nvPr/>
        </p:nvSpPr>
        <p:spPr>
          <a:xfrm>
            <a:off x="620688" y="1115616"/>
            <a:ext cx="5616624" cy="2585323"/>
          </a:xfrm>
          <a:prstGeom prst="rect">
            <a:avLst/>
          </a:prstGeom>
          <a:noFill/>
        </p:spPr>
        <p:txBody>
          <a:bodyPr wrap="square" rtlCol="0">
            <a:spAutoFit/>
          </a:bodyPr>
          <a:lstStyle/>
          <a:p>
            <a:r>
              <a:rPr lang="en-IE" dirty="0" smtClean="0">
                <a:latin typeface="Arial" panose="020B0604020202020204" pitchFamily="34" charset="0"/>
                <a:cs typeface="Arial" panose="020B0604020202020204" pitchFamily="34" charset="0"/>
              </a:rPr>
              <a:t>Making </a:t>
            </a:r>
            <a:r>
              <a:rPr lang="en-IE" dirty="0">
                <a:latin typeface="Arial" panose="020B0604020202020204" pitchFamily="34" charset="0"/>
                <a:cs typeface="Arial" panose="020B0604020202020204" pitchFamily="34" charset="0"/>
              </a:rPr>
              <a:t>Every Contact Count was established by the HSE in 2016 to support the implementation of Healthy Ireland in our health services and help people to make healthier lifestyle choices</a:t>
            </a:r>
            <a:r>
              <a:rPr lang="en-IE" dirty="0" smtClean="0">
                <a:latin typeface="Arial" panose="020B0604020202020204" pitchFamily="34" charset="0"/>
                <a:cs typeface="Arial" panose="020B0604020202020204" pitchFamily="34" charset="0"/>
              </a:rPr>
              <a:t>.</a:t>
            </a:r>
          </a:p>
          <a:p>
            <a:endParaRPr lang="en-IE" dirty="0">
              <a:latin typeface="Arial" panose="020B0604020202020204" pitchFamily="34" charset="0"/>
              <a:cs typeface="Arial" panose="020B0604020202020204" pitchFamily="34" charset="0"/>
            </a:endParaRPr>
          </a:p>
          <a:p>
            <a:r>
              <a:rPr lang="en-IE" dirty="0">
                <a:latin typeface="Arial" panose="020B0604020202020204" pitchFamily="34" charset="0"/>
                <a:cs typeface="Arial" panose="020B0604020202020204" pitchFamily="34" charset="0"/>
              </a:rPr>
              <a:t>By </a:t>
            </a:r>
            <a:r>
              <a:rPr lang="en-IE" u="sng" dirty="0">
                <a:latin typeface="Arial" panose="020B0604020202020204" pitchFamily="34" charset="0"/>
                <a:cs typeface="Arial" panose="020B0604020202020204" pitchFamily="34" charset="0"/>
                <a:hlinkClick r:id="rId2"/>
              </a:rPr>
              <a:t>Making Every Contact Count</a:t>
            </a:r>
            <a:r>
              <a:rPr lang="en-IE" dirty="0">
                <a:latin typeface="Arial" panose="020B0604020202020204" pitchFamily="34" charset="0"/>
                <a:cs typeface="Arial" panose="020B0604020202020204" pitchFamily="34" charset="0"/>
              </a:rPr>
              <a:t> health professionals can encourage patients to make healthier lifestyle choices during routine contacts to help prevent and manage chronic diseases</a:t>
            </a:r>
            <a:r>
              <a:rPr lang="en-IE" dirty="0" smtClean="0">
                <a:latin typeface="Arial" panose="020B0604020202020204" pitchFamily="34" charset="0"/>
                <a:cs typeface="Arial" panose="020B0604020202020204" pitchFamily="34" charset="0"/>
              </a:rPr>
              <a:t>.</a:t>
            </a: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88304" y="121438"/>
            <a:ext cx="1598706" cy="994178"/>
          </a:xfrm>
          <a:prstGeom prst="rect">
            <a:avLst/>
          </a:prstGeom>
        </p:spPr>
      </p:pic>
      <p:sp>
        <p:nvSpPr>
          <p:cNvPr id="6" name="TextBox 5"/>
          <p:cNvSpPr txBox="1"/>
          <p:nvPr/>
        </p:nvSpPr>
        <p:spPr>
          <a:xfrm>
            <a:off x="620688" y="4499992"/>
            <a:ext cx="5616624" cy="1754326"/>
          </a:xfrm>
          <a:prstGeom prst="rect">
            <a:avLst/>
          </a:prstGeom>
          <a:noFill/>
        </p:spPr>
        <p:txBody>
          <a:bodyPr wrap="square" rtlCol="0">
            <a:spAutoFit/>
          </a:bodyPr>
          <a:lstStyle/>
          <a:p>
            <a:r>
              <a:rPr lang="en-IE" b="1" dirty="0" smtClean="0">
                <a:solidFill>
                  <a:srgbClr val="E6007E"/>
                </a:solidFill>
                <a:latin typeface="Arial" panose="020B0604020202020204" pitchFamily="34" charset="0"/>
                <a:cs typeface="Arial" panose="020B0604020202020204" pitchFamily="34" charset="0"/>
              </a:rPr>
              <a:t>Irish Heart Foundation’s Mobile Health Unit</a:t>
            </a:r>
          </a:p>
          <a:p>
            <a:endParaRPr lang="en-IE" dirty="0" smtClean="0">
              <a:latin typeface="Arial" panose="020B0604020202020204" pitchFamily="34" charset="0"/>
              <a:cs typeface="Arial" panose="020B0604020202020204" pitchFamily="34" charset="0"/>
            </a:endParaRPr>
          </a:p>
          <a:p>
            <a:r>
              <a:rPr lang="en-IE" dirty="0" smtClean="0">
                <a:latin typeface="Arial" panose="020B0604020202020204" pitchFamily="34" charset="0"/>
                <a:cs typeface="Arial" panose="020B0604020202020204" pitchFamily="34" charset="0"/>
              </a:rPr>
              <a:t>Find out more about </a:t>
            </a:r>
            <a:r>
              <a:rPr lang="en-IE" dirty="0" smtClean="0">
                <a:latin typeface="Arial" panose="020B0604020202020204" pitchFamily="34" charset="0"/>
                <a:cs typeface="Arial" panose="020B0604020202020204" pitchFamily="34" charset="0"/>
                <a:hlinkClick r:id="rId4"/>
              </a:rPr>
              <a:t>Irish Heart Foundation’s Mobile Health Unit here</a:t>
            </a:r>
            <a:endParaRPr lang="en-IE" dirty="0" smtClean="0">
              <a:latin typeface="Arial" panose="020B0604020202020204" pitchFamily="34" charset="0"/>
              <a:cs typeface="Arial" panose="020B0604020202020204" pitchFamily="34" charset="0"/>
            </a:endParaRPr>
          </a:p>
          <a:p>
            <a:endParaRPr lang="en-IE" dirty="0" smtClean="0">
              <a:latin typeface="Arial" panose="020B0604020202020204" pitchFamily="34" charset="0"/>
              <a:cs typeface="Arial" panose="020B0604020202020204" pitchFamily="34" charset="0"/>
            </a:endParaRPr>
          </a:p>
          <a:p>
            <a:endParaRPr lang="en-IE" dirty="0">
              <a:latin typeface="Arial" panose="020B0604020202020204" pitchFamily="34" charset="0"/>
              <a:cs typeface="Arial" panose="020B0604020202020204" pitchFamily="34" charset="0"/>
            </a:endParaRPr>
          </a:p>
        </p:txBody>
      </p:sp>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623508" y="4072222"/>
            <a:ext cx="855539" cy="855539"/>
          </a:xfrm>
          <a:prstGeom prst="rect">
            <a:avLst/>
          </a:prstGeom>
        </p:spPr>
      </p:pic>
    </p:spTree>
    <p:extLst>
      <p:ext uri="{BB962C8B-B14F-4D97-AF65-F5344CB8AC3E}">
        <p14:creationId xmlns:p14="http://schemas.microsoft.com/office/powerpoint/2010/main" val="4306263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264ED33-5565-487D-A84A-8564CA34D8C5}" type="slidenum">
              <a:rPr lang="en-IE" smtClean="0"/>
              <a:t>8</a:t>
            </a:fld>
            <a:endParaRPr lang="en-IE"/>
          </a:p>
        </p:txBody>
      </p:sp>
      <p:sp>
        <p:nvSpPr>
          <p:cNvPr id="3" name="TextBox 2"/>
          <p:cNvSpPr txBox="1"/>
          <p:nvPr/>
        </p:nvSpPr>
        <p:spPr>
          <a:xfrm>
            <a:off x="345624" y="4932040"/>
            <a:ext cx="6063128" cy="2339102"/>
          </a:xfrm>
          <a:prstGeom prst="rect">
            <a:avLst/>
          </a:prstGeom>
          <a:noFill/>
        </p:spPr>
        <p:txBody>
          <a:bodyPr wrap="square" rtlCol="0">
            <a:spAutoFit/>
          </a:bodyPr>
          <a:lstStyle/>
          <a:p>
            <a:r>
              <a:rPr lang="en-IE" sz="2000" b="1" dirty="0">
                <a:solidFill>
                  <a:srgbClr val="E6007E"/>
                </a:solidFill>
              </a:rPr>
              <a:t>Contacts:</a:t>
            </a:r>
            <a:endParaRPr lang="en-IE" dirty="0"/>
          </a:p>
          <a:p>
            <a:endParaRPr lang="en-IE" dirty="0" smtClean="0">
              <a:latin typeface="Arial" panose="020B0604020202020204" pitchFamily="34" charset="0"/>
              <a:cs typeface="Arial" panose="020B0604020202020204" pitchFamily="34" charset="0"/>
            </a:endParaRPr>
          </a:p>
          <a:p>
            <a:r>
              <a:rPr lang="en-IE" dirty="0" smtClean="0">
                <a:latin typeface="Arial" panose="020B0604020202020204" pitchFamily="34" charset="0"/>
                <a:cs typeface="Arial" panose="020B0604020202020204" pitchFamily="34" charset="0"/>
              </a:rPr>
              <a:t>Roisin Guiry, </a:t>
            </a:r>
            <a:r>
              <a:rPr lang="en-IE" dirty="0">
                <a:latin typeface="Arial" panose="020B0604020202020204" pitchFamily="34" charset="0"/>
                <a:cs typeface="Arial" panose="020B0604020202020204" pitchFamily="34" charset="0"/>
              </a:rPr>
              <a:t>HSE, Programme and Campaigns </a:t>
            </a:r>
          </a:p>
          <a:p>
            <a:r>
              <a:rPr lang="en-IE" dirty="0" smtClean="0">
                <a:latin typeface="Arial" panose="020B0604020202020204" pitchFamily="34" charset="0"/>
                <a:cs typeface="Arial" panose="020B0604020202020204" pitchFamily="34" charset="0"/>
                <a:hlinkClick r:id="rId2"/>
              </a:rPr>
              <a:t>roisin.guiry@hse.ie</a:t>
            </a:r>
            <a:r>
              <a:rPr lang="en-IE" dirty="0" smtClean="0">
                <a:latin typeface="Arial" panose="020B0604020202020204" pitchFamily="34" charset="0"/>
                <a:cs typeface="Arial" panose="020B0604020202020204" pitchFamily="34" charset="0"/>
              </a:rPr>
              <a:t> </a:t>
            </a:r>
          </a:p>
          <a:p>
            <a:endParaRPr lang="en-IE" dirty="0">
              <a:latin typeface="Arial" panose="020B0604020202020204" pitchFamily="34" charset="0"/>
              <a:cs typeface="Arial" panose="020B0604020202020204" pitchFamily="34" charset="0"/>
            </a:endParaRPr>
          </a:p>
          <a:p>
            <a:r>
              <a:rPr lang="en-IE" dirty="0" smtClean="0">
                <a:latin typeface="Arial" panose="020B0604020202020204" pitchFamily="34" charset="0"/>
                <a:cs typeface="Arial" panose="020B0604020202020204" pitchFamily="34" charset="0"/>
              </a:rPr>
              <a:t>Emma Lynam, HSE Press Office</a:t>
            </a:r>
          </a:p>
          <a:p>
            <a:r>
              <a:rPr lang="en-IE" dirty="0">
                <a:latin typeface="Arial" panose="020B0604020202020204" pitchFamily="34" charset="0"/>
                <a:cs typeface="Arial" panose="020B0604020202020204" pitchFamily="34" charset="0"/>
                <a:hlinkClick r:id="rId3"/>
              </a:rPr>
              <a:t>e</a:t>
            </a:r>
            <a:r>
              <a:rPr lang="en-IE" dirty="0" smtClean="0">
                <a:latin typeface="Arial" panose="020B0604020202020204" pitchFamily="34" charset="0"/>
                <a:cs typeface="Arial" panose="020B0604020202020204" pitchFamily="34" charset="0"/>
                <a:hlinkClick r:id="rId3"/>
              </a:rPr>
              <a:t>mma.lynam@hse.ie</a:t>
            </a:r>
            <a:r>
              <a:rPr lang="en-IE" dirty="0" smtClean="0">
                <a:latin typeface="Arial" panose="020B0604020202020204" pitchFamily="34" charset="0"/>
                <a:cs typeface="Arial" panose="020B0604020202020204" pitchFamily="34" charset="0"/>
              </a:rPr>
              <a:t> </a:t>
            </a:r>
            <a:endParaRPr lang="en-IE" dirty="0">
              <a:latin typeface="Arial" panose="020B0604020202020204" pitchFamily="34" charset="0"/>
              <a:cs typeface="Arial" panose="020B0604020202020204" pitchFamily="34" charset="0"/>
            </a:endParaRPr>
          </a:p>
          <a:p>
            <a:endParaRPr lang="en-IE"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6671" y="380818"/>
            <a:ext cx="5898655" cy="4551222"/>
          </a:xfrm>
          <a:prstGeom prst="rect">
            <a:avLst/>
          </a:prstGeom>
        </p:spPr>
      </p:pic>
      <p:sp>
        <p:nvSpPr>
          <p:cNvPr id="5" name="Rectangle 4"/>
          <p:cNvSpPr/>
          <p:nvPr/>
        </p:nvSpPr>
        <p:spPr>
          <a:xfrm>
            <a:off x="0" y="7956376"/>
            <a:ext cx="6858000" cy="11876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542438295"/>
      </p:ext>
    </p:extLst>
  </p:cSld>
  <p:clrMapOvr>
    <a:masterClrMapping/>
  </p:clrMapOvr>
</p:sld>
</file>

<file path=ppt/theme/theme1.xml><?xml version="1.0" encoding="utf-8"?>
<a:theme xmlns:a="http://schemas.openxmlformats.org/drawingml/2006/main" name="Office Them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themeOverride>
</file>

<file path=docProps/app.xml><?xml version="1.0" encoding="utf-8"?>
<Properties xmlns="http://schemas.openxmlformats.org/officeDocument/2006/extended-properties" xmlns:vt="http://schemas.openxmlformats.org/officeDocument/2006/docPropsVTypes">
  <Template/>
  <TotalTime>1279</TotalTime>
  <Words>637</Words>
  <Application>Microsoft Office PowerPoint</Application>
  <PresentationFormat>On-screen Show (4:3)</PresentationFormat>
  <Paragraphs>75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  Partner Pack  July 2018  www.askaboutalcohol.ie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Partner Information Pack</dc:title>
  <dc:creator>Admin</dc:creator>
  <cp:lastModifiedBy>Mary Dunne</cp:lastModifiedBy>
  <cp:revision>70</cp:revision>
  <dcterms:created xsi:type="dcterms:W3CDTF">2017-08-23T13:57:48Z</dcterms:created>
  <dcterms:modified xsi:type="dcterms:W3CDTF">2018-07-11T07:31:24Z</dcterms:modified>
</cp:coreProperties>
</file>