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32"/>
  </p:notesMasterIdLst>
  <p:handoutMasterIdLst>
    <p:handoutMasterId r:id="rId33"/>
  </p:handoutMasterIdLst>
  <p:sldIdLst>
    <p:sldId id="256" r:id="rId6"/>
    <p:sldId id="333" r:id="rId7"/>
    <p:sldId id="309" r:id="rId8"/>
    <p:sldId id="313" r:id="rId9"/>
    <p:sldId id="321" r:id="rId10"/>
    <p:sldId id="326" r:id="rId11"/>
    <p:sldId id="324" r:id="rId12"/>
    <p:sldId id="323" r:id="rId13"/>
    <p:sldId id="332" r:id="rId14"/>
    <p:sldId id="312" r:id="rId15"/>
    <p:sldId id="338" r:id="rId16"/>
    <p:sldId id="336" r:id="rId17"/>
    <p:sldId id="310" r:id="rId18"/>
    <p:sldId id="330" r:id="rId19"/>
    <p:sldId id="311" r:id="rId20"/>
    <p:sldId id="331" r:id="rId21"/>
    <p:sldId id="335" r:id="rId22"/>
    <p:sldId id="334" r:id="rId23"/>
    <p:sldId id="315" r:id="rId24"/>
    <p:sldId id="317" r:id="rId25"/>
    <p:sldId id="318" r:id="rId26"/>
    <p:sldId id="339" r:id="rId27"/>
    <p:sldId id="316" r:id="rId28"/>
    <p:sldId id="319" r:id="rId29"/>
    <p:sldId id="320" r:id="rId30"/>
    <p:sldId id="299" r:id="rId31"/>
  </p:sldIdLst>
  <p:sldSz cx="9144000" cy="6858000" type="screen4x3"/>
  <p:notesSz cx="6799263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rvaligoe" initials="di" lastIdx="1" clrIdx="0"/>
  <p:cmAuthor id="1" name="dervali" initials="d" lastIdx="22" clrIdx="1"/>
  <p:cmAuthor id="2" name="Kate ODonnell" initials="KO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E9FB"/>
    <a:srgbClr val="91F9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71" autoAdjust="0"/>
  </p:normalViewPr>
  <p:slideViewPr>
    <p:cSldViewPr>
      <p:cViewPr>
        <p:scale>
          <a:sx n="80" d="100"/>
          <a:sy n="80" d="100"/>
        </p:scale>
        <p:origin x="-2430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910" y="-77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14\pub\HepHIVSTI\Hepatitis\Reports\Hepatitis%20annual%20reports\Annual%20report%202016\Hep%20C\NM%20Hepatitis%20C%20full%20file%20-%20Aug%202017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14\pub\HepHIVSTI\HIV&amp;STIs\MSM%20STIHIV%20increase_2015_2016\subgroups\Epi%20subgroup\Analysis\Gonorrhoea\Gono%20graphs%2021.09.201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14\pub\HepHIVSTI\HIV&amp;STIs\MSM%20STIHIV%20increase_2015_2016\subgroups\Epi%20subgroup\Analysis\Syphilis\Syphilis%20trends_Weekly%202016-2017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14\pub\HepHIVSTI\Hepatitis\Reports\Hepatitis%20annual%20reports\Annual%20report%202016\Hep%20A\Hep%20A%20data%20upd%2014092017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14\pub\HepHIVSTI\Hepatitis\Reports\Hepatitis%20annual%20reports\Annual%20report%202016\Hep%20A\Hep%20A%20data%20upd%2014092017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14\pub\HepHIVSTI\Hepatitis\Reports\Hepatitis%20annual%20reports\Annual%20report%202016\Hep%20C\NM%20Hepatitis%20C%20full%20file%20-%20Aug%20201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[Figure1_shortreport.xlsx]Sheet1!$D$1</c:f>
              <c:strCache>
                <c:ptCount val="1"/>
                <c:pt idx="0">
                  <c:v>Male - notification month</c:v>
                </c:pt>
              </c:strCache>
            </c:strRef>
          </c:tx>
          <c:marker>
            <c:symbol val="none"/>
          </c:marker>
          <c:cat>
            <c:multiLvlStrRef>
              <c:f>[Figure1_shortreport.xlsx]Sheet1!$A$2:$B$22</c:f>
              <c:multiLvlStrCache>
                <c:ptCount val="21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</c:v>
                  </c:pt>
                  <c:pt idx="13">
                    <c:v>2</c:v>
                  </c:pt>
                  <c:pt idx="14">
                    <c:v>3</c:v>
                  </c:pt>
                  <c:pt idx="15">
                    <c:v>4</c:v>
                  </c:pt>
                  <c:pt idx="16">
                    <c:v>5</c:v>
                  </c:pt>
                  <c:pt idx="17">
                    <c:v>6</c:v>
                  </c:pt>
                  <c:pt idx="18">
                    <c:v>7</c:v>
                  </c:pt>
                  <c:pt idx="19">
                    <c:v>8</c:v>
                  </c:pt>
                  <c:pt idx="20">
                    <c:v>9</c:v>
                  </c:pt>
                </c:lvl>
                <c:lvl>
                  <c:pt idx="0">
                    <c:v>2016</c:v>
                  </c:pt>
                  <c:pt idx="12">
                    <c:v>2017</c:v>
                  </c:pt>
                </c:lvl>
              </c:multiLvlStrCache>
            </c:multiLvlStrRef>
          </c:cat>
          <c:val>
            <c:numRef>
              <c:f>[Figure1_shortreport.xlsx]Sheet1!$D$2:$D$22</c:f>
              <c:numCache>
                <c:formatCode>General</c:formatCode>
                <c:ptCount val="21"/>
                <c:pt idx="0">
                  <c:v>30</c:v>
                </c:pt>
                <c:pt idx="1">
                  <c:v>53</c:v>
                </c:pt>
                <c:pt idx="2">
                  <c:v>27</c:v>
                </c:pt>
                <c:pt idx="3">
                  <c:v>38</c:v>
                </c:pt>
                <c:pt idx="4">
                  <c:v>33</c:v>
                </c:pt>
                <c:pt idx="5">
                  <c:v>41</c:v>
                </c:pt>
                <c:pt idx="6">
                  <c:v>28</c:v>
                </c:pt>
                <c:pt idx="7">
                  <c:v>32</c:v>
                </c:pt>
                <c:pt idx="8">
                  <c:v>27</c:v>
                </c:pt>
                <c:pt idx="9">
                  <c:v>32</c:v>
                </c:pt>
                <c:pt idx="10">
                  <c:v>24</c:v>
                </c:pt>
                <c:pt idx="11">
                  <c:v>31</c:v>
                </c:pt>
                <c:pt idx="12">
                  <c:v>25</c:v>
                </c:pt>
                <c:pt idx="13">
                  <c:v>30</c:v>
                </c:pt>
                <c:pt idx="14">
                  <c:v>43</c:v>
                </c:pt>
                <c:pt idx="15">
                  <c:v>31</c:v>
                </c:pt>
                <c:pt idx="16">
                  <c:v>33</c:v>
                </c:pt>
                <c:pt idx="17">
                  <c:v>26</c:v>
                </c:pt>
                <c:pt idx="18">
                  <c:v>28</c:v>
                </c:pt>
                <c:pt idx="19">
                  <c:v>42</c:v>
                </c:pt>
                <c:pt idx="20">
                  <c:v>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930176"/>
        <c:axId val="49616384"/>
      </c:lineChart>
      <c:catAx>
        <c:axId val="489301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Year/Month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49616384"/>
        <c:crosses val="autoZero"/>
        <c:auto val="1"/>
        <c:lblAlgn val="ctr"/>
        <c:lblOffset val="100"/>
        <c:noMultiLvlLbl val="0"/>
      </c:catAx>
      <c:valAx>
        <c:axId val="4961638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893017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098260029395642"/>
          <c:y val="5.0925925925925923E-2"/>
          <c:w val="0.85240335317933713"/>
          <c:h val="0.5792279490313042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'msm table 2'!$L$29</c:f>
              <c:strCache>
                <c:ptCount val="1"/>
                <c:pt idx="0">
                  <c:v>HIV positive &amp; other recent STI*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'msm table 2'!$K$30:$K$35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'msm table 2'!$L$30:$L$35</c:f>
              <c:numCache>
                <c:formatCode>General</c:formatCode>
                <c:ptCount val="6"/>
                <c:pt idx="0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11</c:v>
                </c:pt>
                <c:pt idx="5">
                  <c:v>6</c:v>
                </c:pt>
              </c:numCache>
            </c:numRef>
          </c:val>
        </c:ser>
        <c:ser>
          <c:idx val="1"/>
          <c:order val="1"/>
          <c:tx>
            <c:strRef>
              <c:f>'msm table 2'!$M$29</c:f>
              <c:strCache>
                <c:ptCount val="1"/>
                <c:pt idx="0">
                  <c:v>HIV positive, no other recent STI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numRef>
              <c:f>'msm table 2'!$K$30:$K$35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'msm table 2'!$M$30:$M$35</c:f>
              <c:numCache>
                <c:formatCode>General</c:formatCode>
                <c:ptCount val="6"/>
                <c:pt idx="0">
                  <c:v>2</c:v>
                </c:pt>
                <c:pt idx="1">
                  <c:v>4</c:v>
                </c:pt>
                <c:pt idx="3">
                  <c:v>2</c:v>
                </c:pt>
                <c:pt idx="4">
                  <c:v>8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'msm table 2'!$N$29</c:f>
              <c:strCache>
                <c:ptCount val="1"/>
                <c:pt idx="0">
                  <c:v>HIV negative/unknown, but had other recent STI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numRef>
              <c:f>'msm table 2'!$K$30:$K$35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'msm table 2'!$N$30:$N$35</c:f>
              <c:numCache>
                <c:formatCode>General</c:formatCode>
                <c:ptCount val="6"/>
                <c:pt idx="1">
                  <c:v>4</c:v>
                </c:pt>
                <c:pt idx="2">
                  <c:v>1</c:v>
                </c:pt>
                <c:pt idx="3">
                  <c:v>2</c:v>
                </c:pt>
                <c:pt idx="4">
                  <c:v>5</c:v>
                </c:pt>
                <c:pt idx="5">
                  <c:v>2</c:v>
                </c:pt>
              </c:numCache>
            </c:numRef>
          </c:val>
        </c:ser>
        <c:ser>
          <c:idx val="3"/>
          <c:order val="3"/>
          <c:tx>
            <c:strRef>
              <c:f>'msm table 2'!$O$29</c:f>
              <c:strCache>
                <c:ptCount val="1"/>
                <c:pt idx="0">
                  <c:v>HIV negative/unknown and no other recent STI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numRef>
              <c:f>'msm table 2'!$K$30:$K$35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'msm table 2'!$O$30:$O$35</c:f>
              <c:numCache>
                <c:formatCode>General</c:formatCode>
                <c:ptCount val="6"/>
                <c:pt idx="0">
                  <c:v>2</c:v>
                </c:pt>
                <c:pt idx="1">
                  <c:v>5</c:v>
                </c:pt>
                <c:pt idx="3">
                  <c:v>1</c:v>
                </c:pt>
                <c:pt idx="4">
                  <c:v>5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3513600"/>
        <c:axId val="53515776"/>
      </c:barChart>
      <c:catAx>
        <c:axId val="535136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IE" sz="1600"/>
                  <a:t>Year of hepatitis C notification</a:t>
                </a:r>
              </a:p>
            </c:rich>
          </c:tx>
          <c:layout>
            <c:manualLayout>
              <c:xMode val="edge"/>
              <c:yMode val="edge"/>
              <c:x val="0.35147278759966327"/>
              <c:y val="0.7490507436570429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3515776"/>
        <c:crosses val="autoZero"/>
        <c:auto val="1"/>
        <c:lblAlgn val="ctr"/>
        <c:lblOffset val="100"/>
        <c:noMultiLvlLbl val="0"/>
      </c:catAx>
      <c:valAx>
        <c:axId val="5351577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IE" sz="1600"/>
                  <a:t>Number of hepatitis C notifications identified as MSM</a:t>
                </a:r>
              </a:p>
            </c:rich>
          </c:tx>
          <c:layout>
            <c:manualLayout>
              <c:xMode val="edge"/>
              <c:yMode val="edge"/>
              <c:x val="1.845028805361594E-2"/>
              <c:y val="7.1994386118401865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35136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9575595503392263E-2"/>
          <c:y val="0.83680446194225722"/>
          <c:w val="0.95246306475841469"/>
          <c:h val="0.13078813065033534"/>
        </c:manualLayout>
      </c:layout>
      <c:overlay val="0"/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ivotFmts>
      <c:pivotFmt>
        <c:idx val="0"/>
        <c:marker>
          <c:symbol val="none"/>
        </c:marker>
      </c:pivotFmt>
      <c:pivotFmt>
        <c:idx val="1"/>
        <c:spPr>
          <a:ln>
            <a:solidFill>
              <a:srgbClr val="7030A0"/>
            </a:solidFill>
            <a:prstDash val="dash"/>
          </a:ln>
        </c:spPr>
        <c:marker>
          <c:symbol val="none"/>
        </c:marker>
      </c:pivotFmt>
      <c:pivotFmt>
        <c:idx val="2"/>
      </c:pivotFmt>
      <c:pivotFmt>
        <c:idx val="3"/>
      </c:pivotFmt>
      <c:pivotFmt>
        <c:idx val="4"/>
      </c:pivotFmt>
      <c:pivotFmt>
        <c:idx val="5"/>
        <c:spPr>
          <a:ln>
            <a:solidFill>
              <a:srgbClr val="7030A0"/>
            </a:solidFill>
            <a:prstDash val="dash"/>
          </a:ln>
        </c:spPr>
        <c:marker>
          <c:symbol val="none"/>
        </c:marker>
      </c:pivotFmt>
      <c:pivotFmt>
        <c:idx val="6"/>
      </c:pivotFmt>
      <c:pivotFmt>
        <c:idx val="7"/>
      </c:pivotFmt>
      <c:pivotFmt>
        <c:idx val="8"/>
      </c:pivotFmt>
      <c:pivotFmt>
        <c:idx val="9"/>
        <c:spPr>
          <a:ln>
            <a:solidFill>
              <a:srgbClr val="7030A0"/>
            </a:solidFill>
            <a:prstDash val="dash"/>
          </a:ln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0.12947285083147517"/>
          <c:y val="5.0523411536015334E-2"/>
          <c:w val="0.85250263703862594"/>
          <c:h val="0.76538326727390227"/>
        </c:manualLayout>
      </c:layout>
      <c:lineChart>
        <c:grouping val="standard"/>
        <c:varyColors val="0"/>
        <c:ser>
          <c:idx val="0"/>
          <c:order val="0"/>
          <c:tx>
            <c:strRef>
              <c:f>'[Copy of Gonorrhoea_line_listing_(HPSC)_v1.0.xlsx]MOT'!$J$5</c:f>
              <c:strCache>
                <c:ptCount val="1"/>
                <c:pt idx="0">
                  <c:v>Heterosexual</c:v>
                </c:pt>
              </c:strCache>
            </c:strRef>
          </c:tx>
          <c:spPr>
            <a:ln w="19050"/>
          </c:spPr>
          <c:marker>
            <c:symbol val="none"/>
          </c:marker>
          <c:cat>
            <c:numRef>
              <c:f>'[Copy of Gonorrhoea_line_listing_(HPSC)_v1.0.xlsx]MOT'!$K$3:$N$3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'[Copy of Gonorrhoea_line_listing_(HPSC)_v1.0.xlsx]MOT'!$K$5:$N$5</c:f>
              <c:numCache>
                <c:formatCode>General</c:formatCode>
                <c:ptCount val="4"/>
                <c:pt idx="0">
                  <c:v>111</c:v>
                </c:pt>
                <c:pt idx="1">
                  <c:v>79</c:v>
                </c:pt>
                <c:pt idx="2">
                  <c:v>107</c:v>
                </c:pt>
                <c:pt idx="3">
                  <c:v>163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'[Copy of Gonorrhoea_line_listing_(HPSC)_v1.0.xlsx]MOT'!$J$8</c:f>
              <c:strCache>
                <c:ptCount val="1"/>
                <c:pt idx="0">
                  <c:v>MSM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'[Copy of Gonorrhoea_line_listing_(HPSC)_v1.0.xlsx]MOT'!$K$3:$N$3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'[Copy of Gonorrhoea_line_listing_(HPSC)_v1.0.xlsx]MOT'!$K$8:$N$8</c:f>
              <c:numCache>
                <c:formatCode>General</c:formatCode>
                <c:ptCount val="4"/>
                <c:pt idx="0">
                  <c:v>437</c:v>
                </c:pt>
                <c:pt idx="1">
                  <c:v>388</c:v>
                </c:pt>
                <c:pt idx="2">
                  <c:v>410</c:v>
                </c:pt>
                <c:pt idx="3">
                  <c:v>822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'[Copy of Gonorrhoea_line_listing_(HPSC)_v1.0.xlsx]MOT'!$J$17</c:f>
              <c:strCache>
                <c:ptCount val="1"/>
                <c:pt idx="0">
                  <c:v>Unknown</c:v>
                </c:pt>
              </c:strCache>
            </c:strRef>
          </c:tx>
          <c:spPr>
            <a:ln w="19050"/>
          </c:spPr>
          <c:marker>
            <c:symbol val="none"/>
          </c:marker>
          <c:cat>
            <c:numRef>
              <c:f>'[Copy of Gonorrhoea_line_listing_(HPSC)_v1.0.xlsx]MOT'!$K$3:$N$3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'[Copy of Gonorrhoea_line_listing_(HPSC)_v1.0.xlsx]MOT'!$K$17:$N$17</c:f>
              <c:numCache>
                <c:formatCode>General</c:formatCode>
                <c:ptCount val="4"/>
                <c:pt idx="0">
                  <c:v>465</c:v>
                </c:pt>
                <c:pt idx="1">
                  <c:v>620</c:v>
                </c:pt>
                <c:pt idx="2">
                  <c:v>556</c:v>
                </c:pt>
                <c:pt idx="3">
                  <c:v>719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636672"/>
        <c:axId val="52642944"/>
      </c:lineChart>
      <c:catAx>
        <c:axId val="526366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2642944"/>
        <c:crosses val="autoZero"/>
        <c:auto val="1"/>
        <c:lblAlgn val="ctr"/>
        <c:lblOffset val="100"/>
        <c:noMultiLvlLbl val="0"/>
      </c:catAx>
      <c:valAx>
        <c:axId val="5264294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cases</a:t>
                </a:r>
              </a:p>
            </c:rich>
          </c:tx>
          <c:layout>
            <c:manualLayout>
              <c:xMode val="edge"/>
              <c:yMode val="edge"/>
              <c:x val="1.2396148937832606E-2"/>
              <c:y val="0.2441938032277387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5263667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  <c:extLst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[Gono graphs 21.09.2017.xlsx]graph (3)!PivotTable2</c:name>
    <c:fmtId val="-1"/>
  </c:pivotSource>
  <c:chart>
    <c:autoTitleDeleted val="0"/>
    <c:pivotFmts>
      <c:pivotFmt>
        <c:idx val="0"/>
        <c:spPr>
          <a:solidFill>
            <a:srgbClr val="0070C0">
              <a:alpha val="20000"/>
            </a:srgbClr>
          </a:solidFill>
        </c:spPr>
        <c:marker>
          <c:symbol val="none"/>
        </c:marker>
      </c:pivotFmt>
      <c:pivotFmt>
        <c:idx val="1"/>
        <c:spPr>
          <a:ln>
            <a:solidFill>
              <a:srgbClr val="0070C0"/>
            </a:solidFill>
          </a:ln>
        </c:spPr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spPr>
          <a:ln>
            <a:solidFill>
              <a:schemeClr val="accent2">
                <a:lumMod val="75000"/>
              </a:schemeClr>
            </a:solidFill>
          </a:ln>
        </c:spPr>
        <c:marker>
          <c:symbol val="none"/>
        </c:marker>
      </c:pivotFmt>
      <c:pivotFmt>
        <c:idx val="4"/>
        <c:spPr>
          <a:solidFill>
            <a:schemeClr val="accent2">
              <a:lumMod val="75000"/>
              <a:alpha val="28000"/>
            </a:schemeClr>
          </a:solidFill>
        </c:spPr>
        <c:marker>
          <c:symbol val="none"/>
        </c:marker>
      </c:pivotFmt>
      <c:pivotFmt>
        <c:idx val="5"/>
        <c:spPr>
          <a:solidFill>
            <a:srgbClr val="0070C0">
              <a:alpha val="20000"/>
            </a:srgbClr>
          </a:solidFill>
          <a:ln>
            <a:solidFill>
              <a:srgbClr val="00B050"/>
            </a:solidFill>
            <a:prstDash val="sysDash"/>
          </a:ln>
        </c:spPr>
        <c:marker>
          <c:symbol val="none"/>
        </c:marker>
      </c:pivotFmt>
      <c:pivotFmt>
        <c:idx val="6"/>
        <c:spPr>
          <a:solidFill>
            <a:schemeClr val="accent2">
              <a:lumMod val="75000"/>
              <a:alpha val="28000"/>
            </a:schemeClr>
          </a:solidFill>
          <a:ln>
            <a:prstDash val="sysDash"/>
          </a:ln>
        </c:spPr>
        <c:marker>
          <c:symbol val="none"/>
        </c:marker>
      </c:pivotFmt>
      <c:pivotFmt>
        <c:idx val="7"/>
        <c:spPr>
          <a:ln>
            <a:solidFill>
              <a:srgbClr val="00B050"/>
            </a:solidFill>
          </a:ln>
        </c:spPr>
        <c:marker>
          <c:symbol val="none"/>
        </c:marker>
      </c:pivotFmt>
      <c:pivotFmt>
        <c:idx val="8"/>
        <c:spPr>
          <a:ln>
            <a:solidFill>
              <a:schemeClr val="accent4">
                <a:lumMod val="75000"/>
              </a:schemeClr>
            </a:solidFill>
          </a:ln>
        </c:spPr>
        <c:marker>
          <c:symbol val="none"/>
        </c:marker>
      </c:pivotFmt>
      <c:pivotFmt>
        <c:idx val="9"/>
        <c:spPr>
          <a:ln>
            <a:solidFill>
              <a:schemeClr val="accent4">
                <a:lumMod val="75000"/>
              </a:schemeClr>
            </a:solidFill>
          </a:ln>
        </c:spPr>
        <c:marker>
          <c:symbol val="none"/>
        </c:marker>
      </c:pivotFmt>
      <c:pivotFmt>
        <c:idx val="10"/>
        <c:spPr>
          <a:ln>
            <a:solidFill>
              <a:srgbClr val="00B050"/>
            </a:solidFill>
          </a:ln>
        </c:spPr>
        <c:marker>
          <c:symbol val="none"/>
        </c:marker>
      </c:pivotFmt>
      <c:pivotFmt>
        <c:idx val="11"/>
        <c:spPr>
          <a:ln>
            <a:solidFill>
              <a:srgbClr val="00B050"/>
            </a:solidFill>
            <a:prstDash val="sysDash"/>
          </a:ln>
        </c:spPr>
        <c:marker>
          <c:symbol val="none"/>
        </c:marker>
      </c:pivotFmt>
      <c:pivotFmt>
        <c:idx val="12"/>
        <c:spPr>
          <a:ln>
            <a:prstDash val="sysDash"/>
          </a:ln>
        </c:spPr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spPr>
          <a:ln>
            <a:solidFill>
              <a:srgbClr val="0070C0"/>
            </a:solidFill>
            <a:prstDash val="sysDash"/>
          </a:ln>
        </c:spPr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spPr>
          <a:ln>
            <a:solidFill>
              <a:schemeClr val="accent3"/>
            </a:solidFill>
            <a:prstDash val="sysDash"/>
          </a:ln>
        </c:spPr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spPr>
          <a:ln>
            <a:solidFill>
              <a:srgbClr val="0070C0"/>
            </a:solidFill>
            <a:prstDash val="sysDash"/>
          </a:ln>
        </c:spPr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spPr>
          <a:ln>
            <a:solidFill>
              <a:srgbClr val="0070C0"/>
            </a:solidFill>
            <a:prstDash val="sysDash"/>
          </a:ln>
        </c:spPr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'graph (3)'!$B$1</c:f>
              <c:strCache>
                <c:ptCount val="1"/>
                <c:pt idx="0">
                  <c:v>Gonorrhoea MSM</c:v>
                </c:pt>
              </c:strCache>
            </c:strRef>
          </c:tx>
          <c:marker>
            <c:symbol val="none"/>
          </c:marker>
          <c:cat>
            <c:strRef>
              <c:f>'graph (3)'!$A$2:$A$6</c:f>
              <c:strCach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strCache>
            </c:strRef>
          </c:cat>
          <c:val>
            <c:numRef>
              <c:f>'graph (3)'!$B$2:$B$6</c:f>
              <c:numCache>
                <c:formatCode>General</c:formatCode>
                <c:ptCount val="4"/>
                <c:pt idx="0">
                  <c:v>426.60843519332298</c:v>
                </c:pt>
                <c:pt idx="1">
                  <c:v>380.77331724652345</c:v>
                </c:pt>
                <c:pt idx="2">
                  <c:v>385.37480748515213</c:v>
                </c:pt>
                <c:pt idx="3">
                  <c:v>771.89998752996144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'graph (3)'!$C$1</c:f>
              <c:strCache>
                <c:ptCount val="1"/>
                <c:pt idx="0">
                  <c:v>Gonorrhoea Male</c:v>
                </c:pt>
              </c:strCache>
            </c:strRef>
          </c:tx>
          <c:spPr>
            <a:ln>
              <a:solidFill>
                <a:srgbClr val="0070C0"/>
              </a:solidFill>
              <a:prstDash val="sysDash"/>
            </a:ln>
          </c:spPr>
          <c:marker>
            <c:symbol val="none"/>
          </c:marker>
          <c:cat>
            <c:strRef>
              <c:f>'graph (3)'!$A$2:$A$6</c:f>
              <c:strCach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strCache>
            </c:strRef>
          </c:cat>
          <c:val>
            <c:numRef>
              <c:f>'graph (3)'!$C$2:$C$6</c:f>
              <c:numCache>
                <c:formatCode>General</c:formatCode>
                <c:ptCount val="4"/>
                <c:pt idx="0">
                  <c:v>70.2689991627376</c:v>
                </c:pt>
                <c:pt idx="1">
                  <c:v>75.027298340840659</c:v>
                </c:pt>
                <c:pt idx="2">
                  <c:v>74.199030097887501</c:v>
                </c:pt>
                <c:pt idx="3">
                  <c:v>117.95920226724628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704768"/>
        <c:axId val="52706304"/>
      </c:lineChart>
      <c:catAx>
        <c:axId val="52704768"/>
        <c:scaling>
          <c:orientation val="minMax"/>
        </c:scaling>
        <c:delete val="0"/>
        <c:axPos val="b"/>
        <c:majorTickMark val="out"/>
        <c:minorTickMark val="none"/>
        <c:tickLblPos val="nextTo"/>
        <c:crossAx val="52706304"/>
        <c:crosses val="autoZero"/>
        <c:auto val="1"/>
        <c:lblAlgn val="ctr"/>
        <c:lblOffset val="100"/>
        <c:noMultiLvlLbl val="0"/>
      </c:catAx>
      <c:valAx>
        <c:axId val="5270630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Rate per 100,000 population aged 18-64 years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270476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[syphilis trends 25012017.xlsx]Sheet2!PivotTable4</c:name>
    <c:fmtId val="-1"/>
  </c:pivotSource>
  <c:chart>
    <c:autoTitleDeleted val="0"/>
    <c:pivotFmts>
      <c:pivotFmt>
        <c:idx val="0"/>
        <c:marker>
          <c:symbol val="none"/>
        </c:marker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</c:pivotFmt>
      <c:pivotFmt>
        <c:idx val="9"/>
      </c:pivotFmt>
      <c:pivotFmt>
        <c:idx val="10"/>
      </c:pivotFmt>
      <c:pivotFmt>
        <c:idx val="11"/>
      </c:pivotFmt>
      <c:pivotFmt>
        <c:idx val="12"/>
      </c:pivotFmt>
      <c:pivotFmt>
        <c:idx val="13"/>
      </c:pivotFmt>
    </c:pivotFmts>
    <c:plotArea>
      <c:layout>
        <c:manualLayout>
          <c:layoutTarget val="inner"/>
          <c:xMode val="edge"/>
          <c:yMode val="edge"/>
          <c:x val="0.13257979213047363"/>
          <c:y val="3.830105451357943E-2"/>
          <c:w val="0.85442380570072318"/>
          <c:h val="0.78976702019372402"/>
        </c:manualLayout>
      </c:layout>
      <c:lineChart>
        <c:grouping val="standard"/>
        <c:varyColors val="0"/>
        <c:ser>
          <c:idx val="0"/>
          <c:order val="0"/>
          <c:tx>
            <c:strRef>
              <c:f>Sheet2!$I$2</c:f>
              <c:strCache>
                <c:ptCount val="1"/>
                <c:pt idx="0">
                  <c:v>Heterosexual </c:v>
                </c:pt>
              </c:strCache>
            </c:strRef>
          </c:tx>
          <c:spPr>
            <a:ln w="19050"/>
          </c:spPr>
          <c:marker>
            <c:symbol val="none"/>
          </c:marker>
          <c:cat>
            <c:strRef>
              <c:f>Sheet2!$H$3:$H$8</c:f>
              <c:strCach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strCache>
            </c:strRef>
          </c:cat>
          <c:val>
            <c:numRef>
              <c:f>Sheet2!$I$3:$I$8</c:f>
              <c:numCache>
                <c:formatCode>General</c:formatCode>
                <c:ptCount val="5"/>
                <c:pt idx="0">
                  <c:v>24</c:v>
                </c:pt>
                <c:pt idx="1">
                  <c:v>22</c:v>
                </c:pt>
                <c:pt idx="2">
                  <c:v>36</c:v>
                </c:pt>
                <c:pt idx="3">
                  <c:v>33</c:v>
                </c:pt>
                <c:pt idx="4">
                  <c:v>28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Sheet2!$J$2</c:f>
              <c:strCache>
                <c:ptCount val="1"/>
                <c:pt idx="0">
                  <c:v>MSM 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strRef>
              <c:f>Sheet2!$H$3:$H$8</c:f>
              <c:strCach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strCache>
            </c:strRef>
          </c:cat>
          <c:val>
            <c:numRef>
              <c:f>Sheet2!$J$3:$J$8</c:f>
              <c:numCache>
                <c:formatCode>General</c:formatCode>
                <c:ptCount val="5"/>
                <c:pt idx="0">
                  <c:v>81</c:v>
                </c:pt>
                <c:pt idx="1">
                  <c:v>119</c:v>
                </c:pt>
                <c:pt idx="2">
                  <c:v>140</c:v>
                </c:pt>
                <c:pt idx="3">
                  <c:v>222</c:v>
                </c:pt>
                <c:pt idx="4">
                  <c:v>227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Sheet2!$K$2</c:f>
              <c:strCache>
                <c:ptCount val="1"/>
                <c:pt idx="0">
                  <c:v>Unknown/Missing </c:v>
                </c:pt>
              </c:strCache>
            </c:strRef>
          </c:tx>
          <c:spPr>
            <a:ln w="19050"/>
          </c:spPr>
          <c:marker>
            <c:symbol val="none"/>
          </c:marker>
          <c:cat>
            <c:strRef>
              <c:f>Sheet2!$H$3:$H$8</c:f>
              <c:strCach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strCache>
            </c:strRef>
          </c:cat>
          <c:val>
            <c:numRef>
              <c:f>Sheet2!$K$3:$K$8</c:f>
              <c:numCache>
                <c:formatCode>General</c:formatCode>
                <c:ptCount val="5"/>
                <c:pt idx="0">
                  <c:v>10</c:v>
                </c:pt>
                <c:pt idx="1">
                  <c:v>43</c:v>
                </c:pt>
                <c:pt idx="2">
                  <c:v>27</c:v>
                </c:pt>
                <c:pt idx="3">
                  <c:v>15</c:v>
                </c:pt>
                <c:pt idx="4">
                  <c:v>65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Sheet2!$L$2</c:f>
              <c:strCache>
                <c:ptCount val="1"/>
                <c:pt idx="0">
                  <c:v>Other </c:v>
                </c:pt>
              </c:strCache>
            </c:strRef>
          </c:tx>
          <c:cat>
            <c:strRef>
              <c:f>Sheet2!$H$3:$H$8</c:f>
              <c:strCach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strCache>
            </c:strRef>
          </c:cat>
          <c:val>
            <c:numRef>
              <c:f>Sheet2!$L$3:$L$8</c:f>
              <c:numCache>
                <c:formatCode>General</c:formatCode>
                <c:ptCount val="5"/>
                <c:pt idx="1">
                  <c:v>1</c:v>
                </c:pt>
                <c:pt idx="4">
                  <c:v>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48896"/>
        <c:axId val="52859264"/>
      </c:lineChart>
      <c:catAx>
        <c:axId val="528488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majorTickMark val="out"/>
        <c:minorTickMark val="none"/>
        <c:tickLblPos val="nextTo"/>
        <c:crossAx val="52859264"/>
        <c:crosses val="autoZero"/>
        <c:auto val="1"/>
        <c:lblAlgn val="ctr"/>
        <c:lblOffset val="100"/>
        <c:noMultiLvlLbl val="0"/>
      </c:catAx>
      <c:valAx>
        <c:axId val="5285926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cases</a:t>
                </a:r>
              </a:p>
            </c:rich>
          </c:tx>
          <c:layout>
            <c:manualLayout>
              <c:xMode val="edge"/>
              <c:yMode val="edge"/>
              <c:x val="6.7286200532353947E-3"/>
              <c:y val="0.2564319897241175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528488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2421971248422107"/>
          <c:y val="1.5561996379487247E-2"/>
          <c:w val="0.72245480447045607"/>
          <c:h val="6.5709610696850676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/>
      </a:pPr>
      <a:endParaRPr lang="en-US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[syphilis trends 25012017.xlsx]Sheet3!PivotTable6</c:name>
    <c:fmtId val="-1"/>
  </c:pivotSource>
  <c:chart>
    <c:autoTitleDeleted val="0"/>
    <c:pivotFmts>
      <c:pivotFmt>
        <c:idx val="0"/>
        <c:marker>
          <c:symbol val="none"/>
        </c:marker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</c:pivotFmt>
      <c:pivotFmt>
        <c:idx val="9"/>
      </c:pivotFmt>
      <c:pivotFmt>
        <c:idx val="10"/>
      </c:pivotFmt>
      <c:pivotFmt>
        <c:idx val="11"/>
      </c:pivotFmt>
      <c:pivotFmt>
        <c:idx val="12"/>
      </c:pivotFmt>
      <c:pivotFmt>
        <c:idx val="13"/>
      </c:pivotFmt>
      <c:pivotFmt>
        <c:idx val="14"/>
      </c:pivotFmt>
      <c:pivotFmt>
        <c:idx val="15"/>
      </c:pivotFmt>
      <c:pivotFmt>
        <c:idx val="16"/>
      </c:pivotFmt>
      <c:pivotFmt>
        <c:idx val="17"/>
      </c:pivotFmt>
      <c:pivotFmt>
        <c:idx val="18"/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Sheet3!$L$1</c:f>
              <c:strCache>
                <c:ptCount val="1"/>
                <c:pt idx="0">
                  <c:v>Ireland 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strRef>
              <c:f>Sheet3!$K$2:$K$7</c:f>
              <c:strCach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strCache>
            </c:strRef>
          </c:cat>
          <c:val>
            <c:numRef>
              <c:f>Sheet3!$L$2:$L$7</c:f>
              <c:numCache>
                <c:formatCode>General</c:formatCode>
                <c:ptCount val="5"/>
                <c:pt idx="0">
                  <c:v>60</c:v>
                </c:pt>
                <c:pt idx="1">
                  <c:v>56</c:v>
                </c:pt>
                <c:pt idx="2">
                  <c:v>73</c:v>
                </c:pt>
                <c:pt idx="3">
                  <c:v>98</c:v>
                </c:pt>
                <c:pt idx="4">
                  <c:v>109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Sheet3!$M$1</c:f>
              <c:strCache>
                <c:ptCount val="1"/>
                <c:pt idx="0">
                  <c:v> Western Europe </c:v>
                </c:pt>
              </c:strCache>
            </c:strRef>
          </c:tx>
          <c:marker>
            <c:symbol val="none"/>
          </c:marker>
          <c:cat>
            <c:strRef>
              <c:f>Sheet3!$K$2:$K$7</c:f>
              <c:strCach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strCache>
            </c:strRef>
          </c:cat>
          <c:val>
            <c:numRef>
              <c:f>Sheet3!$M$2:$M$7</c:f>
              <c:numCache>
                <c:formatCode>General</c:formatCode>
                <c:ptCount val="5"/>
                <c:pt idx="0">
                  <c:v>6</c:v>
                </c:pt>
                <c:pt idx="1">
                  <c:v>17</c:v>
                </c:pt>
                <c:pt idx="2">
                  <c:v>12</c:v>
                </c:pt>
                <c:pt idx="3">
                  <c:v>23</c:v>
                </c:pt>
                <c:pt idx="4">
                  <c:v>18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Sheet3!$N$1</c:f>
              <c:strCache>
                <c:ptCount val="1"/>
                <c:pt idx="0">
                  <c:v> C &amp; E Europe</c:v>
                </c:pt>
              </c:strCache>
            </c:strRef>
          </c:tx>
          <c:marker>
            <c:symbol val="none"/>
          </c:marker>
          <c:cat>
            <c:strRef>
              <c:f>Sheet3!$K$2:$K$7</c:f>
              <c:strCach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strCache>
            </c:strRef>
          </c:cat>
          <c:val>
            <c:numRef>
              <c:f>Sheet3!$N$2:$N$7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Sheet3!$O$1</c:f>
              <c:strCache>
                <c:ptCount val="1"/>
                <c:pt idx="0">
                  <c:v>Latin America </c:v>
                </c:pt>
              </c:strCache>
            </c:strRef>
          </c:tx>
          <c:spPr>
            <a:ln>
              <a:solidFill>
                <a:schemeClr val="accent6"/>
              </a:solidFill>
            </a:ln>
          </c:spPr>
          <c:marker>
            <c:symbol val="none"/>
          </c:marker>
          <c:cat>
            <c:strRef>
              <c:f>Sheet3!$K$2:$K$7</c:f>
              <c:strCach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strCache>
            </c:strRef>
          </c:cat>
          <c:val>
            <c:numRef>
              <c:f>Sheet3!$O$2:$O$7</c:f>
              <c:numCache>
                <c:formatCode>General</c:formatCode>
                <c:ptCount val="5"/>
                <c:pt idx="0">
                  <c:v>5</c:v>
                </c:pt>
                <c:pt idx="1">
                  <c:v>23</c:v>
                </c:pt>
                <c:pt idx="2">
                  <c:v>26</c:v>
                </c:pt>
                <c:pt idx="3">
                  <c:v>55</c:v>
                </c:pt>
                <c:pt idx="4">
                  <c:v>37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Sheet3!$P$1</c:f>
              <c:strCache>
                <c:ptCount val="1"/>
                <c:pt idx="0">
                  <c:v>Other </c:v>
                </c:pt>
              </c:strCache>
            </c:strRef>
          </c:tx>
          <c:marker>
            <c:symbol val="none"/>
          </c:marker>
          <c:cat>
            <c:strRef>
              <c:f>Sheet3!$K$2:$K$7</c:f>
              <c:strCach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strCache>
            </c:strRef>
          </c:cat>
          <c:val>
            <c:numRef>
              <c:f>Sheet3!$P$2:$P$7</c:f>
              <c:numCache>
                <c:formatCode>General</c:formatCode>
                <c:ptCount val="5"/>
                <c:pt idx="0">
                  <c:v>3</c:v>
                </c:pt>
                <c:pt idx="1">
                  <c:v>8</c:v>
                </c:pt>
                <c:pt idx="2">
                  <c:v>11</c:v>
                </c:pt>
                <c:pt idx="3">
                  <c:v>16</c:v>
                </c:pt>
                <c:pt idx="4">
                  <c:v>16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Sheet3!$Q$1</c:f>
              <c:strCache>
                <c:ptCount val="1"/>
                <c:pt idx="0">
                  <c:v>Unknown </c:v>
                </c:pt>
              </c:strCache>
            </c:strRef>
          </c:tx>
          <c:marker>
            <c:symbol val="none"/>
          </c:marker>
          <c:cat>
            <c:strRef>
              <c:f>Sheet3!$K$2:$K$7</c:f>
              <c:strCach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strCache>
            </c:strRef>
          </c:cat>
          <c:val>
            <c:numRef>
              <c:f>Sheet3!$Q$2:$Q$7</c:f>
              <c:numCache>
                <c:formatCode>General</c:formatCode>
                <c:ptCount val="5"/>
                <c:pt idx="0">
                  <c:v>4</c:v>
                </c:pt>
                <c:pt idx="1">
                  <c:v>13</c:v>
                </c:pt>
                <c:pt idx="2">
                  <c:v>13</c:v>
                </c:pt>
                <c:pt idx="3">
                  <c:v>22</c:v>
                </c:pt>
                <c:pt idx="4">
                  <c:v>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921856"/>
        <c:axId val="52923392"/>
      </c:lineChart>
      <c:catAx>
        <c:axId val="52921856"/>
        <c:scaling>
          <c:orientation val="minMax"/>
        </c:scaling>
        <c:delete val="0"/>
        <c:axPos val="b"/>
        <c:majorTickMark val="out"/>
        <c:minorTickMark val="none"/>
        <c:tickLblPos val="nextTo"/>
        <c:crossAx val="52923392"/>
        <c:crosses val="autoZero"/>
        <c:auto val="1"/>
        <c:lblAlgn val="ctr"/>
        <c:lblOffset val="100"/>
        <c:noMultiLvlLbl val="0"/>
      </c:catAx>
      <c:valAx>
        <c:axId val="529233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cases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292185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/>
      </a:pPr>
      <a:endParaRPr lang="en-US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Series val="1"/>
      </c14:pivotOptions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[Syphilis trends_Weekly 2016-2017.xlsx]July 2016 - Date M avg!PivotTable2</c:name>
    <c:fmtId val="-1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'July 2016 - Date M avg'!$K$5</c:f>
              <c:strCache>
                <c:ptCount val="1"/>
                <c:pt idx="0">
                  <c:v>Total</c:v>
                </c:pt>
              </c:strCache>
            </c:strRef>
          </c:tx>
          <c:marker>
            <c:symbol val="none"/>
          </c:marker>
          <c:cat>
            <c:multiLvlStrRef>
              <c:f>'July 2016 - Date M avg'!$J$6:$J$72</c:f>
              <c:multiLvlStrCache>
                <c:ptCount val="64"/>
                <c:lvl>
                  <c:pt idx="0">
                    <c:v>27</c:v>
                  </c:pt>
                  <c:pt idx="1">
                    <c:v>28</c:v>
                  </c:pt>
                  <c:pt idx="2">
                    <c:v>29</c:v>
                  </c:pt>
                  <c:pt idx="3">
                    <c:v>30</c:v>
                  </c:pt>
                  <c:pt idx="4">
                    <c:v>31</c:v>
                  </c:pt>
                  <c:pt idx="5">
                    <c:v>32</c:v>
                  </c:pt>
                  <c:pt idx="6">
                    <c:v>33</c:v>
                  </c:pt>
                  <c:pt idx="7">
                    <c:v>34</c:v>
                  </c:pt>
                  <c:pt idx="8">
                    <c:v>35</c:v>
                  </c:pt>
                  <c:pt idx="9">
                    <c:v>36</c:v>
                  </c:pt>
                  <c:pt idx="10">
                    <c:v>37</c:v>
                  </c:pt>
                  <c:pt idx="11">
                    <c:v>38</c:v>
                  </c:pt>
                  <c:pt idx="12">
                    <c:v>39</c:v>
                  </c:pt>
                  <c:pt idx="13">
                    <c:v>40</c:v>
                  </c:pt>
                  <c:pt idx="14">
                    <c:v>41</c:v>
                  </c:pt>
                  <c:pt idx="15">
                    <c:v>42</c:v>
                  </c:pt>
                  <c:pt idx="16">
                    <c:v>43</c:v>
                  </c:pt>
                  <c:pt idx="17">
                    <c:v>44</c:v>
                  </c:pt>
                  <c:pt idx="18">
                    <c:v>45</c:v>
                  </c:pt>
                  <c:pt idx="19">
                    <c:v>46</c:v>
                  </c:pt>
                  <c:pt idx="20">
                    <c:v>47</c:v>
                  </c:pt>
                  <c:pt idx="21">
                    <c:v>48</c:v>
                  </c:pt>
                  <c:pt idx="22">
                    <c:v>49</c:v>
                  </c:pt>
                  <c:pt idx="23">
                    <c:v>50</c:v>
                  </c:pt>
                  <c:pt idx="24">
                    <c:v>51</c:v>
                  </c:pt>
                  <c:pt idx="25">
                    <c:v>52</c:v>
                  </c:pt>
                  <c:pt idx="26">
                    <c:v>1</c:v>
                  </c:pt>
                  <c:pt idx="27">
                    <c:v>2</c:v>
                  </c:pt>
                  <c:pt idx="28">
                    <c:v>3</c:v>
                  </c:pt>
                  <c:pt idx="29">
                    <c:v>4</c:v>
                  </c:pt>
                  <c:pt idx="30">
                    <c:v>5</c:v>
                  </c:pt>
                  <c:pt idx="31">
                    <c:v>6</c:v>
                  </c:pt>
                  <c:pt idx="32">
                    <c:v>7</c:v>
                  </c:pt>
                  <c:pt idx="33">
                    <c:v>8</c:v>
                  </c:pt>
                  <c:pt idx="34">
                    <c:v>9</c:v>
                  </c:pt>
                  <c:pt idx="35">
                    <c:v>10</c:v>
                  </c:pt>
                  <c:pt idx="36">
                    <c:v>11</c:v>
                  </c:pt>
                  <c:pt idx="37">
                    <c:v>12</c:v>
                  </c:pt>
                  <c:pt idx="38">
                    <c:v>13</c:v>
                  </c:pt>
                  <c:pt idx="39">
                    <c:v>14</c:v>
                  </c:pt>
                  <c:pt idx="40">
                    <c:v>15</c:v>
                  </c:pt>
                  <c:pt idx="41">
                    <c:v>16</c:v>
                  </c:pt>
                  <c:pt idx="42">
                    <c:v>17</c:v>
                  </c:pt>
                  <c:pt idx="43">
                    <c:v>18</c:v>
                  </c:pt>
                  <c:pt idx="44">
                    <c:v>19</c:v>
                  </c:pt>
                  <c:pt idx="45">
                    <c:v>20</c:v>
                  </c:pt>
                  <c:pt idx="46">
                    <c:v>21</c:v>
                  </c:pt>
                  <c:pt idx="47">
                    <c:v>22</c:v>
                  </c:pt>
                  <c:pt idx="48">
                    <c:v>23</c:v>
                  </c:pt>
                  <c:pt idx="49">
                    <c:v>24</c:v>
                  </c:pt>
                  <c:pt idx="50">
                    <c:v>25</c:v>
                  </c:pt>
                  <c:pt idx="51">
                    <c:v>26</c:v>
                  </c:pt>
                  <c:pt idx="52">
                    <c:v>27</c:v>
                  </c:pt>
                  <c:pt idx="53">
                    <c:v>28</c:v>
                  </c:pt>
                  <c:pt idx="54">
                    <c:v>29</c:v>
                  </c:pt>
                  <c:pt idx="55">
                    <c:v>30</c:v>
                  </c:pt>
                  <c:pt idx="56">
                    <c:v>31</c:v>
                  </c:pt>
                  <c:pt idx="57">
                    <c:v>32</c:v>
                  </c:pt>
                  <c:pt idx="58">
                    <c:v>33</c:v>
                  </c:pt>
                  <c:pt idx="59">
                    <c:v>35</c:v>
                  </c:pt>
                  <c:pt idx="60">
                    <c:v>36</c:v>
                  </c:pt>
                  <c:pt idx="61">
                    <c:v>37</c:v>
                  </c:pt>
                  <c:pt idx="62">
                    <c:v>38</c:v>
                  </c:pt>
                  <c:pt idx="63">
                    <c:v>39</c:v>
                  </c:pt>
                </c:lvl>
                <c:lvl>
                  <c:pt idx="0">
                    <c:v>2016</c:v>
                  </c:pt>
                  <c:pt idx="26">
                    <c:v>2017</c:v>
                  </c:pt>
                </c:lvl>
              </c:multiLvlStrCache>
            </c:multiLvlStrRef>
          </c:cat>
          <c:val>
            <c:numRef>
              <c:f>'July 2016 - Date M avg'!$K$6:$K$72</c:f>
              <c:numCache>
                <c:formatCode>General</c:formatCode>
                <c:ptCount val="64"/>
                <c:pt idx="1">
                  <c:v>6.333333333333333</c:v>
                </c:pt>
                <c:pt idx="2">
                  <c:v>5.333333333333333</c:v>
                </c:pt>
                <c:pt idx="3">
                  <c:v>4.666666666666667</c:v>
                </c:pt>
                <c:pt idx="4">
                  <c:v>4.333333333333333</c:v>
                </c:pt>
                <c:pt idx="5">
                  <c:v>5.333333333333333</c:v>
                </c:pt>
                <c:pt idx="6">
                  <c:v>6.333333333333333</c:v>
                </c:pt>
                <c:pt idx="7">
                  <c:v>6.333333333333333</c:v>
                </c:pt>
                <c:pt idx="8">
                  <c:v>6.333333333333333</c:v>
                </c:pt>
                <c:pt idx="9">
                  <c:v>4.666666666666667</c:v>
                </c:pt>
                <c:pt idx="10">
                  <c:v>6.333333333333333</c:v>
                </c:pt>
                <c:pt idx="11">
                  <c:v>5.666666666666667</c:v>
                </c:pt>
                <c:pt idx="12">
                  <c:v>6.666666666666667</c:v>
                </c:pt>
                <c:pt idx="13">
                  <c:v>5.333333333333333</c:v>
                </c:pt>
                <c:pt idx="14">
                  <c:v>6.333333333333333</c:v>
                </c:pt>
                <c:pt idx="15">
                  <c:v>6.666666666666667</c:v>
                </c:pt>
                <c:pt idx="16">
                  <c:v>7</c:v>
                </c:pt>
                <c:pt idx="17">
                  <c:v>9.6666666666666661</c:v>
                </c:pt>
                <c:pt idx="18">
                  <c:v>9.3333333333333339</c:v>
                </c:pt>
                <c:pt idx="19">
                  <c:v>10.333333333333334</c:v>
                </c:pt>
                <c:pt idx="20">
                  <c:v>7</c:v>
                </c:pt>
                <c:pt idx="21">
                  <c:v>8</c:v>
                </c:pt>
                <c:pt idx="22">
                  <c:v>8.3333333333333339</c:v>
                </c:pt>
                <c:pt idx="23">
                  <c:v>10.333333333333334</c:v>
                </c:pt>
                <c:pt idx="24">
                  <c:v>9.3333333333333339</c:v>
                </c:pt>
                <c:pt idx="25">
                  <c:v>6</c:v>
                </c:pt>
                <c:pt idx="26">
                  <c:v>3</c:v>
                </c:pt>
                <c:pt idx="27">
                  <c:v>3.6666666666666665</c:v>
                </c:pt>
                <c:pt idx="28">
                  <c:v>6.333333333333333</c:v>
                </c:pt>
                <c:pt idx="29">
                  <c:v>9.6666666666666661</c:v>
                </c:pt>
                <c:pt idx="30">
                  <c:v>9.6666666666666661</c:v>
                </c:pt>
                <c:pt idx="31">
                  <c:v>8.6666666666666661</c:v>
                </c:pt>
                <c:pt idx="32">
                  <c:v>6.666666666666667</c:v>
                </c:pt>
                <c:pt idx="33">
                  <c:v>7</c:v>
                </c:pt>
                <c:pt idx="34">
                  <c:v>8</c:v>
                </c:pt>
                <c:pt idx="35">
                  <c:v>9.3333333333333339</c:v>
                </c:pt>
                <c:pt idx="36">
                  <c:v>9.6666666666666661</c:v>
                </c:pt>
                <c:pt idx="37">
                  <c:v>8.6666666666666661</c:v>
                </c:pt>
                <c:pt idx="38">
                  <c:v>9</c:v>
                </c:pt>
                <c:pt idx="39">
                  <c:v>7</c:v>
                </c:pt>
                <c:pt idx="40">
                  <c:v>6.333333333333333</c:v>
                </c:pt>
                <c:pt idx="41">
                  <c:v>6.666666666666667</c:v>
                </c:pt>
                <c:pt idx="42">
                  <c:v>6.666666666666667</c:v>
                </c:pt>
                <c:pt idx="43">
                  <c:v>8.6666666666666661</c:v>
                </c:pt>
                <c:pt idx="44">
                  <c:v>8</c:v>
                </c:pt>
                <c:pt idx="45">
                  <c:v>8.6666666666666661</c:v>
                </c:pt>
                <c:pt idx="46">
                  <c:v>9</c:v>
                </c:pt>
                <c:pt idx="47">
                  <c:v>8.3333333333333339</c:v>
                </c:pt>
                <c:pt idx="48">
                  <c:v>9.3333333333333339</c:v>
                </c:pt>
                <c:pt idx="49">
                  <c:v>8.6666666666666661</c:v>
                </c:pt>
                <c:pt idx="50">
                  <c:v>8.3333333333333339</c:v>
                </c:pt>
                <c:pt idx="51">
                  <c:v>7.333333333333333</c:v>
                </c:pt>
                <c:pt idx="52">
                  <c:v>5.333333333333333</c:v>
                </c:pt>
                <c:pt idx="53">
                  <c:v>7.666666666666667</c:v>
                </c:pt>
                <c:pt idx="54">
                  <c:v>8.3333333333333339</c:v>
                </c:pt>
                <c:pt idx="55">
                  <c:v>9.3333333333333339</c:v>
                </c:pt>
                <c:pt idx="56">
                  <c:v>6.333333333333333</c:v>
                </c:pt>
                <c:pt idx="57">
                  <c:v>6.666666666666667</c:v>
                </c:pt>
                <c:pt idx="58">
                  <c:v>9.6666666666666661</c:v>
                </c:pt>
                <c:pt idx="59">
                  <c:v>10</c:v>
                </c:pt>
                <c:pt idx="60">
                  <c:v>10.333333333333334</c:v>
                </c:pt>
                <c:pt idx="61">
                  <c:v>9.3333333333333339</c:v>
                </c:pt>
                <c:pt idx="62">
                  <c:v>10.666666666666666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761344"/>
        <c:axId val="52762880"/>
      </c:lineChart>
      <c:catAx>
        <c:axId val="52761344"/>
        <c:scaling>
          <c:orientation val="minMax"/>
        </c:scaling>
        <c:delete val="0"/>
        <c:axPos val="b"/>
        <c:majorTickMark val="out"/>
        <c:minorTickMark val="none"/>
        <c:tickLblPos val="nextTo"/>
        <c:crossAx val="52762880"/>
        <c:crosses val="autoZero"/>
        <c:auto val="1"/>
        <c:lblAlgn val="ctr"/>
        <c:lblOffset val="100"/>
        <c:noMultiLvlLbl val="0"/>
      </c:catAx>
      <c:valAx>
        <c:axId val="5276288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3-wk</a:t>
                </a:r>
                <a:r>
                  <a:rPr lang="en-US" baseline="0"/>
                  <a:t> moving averahe number of</a:t>
                </a:r>
                <a:r>
                  <a:rPr lang="en-US"/>
                  <a:t> notifications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27613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74565576502429"/>
          <c:y val="5.1972806671199037E-2"/>
          <c:w val="0.78718471605149354"/>
          <c:h val="0.66295772494457605"/>
        </c:manualLayout>
      </c:layout>
      <c:barChart>
        <c:barDir val="col"/>
        <c:grouping val="stacked"/>
        <c:varyColors val="0"/>
        <c:ser>
          <c:idx val="0"/>
          <c:order val="1"/>
          <c:tx>
            <c:v>Males</c:v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'Annual num and rates'!$A$24:$A$32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 (up to end Sept)</c:v>
                </c:pt>
              </c:strCache>
            </c:strRef>
          </c:cat>
          <c:val>
            <c:numRef>
              <c:f>'Annual num and rates'!$E$24:$E$32</c:f>
              <c:numCache>
                <c:formatCode>General</c:formatCode>
                <c:ptCount val="9"/>
                <c:pt idx="0">
                  <c:v>26</c:v>
                </c:pt>
                <c:pt idx="1">
                  <c:v>24</c:v>
                </c:pt>
                <c:pt idx="2">
                  <c:v>10</c:v>
                </c:pt>
                <c:pt idx="3">
                  <c:v>13</c:v>
                </c:pt>
                <c:pt idx="4">
                  <c:v>23</c:v>
                </c:pt>
                <c:pt idx="5">
                  <c:v>10</c:v>
                </c:pt>
                <c:pt idx="6">
                  <c:v>20</c:v>
                </c:pt>
                <c:pt idx="7">
                  <c:v>16</c:v>
                </c:pt>
                <c:pt idx="8">
                  <c:v>40</c:v>
                </c:pt>
              </c:numCache>
            </c:numRef>
          </c:val>
        </c:ser>
        <c:ser>
          <c:idx val="2"/>
          <c:order val="2"/>
          <c:tx>
            <c:v>Females</c:v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'Annual num and rates'!$A$24:$A$32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 (up to end Sept)</c:v>
                </c:pt>
              </c:strCache>
            </c:strRef>
          </c:cat>
          <c:val>
            <c:numRef>
              <c:f>'Annual num and rates'!$F$24:$F$32</c:f>
              <c:numCache>
                <c:formatCode>General</c:formatCode>
                <c:ptCount val="9"/>
                <c:pt idx="0">
                  <c:v>24</c:v>
                </c:pt>
                <c:pt idx="1">
                  <c:v>22</c:v>
                </c:pt>
                <c:pt idx="2">
                  <c:v>9</c:v>
                </c:pt>
                <c:pt idx="3">
                  <c:v>16</c:v>
                </c:pt>
                <c:pt idx="4">
                  <c:v>27</c:v>
                </c:pt>
                <c:pt idx="5">
                  <c:v>11</c:v>
                </c:pt>
                <c:pt idx="6">
                  <c:v>16</c:v>
                </c:pt>
                <c:pt idx="7">
                  <c:v>22</c:v>
                </c:pt>
                <c:pt idx="8">
                  <c:v>11</c:v>
                </c:pt>
              </c:numCache>
            </c:numRef>
          </c:val>
        </c:ser>
        <c:ser>
          <c:idx val="3"/>
          <c:order val="3"/>
          <c:tx>
            <c:v>Unknown sex</c:v>
          </c:tx>
          <c:invertIfNegative val="0"/>
          <c:cat>
            <c:strRef>
              <c:f>'Annual num and rates'!$A$24:$A$32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 (up to end Sept)</c:v>
                </c:pt>
              </c:strCache>
            </c:strRef>
          </c:cat>
          <c:val>
            <c:numRef>
              <c:f>'Annual num and rates'!$G$24:$G$32</c:f>
              <c:numCache>
                <c:formatCode>General</c:formatCode>
                <c:ptCount val="9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3639424"/>
        <c:axId val="53666176"/>
      </c:barChart>
      <c:lineChart>
        <c:grouping val="standard"/>
        <c:varyColors val="0"/>
        <c:ser>
          <c:idx val="1"/>
          <c:order val="0"/>
          <c:tx>
            <c:strRef>
              <c:f>'Annual num and rates'!$B$2</c:f>
              <c:strCache>
                <c:ptCount val="1"/>
                <c:pt idx="0">
                  <c:v>Number of events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7399505701552286E-2"/>
                  <c:y val="-2.9921367010733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5887378633703724E-2"/>
                  <c:y val="-3.0851776737900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2892037496744441E-2"/>
                  <c:y val="-4.0364227458333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9745784166058054E-2"/>
                  <c:y val="-2.6179400936331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5408834355381278E-2"/>
                  <c:y val="-3.22541302259872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3948500257712713E-2"/>
                  <c:y val="-3.38164496704900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8285450068389485E-2"/>
                  <c:y val="-3.0851776737900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6124260328087408E-2"/>
                  <c:y val="-3.5220128843298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3948500257712713E-2"/>
                  <c:y val="-2.19712357348038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285460776323681E-2"/>
                  <c:y val="-4.0518848187454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8285460776323681E-2"/>
                  <c:y val="-3.1810450271385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8285460776323681E-2"/>
                  <c:y val="-3.7576765282980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8285460776323681E-2"/>
                  <c:y val="-3.888090075697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2637070126527404E-2"/>
                  <c:y val="-3.3816425120773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8285460776323681E-2"/>
                  <c:y val="-4.0218637718828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8285460776323681E-2"/>
                  <c:y val="-3.6173330275463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6109656101221859E-2"/>
                  <c:y val="-3.786184797288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3.0461265451425502E-2"/>
                  <c:y val="-4.0218637718828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2.8285460776323681E-2"/>
                  <c:y val="-4.4264263690339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2.3933851426120038E-2"/>
                  <c:y val="-3.9432828784751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>
                <c:manualLayout>
                  <c:x val="0"/>
                  <c:y val="8.72600349040139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'Annual num and rates'!$A$24:$A$32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 (up to end Sept)</c:v>
                </c:pt>
              </c:strCache>
            </c:strRef>
          </c:cat>
          <c:val>
            <c:numRef>
              <c:f>'Annual num and rates'!$B$24:$B$32</c:f>
              <c:numCache>
                <c:formatCode>General</c:formatCode>
                <c:ptCount val="9"/>
                <c:pt idx="0">
                  <c:v>50</c:v>
                </c:pt>
                <c:pt idx="1">
                  <c:v>46</c:v>
                </c:pt>
                <c:pt idx="2">
                  <c:v>19</c:v>
                </c:pt>
                <c:pt idx="3">
                  <c:v>29</c:v>
                </c:pt>
                <c:pt idx="4">
                  <c:v>50</c:v>
                </c:pt>
                <c:pt idx="5">
                  <c:v>21</c:v>
                </c:pt>
                <c:pt idx="6">
                  <c:v>36</c:v>
                </c:pt>
                <c:pt idx="7">
                  <c:v>38</c:v>
                </c:pt>
                <c:pt idx="8">
                  <c:v>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639424"/>
        <c:axId val="53666176"/>
      </c:lineChart>
      <c:lineChart>
        <c:grouping val="standard"/>
        <c:varyColors val="0"/>
        <c:ser>
          <c:idx val="4"/>
          <c:order val="4"/>
          <c:tx>
            <c:v>% Males</c:v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'Annual num and rates'!$A$24:$A$32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 (up to end Sept)</c:v>
                </c:pt>
              </c:strCache>
            </c:strRef>
          </c:cat>
          <c:val>
            <c:numRef>
              <c:f>'Annual num and rates'!$H$24:$H$32</c:f>
              <c:numCache>
                <c:formatCode>General</c:formatCode>
                <c:ptCount val="9"/>
                <c:pt idx="0">
                  <c:v>52</c:v>
                </c:pt>
                <c:pt idx="1">
                  <c:v>52.2</c:v>
                </c:pt>
                <c:pt idx="2">
                  <c:v>52.6</c:v>
                </c:pt>
                <c:pt idx="3">
                  <c:v>44.8</c:v>
                </c:pt>
                <c:pt idx="4">
                  <c:v>46</c:v>
                </c:pt>
                <c:pt idx="5">
                  <c:v>47.6</c:v>
                </c:pt>
                <c:pt idx="6">
                  <c:v>55.6</c:v>
                </c:pt>
                <c:pt idx="7">
                  <c:v>42.1</c:v>
                </c:pt>
                <c:pt idx="8">
                  <c:v>78.400000000000006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350784"/>
        <c:axId val="53668096"/>
      </c:lineChart>
      <c:catAx>
        <c:axId val="536394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Year</a:t>
                </a:r>
              </a:p>
            </c:rich>
          </c:tx>
          <c:layout>
            <c:manualLayout>
              <c:xMode val="edge"/>
              <c:yMode val="edge"/>
              <c:x val="0.47776541776049392"/>
              <c:y val="0.812968236373365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3666176"/>
        <c:crosses val="autoZero"/>
        <c:auto val="1"/>
        <c:lblAlgn val="ctr"/>
        <c:lblOffset val="100"/>
        <c:noMultiLvlLbl val="0"/>
      </c:catAx>
      <c:valAx>
        <c:axId val="5366617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Number of notifications</a:t>
                </a:r>
              </a:p>
            </c:rich>
          </c:tx>
          <c:layout>
            <c:manualLayout>
              <c:xMode val="edge"/>
              <c:yMode val="edge"/>
              <c:x val="1.4806586774249538E-2"/>
              <c:y val="0.1498158349121519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3639424"/>
        <c:crosses val="autoZero"/>
        <c:crossBetween val="between"/>
      </c:valAx>
      <c:valAx>
        <c:axId val="53668096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% Males</a:t>
                </a:r>
              </a:p>
            </c:rich>
          </c:tx>
          <c:layout>
            <c:manualLayout>
              <c:xMode val="edge"/>
              <c:yMode val="edge"/>
              <c:x val="0.94708254574629325"/>
              <c:y val="0.2914621715974823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3350784"/>
        <c:crosses val="max"/>
        <c:crossBetween val="between"/>
      </c:valAx>
      <c:catAx>
        <c:axId val="53350784"/>
        <c:scaling>
          <c:orientation val="minMax"/>
        </c:scaling>
        <c:delete val="1"/>
        <c:axPos val="b"/>
        <c:majorTickMark val="out"/>
        <c:minorTickMark val="none"/>
        <c:tickLblPos val="nextTo"/>
        <c:crossAx val="53668096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22179176315732216"/>
          <c:y val="0.89411519251841087"/>
          <c:w val="0.56147889918932548"/>
          <c:h val="6.8265040899013821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84281622249141"/>
          <c:y val="5.0925925925925923E-2"/>
          <c:w val="0.81632578946499612"/>
          <c:h val="0.629364060845985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'Seq results'!$H$2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delete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'Seq results'!$A$3:$B$11</c:f>
              <c:multiLvlStrCache>
                <c:ptCount val="9"/>
                <c:lvl>
                  <c:pt idx="0">
                    <c:v>Dec</c:v>
                  </c:pt>
                  <c:pt idx="1">
                    <c:v>Jan</c:v>
                  </c:pt>
                  <c:pt idx="2">
                    <c:v>Feb</c:v>
                  </c:pt>
                  <c:pt idx="3">
                    <c:v>Mar</c:v>
                  </c:pt>
                  <c:pt idx="4">
                    <c:v>April</c:v>
                  </c:pt>
                  <c:pt idx="5">
                    <c:v>May</c:v>
                  </c:pt>
                  <c:pt idx="6">
                    <c:v>June</c:v>
                  </c:pt>
                  <c:pt idx="7">
                    <c:v>July</c:v>
                  </c:pt>
                  <c:pt idx="8">
                    <c:v>Aug</c:v>
                  </c:pt>
                </c:lvl>
                <c:lvl>
                  <c:pt idx="0">
                    <c:v>2016</c:v>
                  </c:pt>
                  <c:pt idx="1">
                    <c:v>2017</c:v>
                  </c:pt>
                </c:lvl>
              </c:multiLvlStrCache>
            </c:multiLvlStrRef>
          </c:cat>
          <c:val>
            <c:numRef>
              <c:f>'Seq results'!$H$3:$H$11</c:f>
              <c:numCache>
                <c:formatCode>General</c:formatCode>
                <c:ptCount val="9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7</c:v>
                </c:pt>
                <c:pt idx="8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3368704"/>
        <c:axId val="53379072"/>
      </c:barChart>
      <c:catAx>
        <c:axId val="533687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Onset of symptoms</a:t>
                </a:r>
              </a:p>
            </c:rich>
          </c:tx>
          <c:layout>
            <c:manualLayout>
              <c:xMode val="edge"/>
              <c:yMode val="edge"/>
              <c:x val="0.4241415341950181"/>
              <c:y val="0.88511151230405594"/>
            </c:manualLayout>
          </c:layout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3379072"/>
        <c:crosses val="autoZero"/>
        <c:auto val="1"/>
        <c:lblAlgn val="ctr"/>
        <c:lblOffset val="100"/>
        <c:noMultiLvlLbl val="0"/>
      </c:catAx>
      <c:valAx>
        <c:axId val="53379072"/>
        <c:scaling>
          <c:orientation val="minMax"/>
          <c:max val="7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Number of notifications of hepatitis A in MSM</a:t>
                </a:r>
              </a:p>
            </c:rich>
          </c:tx>
          <c:layout>
            <c:manualLayout>
              <c:xMode val="edge"/>
              <c:yMode val="edge"/>
              <c:x val="2.1170637770148396E-2"/>
              <c:y val="4.2266766091423429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3368704"/>
        <c:crosses val="autoZero"/>
        <c:crossBetween val="between"/>
        <c:majorUnit val="1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02681183572195E-2"/>
          <c:y val="2.7715174504420143E-2"/>
          <c:w val="0.89180600303669955"/>
          <c:h val="0.65716091069246263"/>
        </c:manualLayout>
      </c:layout>
      <c:barChart>
        <c:barDir val="col"/>
        <c:grouping val="stacked"/>
        <c:varyColors val="0"/>
        <c:ser>
          <c:idx val="2"/>
          <c:order val="0"/>
          <c:tx>
            <c:v>Acute</c:v>
          </c:tx>
          <c:spPr>
            <a:solidFill>
              <a:srgbClr val="C00000"/>
            </a:solidFill>
            <a:ln>
              <a:solidFill>
                <a:schemeClr val="tx1"/>
              </a:solidFill>
            </a:ln>
          </c:spPr>
          <c:invertIfNegative val="0"/>
          <c:cat>
            <c:multiLvlStrRef>
              <c:f>'msm table 2'!$A$26:$B$58</c:f>
              <c:multiLvlStrCache>
                <c:ptCount val="33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</c:v>
                  </c:pt>
                  <c:pt idx="13">
                    <c:v>2</c:v>
                  </c:pt>
                  <c:pt idx="14">
                    <c:v>3</c:v>
                  </c:pt>
                  <c:pt idx="15">
                    <c:v>4</c:v>
                  </c:pt>
                  <c:pt idx="16">
                    <c:v>5</c:v>
                  </c:pt>
                  <c:pt idx="17">
                    <c:v>6</c:v>
                  </c:pt>
                  <c:pt idx="18">
                    <c:v>7</c:v>
                  </c:pt>
                  <c:pt idx="19">
                    <c:v>8</c:v>
                  </c:pt>
                  <c:pt idx="20">
                    <c:v>9</c:v>
                  </c:pt>
                  <c:pt idx="21">
                    <c:v>10</c:v>
                  </c:pt>
                  <c:pt idx="22">
                    <c:v>11</c:v>
                  </c:pt>
                  <c:pt idx="23">
                    <c:v>12</c:v>
                  </c:pt>
                  <c:pt idx="24">
                    <c:v>1</c:v>
                  </c:pt>
                  <c:pt idx="25">
                    <c:v>2</c:v>
                  </c:pt>
                  <c:pt idx="26">
                    <c:v>3</c:v>
                  </c:pt>
                  <c:pt idx="27">
                    <c:v>4</c:v>
                  </c:pt>
                  <c:pt idx="28">
                    <c:v>5</c:v>
                  </c:pt>
                  <c:pt idx="29">
                    <c:v>6</c:v>
                  </c:pt>
                  <c:pt idx="30">
                    <c:v>7</c:v>
                  </c:pt>
                  <c:pt idx="31">
                    <c:v>8</c:v>
                  </c:pt>
                  <c:pt idx="32">
                    <c:v>9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  <c:pt idx="24">
                    <c:v>2017</c:v>
                  </c:pt>
                </c:lvl>
              </c:multiLvlStrCache>
            </c:multiLvlStrRef>
          </c:cat>
          <c:val>
            <c:numRef>
              <c:f>'msm table 2'!$C$26:$C$58</c:f>
              <c:numCache>
                <c:formatCode>General</c:formatCode>
                <c:ptCount val="33"/>
                <c:pt idx="5">
                  <c:v>1</c:v>
                </c:pt>
                <c:pt idx="10">
                  <c:v>2</c:v>
                </c:pt>
                <c:pt idx="12">
                  <c:v>4</c:v>
                </c:pt>
                <c:pt idx="13">
                  <c:v>2</c:v>
                </c:pt>
                <c:pt idx="14">
                  <c:v>2</c:v>
                </c:pt>
                <c:pt idx="15">
                  <c:v>1</c:v>
                </c:pt>
                <c:pt idx="17">
                  <c:v>3</c:v>
                </c:pt>
                <c:pt idx="19">
                  <c:v>4</c:v>
                </c:pt>
                <c:pt idx="20">
                  <c:v>1</c:v>
                </c:pt>
                <c:pt idx="21">
                  <c:v>1</c:v>
                </c:pt>
                <c:pt idx="26">
                  <c:v>3</c:v>
                </c:pt>
                <c:pt idx="29">
                  <c:v>1</c:v>
                </c:pt>
              </c:numCache>
            </c:numRef>
          </c:val>
        </c:ser>
        <c:ser>
          <c:idx val="0"/>
          <c:order val="1"/>
          <c:tx>
            <c:v>Chronic</c:v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multiLvlStrRef>
              <c:f>'msm table 2'!$A$26:$B$58</c:f>
              <c:multiLvlStrCache>
                <c:ptCount val="33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</c:v>
                  </c:pt>
                  <c:pt idx="13">
                    <c:v>2</c:v>
                  </c:pt>
                  <c:pt idx="14">
                    <c:v>3</c:v>
                  </c:pt>
                  <c:pt idx="15">
                    <c:v>4</c:v>
                  </c:pt>
                  <c:pt idx="16">
                    <c:v>5</c:v>
                  </c:pt>
                  <c:pt idx="17">
                    <c:v>6</c:v>
                  </c:pt>
                  <c:pt idx="18">
                    <c:v>7</c:v>
                  </c:pt>
                  <c:pt idx="19">
                    <c:v>8</c:v>
                  </c:pt>
                  <c:pt idx="20">
                    <c:v>9</c:v>
                  </c:pt>
                  <c:pt idx="21">
                    <c:v>10</c:v>
                  </c:pt>
                  <c:pt idx="22">
                    <c:v>11</c:v>
                  </c:pt>
                  <c:pt idx="23">
                    <c:v>12</c:v>
                  </c:pt>
                  <c:pt idx="24">
                    <c:v>1</c:v>
                  </c:pt>
                  <c:pt idx="25">
                    <c:v>2</c:v>
                  </c:pt>
                  <c:pt idx="26">
                    <c:v>3</c:v>
                  </c:pt>
                  <c:pt idx="27">
                    <c:v>4</c:v>
                  </c:pt>
                  <c:pt idx="28">
                    <c:v>5</c:v>
                  </c:pt>
                  <c:pt idx="29">
                    <c:v>6</c:v>
                  </c:pt>
                  <c:pt idx="30">
                    <c:v>7</c:v>
                  </c:pt>
                  <c:pt idx="31">
                    <c:v>8</c:v>
                  </c:pt>
                  <c:pt idx="32">
                    <c:v>9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  <c:pt idx="24">
                    <c:v>2017</c:v>
                  </c:pt>
                </c:lvl>
              </c:multiLvlStrCache>
            </c:multiLvlStrRef>
          </c:cat>
          <c:val>
            <c:numRef>
              <c:f>'msm table 2'!$D$26:$D$58</c:f>
              <c:numCache>
                <c:formatCode>General</c:formatCode>
                <c:ptCount val="33"/>
                <c:pt idx="6">
                  <c:v>1</c:v>
                </c:pt>
                <c:pt idx="12">
                  <c:v>1</c:v>
                </c:pt>
                <c:pt idx="17">
                  <c:v>1</c:v>
                </c:pt>
              </c:numCache>
            </c:numRef>
          </c:val>
        </c:ser>
        <c:ser>
          <c:idx val="1"/>
          <c:order val="2"/>
          <c:tx>
            <c:v>Not known</c:v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</c:spPr>
          <c:invertIfNegative val="0"/>
          <c:cat>
            <c:multiLvlStrRef>
              <c:f>'msm table 2'!$A$26:$B$58</c:f>
              <c:multiLvlStrCache>
                <c:ptCount val="33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</c:v>
                  </c:pt>
                  <c:pt idx="13">
                    <c:v>2</c:v>
                  </c:pt>
                  <c:pt idx="14">
                    <c:v>3</c:v>
                  </c:pt>
                  <c:pt idx="15">
                    <c:v>4</c:v>
                  </c:pt>
                  <c:pt idx="16">
                    <c:v>5</c:v>
                  </c:pt>
                  <c:pt idx="17">
                    <c:v>6</c:v>
                  </c:pt>
                  <c:pt idx="18">
                    <c:v>7</c:v>
                  </c:pt>
                  <c:pt idx="19">
                    <c:v>8</c:v>
                  </c:pt>
                  <c:pt idx="20">
                    <c:v>9</c:v>
                  </c:pt>
                  <c:pt idx="21">
                    <c:v>10</c:v>
                  </c:pt>
                  <c:pt idx="22">
                    <c:v>11</c:v>
                  </c:pt>
                  <c:pt idx="23">
                    <c:v>12</c:v>
                  </c:pt>
                  <c:pt idx="24">
                    <c:v>1</c:v>
                  </c:pt>
                  <c:pt idx="25">
                    <c:v>2</c:v>
                  </c:pt>
                  <c:pt idx="26">
                    <c:v>3</c:v>
                  </c:pt>
                  <c:pt idx="27">
                    <c:v>4</c:v>
                  </c:pt>
                  <c:pt idx="28">
                    <c:v>5</c:v>
                  </c:pt>
                  <c:pt idx="29">
                    <c:v>6</c:v>
                  </c:pt>
                  <c:pt idx="30">
                    <c:v>7</c:v>
                  </c:pt>
                  <c:pt idx="31">
                    <c:v>8</c:v>
                  </c:pt>
                  <c:pt idx="32">
                    <c:v>9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  <c:pt idx="24">
                    <c:v>2017</c:v>
                  </c:pt>
                </c:lvl>
              </c:multiLvlStrCache>
            </c:multiLvlStrRef>
          </c:cat>
          <c:val>
            <c:numRef>
              <c:f>'msm table 2'!$E$26:$E$58</c:f>
              <c:numCache>
                <c:formatCode>General</c:formatCode>
                <c:ptCount val="33"/>
                <c:pt idx="3">
                  <c:v>1</c:v>
                </c:pt>
                <c:pt idx="4">
                  <c:v>1</c:v>
                </c:pt>
                <c:pt idx="8">
                  <c:v>1</c:v>
                </c:pt>
                <c:pt idx="11">
                  <c:v>1</c:v>
                </c:pt>
                <c:pt idx="13">
                  <c:v>1</c:v>
                </c:pt>
                <c:pt idx="15">
                  <c:v>3</c:v>
                </c:pt>
                <c:pt idx="16">
                  <c:v>1</c:v>
                </c:pt>
                <c:pt idx="18">
                  <c:v>1</c:v>
                </c:pt>
                <c:pt idx="19">
                  <c:v>2</c:v>
                </c:pt>
                <c:pt idx="21">
                  <c:v>1</c:v>
                </c:pt>
                <c:pt idx="26">
                  <c:v>2</c:v>
                </c:pt>
                <c:pt idx="28">
                  <c:v>2</c:v>
                </c:pt>
                <c:pt idx="29">
                  <c:v>2</c:v>
                </c:pt>
                <c:pt idx="3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3463296"/>
        <c:axId val="53465472"/>
      </c:barChart>
      <c:catAx>
        <c:axId val="534632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IE" sz="1600"/>
                  <a:t>Year and month of notification</a:t>
                </a:r>
              </a:p>
            </c:rich>
          </c:tx>
          <c:layout>
            <c:manualLayout>
              <c:xMode val="edge"/>
              <c:yMode val="edge"/>
              <c:x val="0.40818647465096469"/>
              <c:y val="0.8422883568492389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3465472"/>
        <c:crosses val="autoZero"/>
        <c:auto val="1"/>
        <c:lblAlgn val="ctr"/>
        <c:lblOffset val="100"/>
        <c:noMultiLvlLbl val="0"/>
      </c:catAx>
      <c:valAx>
        <c:axId val="5346547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IE" sz="1600" dirty="0"/>
                  <a:t>Number of </a:t>
                </a:r>
                <a:r>
                  <a:rPr lang="en-IE" sz="1600" dirty="0" smtClean="0"/>
                  <a:t>hepatitis</a:t>
                </a:r>
                <a:r>
                  <a:rPr lang="en-IE" sz="1600" baseline="0" dirty="0" smtClean="0"/>
                  <a:t> C </a:t>
                </a:r>
                <a:r>
                  <a:rPr lang="en-IE" sz="1600" dirty="0" smtClean="0"/>
                  <a:t>cases </a:t>
                </a:r>
                <a:r>
                  <a:rPr lang="en-IE" sz="1600" dirty="0"/>
                  <a:t>identified as MSM</a:t>
                </a:r>
              </a:p>
            </c:rich>
          </c:tx>
          <c:layout>
            <c:manualLayout>
              <c:xMode val="edge"/>
              <c:yMode val="edge"/>
              <c:x val="1.4332462940847047E-2"/>
              <c:y val="4.954968128983876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34632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6597137355108694"/>
          <c:y val="0.91601131620296161"/>
          <c:w val="0.37387882827833946"/>
          <c:h val="6.3832193248369223E-2"/>
        </c:manualLayout>
      </c:layout>
      <c:overlay val="0"/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9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E" smtClean="0"/>
              <a:t>2016 provisional data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836B34-6CCF-4C41-B58B-42A165E713CB}" type="datetimeFigureOut">
              <a:rPr lang="en-IE" smtClean="0"/>
              <a:t>05/01/2018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IE" smtClean="0"/>
              <a:t>2016 provisional data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56A24-2553-4FA7-AA9B-0F99CACA322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6464114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2016 provisional data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964FE62-9CA1-40B0-ADAA-58579C6B25C8}" type="datetimeFigureOut">
              <a:rPr lang="en-US"/>
              <a:pPr>
                <a:defRPr/>
              </a:pPr>
              <a:t>1/5/2018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2016 provisional data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696F528-AA6E-4D9C-915F-6EC8BE5F70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0078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6F528-AA6E-4D9C-915F-6EC8BE5F705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2016 provisional data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53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6F528-AA6E-4D9C-915F-6EC8BE5F705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2016 provisional data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53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6F528-AA6E-4D9C-915F-6EC8BE5F705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2016 provisional data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53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24847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smtClean="0"/>
              <a:t>2016 Provisional Data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67744" y="6356350"/>
            <a:ext cx="496855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smtClean="0"/>
              <a:t>2016 Provisional Data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smtClean="0"/>
              <a:t>2016 Provisional Data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67744" y="6356350"/>
            <a:ext cx="496855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smtClean="0"/>
              <a:t>2016 Provisional Data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smtClean="0"/>
              <a:t>2016 Provisional Data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B9202-DC2E-4C53-935D-CFA0ED808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67744" y="6356350"/>
            <a:ext cx="496855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smtClean="0"/>
              <a:t>2016 Provisional Data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67744" y="6356350"/>
            <a:ext cx="496855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smtClean="0"/>
              <a:t>2016 Provisional Data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67744" y="6356350"/>
            <a:ext cx="496855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smtClean="0"/>
              <a:t>2016 Provisional Data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67744" y="6356350"/>
            <a:ext cx="496855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smtClean="0"/>
              <a:t>2016 Provisional Data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7744" y="6356350"/>
            <a:ext cx="4968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IE" smtClean="0"/>
              <a:t>2016 Provisional Data</a:t>
            </a:r>
            <a:endParaRPr lang="en-US" dirty="0"/>
          </a:p>
        </p:txBody>
      </p:sp>
      <p:pic>
        <p:nvPicPr>
          <p:cNvPr id="7" name="Picture 2" descr="P:\Administration\Graphics_Photographs\Logos\cidrlogo.jpg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379296" y="6093296"/>
            <a:ext cx="764704" cy="764704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hpsc.ie/a-z/hivsti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FE9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924944"/>
            <a:ext cx="8424936" cy="1470025"/>
          </a:xfrm>
        </p:spPr>
        <p:txBody>
          <a:bodyPr rtlCol="0">
            <a:noAutofit/>
          </a:bodyPr>
          <a:lstStyle/>
          <a:p>
            <a:pPr algn="l">
              <a:tabLst>
                <a:tab pos="6096000" algn="l"/>
              </a:tabLst>
              <a:defRPr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HIV, STIs and Hepatitis among men who have sex with men (MSM) in Ireland</a:t>
            </a:r>
            <a: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October 2017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236538" y="5667687"/>
            <a:ext cx="2785837" cy="984088"/>
            <a:chOff x="242414" y="251072"/>
            <a:chExt cx="2500451" cy="83102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414" y="251072"/>
              <a:ext cx="1155866" cy="831029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58882" y="251072"/>
              <a:ext cx="1183983" cy="79839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5183" y="620688"/>
            <a:ext cx="8856984" cy="504056"/>
          </a:xfrm>
        </p:spPr>
        <p:txBody>
          <a:bodyPr>
            <a:noAutofit/>
          </a:bodyPr>
          <a:lstStyle/>
          <a:p>
            <a:pPr lvl="0" algn="l"/>
            <a:r>
              <a:rPr lang="en-GB" sz="3200" dirty="0" smtClean="0"/>
              <a:t>Gonorrhoea notifications by route of </a:t>
            </a:r>
            <a:br>
              <a:rPr lang="en-GB" sz="3200" dirty="0" smtClean="0"/>
            </a:br>
            <a:r>
              <a:rPr lang="en-GB" sz="3200" dirty="0" smtClean="0"/>
              <a:t>transmission, 2013-2016</a:t>
            </a:r>
            <a: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51520" y="1268760"/>
            <a:ext cx="648072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7542799" y="147686"/>
            <a:ext cx="1499367" cy="631181"/>
            <a:chOff x="115151" y="5733256"/>
            <a:chExt cx="1941130" cy="67497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51" y="5733256"/>
              <a:ext cx="883526" cy="67497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2313" y="5777051"/>
              <a:ext cx="943968" cy="587386"/>
            </a:xfrm>
            <a:prstGeom prst="rect">
              <a:avLst/>
            </a:prstGeom>
          </p:spPr>
        </p:pic>
      </p:grp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2855641082"/>
              </p:ext>
            </p:extLst>
          </p:nvPr>
        </p:nvGraphicFramePr>
        <p:xfrm>
          <a:off x="323529" y="1556792"/>
          <a:ext cx="835406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1197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953" y="620688"/>
            <a:ext cx="9043120" cy="504056"/>
          </a:xfrm>
        </p:spPr>
        <p:txBody>
          <a:bodyPr>
            <a:noAutofit/>
          </a:bodyPr>
          <a:lstStyle/>
          <a:p>
            <a:pPr lvl="0" algn="l"/>
            <a:r>
              <a:rPr lang="en-IE" sz="3200" dirty="0"/>
              <a:t>Rate of gonorrhoea </a:t>
            </a:r>
            <a:r>
              <a:rPr lang="en-IE" sz="3200" dirty="0" smtClean="0"/>
              <a:t>notifications </a:t>
            </a:r>
            <a:r>
              <a:rPr lang="en-IE" sz="3200" dirty="0"/>
              <a:t>in men and MSM, </a:t>
            </a:r>
            <a:r>
              <a:rPr lang="en-IE" sz="3200" dirty="0" smtClean="0"/>
              <a:t>respectively, </a:t>
            </a:r>
            <a:r>
              <a:rPr lang="en-IE" sz="3200" dirty="0"/>
              <a:t>per 100,000 population aged 18-64 </a:t>
            </a:r>
            <a:r>
              <a:rPr lang="en-IE" sz="3200" dirty="0" err="1" smtClean="0"/>
              <a:t>yrs</a:t>
            </a:r>
            <a:r>
              <a:rPr lang="en-IE" sz="3200" dirty="0"/>
              <a:t>, </a:t>
            </a:r>
            <a:r>
              <a:rPr lang="en-GB" sz="3200" dirty="0" smtClean="0"/>
              <a:t>2013-2016</a:t>
            </a:r>
            <a: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953" y="1412776"/>
            <a:ext cx="867740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7577402" y="6161129"/>
            <a:ext cx="1499367" cy="631181"/>
            <a:chOff x="115151" y="5733256"/>
            <a:chExt cx="1941130" cy="67497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51" y="5733256"/>
              <a:ext cx="883526" cy="67497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2313" y="5777051"/>
              <a:ext cx="943968" cy="587386"/>
            </a:xfrm>
            <a:prstGeom prst="rect">
              <a:avLst/>
            </a:prstGeom>
          </p:spPr>
        </p:pic>
      </p:grp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708373"/>
              </p:ext>
            </p:extLst>
          </p:nvPr>
        </p:nvGraphicFramePr>
        <p:xfrm>
          <a:off x="1115615" y="1628800"/>
          <a:ext cx="6768409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-953" y="6550223"/>
            <a:ext cx="6229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>
                <a:solidFill>
                  <a:schemeClr val="bg1">
                    <a:lumMod val="50000"/>
                  </a:schemeClr>
                </a:solidFill>
              </a:rPr>
              <a:t>Denominator data: CSO Census 2011 &amp; 2016; MSM = </a:t>
            </a:r>
            <a:r>
              <a:rPr lang="en-IE" sz="1400" dirty="0">
                <a:solidFill>
                  <a:schemeClr val="bg1">
                    <a:lumMod val="50000"/>
                  </a:schemeClr>
                </a:solidFill>
              </a:rPr>
              <a:t>6% male </a:t>
            </a:r>
            <a:r>
              <a:rPr lang="en-IE" sz="1400" dirty="0" smtClean="0">
                <a:solidFill>
                  <a:schemeClr val="bg1">
                    <a:lumMod val="50000"/>
                  </a:schemeClr>
                </a:solidFill>
              </a:rPr>
              <a:t>population</a:t>
            </a:r>
            <a:endParaRPr lang="en-IE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71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85982"/>
            <a:ext cx="4479820" cy="650730"/>
          </a:xfrm>
        </p:spPr>
        <p:txBody>
          <a:bodyPr>
            <a:noAutofit/>
          </a:bodyPr>
          <a:lstStyle/>
          <a:p>
            <a:pPr lvl="0" algn="l"/>
            <a:r>
              <a:rPr lang="en-GB" sz="3200" dirty="0" smtClean="0"/>
              <a:t>Gonorrhoea: Summary</a:t>
            </a:r>
            <a: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766149"/>
            <a:ext cx="392392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7452320" y="6204582"/>
            <a:ext cx="1373823" cy="590227"/>
            <a:chOff x="115151" y="5733256"/>
            <a:chExt cx="1941130" cy="67497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51" y="5733256"/>
              <a:ext cx="883526" cy="67497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2313" y="5777051"/>
              <a:ext cx="943968" cy="587386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467543" y="1052736"/>
            <a:ext cx="8024555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E" sz="2200" dirty="0"/>
              <a:t>Rate of gonorrhoea notifications among MSM doubled between 2015 and 2016 (from 385/100,000 to 771/100,000</a:t>
            </a:r>
            <a:r>
              <a:rPr lang="en-IE" sz="2200" dirty="0" smtClean="0"/>
              <a:t>).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E" sz="2200" dirty="0" smtClean="0"/>
              <a:t>During </a:t>
            </a:r>
            <a:r>
              <a:rPr lang="en-IE" sz="2200" dirty="0"/>
              <a:t>the same period notifications among males increased by 60</a:t>
            </a:r>
            <a:r>
              <a:rPr lang="en-IE" sz="2200" dirty="0" smtClean="0"/>
              <a:t>%</a:t>
            </a:r>
            <a:endParaRPr lang="en-IE" sz="22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E" sz="2200" dirty="0" smtClean="0"/>
              <a:t>Up to week 39, 2017, </a:t>
            </a:r>
            <a:r>
              <a:rPr lang="en-IE" sz="2200" dirty="0"/>
              <a:t>there were 1,624 notifications of gonorrhoea compared to 1,382 for the same period last </a:t>
            </a:r>
            <a:r>
              <a:rPr lang="en-IE" sz="2200" dirty="0" smtClean="0"/>
              <a:t>year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E" sz="2200" dirty="0" smtClean="0"/>
              <a:t>81% of cases were among men </a:t>
            </a:r>
            <a:r>
              <a:rPr lang="en-IE" sz="2200" dirty="0"/>
              <a:t>&amp; 19% among women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E" sz="2200" dirty="0" smtClean="0"/>
              <a:t>notifications among males have increased by 7% vs 2016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E" sz="2200" dirty="0"/>
              <a:t>61% of notifications </a:t>
            </a:r>
            <a:r>
              <a:rPr lang="en-IE" sz="2200" dirty="0" smtClean="0"/>
              <a:t>were </a:t>
            </a:r>
            <a:r>
              <a:rPr lang="en-IE" sz="2200" dirty="0"/>
              <a:t>among MSM </a:t>
            </a:r>
            <a:r>
              <a:rPr lang="en-IE" sz="2200" dirty="0" smtClean="0"/>
              <a:t>(</a:t>
            </a:r>
            <a:r>
              <a:rPr lang="en-IE" sz="2200" dirty="0"/>
              <a:t>where mode of transmission is known</a:t>
            </a:r>
            <a:r>
              <a:rPr lang="en-IE" sz="2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8858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02521" y="2852936"/>
            <a:ext cx="8856984" cy="504056"/>
          </a:xfrm>
        </p:spPr>
        <p:txBody>
          <a:bodyPr>
            <a:noAutofit/>
          </a:bodyPr>
          <a:lstStyle/>
          <a:p>
            <a:pPr lvl="0"/>
            <a:r>
              <a:rPr lang="en-GB" dirty="0" smtClean="0"/>
              <a:t>Early infectious syphilis</a:t>
            </a:r>
            <a:br>
              <a:rPr lang="en-GB" dirty="0" smtClean="0"/>
            </a:br>
            <a:r>
              <a:rPr lang="en-GB" dirty="0" smtClean="0"/>
              <a:t>(EIS)</a:t>
            </a:r>
            <a: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380311" y="147686"/>
            <a:ext cx="1661855" cy="631181"/>
            <a:chOff x="115151" y="5733256"/>
            <a:chExt cx="1941130" cy="67497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51" y="5733256"/>
              <a:ext cx="883526" cy="67497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2313" y="5777051"/>
              <a:ext cx="943968" cy="587386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251520" y="4941168"/>
            <a:ext cx="8790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2016 &amp; 2017 data are provisional</a:t>
            </a:r>
            <a:endParaRPr lang="en-IE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53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504056"/>
          </a:xfrm>
        </p:spPr>
        <p:txBody>
          <a:bodyPr>
            <a:noAutofit/>
          </a:bodyPr>
          <a:lstStyle/>
          <a:p>
            <a:pPr lvl="0" algn="l"/>
            <a:r>
              <a:rPr lang="en-GB" sz="3200" dirty="0" smtClean="0"/>
              <a:t>Early infectious </a:t>
            </a:r>
            <a:r>
              <a:rPr lang="en-GB" sz="3200" dirty="0"/>
              <a:t>s</a:t>
            </a:r>
            <a:r>
              <a:rPr lang="en-GB" sz="3200" dirty="0" smtClean="0"/>
              <a:t>yphilis notifications </a:t>
            </a:r>
            <a:r>
              <a:rPr lang="en-GB" sz="3200" dirty="0"/>
              <a:t>by 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route of </a:t>
            </a:r>
            <a:r>
              <a:rPr lang="en-GB" sz="3200" dirty="0"/>
              <a:t>transmission, 2012-2016</a:t>
            </a:r>
            <a: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268760"/>
            <a:ext cx="648072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7380311" y="147686"/>
            <a:ext cx="1661855" cy="631181"/>
            <a:chOff x="115151" y="5733256"/>
            <a:chExt cx="1941130" cy="67497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51" y="5733256"/>
              <a:ext cx="883526" cy="67497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2313" y="5777051"/>
              <a:ext cx="943968" cy="587386"/>
            </a:xfrm>
            <a:prstGeom prst="rect">
              <a:avLst/>
            </a:prstGeom>
          </p:spPr>
        </p:pic>
      </p:grp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2212113182"/>
              </p:ext>
            </p:extLst>
          </p:nvPr>
        </p:nvGraphicFramePr>
        <p:xfrm>
          <a:off x="395536" y="1484784"/>
          <a:ext cx="8174647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2908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504056"/>
          </a:xfrm>
        </p:spPr>
        <p:txBody>
          <a:bodyPr>
            <a:noAutofit/>
          </a:bodyPr>
          <a:lstStyle/>
          <a:p>
            <a:pPr lvl="0" algn="l"/>
            <a:r>
              <a:rPr lang="en-GB" sz="3200" dirty="0" smtClean="0"/>
              <a:t>Early </a:t>
            </a:r>
            <a:r>
              <a:rPr lang="en-GB" sz="3200" dirty="0"/>
              <a:t>i</a:t>
            </a:r>
            <a:r>
              <a:rPr lang="en-GB" sz="3200" dirty="0" smtClean="0"/>
              <a:t>nfectious syphilis  notifications by </a:t>
            </a:r>
            <a:br>
              <a:rPr lang="en-GB" sz="3200" dirty="0" smtClean="0"/>
            </a:br>
            <a:r>
              <a:rPr lang="en-GB" sz="3200" dirty="0" smtClean="0"/>
              <a:t>region of origin </a:t>
            </a:r>
            <a:r>
              <a:rPr lang="en-GB" sz="3200" dirty="0"/>
              <a:t>among MSM, 2012-2016</a:t>
            </a:r>
            <a: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268760"/>
            <a:ext cx="680424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7668343" y="147686"/>
            <a:ext cx="1373823" cy="590227"/>
            <a:chOff x="115151" y="5733256"/>
            <a:chExt cx="1941130" cy="67497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51" y="5733256"/>
              <a:ext cx="883526" cy="67497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2313" y="5777051"/>
              <a:ext cx="943968" cy="587386"/>
            </a:xfrm>
            <a:prstGeom prst="rect">
              <a:avLst/>
            </a:prstGeom>
          </p:spPr>
        </p:pic>
      </p:grp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669979368"/>
              </p:ext>
            </p:extLst>
          </p:nvPr>
        </p:nvGraphicFramePr>
        <p:xfrm>
          <a:off x="251520" y="1412776"/>
          <a:ext cx="8640959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0332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504056"/>
          </a:xfrm>
        </p:spPr>
        <p:txBody>
          <a:bodyPr>
            <a:noAutofit/>
          </a:bodyPr>
          <a:lstStyle/>
          <a:p>
            <a:pPr lvl="0" algn="l"/>
            <a:r>
              <a:rPr lang="en-GB" sz="3200" dirty="0" smtClean="0"/>
              <a:t>3-week moving average of early infectious </a:t>
            </a:r>
            <a:r>
              <a:rPr lang="en-GB" sz="3200" dirty="0"/>
              <a:t>s</a:t>
            </a:r>
            <a:r>
              <a:rPr lang="en-GB" sz="3200" dirty="0" smtClean="0"/>
              <a:t>yphilis notifications among males, July, 2016 – Sept. 2017</a:t>
            </a:r>
            <a: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268760"/>
            <a:ext cx="825677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7403081" y="6093296"/>
            <a:ext cx="1661855" cy="631181"/>
            <a:chOff x="115151" y="5733256"/>
            <a:chExt cx="1941130" cy="67497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51" y="5733256"/>
              <a:ext cx="883526" cy="67497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2313" y="5777051"/>
              <a:ext cx="943968" cy="587386"/>
            </a:xfrm>
            <a:prstGeom prst="rect">
              <a:avLst/>
            </a:prstGeom>
          </p:spPr>
        </p:pic>
      </p:grp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5130742"/>
              </p:ext>
            </p:extLst>
          </p:nvPr>
        </p:nvGraphicFramePr>
        <p:xfrm>
          <a:off x="814676" y="1484784"/>
          <a:ext cx="734481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2181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85982"/>
            <a:ext cx="9144000" cy="650730"/>
          </a:xfrm>
        </p:spPr>
        <p:txBody>
          <a:bodyPr>
            <a:noAutofit/>
          </a:bodyPr>
          <a:lstStyle/>
          <a:p>
            <a:pPr lvl="0" algn="l"/>
            <a:r>
              <a:rPr lang="en-GB" sz="3200" dirty="0" smtClean="0"/>
              <a:t>Early </a:t>
            </a:r>
            <a:r>
              <a:rPr lang="en-GB" sz="3200" dirty="0"/>
              <a:t>i</a:t>
            </a:r>
            <a:r>
              <a:rPr lang="en-GB" sz="3200" dirty="0" smtClean="0"/>
              <a:t>nfectious syphilis: Summary</a:t>
            </a:r>
            <a: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766149"/>
            <a:ext cx="565212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7452320" y="6204582"/>
            <a:ext cx="1373823" cy="590227"/>
            <a:chOff x="115151" y="5733256"/>
            <a:chExt cx="1941130" cy="67497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51" y="5733256"/>
              <a:ext cx="883526" cy="67497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2313" y="5777051"/>
              <a:ext cx="943968" cy="587386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467544" y="1052736"/>
            <a:ext cx="777686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E" sz="2200" dirty="0" smtClean="0"/>
              <a:t>Up to week 39, 2017</a:t>
            </a:r>
            <a:r>
              <a:rPr lang="en-IE" sz="2200" dirty="0"/>
              <a:t>, there have been 315 notifications of </a:t>
            </a:r>
            <a:r>
              <a:rPr lang="en-IE" sz="2200" dirty="0" smtClean="0"/>
              <a:t>EIS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E" sz="2200" dirty="0" smtClean="0"/>
              <a:t>97</a:t>
            </a:r>
            <a:r>
              <a:rPr lang="en-IE" sz="2200" dirty="0"/>
              <a:t>% cases were among males (</a:t>
            </a:r>
            <a:r>
              <a:rPr lang="en-IE" sz="2200" dirty="0" smtClean="0"/>
              <a:t>n=305)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E" sz="2200" dirty="0" smtClean="0"/>
              <a:t>Median </a:t>
            </a:r>
            <a:r>
              <a:rPr lang="en-IE" sz="2200" dirty="0"/>
              <a:t>age among </a:t>
            </a:r>
            <a:r>
              <a:rPr lang="en-IE" sz="2200" dirty="0" smtClean="0"/>
              <a:t>males: </a:t>
            </a:r>
            <a:r>
              <a:rPr lang="en-IE" sz="2200" dirty="0"/>
              <a:t>34 years (range: </a:t>
            </a:r>
            <a:r>
              <a:rPr lang="en-IE" sz="2200" dirty="0" smtClean="0"/>
              <a:t>17-71 years)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E" sz="2200" dirty="0" smtClean="0"/>
              <a:t>Where </a:t>
            </a:r>
            <a:r>
              <a:rPr lang="en-IE" sz="2200" dirty="0"/>
              <a:t>mode of transmission is known (n=186; 59%), 91% of cases were among MSM and 8% among heterosexuals (compared to 89% and 11%, respectively, in 2016) 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E" sz="2200" dirty="0" smtClean="0"/>
              <a:t>30</a:t>
            </a:r>
            <a:r>
              <a:rPr lang="en-IE" sz="2200" dirty="0"/>
              <a:t>% of cases among MSM are HIV positive, a reduction compared with 2016 (38%) though the proportion of cases missing mode of transmission is high at 52</a:t>
            </a:r>
            <a:r>
              <a:rPr lang="en-IE" sz="2200" dirty="0" smtClean="0"/>
              <a:t>%</a:t>
            </a:r>
            <a:endParaRPr lang="en-IE" sz="2200" dirty="0"/>
          </a:p>
        </p:txBody>
      </p:sp>
    </p:spTree>
    <p:extLst>
      <p:ext uri="{BB962C8B-B14F-4D97-AF65-F5344CB8AC3E}">
        <p14:creationId xmlns:p14="http://schemas.microsoft.com/office/powerpoint/2010/main" val="52922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02521" y="2852936"/>
            <a:ext cx="8856984" cy="504056"/>
          </a:xfrm>
        </p:spPr>
        <p:txBody>
          <a:bodyPr>
            <a:noAutofit/>
          </a:bodyPr>
          <a:lstStyle/>
          <a:p>
            <a:pPr lvl="0"/>
            <a:r>
              <a:rPr lang="en-GB" dirty="0" smtClean="0"/>
              <a:t>Hepatitis A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380311" y="147686"/>
            <a:ext cx="1661855" cy="631181"/>
            <a:chOff x="115151" y="5733256"/>
            <a:chExt cx="1941130" cy="67497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51" y="5733256"/>
              <a:ext cx="883526" cy="67497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2313" y="5777051"/>
              <a:ext cx="943968" cy="587386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251520" y="4941168"/>
            <a:ext cx="8790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2017 data provisional</a:t>
            </a:r>
            <a:endParaRPr lang="en-IE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32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 rtlCol="0">
            <a:noAutofit/>
          </a:bodyPr>
          <a:lstStyle/>
          <a:p>
            <a:pPr algn="l">
              <a:tabLst>
                <a:tab pos="6096000" algn="l"/>
              </a:tabLst>
              <a:defRPr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Hepatitis A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770855" cy="4857403"/>
          </a:xfrm>
        </p:spPr>
        <p:txBody>
          <a:bodyPr/>
          <a:lstStyle/>
          <a:p>
            <a:r>
              <a:rPr lang="en-IE" sz="2500" dirty="0" smtClean="0"/>
              <a:t>Reports of increased numbers of hepatitis A cases in MSM in a number of European countries since mid-2016</a:t>
            </a:r>
          </a:p>
          <a:p>
            <a:endParaRPr lang="en-IE" sz="200" dirty="0" smtClean="0"/>
          </a:p>
          <a:p>
            <a:r>
              <a:rPr lang="en-IE" sz="2500" dirty="0" smtClean="0"/>
              <a:t>3 circulating strains identified through sequencing</a:t>
            </a:r>
          </a:p>
          <a:p>
            <a:endParaRPr lang="en-IE" sz="200" dirty="0" smtClean="0"/>
          </a:p>
          <a:p>
            <a:r>
              <a:rPr lang="en-IE" sz="2500" dirty="0" smtClean="0"/>
              <a:t>No cases of hepatitis A identified in MSM in Ireland in 2016</a:t>
            </a:r>
          </a:p>
          <a:p>
            <a:endParaRPr lang="en-IE" sz="200" dirty="0" smtClean="0"/>
          </a:p>
          <a:p>
            <a:r>
              <a:rPr lang="en-IE" sz="2500" dirty="0" smtClean="0"/>
              <a:t>19 cases (37% of all hepatitis A cases) identified January to end Sept 2017</a:t>
            </a:r>
          </a:p>
          <a:p>
            <a:endParaRPr lang="en-IE" sz="200" dirty="0" smtClean="0"/>
          </a:p>
          <a:p>
            <a:r>
              <a:rPr lang="en-IE" sz="2500" dirty="0" smtClean="0"/>
              <a:t>10 infected in Ireland, 6 outside Ireland &amp; country of infection not reported for 3</a:t>
            </a:r>
          </a:p>
          <a:p>
            <a:r>
              <a:rPr lang="en-IE" sz="2500" dirty="0" smtClean="0"/>
              <a:t>Age range: 20-42 years, median 32, mean 31.5</a:t>
            </a:r>
          </a:p>
          <a:p>
            <a:endParaRPr lang="en-IE" sz="200" dirty="0" smtClean="0"/>
          </a:p>
          <a:p>
            <a:r>
              <a:rPr lang="en-IE" sz="2500" dirty="0" smtClean="0"/>
              <a:t>32% (n=6) had HIV, gonorrhoea or chlamydia co-infections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624167" y="6229477"/>
            <a:ext cx="1373823" cy="590227"/>
            <a:chOff x="115151" y="5733256"/>
            <a:chExt cx="1941130" cy="674976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51" y="5733256"/>
              <a:ext cx="883526" cy="674976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2313" y="5777051"/>
              <a:ext cx="943968" cy="5873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8977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02521" y="2852936"/>
            <a:ext cx="8856984" cy="504056"/>
          </a:xfrm>
        </p:spPr>
        <p:txBody>
          <a:bodyPr>
            <a:noAutofit/>
          </a:bodyPr>
          <a:lstStyle/>
          <a:p>
            <a:pPr lvl="0"/>
            <a:r>
              <a:rPr lang="en-GB" dirty="0" smtClean="0"/>
              <a:t>HIV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380311" y="147686"/>
            <a:ext cx="1661855" cy="631181"/>
            <a:chOff x="115151" y="5733256"/>
            <a:chExt cx="1941130" cy="67497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51" y="5733256"/>
              <a:ext cx="883526" cy="67497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2313" y="5777051"/>
              <a:ext cx="943968" cy="587386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251520" y="4941168"/>
            <a:ext cx="8790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2017 data are provisional</a:t>
            </a:r>
            <a:endParaRPr lang="en-IE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36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52128"/>
          </a:xfrm>
        </p:spPr>
        <p:txBody>
          <a:bodyPr>
            <a:normAutofit fontScale="90000"/>
          </a:bodyPr>
          <a:lstStyle/>
          <a:p>
            <a:pPr algn="l"/>
            <a:r>
              <a:rPr lang="en-IE" sz="3200" b="1" dirty="0" smtClean="0">
                <a:latin typeface="+mn-lt"/>
              </a:rPr>
              <a:t>Number of hepatitis A notifications, by sex, and % of cases that were male, 2009 to end Sept 2017</a:t>
            </a:r>
            <a:endParaRPr lang="en-IE" sz="3200" b="1" dirty="0">
              <a:latin typeface="+mn-lt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6592367"/>
              </p:ext>
            </p:extLst>
          </p:nvPr>
        </p:nvGraphicFramePr>
        <p:xfrm>
          <a:off x="179512" y="1600200"/>
          <a:ext cx="878497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986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332656"/>
            <a:ext cx="8445624" cy="1152128"/>
          </a:xfrm>
        </p:spPr>
        <p:txBody>
          <a:bodyPr>
            <a:normAutofit/>
          </a:bodyPr>
          <a:lstStyle/>
          <a:p>
            <a:pPr algn="l"/>
            <a:r>
              <a:rPr lang="en-IE" sz="3200" b="1" dirty="0" smtClean="0">
                <a:latin typeface="+mn-lt"/>
              </a:rPr>
              <a:t>Number of hepatitis A cases in MSM notified between January and September 2017</a:t>
            </a:r>
            <a:endParaRPr lang="en-IE" sz="3200" b="1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890676"/>
              </p:ext>
            </p:extLst>
          </p:nvPr>
        </p:nvGraphicFramePr>
        <p:xfrm>
          <a:off x="107504" y="1600200"/>
          <a:ext cx="8856984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283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02521" y="2852936"/>
            <a:ext cx="8856984" cy="504056"/>
          </a:xfrm>
        </p:spPr>
        <p:txBody>
          <a:bodyPr>
            <a:noAutofit/>
          </a:bodyPr>
          <a:lstStyle/>
          <a:p>
            <a:pPr lvl="0"/>
            <a:r>
              <a:rPr lang="en-GB" dirty="0" smtClean="0"/>
              <a:t>Hepatitis C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380311" y="147686"/>
            <a:ext cx="1661855" cy="631181"/>
            <a:chOff x="115151" y="5733256"/>
            <a:chExt cx="1941130" cy="67497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51" y="5733256"/>
              <a:ext cx="883526" cy="67497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2313" y="5777051"/>
              <a:ext cx="943968" cy="587386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251520" y="4941168"/>
            <a:ext cx="8790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2017 data provisional</a:t>
            </a:r>
            <a:endParaRPr lang="en-IE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93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>
              <a:tabLst>
                <a:tab pos="6096000" algn="l"/>
              </a:tabLst>
              <a:defRPr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Hepatitis C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IE" sz="2600" dirty="0" smtClean="0"/>
              <a:t>Reports of increased numbers of MSM being diagnosed with hepatitis C since late 2015</a:t>
            </a:r>
          </a:p>
          <a:p>
            <a:endParaRPr lang="en-IE" sz="200" dirty="0" smtClean="0"/>
          </a:p>
          <a:p>
            <a:r>
              <a:rPr lang="en-IE" sz="2600" dirty="0" smtClean="0"/>
              <a:t>8 cases identified as MSM in 2015, 29 in 2016 and 11 in 2017 (up to end September)</a:t>
            </a:r>
          </a:p>
          <a:p>
            <a:endParaRPr lang="en-IE" sz="200" dirty="0" smtClean="0"/>
          </a:p>
          <a:p>
            <a:r>
              <a:rPr lang="en-IE" sz="2600" dirty="0" smtClean="0"/>
              <a:t>Age range: 20-61 years (median: 35)</a:t>
            </a:r>
          </a:p>
          <a:p>
            <a:endParaRPr lang="en-IE" sz="200" dirty="0" smtClean="0"/>
          </a:p>
          <a:p>
            <a:r>
              <a:rPr lang="en-IE" sz="2600" dirty="0" smtClean="0"/>
              <a:t>69% HIV positive</a:t>
            </a:r>
          </a:p>
          <a:p>
            <a:endParaRPr lang="en-IE" sz="200" dirty="0" smtClean="0"/>
          </a:p>
          <a:p>
            <a:r>
              <a:rPr lang="en-IE" sz="2600" dirty="0" smtClean="0"/>
              <a:t>70% of HIV positive cases and 40% of HIV negative cases diagnosed with syphilis, gonorrhoea, chlamydia or herpes in same year or year prior to hepatitis C diagnosis</a:t>
            </a:r>
            <a:endParaRPr lang="en-IE" sz="2600" dirty="0"/>
          </a:p>
        </p:txBody>
      </p:sp>
      <p:grpSp>
        <p:nvGrpSpPr>
          <p:cNvPr id="8" name="Group 7"/>
          <p:cNvGrpSpPr/>
          <p:nvPr/>
        </p:nvGrpSpPr>
        <p:grpSpPr>
          <a:xfrm>
            <a:off x="7624167" y="6229477"/>
            <a:ext cx="1373823" cy="590227"/>
            <a:chOff x="115151" y="5733256"/>
            <a:chExt cx="1941130" cy="674976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51" y="5733256"/>
              <a:ext cx="883526" cy="674976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2313" y="5777051"/>
              <a:ext cx="943968" cy="5873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829114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332656"/>
            <a:ext cx="8856984" cy="1152128"/>
          </a:xfrm>
        </p:spPr>
        <p:txBody>
          <a:bodyPr>
            <a:normAutofit fontScale="90000"/>
          </a:bodyPr>
          <a:lstStyle/>
          <a:p>
            <a:pPr algn="l"/>
            <a:r>
              <a:rPr lang="en-IE" sz="3200" b="1" dirty="0" smtClean="0">
                <a:latin typeface="+mn-lt"/>
              </a:rPr>
              <a:t>Number of hepatitis C cases identified as MSM, by acute/chronic status, notified between January 2015 and September 2017</a:t>
            </a:r>
            <a:endParaRPr lang="en-IE" sz="3200" b="1" dirty="0">
              <a:latin typeface="+mn-lt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4672001"/>
              </p:ext>
            </p:extLst>
          </p:nvPr>
        </p:nvGraphicFramePr>
        <p:xfrm>
          <a:off x="251520" y="1484784"/>
          <a:ext cx="864096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661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332656"/>
            <a:ext cx="8856984" cy="1152128"/>
          </a:xfrm>
        </p:spPr>
        <p:txBody>
          <a:bodyPr>
            <a:normAutofit fontScale="90000"/>
          </a:bodyPr>
          <a:lstStyle/>
          <a:p>
            <a:pPr algn="l"/>
            <a:r>
              <a:rPr lang="en-IE" sz="3200" b="1" dirty="0" smtClean="0">
                <a:latin typeface="+mn-lt"/>
              </a:rPr>
              <a:t>Number of hepatitis C cases identified as MSM, by HIV and recent STI status, notified between January 2012 and September 2017</a:t>
            </a:r>
            <a:endParaRPr lang="en-IE" sz="3200" b="1" dirty="0">
              <a:latin typeface="+mn-lt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0222476"/>
              </p:ext>
            </p:extLst>
          </p:nvPr>
        </p:nvGraphicFramePr>
        <p:xfrm>
          <a:off x="179512" y="1628800"/>
          <a:ext cx="878497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7504" y="6236939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/>
              <a:t>*Gonorrhoea</a:t>
            </a:r>
            <a:r>
              <a:rPr lang="en-IE" sz="1200" dirty="0"/>
              <a:t>, syphilis, chlamydia, </a:t>
            </a:r>
            <a:r>
              <a:rPr lang="en-IE" sz="1200" dirty="0" err="1"/>
              <a:t>lymphogranuloma</a:t>
            </a:r>
            <a:r>
              <a:rPr lang="en-IE" sz="1200" dirty="0"/>
              <a:t> </a:t>
            </a:r>
            <a:r>
              <a:rPr lang="en-IE" sz="1200" dirty="0" err="1"/>
              <a:t>venereum</a:t>
            </a:r>
            <a:r>
              <a:rPr lang="en-IE" sz="1200" dirty="0"/>
              <a:t> or genital herpes </a:t>
            </a:r>
            <a:r>
              <a:rPr lang="en-IE" sz="1200" dirty="0" smtClean="0"/>
              <a:t>simplex </a:t>
            </a:r>
            <a:r>
              <a:rPr lang="en-IE" sz="1200" dirty="0"/>
              <a:t>in the same year as hepatitis C notification or in the year prior to hepatitis </a:t>
            </a:r>
            <a:r>
              <a:rPr lang="en-IE" sz="1200" dirty="0" smtClean="0"/>
              <a:t>C </a:t>
            </a:r>
            <a:r>
              <a:rPr lang="en-IE" sz="1200" dirty="0"/>
              <a:t>notification</a:t>
            </a:r>
          </a:p>
        </p:txBody>
      </p:sp>
    </p:spTree>
    <p:extLst>
      <p:ext uri="{BB962C8B-B14F-4D97-AF65-F5344CB8AC3E}">
        <p14:creationId xmlns:p14="http://schemas.microsoft.com/office/powerpoint/2010/main" val="392659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95950" y="1260142"/>
            <a:ext cx="81511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en-I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We would  like to sincerely thank  all who provided data for this update; The National Virus Reference Laboratory (NVRL), </a:t>
            </a:r>
          </a:p>
          <a:p>
            <a:pPr>
              <a:lnSpc>
                <a:spcPct val="150000"/>
              </a:lnSpc>
              <a:buNone/>
            </a:pPr>
            <a:r>
              <a:rPr lang="en-I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Microbiology Laboratories, Departments of Public Health, Consultants in Infectious Disease/Genitourinary Medicine, </a:t>
            </a:r>
          </a:p>
          <a:p>
            <a:pPr>
              <a:lnSpc>
                <a:spcPct val="150000"/>
              </a:lnSpc>
              <a:buNone/>
            </a:pPr>
            <a:r>
              <a:rPr lang="en-I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STI clinics, GPs and all other clinicians involved. </a:t>
            </a:r>
          </a:p>
          <a:p>
            <a:pPr>
              <a:lnSpc>
                <a:spcPct val="150000"/>
              </a:lnSpc>
              <a:buNone/>
            </a:pPr>
            <a:endParaRPr lang="en-IE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>
              <a:lnSpc>
                <a:spcPct val="150000"/>
              </a:lnSpc>
              <a:buNone/>
            </a:pPr>
            <a:r>
              <a:rPr lang="en-I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More detailed reports on HIV and STIs in Ireland can </a:t>
            </a:r>
            <a:r>
              <a:rPr lang="en-I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be found at </a:t>
            </a:r>
            <a:r>
              <a:rPr lang="en-I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hlinkClick r:id="rId2"/>
              </a:rPr>
              <a:t>http://www.hpsc.ie/a-z/hivstis</a:t>
            </a:r>
            <a:r>
              <a:rPr lang="en-I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hlinkClick r:id="rId2"/>
              </a:rPr>
              <a:t>/</a:t>
            </a:r>
            <a:r>
              <a:rPr lang="en-I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</a:t>
            </a:r>
            <a:endParaRPr lang="en-IE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79512" y="980728"/>
            <a:ext cx="568863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7081152" y="174955"/>
            <a:ext cx="1941130" cy="631181"/>
            <a:chOff x="115151" y="5733256"/>
            <a:chExt cx="1941130" cy="674976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51" y="5733256"/>
              <a:ext cx="883526" cy="674976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2313" y="5777051"/>
              <a:ext cx="943968" cy="587386"/>
            </a:xfrm>
            <a:prstGeom prst="rect">
              <a:avLst/>
            </a:prstGeom>
          </p:spPr>
        </p:pic>
      </p:grp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24544" y="335558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Acknowledgements</a:t>
            </a:r>
          </a:p>
          <a:p>
            <a:pPr>
              <a:defRPr/>
            </a:pPr>
            <a:endParaRPr lang="en-US" sz="3200" dirty="0"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48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5183" y="620688"/>
            <a:ext cx="8856984" cy="504056"/>
          </a:xfrm>
        </p:spPr>
        <p:txBody>
          <a:bodyPr>
            <a:noAutofit/>
          </a:bodyPr>
          <a:lstStyle/>
          <a:p>
            <a:pPr lvl="0" algn="l"/>
            <a:r>
              <a:rPr lang="en-IE" sz="3200" dirty="0"/>
              <a:t>HIV notifications </a:t>
            </a:r>
            <a:r>
              <a:rPr lang="en-IE" sz="3200" dirty="0" smtClean="0"/>
              <a:t>by route </a:t>
            </a:r>
            <a:r>
              <a:rPr lang="en-IE" sz="3200" dirty="0"/>
              <a:t>of </a:t>
            </a:r>
            <a:r>
              <a:rPr lang="en-IE" sz="3200" dirty="0" smtClean="0"/>
              <a:t>transmission</a:t>
            </a:r>
            <a:br>
              <a:rPr lang="en-IE" sz="3200" dirty="0" smtClean="0"/>
            </a:br>
            <a:r>
              <a:rPr lang="en-IE" sz="3200" dirty="0" smtClean="0"/>
              <a:t>2003 </a:t>
            </a:r>
            <a:r>
              <a:rPr lang="en-IE" sz="3200" dirty="0"/>
              <a:t>to 2016 </a:t>
            </a:r>
            <a: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51520" y="1268760"/>
            <a:ext cx="648072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7542799" y="147686"/>
            <a:ext cx="1499367" cy="631181"/>
            <a:chOff x="115151" y="5733256"/>
            <a:chExt cx="1941130" cy="67497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51" y="5733256"/>
              <a:ext cx="883526" cy="67497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2313" y="5777051"/>
              <a:ext cx="943968" cy="587386"/>
            </a:xfrm>
            <a:prstGeom prst="rect">
              <a:avLst/>
            </a:prstGeom>
          </p:spPr>
        </p:pic>
      </p:grp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31958"/>
            <a:ext cx="8195171" cy="4836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634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5183" y="620688"/>
            <a:ext cx="8856984" cy="504056"/>
          </a:xfrm>
        </p:spPr>
        <p:txBody>
          <a:bodyPr>
            <a:noAutofit/>
          </a:bodyPr>
          <a:lstStyle/>
          <a:p>
            <a:pPr lvl="0" algn="l"/>
            <a:r>
              <a:rPr lang="en-IE" sz="3200" dirty="0"/>
              <a:t>HIV notifications </a:t>
            </a:r>
            <a:r>
              <a:rPr lang="en-IE" sz="3200" dirty="0" smtClean="0"/>
              <a:t>among MSM by previous </a:t>
            </a:r>
            <a:br>
              <a:rPr lang="en-IE" sz="3200" dirty="0" smtClean="0"/>
            </a:br>
            <a:r>
              <a:rPr lang="en-IE" sz="3200" dirty="0" smtClean="0"/>
              <a:t>history of diagnosis, 2012 </a:t>
            </a:r>
            <a:r>
              <a:rPr lang="en-IE" sz="3200" dirty="0"/>
              <a:t>to 2016 </a:t>
            </a:r>
            <a: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51520" y="1268760"/>
            <a:ext cx="648072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7542799" y="147686"/>
            <a:ext cx="1499367" cy="631181"/>
            <a:chOff x="115151" y="5733256"/>
            <a:chExt cx="1941130" cy="67497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51" y="5733256"/>
              <a:ext cx="883526" cy="67497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2313" y="5777051"/>
              <a:ext cx="943968" cy="587386"/>
            </a:xfrm>
            <a:prstGeom prst="rect">
              <a:avLst/>
            </a:prstGeom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69098"/>
            <a:ext cx="8496944" cy="4709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919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5183" y="620688"/>
            <a:ext cx="8856984" cy="504056"/>
          </a:xfrm>
        </p:spPr>
        <p:txBody>
          <a:bodyPr>
            <a:noAutofit/>
          </a:bodyPr>
          <a:lstStyle/>
          <a:p>
            <a:pPr lvl="0" algn="l"/>
            <a:r>
              <a:rPr lang="en-IE" sz="3200" dirty="0"/>
              <a:t>HIV notifications </a:t>
            </a:r>
            <a:r>
              <a:rPr lang="en-IE" sz="3200" dirty="0" smtClean="0"/>
              <a:t>among MSM by region </a:t>
            </a:r>
            <a:br>
              <a:rPr lang="en-IE" sz="3200" dirty="0" smtClean="0"/>
            </a:br>
            <a:r>
              <a:rPr lang="en-IE" sz="3200" dirty="0" smtClean="0"/>
              <a:t>of birth, 2003 </a:t>
            </a:r>
            <a:r>
              <a:rPr lang="en-IE" sz="3200" dirty="0"/>
              <a:t>to 2016 </a:t>
            </a:r>
            <a: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51520" y="1268760"/>
            <a:ext cx="648072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7542799" y="147686"/>
            <a:ext cx="1499367" cy="631181"/>
            <a:chOff x="115151" y="5733256"/>
            <a:chExt cx="1941130" cy="67497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51" y="5733256"/>
              <a:ext cx="883526" cy="67497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2313" y="5777051"/>
              <a:ext cx="943968" cy="587386"/>
            </a:xfrm>
            <a:prstGeom prst="rect">
              <a:avLst/>
            </a:prstGeom>
          </p:spPr>
        </p:pic>
      </p:grp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42341"/>
            <a:ext cx="8329488" cy="4777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711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5183" y="620688"/>
            <a:ext cx="8856984" cy="504056"/>
          </a:xfrm>
        </p:spPr>
        <p:txBody>
          <a:bodyPr>
            <a:noAutofit/>
          </a:bodyPr>
          <a:lstStyle/>
          <a:p>
            <a:pPr lvl="0" algn="l"/>
            <a:r>
              <a:rPr lang="en-IE" sz="3200" dirty="0"/>
              <a:t>HIV notifications </a:t>
            </a:r>
            <a:r>
              <a:rPr lang="en-IE" sz="3200" dirty="0" smtClean="0"/>
              <a:t>among MSM by </a:t>
            </a:r>
            <a:br>
              <a:rPr lang="en-IE" sz="3200" dirty="0" smtClean="0"/>
            </a:br>
            <a:r>
              <a:rPr lang="en-IE" sz="3200" dirty="0" smtClean="0"/>
              <a:t>age group, 2007 </a:t>
            </a:r>
            <a:r>
              <a:rPr lang="en-IE" sz="3200" dirty="0"/>
              <a:t>to 2016 </a:t>
            </a:r>
            <a: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51520" y="1268760"/>
            <a:ext cx="648072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7542799" y="147686"/>
            <a:ext cx="1499367" cy="631181"/>
            <a:chOff x="115151" y="5733256"/>
            <a:chExt cx="1941130" cy="67497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51" y="5733256"/>
              <a:ext cx="883526" cy="67497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2313" y="5777051"/>
              <a:ext cx="943968" cy="587386"/>
            </a:xfrm>
            <a:prstGeom prst="rect">
              <a:avLst/>
            </a:prstGeom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556791"/>
            <a:ext cx="7950330" cy="4884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11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5183" y="620688"/>
            <a:ext cx="8856984" cy="504056"/>
          </a:xfrm>
        </p:spPr>
        <p:txBody>
          <a:bodyPr>
            <a:noAutofit/>
          </a:bodyPr>
          <a:lstStyle/>
          <a:p>
            <a:pPr lvl="0" algn="l"/>
            <a:r>
              <a:rPr lang="en-IE" sz="2800" dirty="0"/>
              <a:t>HIV notifications </a:t>
            </a:r>
            <a:r>
              <a:rPr lang="en-IE" sz="2800" dirty="0" smtClean="0"/>
              <a:t>among MSM by notification </a:t>
            </a:r>
            <a:br>
              <a:rPr lang="en-IE" sz="2800" dirty="0" smtClean="0"/>
            </a:br>
            <a:r>
              <a:rPr lang="en-IE" sz="2800" dirty="0" smtClean="0"/>
              <a:t>month, Jan 2016 to Sept 2017</a:t>
            </a:r>
            <a:r>
              <a:rPr lang="en-IE" sz="28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IE" sz="2800" dirty="0" smtClean="0">
                <a:solidFill>
                  <a:schemeClr val="tx1"/>
                </a:solidFill>
                <a:latin typeface="Arial" pitchFamily="34" charset="0"/>
              </a:rPr>
            </a:b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51520" y="1268760"/>
            <a:ext cx="648072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7542799" y="147686"/>
            <a:ext cx="1499367" cy="631181"/>
            <a:chOff x="115151" y="5733256"/>
            <a:chExt cx="1941130" cy="67497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51" y="5733256"/>
              <a:ext cx="883526" cy="67497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2313" y="5777051"/>
              <a:ext cx="943968" cy="587386"/>
            </a:xfrm>
            <a:prstGeom prst="rect">
              <a:avLst/>
            </a:prstGeom>
          </p:spPr>
        </p:pic>
      </p:grp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8721761"/>
              </p:ext>
            </p:extLst>
          </p:nvPr>
        </p:nvGraphicFramePr>
        <p:xfrm>
          <a:off x="467544" y="1412776"/>
          <a:ext cx="813690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4207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en-IE" dirty="0" smtClean="0"/>
              <a:t>Summary of HIV data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424936" cy="4525963"/>
          </a:xfrm>
        </p:spPr>
        <p:txBody>
          <a:bodyPr/>
          <a:lstStyle/>
          <a:p>
            <a:r>
              <a:rPr lang="en-IE" sz="2400" dirty="0" smtClean="0"/>
              <a:t>Increasing notifications of HIV among MSM since 2005</a:t>
            </a:r>
          </a:p>
          <a:p>
            <a:r>
              <a:rPr lang="en-IE" sz="2400" dirty="0" smtClean="0"/>
              <a:t>MSM are most affected by HIV in Ireland </a:t>
            </a:r>
          </a:p>
          <a:p>
            <a:r>
              <a:rPr lang="en-IE" sz="2400" dirty="0" smtClean="0"/>
              <a:t>Recently, increasing proportion of MSM were previously diagnosed abroad – 16% in 2012 versus 42% in 2016</a:t>
            </a:r>
          </a:p>
          <a:p>
            <a:pPr lvl="1"/>
            <a:r>
              <a:rPr lang="en-IE" sz="2000" dirty="0" smtClean="0"/>
              <a:t>this </a:t>
            </a:r>
            <a:r>
              <a:rPr lang="en-IE" sz="2000" dirty="0"/>
              <a:t>has </a:t>
            </a:r>
            <a:r>
              <a:rPr lang="en-IE" sz="2000" dirty="0" smtClean="0"/>
              <a:t>been </a:t>
            </a:r>
            <a:r>
              <a:rPr lang="en-IE" sz="2000" dirty="0"/>
              <a:t>impacted </a:t>
            </a:r>
            <a:r>
              <a:rPr lang="en-IE" sz="2000" dirty="0" smtClean="0"/>
              <a:t>in part by </a:t>
            </a:r>
            <a:r>
              <a:rPr lang="en-IE" sz="2000" dirty="0"/>
              <a:t>the </a:t>
            </a:r>
            <a:r>
              <a:rPr lang="en-IE" sz="2000" dirty="0" smtClean="0"/>
              <a:t>change to a more sensitive </a:t>
            </a:r>
            <a:r>
              <a:rPr lang="en-IE" sz="2000" dirty="0"/>
              <a:t>case definition </a:t>
            </a:r>
            <a:r>
              <a:rPr lang="en-IE" sz="2000" dirty="0" smtClean="0"/>
              <a:t>in </a:t>
            </a:r>
            <a:r>
              <a:rPr lang="en-IE" sz="2000" dirty="0"/>
              <a:t>HSE East in 2015 and </a:t>
            </a:r>
            <a:r>
              <a:rPr lang="en-IE" sz="2000" dirty="0" smtClean="0"/>
              <a:t>in all </a:t>
            </a:r>
            <a:r>
              <a:rPr lang="en-IE" sz="2000" dirty="0"/>
              <a:t>other areas in 2016 </a:t>
            </a:r>
            <a:r>
              <a:rPr lang="en-IE" sz="2000" dirty="0" smtClean="0"/>
              <a:t> </a:t>
            </a:r>
          </a:p>
          <a:p>
            <a:r>
              <a:rPr lang="en-IE" sz="2400" dirty="0" smtClean="0"/>
              <a:t>In 2016, 14% </a:t>
            </a:r>
            <a:r>
              <a:rPr lang="en-IE" sz="2400" b="1" dirty="0" smtClean="0"/>
              <a:t>decrease</a:t>
            </a:r>
            <a:r>
              <a:rPr lang="en-IE" sz="2400" dirty="0" smtClean="0"/>
              <a:t> in the number of cases not previously diagnosed abroad, compared to 2015</a:t>
            </a:r>
          </a:p>
          <a:p>
            <a:r>
              <a:rPr lang="en-IE" sz="2400" dirty="0" smtClean="0"/>
              <a:t>Steep increase in the number of notifications from MSM born in Latin America while numbers among Irish born have remained stable</a:t>
            </a:r>
          </a:p>
          <a:p>
            <a:r>
              <a:rPr lang="en-IE" sz="2400" dirty="0"/>
              <a:t>N</a:t>
            </a:r>
            <a:r>
              <a:rPr lang="en-IE" sz="2400" dirty="0" smtClean="0"/>
              <a:t>otifications of HIV among males in 2017 similar to 2016:  approximately 33 per month among males compared to 32</a:t>
            </a:r>
          </a:p>
        </p:txBody>
      </p:sp>
    </p:spTree>
    <p:extLst>
      <p:ext uri="{BB962C8B-B14F-4D97-AF65-F5344CB8AC3E}">
        <p14:creationId xmlns:p14="http://schemas.microsoft.com/office/powerpoint/2010/main" val="133473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02521" y="2852936"/>
            <a:ext cx="8856984" cy="504056"/>
          </a:xfrm>
        </p:spPr>
        <p:txBody>
          <a:bodyPr>
            <a:noAutofit/>
          </a:bodyPr>
          <a:lstStyle/>
          <a:p>
            <a:pPr lvl="0"/>
            <a:r>
              <a:rPr lang="en-GB" dirty="0" smtClean="0"/>
              <a:t>Gonorrhoea</a:t>
            </a:r>
            <a: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IE" sz="2400" dirty="0" smtClean="0">
                <a:solidFill>
                  <a:schemeClr val="tx1"/>
                </a:solidFill>
                <a:latin typeface="Arial" pitchFamily="34" charset="0"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380311" y="147686"/>
            <a:ext cx="1661855" cy="631181"/>
            <a:chOff x="115151" y="5733256"/>
            <a:chExt cx="1941130" cy="67497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51" y="5733256"/>
              <a:ext cx="883526" cy="67497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2313" y="5777051"/>
              <a:ext cx="943968" cy="587386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251520" y="4941168"/>
            <a:ext cx="8790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2016 &amp; 2017 data are provisional</a:t>
            </a:r>
            <a:endParaRPr lang="en-IE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36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39E92FDFC25543ACE32C827C170768" ma:contentTypeVersion="3" ma:contentTypeDescription="Create a new document." ma:contentTypeScope="" ma:versionID="37603455298cbd79028229311bc6a147">
  <xsd:schema xmlns:xsd="http://www.w3.org/2001/XMLSchema" xmlns:xs="http://www.w3.org/2001/XMLSchema" xmlns:p="http://schemas.microsoft.com/office/2006/metadata/properties" xmlns:ns2="7984f1d8-0299-4b3c-8624-598244f8fce4" xmlns:ns3="http://schemas.microsoft.com/sharepoint/v4" targetNamespace="http://schemas.microsoft.com/office/2006/metadata/properties" ma:root="true" ma:fieldsID="09b566ce26c9b18d21b311deddaca767" ns2:_="" ns3:_="">
    <xsd:import namespace="7984f1d8-0299-4b3c-8624-598244f8fce4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Document_x0020_Type"/>
                <xsd:element ref="ns2:_dlc_DocId" minOccurs="0"/>
                <xsd:element ref="ns2:_dlc_DocIdUrl" minOccurs="0"/>
                <xsd:element ref="ns2:_dlc_DocIdPersistId" minOccurs="0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84f1d8-0299-4b3c-8624-598244f8fce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cument_x0020_Type" ma:index="9" ma:displayName="Document Type" ma:default="Agenda" ma:format="Dropdown" ma:internalName="Document_x0020_Type">
      <xsd:simpleType>
        <xsd:restriction base="dms:Choice">
          <xsd:enumeration value="Agenda"/>
          <xsd:enumeration value="Meeting Minutes"/>
          <xsd:enumeration value="Budget"/>
          <xsd:enumeration value="Schedule"/>
          <xsd:enumeration value="Project Charter"/>
        </xsd:restriction>
      </xsd:simpleType>
    </xsd:element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3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Document_x0020_Type xmlns="7984f1d8-0299-4b3c-8624-598244f8fce4">Agenda</Document_x0020_Type>
    <_dlc_DocId xmlns="7984f1d8-0299-4b3c-8624-598244f8fce4">ZMTANJWF6EW2-1096560935-25</_dlc_DocId>
    <_dlc_DocIdUrl xmlns="7984f1d8-0299-4b3c-8624-598244f8fce4">
      <Url>http://hpscapp4:9568/sites/hpscproj/_layouts/15/DocIdRedir.aspx?ID=ZMTANJWF6EW2-1096560935-25</Url>
      <Description>ZMTANJWF6EW2-1096560935-25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B28DF8-7F76-4883-A6F8-EAC77A2EF4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84f1d8-0299-4b3c-8624-598244f8fce4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6688F5-BACC-426E-A4CA-F910388E9120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4D38979-7AC2-4CD6-BF69-A0BF22B2E4E6}">
  <ds:schemaRefs>
    <ds:schemaRef ds:uri="http://www.w3.org/XML/1998/namespace"/>
    <ds:schemaRef ds:uri="7984f1d8-0299-4b3c-8624-598244f8fce4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microsoft.com/sharepoint/v4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19ED5A75-E16E-45F0-BEDE-016E4101FC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4988</TotalTime>
  <Words>838</Words>
  <Application>Microsoft Office PowerPoint</Application>
  <PresentationFormat>On-screen Show (4:3)</PresentationFormat>
  <Paragraphs>101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HIV, STIs and Hepatitis among men who have sex with men (MSM) in Ireland    October 2017</vt:lpstr>
      <vt:lpstr>HIV</vt:lpstr>
      <vt:lpstr>HIV notifications by route of transmission 2003 to 2016  </vt:lpstr>
      <vt:lpstr>HIV notifications among MSM by previous  history of diagnosis, 2012 to 2016  </vt:lpstr>
      <vt:lpstr>HIV notifications among MSM by region  of birth, 2003 to 2016  </vt:lpstr>
      <vt:lpstr>HIV notifications among MSM by  age group, 2007 to 2016  </vt:lpstr>
      <vt:lpstr>HIV notifications among MSM by notification  month, Jan 2016 to Sept 2017 </vt:lpstr>
      <vt:lpstr>Summary of HIV data </vt:lpstr>
      <vt:lpstr>Gonorrhoea </vt:lpstr>
      <vt:lpstr>Gonorrhoea notifications by route of  transmission, 2013-2016 </vt:lpstr>
      <vt:lpstr>Rate of gonorrhoea notifications in men and MSM, respectively, per 100,000 population aged 18-64 yrs, 2013-2016 </vt:lpstr>
      <vt:lpstr>Gonorrhoea: Summary </vt:lpstr>
      <vt:lpstr>Early infectious syphilis (EIS) </vt:lpstr>
      <vt:lpstr>Early infectious syphilis notifications by  route of transmission, 2012-2016 </vt:lpstr>
      <vt:lpstr>Early infectious syphilis  notifications by  region of origin among MSM, 2012-2016 </vt:lpstr>
      <vt:lpstr>3-week moving average of early infectious syphilis notifications among males, July, 2016 – Sept. 2017 </vt:lpstr>
      <vt:lpstr>Early infectious syphilis: Summary </vt:lpstr>
      <vt:lpstr>Hepatitis A</vt:lpstr>
      <vt:lpstr>Hepatitis A</vt:lpstr>
      <vt:lpstr>Number of hepatitis A notifications, by sex, and % of cases that were male, 2009 to end Sept 2017</vt:lpstr>
      <vt:lpstr>Number of hepatitis A cases in MSM notified between January and September 2017</vt:lpstr>
      <vt:lpstr>Hepatitis C</vt:lpstr>
      <vt:lpstr>Hepatitis C</vt:lpstr>
      <vt:lpstr>Number of hepatitis C cases identified as MSM, by acute/chronic status, notified between January 2015 and September 2017</vt:lpstr>
      <vt:lpstr>Number of hepatitis C cases identified as MSM, by HIV and recent STI status, notified between January 2012 and September 2017</vt:lpstr>
      <vt:lpstr>PowerPoint Presentation</vt:lpstr>
    </vt:vector>
  </TitlesOfParts>
  <Company>hpsc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HIV Annual Update – to end 2012</dc:title>
  <dc:creator>kateodonnell</dc:creator>
  <cp:lastModifiedBy>Mary Dunne</cp:lastModifiedBy>
  <cp:revision>360</cp:revision>
  <cp:lastPrinted>2015-11-18T10:05:09Z</cp:lastPrinted>
  <dcterms:created xsi:type="dcterms:W3CDTF">2013-06-05T16:50:24Z</dcterms:created>
  <dcterms:modified xsi:type="dcterms:W3CDTF">2018-01-05T09:16:21Z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0x010100F339E92FDFC25543ACE32C827C170768</vt:lpwstr>
  </property>
  <property fmtid="{D5CDD505-2E9C-101B-9397-08002B2CF9AE}" pid="3" name="_dlc_DocIdItemGuid">
    <vt:lpwstr>f16495c3-9e57-4356-8ca0-454e899b29d0</vt:lpwstr>
  </property>
</Properties>
</file>