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3" r:id="rId4"/>
    <p:sldMasterId id="2147483695" r:id="rId5"/>
    <p:sldMasterId id="2147483708" r:id="rId6"/>
    <p:sldMasterId id="2147483744" r:id="rId7"/>
  </p:sldMasterIdLst>
  <p:notesMasterIdLst>
    <p:notesMasterId r:id="rId28"/>
  </p:notesMasterIdLst>
  <p:handoutMasterIdLst>
    <p:handoutMasterId r:id="rId29"/>
  </p:handoutMasterIdLst>
  <p:sldIdLst>
    <p:sldId id="258" r:id="rId8"/>
    <p:sldId id="259" r:id="rId9"/>
    <p:sldId id="272" r:id="rId10"/>
    <p:sldId id="262" r:id="rId11"/>
    <p:sldId id="261" r:id="rId12"/>
    <p:sldId id="260" r:id="rId13"/>
    <p:sldId id="278" r:id="rId14"/>
    <p:sldId id="279" r:id="rId15"/>
    <p:sldId id="297" r:id="rId16"/>
    <p:sldId id="301" r:id="rId17"/>
    <p:sldId id="283" r:id="rId18"/>
    <p:sldId id="282" r:id="rId19"/>
    <p:sldId id="277" r:id="rId20"/>
    <p:sldId id="276" r:id="rId21"/>
    <p:sldId id="299" r:id="rId22"/>
    <p:sldId id="300" r:id="rId23"/>
    <p:sldId id="265" r:id="rId24"/>
    <p:sldId id="266" r:id="rId25"/>
    <p:sldId id="302" r:id="rId26"/>
    <p:sldId id="269" r:id="rId2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00FFFF"/>
    <a:srgbClr val="800080"/>
    <a:srgbClr val="008080"/>
    <a:srgbClr val="FFCC99"/>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p:cViewPr>
        <p:scale>
          <a:sx n="91" d="100"/>
          <a:sy n="91" d="100"/>
        </p:scale>
        <p:origin x="-1210" y="-29"/>
      </p:cViewPr>
      <p:guideLst>
        <p:guide orient="horz" pos="2160"/>
        <p:guide pos="2880"/>
      </p:guideLst>
    </p:cSldViewPr>
  </p:slideViewPr>
  <p:outlineViewPr>
    <p:cViewPr>
      <p:scale>
        <a:sx n="33" d="100"/>
        <a:sy n="33" d="100"/>
      </p:scale>
      <p:origin x="0" y="1884"/>
    </p:cViewPr>
  </p:outlineViewPr>
  <p:notesTextViewPr>
    <p:cViewPr>
      <p:scale>
        <a:sx n="1" d="1"/>
        <a:sy n="1" d="1"/>
      </p:scale>
      <p:origin x="0" y="0"/>
    </p:cViewPr>
  </p:notesTextViewPr>
  <p:notesViewPr>
    <p:cSldViewPr>
      <p:cViewPr varScale="1">
        <p:scale>
          <a:sx n="105" d="100"/>
          <a:sy n="105" d="100"/>
        </p:scale>
        <p:origin x="-12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ga-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1626761208236"/>
          <c:y val="3.0408195866650015E-2"/>
          <c:w val="0.70062738431724259"/>
          <c:h val="0.77995546259842619"/>
        </c:manualLayout>
      </c:layout>
      <c:lineChart>
        <c:grouping val="standard"/>
        <c:varyColors val="0"/>
        <c:ser>
          <c:idx val="0"/>
          <c:order val="0"/>
          <c:tx>
            <c:strRef>
              <c:f>Sheet1!$B$1</c:f>
              <c:strCache>
                <c:ptCount val="1"/>
                <c:pt idx="0">
                  <c:v>Medical</c:v>
                </c:pt>
              </c:strCache>
            </c:strRef>
          </c:tx>
          <c:spPr>
            <a:ln w="28575">
              <a:solidFill>
                <a:srgbClr val="FF0000"/>
              </a:solidFill>
              <a:prstDash val="solid"/>
            </a:ln>
          </c:spPr>
          <c:marker>
            <c:symbol val="diamond"/>
            <c:size val="2"/>
            <c:spPr>
              <a:solidFill>
                <a:srgbClr val="FFFF00"/>
              </a:solidFill>
              <a:ln w="28575">
                <a:solidFill>
                  <a:srgbClr val="FF0000"/>
                </a:solidFill>
                <a:prstDash val="solid"/>
              </a:ln>
            </c:spPr>
          </c:marker>
          <c:dPt>
            <c:idx val="3"/>
            <c:bubble3D val="0"/>
            <c:spPr>
              <a:ln w="28575">
                <a:solidFill>
                  <a:srgbClr val="FF0000"/>
                </a:solidFill>
                <a:prstDash val="solid"/>
              </a:ln>
            </c:spPr>
          </c:dPt>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General</c:formatCode>
                <c:ptCount val="16"/>
                <c:pt idx="0">
                  <c:v>96</c:v>
                </c:pt>
                <c:pt idx="1">
                  <c:v>94</c:v>
                </c:pt>
                <c:pt idx="2">
                  <c:v>88</c:v>
                </c:pt>
                <c:pt idx="3">
                  <c:v>74</c:v>
                </c:pt>
                <c:pt idx="4">
                  <c:v>65</c:v>
                </c:pt>
                <c:pt idx="5">
                  <c:v>49</c:v>
                </c:pt>
                <c:pt idx="6">
                  <c:v>17</c:v>
                </c:pt>
                <c:pt idx="7">
                  <c:v>13</c:v>
                </c:pt>
                <c:pt idx="8">
                  <c:v>0</c:v>
                </c:pt>
                <c:pt idx="9">
                  <c:v>7</c:v>
                </c:pt>
                <c:pt idx="10">
                  <c:v>7.4</c:v>
                </c:pt>
                <c:pt idx="11">
                  <c:v>6</c:v>
                </c:pt>
                <c:pt idx="12">
                  <c:v>4</c:v>
                </c:pt>
                <c:pt idx="13">
                  <c:v>0</c:v>
                </c:pt>
                <c:pt idx="14">
                  <c:v>0</c:v>
                </c:pt>
                <c:pt idx="15">
                  <c:v>4</c:v>
                </c:pt>
              </c:numCache>
            </c:numRef>
          </c:val>
          <c:smooth val="0"/>
        </c:ser>
        <c:ser>
          <c:idx val="1"/>
          <c:order val="1"/>
          <c:tx>
            <c:strRef>
              <c:f>Sheet1!$C$1</c:f>
              <c:strCache>
                <c:ptCount val="1"/>
                <c:pt idx="0">
                  <c:v>Therapeutic</c:v>
                </c:pt>
              </c:strCache>
            </c:strRef>
          </c:tx>
          <c:spPr>
            <a:ln w="28575">
              <a:solidFill>
                <a:srgbClr val="002060"/>
              </a:solidFill>
              <a:prstDash val="solid"/>
            </a:ln>
          </c:spPr>
          <c:marker>
            <c:symbol val="diamond"/>
            <c:size val="2"/>
            <c:spPr>
              <a:solidFill>
                <a:srgbClr val="FFFF00"/>
              </a:solidFill>
              <a:ln w="28575">
                <a:solidFill>
                  <a:srgbClr val="CC0066"/>
                </a:solidFill>
                <a:prstDash val="solid"/>
              </a:ln>
            </c:spPr>
          </c:marker>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General</c:formatCode>
                <c:ptCount val="16"/>
                <c:pt idx="0">
                  <c:v>4</c:v>
                </c:pt>
                <c:pt idx="1">
                  <c:v>6</c:v>
                </c:pt>
                <c:pt idx="2">
                  <c:v>12</c:v>
                </c:pt>
                <c:pt idx="3">
                  <c:v>26</c:v>
                </c:pt>
                <c:pt idx="4">
                  <c:v>35</c:v>
                </c:pt>
                <c:pt idx="5">
                  <c:v>51</c:v>
                </c:pt>
                <c:pt idx="6">
                  <c:v>83</c:v>
                </c:pt>
                <c:pt idx="7">
                  <c:v>87</c:v>
                </c:pt>
                <c:pt idx="8">
                  <c:v>100</c:v>
                </c:pt>
                <c:pt idx="9">
                  <c:v>93</c:v>
                </c:pt>
                <c:pt idx="10">
                  <c:v>92.6</c:v>
                </c:pt>
                <c:pt idx="11">
                  <c:v>94</c:v>
                </c:pt>
                <c:pt idx="12">
                  <c:v>96</c:v>
                </c:pt>
                <c:pt idx="13">
                  <c:v>100</c:v>
                </c:pt>
                <c:pt idx="14">
                  <c:v>100</c:v>
                </c:pt>
                <c:pt idx="15">
                  <c:v>96</c:v>
                </c:pt>
              </c:numCache>
            </c:numRef>
          </c:val>
          <c:smooth val="0"/>
        </c:ser>
        <c:dLbls>
          <c:showLegendKey val="0"/>
          <c:showVal val="0"/>
          <c:showCatName val="0"/>
          <c:showSerName val="0"/>
          <c:showPercent val="0"/>
          <c:showBubbleSize val="0"/>
        </c:dLbls>
        <c:marker val="1"/>
        <c:smooth val="0"/>
        <c:axId val="55601792"/>
        <c:axId val="55628544"/>
      </c:lineChart>
      <c:catAx>
        <c:axId val="55601792"/>
        <c:scaling>
          <c:orientation val="minMax"/>
        </c:scaling>
        <c:delete val="0"/>
        <c:axPos val="b"/>
        <c:numFmt formatCode="General" sourceLinked="1"/>
        <c:majorTickMark val="out"/>
        <c:minorTickMark val="none"/>
        <c:tickLblPos val="nextTo"/>
        <c:spPr>
          <a:ln>
            <a:solidFill>
              <a:schemeClr val="bg1"/>
            </a:solidFill>
          </a:ln>
        </c:spPr>
        <c:crossAx val="55628544"/>
        <c:crosses val="autoZero"/>
        <c:auto val="1"/>
        <c:lblAlgn val="ctr"/>
        <c:lblOffset val="100"/>
        <c:noMultiLvlLbl val="0"/>
      </c:catAx>
      <c:valAx>
        <c:axId val="55628544"/>
        <c:scaling>
          <c:orientation val="minMax"/>
        </c:scaling>
        <c:delete val="0"/>
        <c:axPos val="l"/>
        <c:numFmt formatCode="General" sourceLinked="1"/>
        <c:majorTickMark val="out"/>
        <c:minorTickMark val="none"/>
        <c:tickLblPos val="nextTo"/>
        <c:spPr>
          <a:ln>
            <a:solidFill>
              <a:schemeClr val="bg1"/>
            </a:solidFill>
          </a:ln>
        </c:spPr>
        <c:crossAx val="55601792"/>
        <c:crosses val="autoZero"/>
        <c:crossBetween val="between"/>
      </c:valAx>
      <c:spPr>
        <a:solidFill>
          <a:schemeClr val="accent5">
            <a:lumMod val="20000"/>
            <a:lumOff val="80000"/>
          </a:schemeClr>
        </a:solidFill>
        <a:ln w="25384">
          <a:solidFill>
            <a:schemeClr val="bg1"/>
          </a:solidFill>
        </a:ln>
      </c:spPr>
    </c:plotArea>
    <c:legend>
      <c:legendPos val="r"/>
      <c:layout>
        <c:manualLayout>
          <c:xMode val="edge"/>
          <c:yMode val="edge"/>
          <c:x val="0.14709472628987236"/>
          <c:y val="7.4944264127562832E-2"/>
          <c:w val="0.48644067796610196"/>
          <c:h val="6.1601642710472256E-2"/>
        </c:manualLayout>
      </c:layout>
      <c:overlay val="0"/>
      <c:spPr>
        <a:ln>
          <a:noFill/>
        </a:ln>
      </c:spPr>
    </c:legend>
    <c:plotVisOnly val="1"/>
    <c:dispBlanksAs val="zero"/>
    <c:showDLblsOverMax val="0"/>
  </c:chart>
  <c:spPr>
    <a:solidFill>
      <a:schemeClr val="tx1"/>
    </a:solidFill>
    <a:ln>
      <a:noFill/>
    </a:ln>
  </c:spPr>
  <c:txPr>
    <a:bodyPr/>
    <a:lstStyle/>
    <a:p>
      <a:pPr>
        <a:defRPr sz="1794">
          <a:solidFill>
            <a:schemeClr val="bg1"/>
          </a:solidFill>
        </a:defRPr>
      </a:pPr>
      <a:endParaRPr lang="ga-I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DCE52-0CBF-4374-8648-AA524C0746CF}" type="doc">
      <dgm:prSet loTypeId="urn:microsoft.com/office/officeart/2005/8/layout/arrow2" loCatId="process" qsTypeId="urn:microsoft.com/office/officeart/2005/8/quickstyle/simple3" qsCatId="simple" csTypeId="urn:microsoft.com/office/officeart/2005/8/colors/accent1_2#3" csCatId="accent1" phldr="1"/>
      <dgm:spPr/>
      <dgm:t>
        <a:bodyPr/>
        <a:lstStyle/>
        <a:p>
          <a:endParaRPr lang="en-IE"/>
        </a:p>
      </dgm:t>
    </dgm:pt>
    <dgm:pt modelId="{67DBF7F8-1BF0-4B89-BA9F-52949D8820B6}">
      <dgm:prSet phldrT="[Text]" custT="1"/>
      <dgm:spPr/>
      <dgm:t>
        <a:bodyPr/>
        <a:lstStyle/>
        <a:p>
          <a:r>
            <a:rPr lang="en-IE" sz="1600" b="1" dirty="0" smtClean="0">
              <a:solidFill>
                <a:schemeClr val="tx1"/>
              </a:solidFill>
            </a:rPr>
            <a:t>Absconding</a:t>
          </a:r>
          <a:endParaRPr lang="en-IE" sz="1600" b="1" dirty="0">
            <a:solidFill>
              <a:schemeClr val="tx1"/>
            </a:solidFill>
          </a:endParaRPr>
        </a:p>
      </dgm:t>
    </dgm:pt>
    <dgm:pt modelId="{9F128225-E01D-4E16-8C7A-14262573C347}" type="parTrans" cxnId="{64FA783E-195B-41C4-987A-3068C38E0031}">
      <dgm:prSet/>
      <dgm:spPr/>
      <dgm:t>
        <a:bodyPr/>
        <a:lstStyle/>
        <a:p>
          <a:endParaRPr lang="en-IE"/>
        </a:p>
      </dgm:t>
    </dgm:pt>
    <dgm:pt modelId="{BB82FB11-5627-4B48-99B3-7FC1260CB654}" type="sibTrans" cxnId="{64FA783E-195B-41C4-987A-3068C38E0031}">
      <dgm:prSet/>
      <dgm:spPr/>
      <dgm:t>
        <a:bodyPr/>
        <a:lstStyle/>
        <a:p>
          <a:endParaRPr lang="en-IE"/>
        </a:p>
      </dgm:t>
    </dgm:pt>
    <dgm:pt modelId="{D5C16A70-B576-4780-9C58-42C5D068DDF8}">
      <dgm:prSet phldrT="[Text]" phldr="1"/>
      <dgm:spPr/>
      <dgm:t>
        <a:bodyPr/>
        <a:lstStyle/>
        <a:p>
          <a:endParaRPr lang="en-IE"/>
        </a:p>
      </dgm:t>
    </dgm:pt>
    <dgm:pt modelId="{96810864-9349-4D31-B4D5-8C5D9657C899}" type="parTrans" cxnId="{A58179A0-BC92-49BA-ACE3-B5831A7BA70F}">
      <dgm:prSet/>
      <dgm:spPr/>
      <dgm:t>
        <a:bodyPr/>
        <a:lstStyle/>
        <a:p>
          <a:endParaRPr lang="en-IE"/>
        </a:p>
      </dgm:t>
    </dgm:pt>
    <dgm:pt modelId="{D794C315-AADE-466B-9221-AE2CE8ED6C58}" type="sibTrans" cxnId="{A58179A0-BC92-49BA-ACE3-B5831A7BA70F}">
      <dgm:prSet/>
      <dgm:spPr/>
      <dgm:t>
        <a:bodyPr/>
        <a:lstStyle/>
        <a:p>
          <a:endParaRPr lang="en-IE"/>
        </a:p>
      </dgm:t>
    </dgm:pt>
    <dgm:pt modelId="{F3985308-D9BB-429F-B55E-03FAF7A3680F}">
      <dgm:prSet phldrT="[Text]" phldr="1"/>
      <dgm:spPr/>
      <dgm:t>
        <a:bodyPr/>
        <a:lstStyle/>
        <a:p>
          <a:endParaRPr lang="en-IE"/>
        </a:p>
      </dgm:t>
    </dgm:pt>
    <dgm:pt modelId="{6236D0E0-C80E-4337-B6EC-2243B5D486AE}" type="parTrans" cxnId="{96C814B4-3C50-421C-9311-FC330E8F88A2}">
      <dgm:prSet/>
      <dgm:spPr/>
      <dgm:t>
        <a:bodyPr/>
        <a:lstStyle/>
        <a:p>
          <a:endParaRPr lang="en-IE"/>
        </a:p>
      </dgm:t>
    </dgm:pt>
    <dgm:pt modelId="{981F1A7D-D83B-4AD6-A97B-1638E5A44C91}" type="sibTrans" cxnId="{96C814B4-3C50-421C-9311-FC330E8F88A2}">
      <dgm:prSet/>
      <dgm:spPr/>
      <dgm:t>
        <a:bodyPr/>
        <a:lstStyle/>
        <a:p>
          <a:endParaRPr lang="en-IE"/>
        </a:p>
      </dgm:t>
    </dgm:pt>
    <dgm:pt modelId="{64D642CD-2181-4985-937F-F6FCBD9AE9C6}">
      <dgm:prSet phldrT="[Text]" custT="1"/>
      <dgm:spPr/>
      <dgm:t>
        <a:bodyPr/>
        <a:lstStyle/>
        <a:p>
          <a:r>
            <a:rPr lang="en-IE" sz="1600" b="1" dirty="0" smtClean="0">
              <a:solidFill>
                <a:schemeClr val="tx1"/>
              </a:solidFill>
            </a:rPr>
            <a:t>Indebtedness</a:t>
          </a:r>
          <a:endParaRPr lang="en-IE" sz="1600" b="1" dirty="0">
            <a:solidFill>
              <a:schemeClr val="tx1"/>
            </a:solidFill>
          </a:endParaRPr>
        </a:p>
      </dgm:t>
    </dgm:pt>
    <dgm:pt modelId="{D45A2F4B-AE65-4455-9002-C2257D3334CA}" type="parTrans" cxnId="{7A44F23A-5D2C-4B13-A15B-B2CCD735C023}">
      <dgm:prSet/>
      <dgm:spPr/>
      <dgm:t>
        <a:bodyPr/>
        <a:lstStyle/>
        <a:p>
          <a:endParaRPr lang="en-IE"/>
        </a:p>
      </dgm:t>
    </dgm:pt>
    <dgm:pt modelId="{28993670-B03B-490F-8F9C-696B77431B9A}" type="sibTrans" cxnId="{7A44F23A-5D2C-4B13-A15B-B2CCD735C023}">
      <dgm:prSet/>
      <dgm:spPr/>
      <dgm:t>
        <a:bodyPr/>
        <a:lstStyle/>
        <a:p>
          <a:endParaRPr lang="en-IE"/>
        </a:p>
      </dgm:t>
    </dgm:pt>
    <dgm:pt modelId="{8CA0DD52-9A37-49E0-ABCA-0DDD98D31CA7}">
      <dgm:prSet phldrT="[Text]"/>
      <dgm:spPr/>
      <dgm:t>
        <a:bodyPr/>
        <a:lstStyle/>
        <a:p>
          <a:endParaRPr lang="en-IE" dirty="0"/>
        </a:p>
      </dgm:t>
    </dgm:pt>
    <dgm:pt modelId="{A6A80879-B5EB-4C5B-ADD7-FE41B0A4ACFB}" type="parTrans" cxnId="{482946D6-317C-4849-AA58-8368A2BD636A}">
      <dgm:prSet/>
      <dgm:spPr/>
      <dgm:t>
        <a:bodyPr/>
        <a:lstStyle/>
        <a:p>
          <a:endParaRPr lang="en-IE"/>
        </a:p>
      </dgm:t>
    </dgm:pt>
    <dgm:pt modelId="{F0FA26D5-992B-43FE-9822-1F1FFD7AB287}" type="sibTrans" cxnId="{482946D6-317C-4849-AA58-8368A2BD636A}">
      <dgm:prSet/>
      <dgm:spPr/>
      <dgm:t>
        <a:bodyPr/>
        <a:lstStyle/>
        <a:p>
          <a:endParaRPr lang="en-IE"/>
        </a:p>
      </dgm:t>
    </dgm:pt>
    <dgm:pt modelId="{5F773BEB-D602-4210-AFD4-B60D02870E6C}">
      <dgm:prSet phldrT="[Text]" custT="1"/>
      <dgm:spPr/>
      <dgm:t>
        <a:bodyPr/>
        <a:lstStyle/>
        <a:p>
          <a:r>
            <a:rPr lang="en-IE" sz="1600" b="1" dirty="0" smtClean="0">
              <a:solidFill>
                <a:schemeClr val="tx1"/>
              </a:solidFill>
            </a:rPr>
            <a:t>Childhood Abuse/Neglect</a:t>
          </a:r>
          <a:endParaRPr lang="en-IE" sz="1600" b="1" dirty="0">
            <a:solidFill>
              <a:schemeClr val="tx1"/>
            </a:solidFill>
          </a:endParaRPr>
        </a:p>
      </dgm:t>
    </dgm:pt>
    <dgm:pt modelId="{C77B4D0F-3738-46F4-A462-663EE33CE2DE}" type="parTrans" cxnId="{72BD2B87-C71F-44BA-B0C4-80A22A9DE5BE}">
      <dgm:prSet/>
      <dgm:spPr/>
      <dgm:t>
        <a:bodyPr/>
        <a:lstStyle/>
        <a:p>
          <a:endParaRPr lang="en-IE"/>
        </a:p>
      </dgm:t>
    </dgm:pt>
    <dgm:pt modelId="{B2EAE91F-B275-494B-9E07-98A2FE74E0AB}" type="sibTrans" cxnId="{72BD2B87-C71F-44BA-B0C4-80A22A9DE5BE}">
      <dgm:prSet/>
      <dgm:spPr/>
      <dgm:t>
        <a:bodyPr/>
        <a:lstStyle/>
        <a:p>
          <a:endParaRPr lang="en-IE"/>
        </a:p>
      </dgm:t>
    </dgm:pt>
    <dgm:pt modelId="{974D5095-D434-4CE8-8959-A53A4274EE84}">
      <dgm:prSet phldrT="[Text]" custT="1"/>
      <dgm:spPr/>
      <dgm:t>
        <a:bodyPr/>
        <a:lstStyle/>
        <a:p>
          <a:r>
            <a:rPr lang="en-IE" sz="1600" b="1" dirty="0" smtClean="0">
              <a:solidFill>
                <a:schemeClr val="tx1"/>
              </a:solidFill>
            </a:rPr>
            <a:t>Early School Leaving</a:t>
          </a:r>
          <a:endParaRPr lang="en-IE" sz="1600" b="1" dirty="0">
            <a:solidFill>
              <a:schemeClr val="tx1"/>
            </a:solidFill>
          </a:endParaRPr>
        </a:p>
      </dgm:t>
    </dgm:pt>
    <dgm:pt modelId="{8B595217-F85B-4885-B8D8-604DC566BFE9}" type="parTrans" cxnId="{17E97E75-2BBC-4037-8792-3AC24CC8D456}">
      <dgm:prSet/>
      <dgm:spPr/>
      <dgm:t>
        <a:bodyPr/>
        <a:lstStyle/>
        <a:p>
          <a:endParaRPr lang="en-IE"/>
        </a:p>
      </dgm:t>
    </dgm:pt>
    <dgm:pt modelId="{35F1F2C5-E1C8-43E1-AEA7-3C7A12865677}" type="sibTrans" cxnId="{17E97E75-2BBC-4037-8792-3AC24CC8D456}">
      <dgm:prSet/>
      <dgm:spPr/>
      <dgm:t>
        <a:bodyPr/>
        <a:lstStyle/>
        <a:p>
          <a:endParaRPr lang="en-IE"/>
        </a:p>
      </dgm:t>
    </dgm:pt>
    <dgm:pt modelId="{0B60FCD2-980D-4121-84CC-9C6B582091AF}">
      <dgm:prSet phldrT="[Text]"/>
      <dgm:spPr/>
      <dgm:t>
        <a:bodyPr/>
        <a:lstStyle/>
        <a:p>
          <a:endParaRPr lang="en-IE" dirty="0"/>
        </a:p>
      </dgm:t>
    </dgm:pt>
    <dgm:pt modelId="{E74E8273-5977-4FBE-81DB-8387F9359509}" type="parTrans" cxnId="{D16F7355-D3E3-490C-B704-8FEEBE55B557}">
      <dgm:prSet/>
      <dgm:spPr/>
      <dgm:t>
        <a:bodyPr/>
        <a:lstStyle/>
        <a:p>
          <a:endParaRPr lang="en-IE"/>
        </a:p>
      </dgm:t>
    </dgm:pt>
    <dgm:pt modelId="{B1A9FED5-7CFE-4C31-AD5F-45CD2EFBBF32}" type="sibTrans" cxnId="{D16F7355-D3E3-490C-B704-8FEEBE55B557}">
      <dgm:prSet/>
      <dgm:spPr/>
      <dgm:t>
        <a:bodyPr/>
        <a:lstStyle/>
        <a:p>
          <a:endParaRPr lang="en-IE"/>
        </a:p>
      </dgm:t>
    </dgm:pt>
    <dgm:pt modelId="{088F635A-DAB3-4C05-BA01-4037CF4438CD}" type="pres">
      <dgm:prSet presAssocID="{DA6DCE52-0CBF-4374-8648-AA524C0746CF}" presName="arrowDiagram" presStyleCnt="0">
        <dgm:presLayoutVars>
          <dgm:chMax val="5"/>
          <dgm:dir/>
          <dgm:resizeHandles val="exact"/>
        </dgm:presLayoutVars>
      </dgm:prSet>
      <dgm:spPr/>
      <dgm:t>
        <a:bodyPr/>
        <a:lstStyle/>
        <a:p>
          <a:endParaRPr lang="en-IE"/>
        </a:p>
      </dgm:t>
    </dgm:pt>
    <dgm:pt modelId="{77EED9E8-5575-4DC5-951D-D82ABE51859B}" type="pres">
      <dgm:prSet presAssocID="{DA6DCE52-0CBF-4374-8648-AA524C0746CF}" presName="arrow" presStyleLbl="bgShp" presStyleIdx="0" presStyleCnt="1" custAng="10800000" custScaleX="100000" custScaleY="157654" custLinFactNeighborX="1215" custLinFactNeighborY="-3478"/>
      <dgm:spPr>
        <a:solidFill>
          <a:schemeClr val="bg1">
            <a:lumMod val="95000"/>
          </a:schemeClr>
        </a:solidFill>
      </dgm:spPr>
    </dgm:pt>
    <dgm:pt modelId="{699D1172-0389-474F-A4EA-B8306EE35F28}" type="pres">
      <dgm:prSet presAssocID="{DA6DCE52-0CBF-4374-8648-AA524C0746CF}" presName="arrowDiagram5" presStyleCnt="0"/>
      <dgm:spPr/>
    </dgm:pt>
    <dgm:pt modelId="{13864ECF-9C6F-48DE-A47C-482A5BA92487}" type="pres">
      <dgm:prSet presAssocID="{67DBF7F8-1BF0-4B89-BA9F-52949D8820B6}" presName="bullet5a" presStyleLbl="node1" presStyleIdx="0" presStyleCnt="5" custScaleX="610582" custScaleY="610582" custLinFactX="1142377" custLinFactY="-293904" custLinFactNeighborX="1200000" custLinFactNeighborY="-300000"/>
      <dgm:spPr>
        <a:gradFill rotWithShape="0">
          <a:gsLst>
            <a:gs pos="73000">
              <a:schemeClr val="tx2">
                <a:lumMod val="75000"/>
              </a:schemeClr>
            </a:gs>
            <a:gs pos="39000">
              <a:srgbClr val="FFFF99"/>
            </a:gs>
            <a:gs pos="50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dgm:spPr>
    </dgm:pt>
    <dgm:pt modelId="{2513180B-6E73-4951-8A31-1EFA5EF1D97A}" type="pres">
      <dgm:prSet presAssocID="{67DBF7F8-1BF0-4B89-BA9F-52949D8820B6}" presName="textBox5a" presStyleLbl="revTx" presStyleIdx="0" presStyleCnt="5" custScaleX="169397" custScaleY="32741" custLinFactX="165336" custLinFactY="-100000" custLinFactNeighborX="200000" custLinFactNeighborY="-163785">
        <dgm:presLayoutVars>
          <dgm:bulletEnabled val="1"/>
        </dgm:presLayoutVars>
      </dgm:prSet>
      <dgm:spPr/>
      <dgm:t>
        <a:bodyPr/>
        <a:lstStyle/>
        <a:p>
          <a:endParaRPr lang="en-IE"/>
        </a:p>
      </dgm:t>
    </dgm:pt>
    <dgm:pt modelId="{A70123CD-9B20-4EDF-A6C9-0134F3BEE7E2}" type="pres">
      <dgm:prSet presAssocID="{64D642CD-2181-4985-937F-F6FCBD9AE9C6}" presName="bullet5b" presStyleLbl="node1" presStyleIdx="1" presStyleCnt="5" custFlipVert="0" custFlipHor="1" custScaleX="81690" custScaleY="81690" custLinFactX="1000000" custLinFactY="-644008" custLinFactNeighborX="1072500" custLinFactNeighborY="-700000"/>
      <dgm:spPr>
        <a:gradFill rotWithShape="0">
          <a:gsLst>
            <a:gs pos="74000">
              <a:schemeClr val="tx2">
                <a:lumMod val="50000"/>
              </a:schemeClr>
            </a:gs>
            <a:gs pos="20000">
              <a:srgbClr val="FFFF99"/>
            </a:gs>
            <a:gs pos="34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dgm:spPr>
      <dgm:t>
        <a:bodyPr/>
        <a:lstStyle/>
        <a:p>
          <a:endParaRPr lang="en-IE"/>
        </a:p>
      </dgm:t>
    </dgm:pt>
    <dgm:pt modelId="{3F5AE1A1-9BF3-4465-8A34-CF71A2F2BD3E}" type="pres">
      <dgm:prSet presAssocID="{64D642CD-2181-4985-937F-F6FCBD9AE9C6}" presName="textBox5b" presStyleLbl="revTx" presStyleIdx="1" presStyleCnt="5" custScaleX="132750" custScaleY="21568" custLinFactX="100000" custLinFactY="-39287" custLinFactNeighborX="120065" custLinFactNeighborY="-100000">
        <dgm:presLayoutVars>
          <dgm:bulletEnabled val="1"/>
        </dgm:presLayoutVars>
      </dgm:prSet>
      <dgm:spPr/>
      <dgm:t>
        <a:bodyPr/>
        <a:lstStyle/>
        <a:p>
          <a:endParaRPr lang="en-IE"/>
        </a:p>
      </dgm:t>
    </dgm:pt>
    <dgm:pt modelId="{290B5D16-C7AD-4374-B0FD-F251A4C49760}" type="pres">
      <dgm:prSet presAssocID="{8CA0DD52-9A37-49E0-ABCA-0DDD98D31CA7}" presName="bullet5c" presStyleLbl="node1" presStyleIdx="2" presStyleCnt="5" custScaleX="230110" custScaleY="230110" custLinFactX="305337" custLinFactNeighborX="400000" custLinFactNeighborY="-35897"/>
      <dgm:spPr>
        <a:gradFill rotWithShape="0">
          <a:gsLst>
            <a:gs pos="87000">
              <a:schemeClr val="tx2">
                <a:lumMod val="75000"/>
              </a:schemeClr>
            </a:gs>
            <a:gs pos="35000">
              <a:srgbClr val="FFFF99"/>
            </a:gs>
            <a:gs pos="52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dgm:spPr>
      <dgm:t>
        <a:bodyPr/>
        <a:lstStyle/>
        <a:p>
          <a:endParaRPr lang="en-IE"/>
        </a:p>
      </dgm:t>
    </dgm:pt>
    <dgm:pt modelId="{45BBF079-88B6-4261-813C-E40BCD43B5AC}" type="pres">
      <dgm:prSet presAssocID="{8CA0DD52-9A37-49E0-ABCA-0DDD98D31CA7}" presName="textBox5c" presStyleLbl="revTx" presStyleIdx="2" presStyleCnt="5" custScaleY="17403" custLinFactX="-97004" custLinFactNeighborX="-100000" custLinFactNeighborY="-54530">
        <dgm:presLayoutVars>
          <dgm:bulletEnabled val="1"/>
        </dgm:presLayoutVars>
      </dgm:prSet>
      <dgm:spPr/>
      <dgm:t>
        <a:bodyPr/>
        <a:lstStyle/>
        <a:p>
          <a:endParaRPr lang="en-IE"/>
        </a:p>
      </dgm:t>
    </dgm:pt>
    <dgm:pt modelId="{414E6CB9-C9F4-4DEF-B160-9113883CD9E2}" type="pres">
      <dgm:prSet presAssocID="{5F773BEB-D602-4210-AFD4-B60D02870E6C}" presName="bullet5d" presStyleLbl="node1" presStyleIdx="3" presStyleCnt="5" custScaleX="280868" custScaleY="318378" custLinFactX="-516" custLinFactY="151964" custLinFactNeighborX="-100000" custLinFactNeighborY="200000"/>
      <dgm:spPr>
        <a:gradFill rotWithShape="0">
          <a:gsLst>
            <a:gs pos="77000">
              <a:schemeClr val="tx2">
                <a:lumMod val="75000"/>
              </a:schemeClr>
            </a:gs>
            <a:gs pos="25000">
              <a:srgbClr val="FFFF99"/>
            </a:gs>
            <a:gs pos="54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dgm:spPr>
      <dgm:t>
        <a:bodyPr/>
        <a:lstStyle/>
        <a:p>
          <a:endParaRPr lang="en-IE"/>
        </a:p>
      </dgm:t>
    </dgm:pt>
    <dgm:pt modelId="{942A6AF0-A858-4BD8-806E-FD758B0E580F}" type="pres">
      <dgm:prSet presAssocID="{5F773BEB-D602-4210-AFD4-B60D02870E6C}" presName="textBox5d" presStyleLbl="revTx" presStyleIdx="3" presStyleCnt="5" custScaleX="206149" custScaleY="16374" custLinFactNeighborX="2120" custLinFactNeighborY="-97963">
        <dgm:presLayoutVars>
          <dgm:bulletEnabled val="1"/>
        </dgm:presLayoutVars>
      </dgm:prSet>
      <dgm:spPr/>
      <dgm:t>
        <a:bodyPr/>
        <a:lstStyle/>
        <a:p>
          <a:endParaRPr lang="en-IE"/>
        </a:p>
      </dgm:t>
    </dgm:pt>
    <dgm:pt modelId="{1502B971-65B3-4410-80C3-CF8AB9017076}" type="pres">
      <dgm:prSet presAssocID="{974D5095-D434-4CE8-8959-A53A4274EE84}" presName="bullet5e" presStyleLbl="node1" presStyleIdx="4" presStyleCnt="5" custScaleX="632974" custScaleY="642508" custLinFactX="-300000" custLinFactY="200000" custLinFactNeighborX="-347795" custLinFactNeighborY="286094"/>
      <dgm:spPr>
        <a:gradFill rotWithShape="0">
          <a:gsLst>
            <a:gs pos="73000">
              <a:schemeClr val="accent6">
                <a:lumMod val="50000"/>
              </a:schemeClr>
            </a:gs>
            <a:gs pos="83000">
              <a:schemeClr val="tx2">
                <a:lumMod val="75000"/>
              </a:schemeClr>
            </a:gs>
            <a:gs pos="40000">
              <a:srgbClr val="FFFF99"/>
            </a:gs>
            <a:gs pos="7000">
              <a:srgbClr val="FFFFCC"/>
            </a:gs>
          </a:gsLst>
          <a:lin ang="2700000" scaled="1"/>
        </a:gradFill>
        <a:scene3d>
          <a:camera prst="perspectiveContrastingRightFacing"/>
          <a:lightRig rig="flat" dir="t"/>
        </a:scene3d>
        <a:sp3d prstMaterial="dkEdge">
          <a:bevelT w="8200" h="38100"/>
        </a:sp3d>
      </dgm:spPr>
    </dgm:pt>
    <dgm:pt modelId="{59329BFF-C232-470E-818D-FFD1583B984D}" type="pres">
      <dgm:prSet presAssocID="{974D5095-D434-4CE8-8959-A53A4274EE84}" presName="textBox5e" presStyleLbl="revTx" presStyleIdx="4" presStyleCnt="5" custScaleX="186337" custScaleY="9022" custLinFactX="-69742" custLinFactNeighborX="-100000" custLinFactNeighborY="-43878">
        <dgm:presLayoutVars>
          <dgm:bulletEnabled val="1"/>
        </dgm:presLayoutVars>
      </dgm:prSet>
      <dgm:spPr/>
      <dgm:t>
        <a:bodyPr/>
        <a:lstStyle/>
        <a:p>
          <a:endParaRPr lang="en-IE"/>
        </a:p>
      </dgm:t>
    </dgm:pt>
  </dgm:ptLst>
  <dgm:cxnLst>
    <dgm:cxn modelId="{72BD2B87-C71F-44BA-B0C4-80A22A9DE5BE}" srcId="{DA6DCE52-0CBF-4374-8648-AA524C0746CF}" destId="{5F773BEB-D602-4210-AFD4-B60D02870E6C}" srcOrd="3" destOrd="0" parTransId="{C77B4D0F-3738-46F4-A462-663EE33CE2DE}" sibTransId="{B2EAE91F-B275-494B-9E07-98A2FE74E0AB}"/>
    <dgm:cxn modelId="{A58179A0-BC92-49BA-ACE3-B5831A7BA70F}" srcId="{DA6DCE52-0CBF-4374-8648-AA524C0746CF}" destId="{D5C16A70-B576-4780-9C58-42C5D068DDF8}" srcOrd="6" destOrd="0" parTransId="{96810864-9349-4D31-B4D5-8C5D9657C899}" sibTransId="{D794C315-AADE-466B-9221-AE2CE8ED6C58}"/>
    <dgm:cxn modelId="{2289C0A5-4193-450A-8F45-BEA96558CC92}" type="presOf" srcId="{67DBF7F8-1BF0-4B89-BA9F-52949D8820B6}" destId="{2513180B-6E73-4951-8A31-1EFA5EF1D97A}" srcOrd="0" destOrd="0" presId="urn:microsoft.com/office/officeart/2005/8/layout/arrow2"/>
    <dgm:cxn modelId="{64FA783E-195B-41C4-987A-3068C38E0031}" srcId="{DA6DCE52-0CBF-4374-8648-AA524C0746CF}" destId="{67DBF7F8-1BF0-4B89-BA9F-52949D8820B6}" srcOrd="0" destOrd="0" parTransId="{9F128225-E01D-4E16-8C7A-14262573C347}" sibTransId="{BB82FB11-5627-4B48-99B3-7FC1260CB654}"/>
    <dgm:cxn modelId="{F7D7E1EC-07C3-4D21-8D80-8E6E17A2C059}" type="presOf" srcId="{8CA0DD52-9A37-49E0-ABCA-0DDD98D31CA7}" destId="{45BBF079-88B6-4261-813C-E40BCD43B5AC}" srcOrd="0" destOrd="0" presId="urn:microsoft.com/office/officeart/2005/8/layout/arrow2"/>
    <dgm:cxn modelId="{96C814B4-3C50-421C-9311-FC330E8F88A2}" srcId="{DA6DCE52-0CBF-4374-8648-AA524C0746CF}" destId="{F3985308-D9BB-429F-B55E-03FAF7A3680F}" srcOrd="7" destOrd="0" parTransId="{6236D0E0-C80E-4337-B6EC-2243B5D486AE}" sibTransId="{981F1A7D-D83B-4AD6-A97B-1638E5A44C91}"/>
    <dgm:cxn modelId="{482946D6-317C-4849-AA58-8368A2BD636A}" srcId="{DA6DCE52-0CBF-4374-8648-AA524C0746CF}" destId="{8CA0DD52-9A37-49E0-ABCA-0DDD98D31CA7}" srcOrd="2" destOrd="0" parTransId="{A6A80879-B5EB-4C5B-ADD7-FE41B0A4ACFB}" sibTransId="{F0FA26D5-992B-43FE-9822-1F1FFD7AB287}"/>
    <dgm:cxn modelId="{49F2F36C-0F6F-4FC0-ACDE-85C31E6A7D68}" type="presOf" srcId="{5F773BEB-D602-4210-AFD4-B60D02870E6C}" destId="{942A6AF0-A858-4BD8-806E-FD758B0E580F}" srcOrd="0" destOrd="0" presId="urn:microsoft.com/office/officeart/2005/8/layout/arrow2"/>
    <dgm:cxn modelId="{17E97E75-2BBC-4037-8792-3AC24CC8D456}" srcId="{DA6DCE52-0CBF-4374-8648-AA524C0746CF}" destId="{974D5095-D434-4CE8-8959-A53A4274EE84}" srcOrd="4" destOrd="0" parTransId="{8B595217-F85B-4885-B8D8-604DC566BFE9}" sibTransId="{35F1F2C5-E1C8-43E1-AEA7-3C7A12865677}"/>
    <dgm:cxn modelId="{30552C7E-5DBE-4E61-988C-C4301D664207}" type="presOf" srcId="{64D642CD-2181-4985-937F-F6FCBD9AE9C6}" destId="{3F5AE1A1-9BF3-4465-8A34-CF71A2F2BD3E}" srcOrd="0" destOrd="0" presId="urn:microsoft.com/office/officeart/2005/8/layout/arrow2"/>
    <dgm:cxn modelId="{373D688A-F921-4A46-AD22-10B66DDDA1A4}" type="presOf" srcId="{974D5095-D434-4CE8-8959-A53A4274EE84}" destId="{59329BFF-C232-470E-818D-FFD1583B984D}" srcOrd="0" destOrd="0" presId="urn:microsoft.com/office/officeart/2005/8/layout/arrow2"/>
    <dgm:cxn modelId="{07335D96-1B09-4168-A81D-E59341468A83}" type="presOf" srcId="{DA6DCE52-0CBF-4374-8648-AA524C0746CF}" destId="{088F635A-DAB3-4C05-BA01-4037CF4438CD}" srcOrd="0" destOrd="0" presId="urn:microsoft.com/office/officeart/2005/8/layout/arrow2"/>
    <dgm:cxn modelId="{7A44F23A-5D2C-4B13-A15B-B2CCD735C023}" srcId="{DA6DCE52-0CBF-4374-8648-AA524C0746CF}" destId="{64D642CD-2181-4985-937F-F6FCBD9AE9C6}" srcOrd="1" destOrd="0" parTransId="{D45A2F4B-AE65-4455-9002-C2257D3334CA}" sibTransId="{28993670-B03B-490F-8F9C-696B77431B9A}"/>
    <dgm:cxn modelId="{D16F7355-D3E3-490C-B704-8FEEBE55B557}" srcId="{DA6DCE52-0CBF-4374-8648-AA524C0746CF}" destId="{0B60FCD2-980D-4121-84CC-9C6B582091AF}" srcOrd="5" destOrd="0" parTransId="{E74E8273-5977-4FBE-81DB-8387F9359509}" sibTransId="{B1A9FED5-7CFE-4C31-AD5F-45CD2EFBBF32}"/>
    <dgm:cxn modelId="{E1FD687E-10F0-4A62-BD18-8B22AC7A903A}" type="presParOf" srcId="{088F635A-DAB3-4C05-BA01-4037CF4438CD}" destId="{77EED9E8-5575-4DC5-951D-D82ABE51859B}" srcOrd="0" destOrd="0" presId="urn:microsoft.com/office/officeart/2005/8/layout/arrow2"/>
    <dgm:cxn modelId="{34E0501C-A5A4-4BD2-BA75-1F0DD4973C6B}" type="presParOf" srcId="{088F635A-DAB3-4C05-BA01-4037CF4438CD}" destId="{699D1172-0389-474F-A4EA-B8306EE35F28}" srcOrd="1" destOrd="0" presId="urn:microsoft.com/office/officeart/2005/8/layout/arrow2"/>
    <dgm:cxn modelId="{01C95E1C-61ED-4EEF-8263-1F33FF552A8D}" type="presParOf" srcId="{699D1172-0389-474F-A4EA-B8306EE35F28}" destId="{13864ECF-9C6F-48DE-A47C-482A5BA92487}" srcOrd="0" destOrd="0" presId="urn:microsoft.com/office/officeart/2005/8/layout/arrow2"/>
    <dgm:cxn modelId="{21436EC7-D1EC-4A54-AA2E-38A075424E39}" type="presParOf" srcId="{699D1172-0389-474F-A4EA-B8306EE35F28}" destId="{2513180B-6E73-4951-8A31-1EFA5EF1D97A}" srcOrd="1" destOrd="0" presId="urn:microsoft.com/office/officeart/2005/8/layout/arrow2"/>
    <dgm:cxn modelId="{29D86D03-C10A-47F9-85D5-BD46625D8475}" type="presParOf" srcId="{699D1172-0389-474F-A4EA-B8306EE35F28}" destId="{A70123CD-9B20-4EDF-A6C9-0134F3BEE7E2}" srcOrd="2" destOrd="0" presId="urn:microsoft.com/office/officeart/2005/8/layout/arrow2"/>
    <dgm:cxn modelId="{B95E87B2-6A3B-40CB-981B-DF21AE956A66}" type="presParOf" srcId="{699D1172-0389-474F-A4EA-B8306EE35F28}" destId="{3F5AE1A1-9BF3-4465-8A34-CF71A2F2BD3E}" srcOrd="3" destOrd="0" presId="urn:microsoft.com/office/officeart/2005/8/layout/arrow2"/>
    <dgm:cxn modelId="{A0C83108-B4A8-4AA4-803B-FEAFD6B8311A}" type="presParOf" srcId="{699D1172-0389-474F-A4EA-B8306EE35F28}" destId="{290B5D16-C7AD-4374-B0FD-F251A4C49760}" srcOrd="4" destOrd="0" presId="urn:microsoft.com/office/officeart/2005/8/layout/arrow2"/>
    <dgm:cxn modelId="{591FFE35-239B-4A68-9739-D3CEA8731C13}" type="presParOf" srcId="{699D1172-0389-474F-A4EA-B8306EE35F28}" destId="{45BBF079-88B6-4261-813C-E40BCD43B5AC}" srcOrd="5" destOrd="0" presId="urn:microsoft.com/office/officeart/2005/8/layout/arrow2"/>
    <dgm:cxn modelId="{7789BD73-0E58-4B42-82CD-CDF7595441B5}" type="presParOf" srcId="{699D1172-0389-474F-A4EA-B8306EE35F28}" destId="{414E6CB9-C9F4-4DEF-B160-9113883CD9E2}" srcOrd="6" destOrd="0" presId="urn:microsoft.com/office/officeart/2005/8/layout/arrow2"/>
    <dgm:cxn modelId="{05B73CCC-DF44-4C9B-8855-274EE41262C9}" type="presParOf" srcId="{699D1172-0389-474F-A4EA-B8306EE35F28}" destId="{942A6AF0-A858-4BD8-806E-FD758B0E580F}" srcOrd="7" destOrd="0" presId="urn:microsoft.com/office/officeart/2005/8/layout/arrow2"/>
    <dgm:cxn modelId="{75F4BA02-A3BB-4EFF-A78F-DE6B68CD09D0}" type="presParOf" srcId="{699D1172-0389-474F-A4EA-B8306EE35F28}" destId="{1502B971-65B3-4410-80C3-CF8AB9017076}" srcOrd="8" destOrd="0" presId="urn:microsoft.com/office/officeart/2005/8/layout/arrow2"/>
    <dgm:cxn modelId="{77D490CE-089A-4CB6-8CF9-A26E03858E4B}" type="presParOf" srcId="{699D1172-0389-474F-A4EA-B8306EE35F28}" destId="{59329BFF-C232-470E-818D-FFD1583B984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225A9-B83C-4A64-9414-B91D879CE351}" type="doc">
      <dgm:prSet loTypeId="urn:microsoft.com/office/officeart/2008/layout/HorizontalMultiLevelHierarchy" loCatId="hierarchy" qsTypeId="urn:microsoft.com/office/officeart/2005/8/quickstyle/simple1#2" qsCatId="simple" csTypeId="urn:microsoft.com/office/officeart/2005/8/colors/accent1_2#4" csCatId="accent1" phldr="1"/>
      <dgm:spPr/>
      <dgm:t>
        <a:bodyPr/>
        <a:lstStyle/>
        <a:p>
          <a:endParaRPr lang="en-IE"/>
        </a:p>
      </dgm:t>
    </dgm:pt>
    <dgm:pt modelId="{F09A276A-C0FC-46F2-978E-9489B365B9F7}">
      <dgm:prSet phldrT="[Text]" custT="1"/>
      <dgm:spPr>
        <a:solidFill>
          <a:schemeClr val="accent6">
            <a:lumMod val="20000"/>
            <a:lumOff val="80000"/>
          </a:schemeClr>
        </a:solidFill>
        <a:ln>
          <a:solidFill>
            <a:schemeClr val="tx2">
              <a:lumMod val="75000"/>
            </a:schemeClr>
          </a:solidFill>
        </a:ln>
      </dgm:spPr>
      <dgm:t>
        <a:bodyPr/>
        <a:lstStyle/>
        <a:p>
          <a:r>
            <a:rPr lang="en-IE" sz="2000" b="1" dirty="0" smtClean="0">
              <a:solidFill>
                <a:schemeClr val="tx2">
                  <a:lumMod val="75000"/>
                </a:schemeClr>
              </a:solidFill>
            </a:rPr>
            <a:t>Family Types</a:t>
          </a:r>
          <a:endParaRPr lang="en-IE" sz="2000" b="1" dirty="0">
            <a:solidFill>
              <a:schemeClr val="tx2">
                <a:lumMod val="75000"/>
              </a:schemeClr>
            </a:solidFill>
          </a:endParaRPr>
        </a:p>
      </dgm:t>
    </dgm:pt>
    <dgm:pt modelId="{EE1BBA19-6372-4DDD-9926-AEC3F8AEA53F}" type="parTrans" cxnId="{D43FDD1B-6B8D-4C79-A4EE-7E2CC22E6C70}">
      <dgm:prSet/>
      <dgm:spPr/>
      <dgm:t>
        <a:bodyPr/>
        <a:lstStyle/>
        <a:p>
          <a:endParaRPr lang="en-IE"/>
        </a:p>
      </dgm:t>
    </dgm:pt>
    <dgm:pt modelId="{B0DA15DE-6B9B-4AAD-92BA-DF9ED29F0ADD}" type="sibTrans" cxnId="{D43FDD1B-6B8D-4C79-A4EE-7E2CC22E6C70}">
      <dgm:prSet/>
      <dgm:spPr/>
      <dgm:t>
        <a:bodyPr/>
        <a:lstStyle/>
        <a:p>
          <a:endParaRPr lang="en-IE"/>
        </a:p>
      </dgm:t>
    </dgm:pt>
    <dgm:pt modelId="{4417818B-1D06-4C7E-A953-FFA10C8EFC94}">
      <dgm:prSet phldrT="[Text]" custT="1"/>
      <dgm:spPr>
        <a:solidFill>
          <a:schemeClr val="accent6">
            <a:lumMod val="20000"/>
            <a:lumOff val="80000"/>
          </a:schemeClr>
        </a:solidFill>
        <a:ln>
          <a:solidFill>
            <a:schemeClr val="tx2">
              <a:lumMod val="75000"/>
            </a:schemeClr>
          </a:solidFill>
        </a:ln>
      </dgm:spPr>
      <dgm:t>
        <a:bodyPr/>
        <a:lstStyle/>
        <a:p>
          <a:r>
            <a:rPr lang="en-IE" sz="1600" b="1" dirty="0" smtClean="0">
              <a:solidFill>
                <a:schemeClr val="accent1">
                  <a:lumMod val="50000"/>
                </a:schemeClr>
              </a:solidFill>
            </a:rPr>
            <a:t>Nuclear Family</a:t>
          </a:r>
          <a:endParaRPr lang="en-IE" sz="1600" b="1" dirty="0">
            <a:solidFill>
              <a:schemeClr val="accent1">
                <a:lumMod val="50000"/>
              </a:schemeClr>
            </a:solidFill>
          </a:endParaRPr>
        </a:p>
      </dgm:t>
    </dgm:pt>
    <dgm:pt modelId="{CD5FD6C3-83EC-462A-A9D5-80FAE6AFDC60}" type="parTrans" cxnId="{B9298C5A-584E-488B-9DF8-79218A12AAA2}">
      <dgm:prSet/>
      <dgm:spPr>
        <a:solidFill>
          <a:schemeClr val="accent2">
            <a:lumMod val="40000"/>
            <a:lumOff val="60000"/>
          </a:schemeClr>
        </a:solidFill>
        <a:ln>
          <a:solidFill>
            <a:schemeClr val="tx2">
              <a:lumMod val="75000"/>
            </a:schemeClr>
          </a:solidFill>
        </a:ln>
      </dgm:spPr>
      <dgm:t>
        <a:bodyPr/>
        <a:lstStyle/>
        <a:p>
          <a:endParaRPr lang="en-IE" dirty="0"/>
        </a:p>
      </dgm:t>
    </dgm:pt>
    <dgm:pt modelId="{1FFC7228-C2BC-4067-B2B1-0B3A20D933E8}" type="sibTrans" cxnId="{B9298C5A-584E-488B-9DF8-79218A12AAA2}">
      <dgm:prSet/>
      <dgm:spPr/>
      <dgm:t>
        <a:bodyPr/>
        <a:lstStyle/>
        <a:p>
          <a:endParaRPr lang="en-IE"/>
        </a:p>
      </dgm:t>
    </dgm:pt>
    <dgm:pt modelId="{2BFB22D4-25B3-4627-AC4F-BFB08499AA8D}">
      <dgm:prSet phldrT="[Text]" custT="1"/>
      <dgm:spPr>
        <a:solidFill>
          <a:schemeClr val="accent6">
            <a:lumMod val="20000"/>
            <a:lumOff val="80000"/>
          </a:schemeClr>
        </a:solidFill>
        <a:ln>
          <a:solidFill>
            <a:schemeClr val="tx2">
              <a:lumMod val="75000"/>
            </a:schemeClr>
          </a:solidFill>
        </a:ln>
      </dgm:spPr>
      <dgm:t>
        <a:bodyPr/>
        <a:lstStyle/>
        <a:p>
          <a:r>
            <a:rPr lang="en-IE" sz="1600" b="1" dirty="0" smtClean="0">
              <a:solidFill>
                <a:schemeClr val="tx2">
                  <a:lumMod val="75000"/>
                </a:schemeClr>
              </a:solidFill>
            </a:rPr>
            <a:t>Single Parent</a:t>
          </a:r>
          <a:endParaRPr lang="en-IE" sz="1600" b="1" dirty="0">
            <a:solidFill>
              <a:schemeClr val="tx2">
                <a:lumMod val="75000"/>
              </a:schemeClr>
            </a:solidFill>
          </a:endParaRPr>
        </a:p>
      </dgm:t>
    </dgm:pt>
    <dgm:pt modelId="{157957E2-AFBF-4D5F-BA59-31546CA064B5}" type="parTrans" cxnId="{F7E163C7-426E-49AE-890B-017A9BB69075}">
      <dgm:prSet/>
      <dgm:spPr>
        <a:ln>
          <a:solidFill>
            <a:schemeClr val="tx2">
              <a:lumMod val="75000"/>
            </a:schemeClr>
          </a:solidFill>
        </a:ln>
      </dgm:spPr>
      <dgm:t>
        <a:bodyPr/>
        <a:lstStyle/>
        <a:p>
          <a:endParaRPr lang="en-IE" dirty="0"/>
        </a:p>
      </dgm:t>
    </dgm:pt>
    <dgm:pt modelId="{AE4137F5-86D5-4317-8940-D8174F13DD63}" type="sibTrans" cxnId="{F7E163C7-426E-49AE-890B-017A9BB69075}">
      <dgm:prSet/>
      <dgm:spPr/>
      <dgm:t>
        <a:bodyPr/>
        <a:lstStyle/>
        <a:p>
          <a:endParaRPr lang="en-IE"/>
        </a:p>
      </dgm:t>
    </dgm:pt>
    <dgm:pt modelId="{94C286ED-42FC-470A-911D-8F56D5ADCD96}">
      <dgm:prSet phldrT="[Text]" custT="1"/>
      <dgm:spPr>
        <a:solidFill>
          <a:schemeClr val="accent6">
            <a:lumMod val="20000"/>
            <a:lumOff val="80000"/>
          </a:schemeClr>
        </a:solidFill>
        <a:ln>
          <a:solidFill>
            <a:schemeClr val="tx2">
              <a:lumMod val="75000"/>
            </a:schemeClr>
          </a:solidFill>
        </a:ln>
      </dgm:spPr>
      <dgm:t>
        <a:bodyPr/>
        <a:lstStyle/>
        <a:p>
          <a:r>
            <a:rPr lang="en-IE" sz="1600" b="1" dirty="0" smtClean="0">
              <a:solidFill>
                <a:schemeClr val="tx2">
                  <a:lumMod val="75000"/>
                </a:schemeClr>
              </a:solidFill>
            </a:rPr>
            <a:t>Re-Constituted</a:t>
          </a:r>
          <a:endParaRPr lang="en-IE" sz="1600" b="1" dirty="0">
            <a:solidFill>
              <a:schemeClr val="tx2">
                <a:lumMod val="75000"/>
              </a:schemeClr>
            </a:solidFill>
          </a:endParaRPr>
        </a:p>
      </dgm:t>
    </dgm:pt>
    <dgm:pt modelId="{88649237-C9F5-4F2D-9C48-76862C4198CA}" type="parTrans" cxnId="{C5C7ADBF-89D4-4CE2-B84A-72462388B62A}">
      <dgm:prSet/>
      <dgm:spPr>
        <a:ln>
          <a:solidFill>
            <a:schemeClr val="tx2">
              <a:lumMod val="75000"/>
            </a:schemeClr>
          </a:solidFill>
        </a:ln>
      </dgm:spPr>
      <dgm:t>
        <a:bodyPr/>
        <a:lstStyle/>
        <a:p>
          <a:endParaRPr lang="en-IE" dirty="0"/>
        </a:p>
      </dgm:t>
    </dgm:pt>
    <dgm:pt modelId="{4BB37BF4-8D49-4327-B6F9-7091CFC39E73}" type="sibTrans" cxnId="{C5C7ADBF-89D4-4CE2-B84A-72462388B62A}">
      <dgm:prSet/>
      <dgm:spPr/>
      <dgm:t>
        <a:bodyPr/>
        <a:lstStyle/>
        <a:p>
          <a:endParaRPr lang="en-IE"/>
        </a:p>
      </dgm:t>
    </dgm:pt>
    <dgm:pt modelId="{A3BC7A2B-2D7F-42E5-8759-F335662BDBAC}">
      <dgm:prSet phldrT="[Text]" custT="1"/>
      <dgm:spPr>
        <a:solidFill>
          <a:schemeClr val="accent6">
            <a:lumMod val="20000"/>
            <a:lumOff val="80000"/>
          </a:schemeClr>
        </a:solidFill>
        <a:ln>
          <a:solidFill>
            <a:schemeClr val="tx2">
              <a:lumMod val="75000"/>
            </a:schemeClr>
          </a:solidFill>
        </a:ln>
      </dgm:spPr>
      <dgm:t>
        <a:bodyPr/>
        <a:lstStyle/>
        <a:p>
          <a:r>
            <a:rPr lang="en-IE" sz="1600" b="1" dirty="0" smtClean="0">
              <a:solidFill>
                <a:schemeClr val="tx2">
                  <a:lumMod val="75000"/>
                </a:schemeClr>
              </a:solidFill>
            </a:rPr>
            <a:t>Extended</a:t>
          </a:r>
        </a:p>
        <a:p>
          <a:r>
            <a:rPr lang="en-IE" sz="1600" b="1" dirty="0" smtClean="0">
              <a:solidFill>
                <a:schemeClr val="tx2">
                  <a:lumMod val="75000"/>
                </a:schemeClr>
              </a:solidFill>
            </a:rPr>
            <a:t>Blended</a:t>
          </a:r>
          <a:endParaRPr lang="en-IE" sz="1600" b="1" dirty="0">
            <a:solidFill>
              <a:schemeClr val="tx2">
                <a:lumMod val="75000"/>
              </a:schemeClr>
            </a:solidFill>
          </a:endParaRPr>
        </a:p>
      </dgm:t>
    </dgm:pt>
    <dgm:pt modelId="{B3169411-6E9F-4008-97E4-A046B2C9D2A8}" type="parTrans" cxnId="{1F617C50-E686-4265-961B-43F25EE8147A}">
      <dgm:prSet/>
      <dgm:spPr>
        <a:ln>
          <a:solidFill>
            <a:schemeClr val="tx2">
              <a:lumMod val="75000"/>
            </a:schemeClr>
          </a:solidFill>
        </a:ln>
      </dgm:spPr>
      <dgm:t>
        <a:bodyPr/>
        <a:lstStyle/>
        <a:p>
          <a:endParaRPr lang="en-IE" dirty="0"/>
        </a:p>
      </dgm:t>
    </dgm:pt>
    <dgm:pt modelId="{3940A7BB-61C4-406B-8635-73C1EF440DBB}" type="sibTrans" cxnId="{1F617C50-E686-4265-961B-43F25EE8147A}">
      <dgm:prSet/>
      <dgm:spPr/>
      <dgm:t>
        <a:bodyPr/>
        <a:lstStyle/>
        <a:p>
          <a:endParaRPr lang="en-IE"/>
        </a:p>
      </dgm:t>
    </dgm:pt>
    <dgm:pt modelId="{57B8C99D-DA11-411C-8087-36F7AB4BF9B7}" type="pres">
      <dgm:prSet presAssocID="{42E225A9-B83C-4A64-9414-B91D879CE351}" presName="Name0" presStyleCnt="0">
        <dgm:presLayoutVars>
          <dgm:chPref val="1"/>
          <dgm:dir/>
          <dgm:animOne val="branch"/>
          <dgm:animLvl val="lvl"/>
          <dgm:resizeHandles val="exact"/>
        </dgm:presLayoutVars>
      </dgm:prSet>
      <dgm:spPr/>
      <dgm:t>
        <a:bodyPr/>
        <a:lstStyle/>
        <a:p>
          <a:endParaRPr lang="en-IE"/>
        </a:p>
      </dgm:t>
    </dgm:pt>
    <dgm:pt modelId="{45848F17-D3FD-4F18-9044-8267D3AB7C81}" type="pres">
      <dgm:prSet presAssocID="{F09A276A-C0FC-46F2-978E-9489B365B9F7}" presName="root1" presStyleCnt="0"/>
      <dgm:spPr/>
    </dgm:pt>
    <dgm:pt modelId="{FA09CEB2-8819-43BF-A9DD-AF174E20C281}" type="pres">
      <dgm:prSet presAssocID="{F09A276A-C0FC-46F2-978E-9489B365B9F7}" presName="LevelOneTextNode" presStyleLbl="node0" presStyleIdx="0" presStyleCnt="1" custAng="5400000" custScaleX="59812" custScaleY="18934" custLinFactX="-37345" custLinFactNeighborX="-100000" custLinFactNeighborY="-3175">
        <dgm:presLayoutVars>
          <dgm:chPref val="3"/>
        </dgm:presLayoutVars>
      </dgm:prSet>
      <dgm:spPr/>
      <dgm:t>
        <a:bodyPr/>
        <a:lstStyle/>
        <a:p>
          <a:endParaRPr lang="en-IE"/>
        </a:p>
      </dgm:t>
    </dgm:pt>
    <dgm:pt modelId="{FDCB644D-3792-4E3A-A14C-4F501DFC5E1B}" type="pres">
      <dgm:prSet presAssocID="{F09A276A-C0FC-46F2-978E-9489B365B9F7}" presName="level2hierChild" presStyleCnt="0"/>
      <dgm:spPr/>
    </dgm:pt>
    <dgm:pt modelId="{6A402D09-048F-4E79-AB78-C19D8165FAEE}" type="pres">
      <dgm:prSet presAssocID="{CD5FD6C3-83EC-462A-A9D5-80FAE6AFDC60}" presName="conn2-1" presStyleLbl="parChTrans1D2" presStyleIdx="0" presStyleCnt="4"/>
      <dgm:spPr/>
      <dgm:t>
        <a:bodyPr/>
        <a:lstStyle/>
        <a:p>
          <a:endParaRPr lang="en-IE"/>
        </a:p>
      </dgm:t>
    </dgm:pt>
    <dgm:pt modelId="{7CA0F56A-EFC6-47D9-8056-DD342C88A12D}" type="pres">
      <dgm:prSet presAssocID="{CD5FD6C3-83EC-462A-A9D5-80FAE6AFDC60}" presName="connTx" presStyleLbl="parChTrans1D2" presStyleIdx="0" presStyleCnt="4"/>
      <dgm:spPr/>
      <dgm:t>
        <a:bodyPr/>
        <a:lstStyle/>
        <a:p>
          <a:endParaRPr lang="en-IE"/>
        </a:p>
      </dgm:t>
    </dgm:pt>
    <dgm:pt modelId="{CE394492-6D00-4256-A2B1-7038AFEB4FA0}" type="pres">
      <dgm:prSet presAssocID="{4417818B-1D06-4C7E-A953-FFA10C8EFC94}" presName="root2" presStyleCnt="0"/>
      <dgm:spPr/>
    </dgm:pt>
    <dgm:pt modelId="{83060EF6-30E5-4B7D-8353-CBAF36B079E7}" type="pres">
      <dgm:prSet presAssocID="{4417818B-1D06-4C7E-A953-FFA10C8EFC94}" presName="LevelTwoTextNode" presStyleLbl="node2" presStyleIdx="0" presStyleCnt="4" custScaleX="40619" custScaleY="49961" custLinFactNeighborX="-28885" custLinFactNeighborY="-57291">
        <dgm:presLayoutVars>
          <dgm:chPref val="3"/>
        </dgm:presLayoutVars>
      </dgm:prSet>
      <dgm:spPr/>
      <dgm:t>
        <a:bodyPr/>
        <a:lstStyle/>
        <a:p>
          <a:endParaRPr lang="en-IE"/>
        </a:p>
      </dgm:t>
    </dgm:pt>
    <dgm:pt modelId="{325DE0EE-84C5-446E-B705-0334CA0A4268}" type="pres">
      <dgm:prSet presAssocID="{4417818B-1D06-4C7E-A953-FFA10C8EFC94}" presName="level3hierChild" presStyleCnt="0"/>
      <dgm:spPr/>
    </dgm:pt>
    <dgm:pt modelId="{B5C3ADD0-E6B7-426F-B4FA-6E2AB12186B6}" type="pres">
      <dgm:prSet presAssocID="{157957E2-AFBF-4D5F-BA59-31546CA064B5}" presName="conn2-1" presStyleLbl="parChTrans1D2" presStyleIdx="1" presStyleCnt="4"/>
      <dgm:spPr/>
      <dgm:t>
        <a:bodyPr/>
        <a:lstStyle/>
        <a:p>
          <a:endParaRPr lang="en-IE"/>
        </a:p>
      </dgm:t>
    </dgm:pt>
    <dgm:pt modelId="{0FB30150-DAAE-4E16-8157-0F9B685E6D66}" type="pres">
      <dgm:prSet presAssocID="{157957E2-AFBF-4D5F-BA59-31546CA064B5}" presName="connTx" presStyleLbl="parChTrans1D2" presStyleIdx="1" presStyleCnt="4"/>
      <dgm:spPr/>
      <dgm:t>
        <a:bodyPr/>
        <a:lstStyle/>
        <a:p>
          <a:endParaRPr lang="en-IE"/>
        </a:p>
      </dgm:t>
    </dgm:pt>
    <dgm:pt modelId="{6CAC2A0B-2012-4391-90F7-945F9480D78D}" type="pres">
      <dgm:prSet presAssocID="{2BFB22D4-25B3-4627-AC4F-BFB08499AA8D}" presName="root2" presStyleCnt="0"/>
      <dgm:spPr/>
    </dgm:pt>
    <dgm:pt modelId="{9607A885-198E-40FD-A885-4F711156F795}" type="pres">
      <dgm:prSet presAssocID="{2BFB22D4-25B3-4627-AC4F-BFB08499AA8D}" presName="LevelTwoTextNode" presStyleLbl="node2" presStyleIdx="1" presStyleCnt="4" custScaleX="40619" custScaleY="49961" custLinFactNeighborX="-29244" custLinFactNeighborY="-31352">
        <dgm:presLayoutVars>
          <dgm:chPref val="3"/>
        </dgm:presLayoutVars>
      </dgm:prSet>
      <dgm:spPr/>
      <dgm:t>
        <a:bodyPr/>
        <a:lstStyle/>
        <a:p>
          <a:endParaRPr lang="en-IE"/>
        </a:p>
      </dgm:t>
    </dgm:pt>
    <dgm:pt modelId="{7E94FAF8-2751-4006-8151-8502F37DCCED}" type="pres">
      <dgm:prSet presAssocID="{2BFB22D4-25B3-4627-AC4F-BFB08499AA8D}" presName="level3hierChild" presStyleCnt="0"/>
      <dgm:spPr/>
    </dgm:pt>
    <dgm:pt modelId="{DA60E6DC-BA9B-405F-A2F3-E4C01AF9E9A0}" type="pres">
      <dgm:prSet presAssocID="{88649237-C9F5-4F2D-9C48-76862C4198CA}" presName="conn2-1" presStyleLbl="parChTrans1D2" presStyleIdx="2" presStyleCnt="4"/>
      <dgm:spPr/>
      <dgm:t>
        <a:bodyPr/>
        <a:lstStyle/>
        <a:p>
          <a:endParaRPr lang="en-IE"/>
        </a:p>
      </dgm:t>
    </dgm:pt>
    <dgm:pt modelId="{10DD5317-2CD0-4DCA-B6BD-D6860CCC4275}" type="pres">
      <dgm:prSet presAssocID="{88649237-C9F5-4F2D-9C48-76862C4198CA}" presName="connTx" presStyleLbl="parChTrans1D2" presStyleIdx="2" presStyleCnt="4"/>
      <dgm:spPr/>
      <dgm:t>
        <a:bodyPr/>
        <a:lstStyle/>
        <a:p>
          <a:endParaRPr lang="en-IE"/>
        </a:p>
      </dgm:t>
    </dgm:pt>
    <dgm:pt modelId="{29EF9481-EC88-4DFC-BEFD-EFC88EF4ECF0}" type="pres">
      <dgm:prSet presAssocID="{94C286ED-42FC-470A-911D-8F56D5ADCD96}" presName="root2" presStyleCnt="0"/>
      <dgm:spPr/>
    </dgm:pt>
    <dgm:pt modelId="{0309B7BB-97FB-4955-91AE-164482F6A5EC}" type="pres">
      <dgm:prSet presAssocID="{94C286ED-42FC-470A-911D-8F56D5ADCD96}" presName="LevelTwoTextNode" presStyleLbl="node2" presStyleIdx="2" presStyleCnt="4" custScaleX="40698" custScaleY="49961" custLinFactNeighborX="-29323" custLinFactNeighborY="3308">
        <dgm:presLayoutVars>
          <dgm:chPref val="3"/>
        </dgm:presLayoutVars>
      </dgm:prSet>
      <dgm:spPr/>
      <dgm:t>
        <a:bodyPr/>
        <a:lstStyle/>
        <a:p>
          <a:endParaRPr lang="en-IE"/>
        </a:p>
      </dgm:t>
    </dgm:pt>
    <dgm:pt modelId="{D70C8BCC-6642-43E2-8433-8046FF15FA70}" type="pres">
      <dgm:prSet presAssocID="{94C286ED-42FC-470A-911D-8F56D5ADCD96}" presName="level3hierChild" presStyleCnt="0"/>
      <dgm:spPr/>
    </dgm:pt>
    <dgm:pt modelId="{D2088119-D2DD-437A-85D7-6246EF429D7A}" type="pres">
      <dgm:prSet presAssocID="{B3169411-6E9F-4008-97E4-A046B2C9D2A8}" presName="conn2-1" presStyleLbl="parChTrans1D2" presStyleIdx="3" presStyleCnt="4"/>
      <dgm:spPr/>
      <dgm:t>
        <a:bodyPr/>
        <a:lstStyle/>
        <a:p>
          <a:endParaRPr lang="en-IE"/>
        </a:p>
      </dgm:t>
    </dgm:pt>
    <dgm:pt modelId="{9A2679EE-BD96-49CC-8E31-C898AA079EB2}" type="pres">
      <dgm:prSet presAssocID="{B3169411-6E9F-4008-97E4-A046B2C9D2A8}" presName="connTx" presStyleLbl="parChTrans1D2" presStyleIdx="3" presStyleCnt="4"/>
      <dgm:spPr/>
      <dgm:t>
        <a:bodyPr/>
        <a:lstStyle/>
        <a:p>
          <a:endParaRPr lang="en-IE"/>
        </a:p>
      </dgm:t>
    </dgm:pt>
    <dgm:pt modelId="{566FA966-2C7A-4FB9-9E6C-3FDF613098BD}" type="pres">
      <dgm:prSet presAssocID="{A3BC7A2B-2D7F-42E5-8759-F335662BDBAC}" presName="root2" presStyleCnt="0"/>
      <dgm:spPr/>
    </dgm:pt>
    <dgm:pt modelId="{9333FC88-29FA-4F95-B538-A2E744973747}" type="pres">
      <dgm:prSet presAssocID="{A3BC7A2B-2D7F-42E5-8759-F335662BDBAC}" presName="LevelTwoTextNode" presStyleLbl="node2" presStyleIdx="3" presStyleCnt="4" custScaleX="40698" custScaleY="50059" custLinFactNeighborX="-29911" custLinFactNeighborY="31241">
        <dgm:presLayoutVars>
          <dgm:chPref val="3"/>
        </dgm:presLayoutVars>
      </dgm:prSet>
      <dgm:spPr/>
      <dgm:t>
        <a:bodyPr/>
        <a:lstStyle/>
        <a:p>
          <a:endParaRPr lang="en-IE"/>
        </a:p>
      </dgm:t>
    </dgm:pt>
    <dgm:pt modelId="{68E92925-9C60-40CB-A6C4-59F901A59AF8}" type="pres">
      <dgm:prSet presAssocID="{A3BC7A2B-2D7F-42E5-8759-F335662BDBAC}" presName="level3hierChild" presStyleCnt="0"/>
      <dgm:spPr/>
    </dgm:pt>
  </dgm:ptLst>
  <dgm:cxnLst>
    <dgm:cxn modelId="{F7E163C7-426E-49AE-890B-017A9BB69075}" srcId="{F09A276A-C0FC-46F2-978E-9489B365B9F7}" destId="{2BFB22D4-25B3-4627-AC4F-BFB08499AA8D}" srcOrd="1" destOrd="0" parTransId="{157957E2-AFBF-4D5F-BA59-31546CA064B5}" sibTransId="{AE4137F5-86D5-4317-8940-D8174F13DD63}"/>
    <dgm:cxn modelId="{6BF18A53-B0C4-4CDD-9DEC-8FE807A69DE3}" type="presOf" srcId="{B3169411-6E9F-4008-97E4-A046B2C9D2A8}" destId="{9A2679EE-BD96-49CC-8E31-C898AA079EB2}" srcOrd="1" destOrd="0" presId="urn:microsoft.com/office/officeart/2008/layout/HorizontalMultiLevelHierarchy"/>
    <dgm:cxn modelId="{5158F15E-DF41-47EF-8D9E-19EE58AAD7A8}" type="presOf" srcId="{A3BC7A2B-2D7F-42E5-8759-F335662BDBAC}" destId="{9333FC88-29FA-4F95-B538-A2E744973747}" srcOrd="0" destOrd="0" presId="urn:microsoft.com/office/officeart/2008/layout/HorizontalMultiLevelHierarchy"/>
    <dgm:cxn modelId="{5EEC5B56-D745-4BBA-B2C0-260DE07416E3}" type="presOf" srcId="{F09A276A-C0FC-46F2-978E-9489B365B9F7}" destId="{FA09CEB2-8819-43BF-A9DD-AF174E20C281}" srcOrd="0" destOrd="0" presId="urn:microsoft.com/office/officeart/2008/layout/HorizontalMultiLevelHierarchy"/>
    <dgm:cxn modelId="{C5C7ADBF-89D4-4CE2-B84A-72462388B62A}" srcId="{F09A276A-C0FC-46F2-978E-9489B365B9F7}" destId="{94C286ED-42FC-470A-911D-8F56D5ADCD96}" srcOrd="2" destOrd="0" parTransId="{88649237-C9F5-4F2D-9C48-76862C4198CA}" sibTransId="{4BB37BF4-8D49-4327-B6F9-7091CFC39E73}"/>
    <dgm:cxn modelId="{41CAEC70-91E6-4F5C-AB02-C3BE01A27B13}" type="presOf" srcId="{2BFB22D4-25B3-4627-AC4F-BFB08499AA8D}" destId="{9607A885-198E-40FD-A885-4F711156F795}" srcOrd="0" destOrd="0" presId="urn:microsoft.com/office/officeart/2008/layout/HorizontalMultiLevelHierarchy"/>
    <dgm:cxn modelId="{1F617C50-E686-4265-961B-43F25EE8147A}" srcId="{F09A276A-C0FC-46F2-978E-9489B365B9F7}" destId="{A3BC7A2B-2D7F-42E5-8759-F335662BDBAC}" srcOrd="3" destOrd="0" parTransId="{B3169411-6E9F-4008-97E4-A046B2C9D2A8}" sibTransId="{3940A7BB-61C4-406B-8635-73C1EF440DBB}"/>
    <dgm:cxn modelId="{BEC382C9-CA76-4028-A722-EFD9D838925D}" type="presOf" srcId="{CD5FD6C3-83EC-462A-A9D5-80FAE6AFDC60}" destId="{6A402D09-048F-4E79-AB78-C19D8165FAEE}" srcOrd="0" destOrd="0" presId="urn:microsoft.com/office/officeart/2008/layout/HorizontalMultiLevelHierarchy"/>
    <dgm:cxn modelId="{062CE7E5-C532-413D-BD5E-356241E87F58}" type="presOf" srcId="{42E225A9-B83C-4A64-9414-B91D879CE351}" destId="{57B8C99D-DA11-411C-8087-36F7AB4BF9B7}" srcOrd="0" destOrd="0" presId="urn:microsoft.com/office/officeart/2008/layout/HorizontalMultiLevelHierarchy"/>
    <dgm:cxn modelId="{241F4CD6-84D2-4644-A465-05832C997F59}" type="presOf" srcId="{B3169411-6E9F-4008-97E4-A046B2C9D2A8}" destId="{D2088119-D2DD-437A-85D7-6246EF429D7A}" srcOrd="0" destOrd="0" presId="urn:microsoft.com/office/officeart/2008/layout/HorizontalMultiLevelHierarchy"/>
    <dgm:cxn modelId="{D355B7F0-8447-4832-ADBB-920D476C0429}" type="presOf" srcId="{CD5FD6C3-83EC-462A-A9D5-80FAE6AFDC60}" destId="{7CA0F56A-EFC6-47D9-8056-DD342C88A12D}" srcOrd="1" destOrd="0" presId="urn:microsoft.com/office/officeart/2008/layout/HorizontalMultiLevelHierarchy"/>
    <dgm:cxn modelId="{14A3BBAD-0E1B-4A56-A71E-3A6A1E21EF67}" type="presOf" srcId="{157957E2-AFBF-4D5F-BA59-31546CA064B5}" destId="{B5C3ADD0-E6B7-426F-B4FA-6E2AB12186B6}" srcOrd="0" destOrd="0" presId="urn:microsoft.com/office/officeart/2008/layout/HorizontalMultiLevelHierarchy"/>
    <dgm:cxn modelId="{D43FDD1B-6B8D-4C79-A4EE-7E2CC22E6C70}" srcId="{42E225A9-B83C-4A64-9414-B91D879CE351}" destId="{F09A276A-C0FC-46F2-978E-9489B365B9F7}" srcOrd="0" destOrd="0" parTransId="{EE1BBA19-6372-4DDD-9926-AEC3F8AEA53F}" sibTransId="{B0DA15DE-6B9B-4AAD-92BA-DF9ED29F0ADD}"/>
    <dgm:cxn modelId="{49B3EB48-F9C8-486B-B4D1-374490C3A68C}" type="presOf" srcId="{157957E2-AFBF-4D5F-BA59-31546CA064B5}" destId="{0FB30150-DAAE-4E16-8157-0F9B685E6D66}" srcOrd="1" destOrd="0" presId="urn:microsoft.com/office/officeart/2008/layout/HorizontalMultiLevelHierarchy"/>
    <dgm:cxn modelId="{CF65D2CD-03D5-4333-B548-307348568AF3}" type="presOf" srcId="{88649237-C9F5-4F2D-9C48-76862C4198CA}" destId="{DA60E6DC-BA9B-405F-A2F3-E4C01AF9E9A0}" srcOrd="0" destOrd="0" presId="urn:microsoft.com/office/officeart/2008/layout/HorizontalMultiLevelHierarchy"/>
    <dgm:cxn modelId="{4F9BED8B-6AEB-438B-B288-D768F418470B}" type="presOf" srcId="{4417818B-1D06-4C7E-A953-FFA10C8EFC94}" destId="{83060EF6-30E5-4B7D-8353-CBAF36B079E7}" srcOrd="0" destOrd="0" presId="urn:microsoft.com/office/officeart/2008/layout/HorizontalMultiLevelHierarchy"/>
    <dgm:cxn modelId="{C4218746-82BD-4B6C-88DA-3066E9CC106A}" type="presOf" srcId="{88649237-C9F5-4F2D-9C48-76862C4198CA}" destId="{10DD5317-2CD0-4DCA-B6BD-D6860CCC4275}" srcOrd="1" destOrd="0" presId="urn:microsoft.com/office/officeart/2008/layout/HorizontalMultiLevelHierarchy"/>
    <dgm:cxn modelId="{A407FD1A-C1C5-4AD3-81A2-17A669938ED9}" type="presOf" srcId="{94C286ED-42FC-470A-911D-8F56D5ADCD96}" destId="{0309B7BB-97FB-4955-91AE-164482F6A5EC}" srcOrd="0" destOrd="0" presId="urn:microsoft.com/office/officeart/2008/layout/HorizontalMultiLevelHierarchy"/>
    <dgm:cxn modelId="{B9298C5A-584E-488B-9DF8-79218A12AAA2}" srcId="{F09A276A-C0FC-46F2-978E-9489B365B9F7}" destId="{4417818B-1D06-4C7E-A953-FFA10C8EFC94}" srcOrd="0" destOrd="0" parTransId="{CD5FD6C3-83EC-462A-A9D5-80FAE6AFDC60}" sibTransId="{1FFC7228-C2BC-4067-B2B1-0B3A20D933E8}"/>
    <dgm:cxn modelId="{66EAF545-4B94-4933-BA59-7D7552B18DC0}" type="presParOf" srcId="{57B8C99D-DA11-411C-8087-36F7AB4BF9B7}" destId="{45848F17-D3FD-4F18-9044-8267D3AB7C81}" srcOrd="0" destOrd="0" presId="urn:microsoft.com/office/officeart/2008/layout/HorizontalMultiLevelHierarchy"/>
    <dgm:cxn modelId="{779C64B6-2A31-4F53-86FA-6FE8FA95ED5D}" type="presParOf" srcId="{45848F17-D3FD-4F18-9044-8267D3AB7C81}" destId="{FA09CEB2-8819-43BF-A9DD-AF174E20C281}" srcOrd="0" destOrd="0" presId="urn:microsoft.com/office/officeart/2008/layout/HorizontalMultiLevelHierarchy"/>
    <dgm:cxn modelId="{57C5870C-0A88-4551-8274-F31B9E78304A}" type="presParOf" srcId="{45848F17-D3FD-4F18-9044-8267D3AB7C81}" destId="{FDCB644D-3792-4E3A-A14C-4F501DFC5E1B}" srcOrd="1" destOrd="0" presId="urn:microsoft.com/office/officeart/2008/layout/HorizontalMultiLevelHierarchy"/>
    <dgm:cxn modelId="{7FB524FB-98CA-4817-83ED-4859318CC06C}" type="presParOf" srcId="{FDCB644D-3792-4E3A-A14C-4F501DFC5E1B}" destId="{6A402D09-048F-4E79-AB78-C19D8165FAEE}" srcOrd="0" destOrd="0" presId="urn:microsoft.com/office/officeart/2008/layout/HorizontalMultiLevelHierarchy"/>
    <dgm:cxn modelId="{76951582-826A-4ED7-A6CF-AA19354EF5FA}" type="presParOf" srcId="{6A402D09-048F-4E79-AB78-C19D8165FAEE}" destId="{7CA0F56A-EFC6-47D9-8056-DD342C88A12D}" srcOrd="0" destOrd="0" presId="urn:microsoft.com/office/officeart/2008/layout/HorizontalMultiLevelHierarchy"/>
    <dgm:cxn modelId="{654FE3F8-6BBB-4731-B3D4-A285E1F85EC1}" type="presParOf" srcId="{FDCB644D-3792-4E3A-A14C-4F501DFC5E1B}" destId="{CE394492-6D00-4256-A2B1-7038AFEB4FA0}" srcOrd="1" destOrd="0" presId="urn:microsoft.com/office/officeart/2008/layout/HorizontalMultiLevelHierarchy"/>
    <dgm:cxn modelId="{FE24BDFE-272C-43E3-98FC-56425B83FE37}" type="presParOf" srcId="{CE394492-6D00-4256-A2B1-7038AFEB4FA0}" destId="{83060EF6-30E5-4B7D-8353-CBAF36B079E7}" srcOrd="0" destOrd="0" presId="urn:microsoft.com/office/officeart/2008/layout/HorizontalMultiLevelHierarchy"/>
    <dgm:cxn modelId="{F9D99D8F-C54F-41D2-94EB-E499ABFFDB0A}" type="presParOf" srcId="{CE394492-6D00-4256-A2B1-7038AFEB4FA0}" destId="{325DE0EE-84C5-446E-B705-0334CA0A4268}" srcOrd="1" destOrd="0" presId="urn:microsoft.com/office/officeart/2008/layout/HorizontalMultiLevelHierarchy"/>
    <dgm:cxn modelId="{294D2FB2-8572-4053-B57D-8881E563A185}" type="presParOf" srcId="{FDCB644D-3792-4E3A-A14C-4F501DFC5E1B}" destId="{B5C3ADD0-E6B7-426F-B4FA-6E2AB12186B6}" srcOrd="2" destOrd="0" presId="urn:microsoft.com/office/officeart/2008/layout/HorizontalMultiLevelHierarchy"/>
    <dgm:cxn modelId="{87350314-4FF7-4789-9C15-9F9C7E4B0EEC}" type="presParOf" srcId="{B5C3ADD0-E6B7-426F-B4FA-6E2AB12186B6}" destId="{0FB30150-DAAE-4E16-8157-0F9B685E6D66}" srcOrd="0" destOrd="0" presId="urn:microsoft.com/office/officeart/2008/layout/HorizontalMultiLevelHierarchy"/>
    <dgm:cxn modelId="{395BBF7D-BC26-436F-A340-365203C3B522}" type="presParOf" srcId="{FDCB644D-3792-4E3A-A14C-4F501DFC5E1B}" destId="{6CAC2A0B-2012-4391-90F7-945F9480D78D}" srcOrd="3" destOrd="0" presId="urn:microsoft.com/office/officeart/2008/layout/HorizontalMultiLevelHierarchy"/>
    <dgm:cxn modelId="{4143B1AC-B5E1-427A-B5BB-BA68F51CE3AA}" type="presParOf" srcId="{6CAC2A0B-2012-4391-90F7-945F9480D78D}" destId="{9607A885-198E-40FD-A885-4F711156F795}" srcOrd="0" destOrd="0" presId="urn:microsoft.com/office/officeart/2008/layout/HorizontalMultiLevelHierarchy"/>
    <dgm:cxn modelId="{FC47FF00-89A5-4639-952F-A9FD3EC768D2}" type="presParOf" srcId="{6CAC2A0B-2012-4391-90F7-945F9480D78D}" destId="{7E94FAF8-2751-4006-8151-8502F37DCCED}" srcOrd="1" destOrd="0" presId="urn:microsoft.com/office/officeart/2008/layout/HorizontalMultiLevelHierarchy"/>
    <dgm:cxn modelId="{33C49005-AB5F-4D2E-9E09-05BCF5A8819D}" type="presParOf" srcId="{FDCB644D-3792-4E3A-A14C-4F501DFC5E1B}" destId="{DA60E6DC-BA9B-405F-A2F3-E4C01AF9E9A0}" srcOrd="4" destOrd="0" presId="urn:microsoft.com/office/officeart/2008/layout/HorizontalMultiLevelHierarchy"/>
    <dgm:cxn modelId="{C2E2D943-0D7E-424D-9494-2C706EA987EE}" type="presParOf" srcId="{DA60E6DC-BA9B-405F-A2F3-E4C01AF9E9A0}" destId="{10DD5317-2CD0-4DCA-B6BD-D6860CCC4275}" srcOrd="0" destOrd="0" presId="urn:microsoft.com/office/officeart/2008/layout/HorizontalMultiLevelHierarchy"/>
    <dgm:cxn modelId="{96928843-36AF-477B-9C10-C72CBD3F268F}" type="presParOf" srcId="{FDCB644D-3792-4E3A-A14C-4F501DFC5E1B}" destId="{29EF9481-EC88-4DFC-BEFD-EFC88EF4ECF0}" srcOrd="5" destOrd="0" presId="urn:microsoft.com/office/officeart/2008/layout/HorizontalMultiLevelHierarchy"/>
    <dgm:cxn modelId="{D1B56B39-4543-468D-BF7B-BD244D6C33D6}" type="presParOf" srcId="{29EF9481-EC88-4DFC-BEFD-EFC88EF4ECF0}" destId="{0309B7BB-97FB-4955-91AE-164482F6A5EC}" srcOrd="0" destOrd="0" presId="urn:microsoft.com/office/officeart/2008/layout/HorizontalMultiLevelHierarchy"/>
    <dgm:cxn modelId="{F0AB505F-4220-4C07-8780-0A628D61A617}" type="presParOf" srcId="{29EF9481-EC88-4DFC-BEFD-EFC88EF4ECF0}" destId="{D70C8BCC-6642-43E2-8433-8046FF15FA70}" srcOrd="1" destOrd="0" presId="urn:microsoft.com/office/officeart/2008/layout/HorizontalMultiLevelHierarchy"/>
    <dgm:cxn modelId="{506173FD-2BA2-4586-ACFA-B8357981F094}" type="presParOf" srcId="{FDCB644D-3792-4E3A-A14C-4F501DFC5E1B}" destId="{D2088119-D2DD-437A-85D7-6246EF429D7A}" srcOrd="6" destOrd="0" presId="urn:microsoft.com/office/officeart/2008/layout/HorizontalMultiLevelHierarchy"/>
    <dgm:cxn modelId="{64322C22-2152-4C2C-8748-51FB2E20A751}" type="presParOf" srcId="{D2088119-D2DD-437A-85D7-6246EF429D7A}" destId="{9A2679EE-BD96-49CC-8E31-C898AA079EB2}" srcOrd="0" destOrd="0" presId="urn:microsoft.com/office/officeart/2008/layout/HorizontalMultiLevelHierarchy"/>
    <dgm:cxn modelId="{2C03A97C-9B8F-4FCE-B440-7455CCDD0BC3}" type="presParOf" srcId="{FDCB644D-3792-4E3A-A14C-4F501DFC5E1B}" destId="{566FA966-2C7A-4FB9-9E6C-3FDF613098BD}" srcOrd="7" destOrd="0" presId="urn:microsoft.com/office/officeart/2008/layout/HorizontalMultiLevelHierarchy"/>
    <dgm:cxn modelId="{DAAB1A07-42B9-46C7-8439-575F2ACFD72F}" type="presParOf" srcId="{566FA966-2C7A-4FB9-9E6C-3FDF613098BD}" destId="{9333FC88-29FA-4F95-B538-A2E744973747}" srcOrd="0" destOrd="0" presId="urn:microsoft.com/office/officeart/2008/layout/HorizontalMultiLevelHierarchy"/>
    <dgm:cxn modelId="{8A21B088-79D7-4217-A7CF-22CFC470DDBA}" type="presParOf" srcId="{566FA966-2C7A-4FB9-9E6C-3FDF613098BD}" destId="{68E92925-9C60-40CB-A6C4-59F901A59AF8}" srcOrd="1" destOrd="0" presId="urn:microsoft.com/office/officeart/2008/layout/HorizontalMultiLevelHierarchy"/>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77000-D8FC-4A00-B16B-2CE7F55F3C2E}" type="doc">
      <dgm:prSet loTypeId="urn:microsoft.com/office/officeart/2005/8/layout/hProcess4" loCatId="process" qsTypeId="urn:microsoft.com/office/officeart/2005/8/quickstyle/simple1#3" qsCatId="simple" csTypeId="urn:microsoft.com/office/officeart/2005/8/colors/accent1_2#5" csCatId="accent1" phldr="1"/>
      <dgm:spPr/>
      <dgm:t>
        <a:bodyPr/>
        <a:lstStyle/>
        <a:p>
          <a:endParaRPr lang="en-IE"/>
        </a:p>
      </dgm:t>
    </dgm:pt>
    <dgm:pt modelId="{C6B29D98-40E4-4CF7-BC3B-A8DAC2C7F5E7}">
      <dgm:prSet phldrT="[Text]"/>
      <dgm:spPr>
        <a:solidFill>
          <a:schemeClr val="accent2">
            <a:lumMod val="40000"/>
            <a:lumOff val="60000"/>
          </a:schemeClr>
        </a:solidFill>
      </dgm:spPr>
      <dgm:t>
        <a:bodyPr/>
        <a:lstStyle/>
        <a:p>
          <a:r>
            <a:rPr lang="en-IE" b="1" dirty="0" smtClean="0">
              <a:solidFill>
                <a:schemeClr val="accent2">
                  <a:lumMod val="50000"/>
                </a:schemeClr>
              </a:solidFill>
            </a:rPr>
            <a:t>Physica</a:t>
          </a:r>
          <a:r>
            <a:rPr lang="en-IE" dirty="0" smtClean="0">
              <a:solidFill>
                <a:schemeClr val="accent2">
                  <a:lumMod val="50000"/>
                </a:schemeClr>
              </a:solidFill>
            </a:rPr>
            <a:t>l</a:t>
          </a:r>
          <a:endParaRPr lang="en-IE" dirty="0">
            <a:solidFill>
              <a:schemeClr val="accent2">
                <a:lumMod val="50000"/>
              </a:schemeClr>
            </a:solidFill>
          </a:endParaRPr>
        </a:p>
      </dgm:t>
    </dgm:pt>
    <dgm:pt modelId="{D5466BDF-DC71-4418-BC35-B53A0F58D268}" type="parTrans" cxnId="{7CC39351-5884-4938-B9D1-F1724930EB07}">
      <dgm:prSet/>
      <dgm:spPr/>
      <dgm:t>
        <a:bodyPr/>
        <a:lstStyle/>
        <a:p>
          <a:endParaRPr lang="en-IE"/>
        </a:p>
      </dgm:t>
    </dgm:pt>
    <dgm:pt modelId="{8FDDA778-8660-4E5C-8896-D88FA06B7135}" type="sibTrans" cxnId="{7CC39351-5884-4938-B9D1-F1724930EB07}">
      <dgm:prSet/>
      <dgm:spPr>
        <a:solidFill>
          <a:schemeClr val="accent2">
            <a:lumMod val="50000"/>
          </a:schemeClr>
        </a:solidFill>
        <a:ln>
          <a:solidFill>
            <a:schemeClr val="accent2">
              <a:lumMod val="50000"/>
            </a:schemeClr>
          </a:solidFill>
        </a:ln>
      </dgm:spPr>
      <dgm:t>
        <a:bodyPr/>
        <a:lstStyle/>
        <a:p>
          <a:endParaRPr lang="en-IE">
            <a:solidFill>
              <a:schemeClr val="accent2">
                <a:lumMod val="50000"/>
              </a:schemeClr>
            </a:solidFill>
          </a:endParaRPr>
        </a:p>
      </dgm:t>
    </dgm:pt>
    <dgm:pt modelId="{F1F4EE3D-885A-4200-9624-7C39899DA6E9}">
      <dgm:prSet phldrT="[Text]" custT="1"/>
      <dgm:spPr>
        <a:noFill/>
        <a:ln>
          <a:solidFill>
            <a:srgbClr val="FF0000"/>
          </a:solidFill>
        </a:ln>
      </dgm:spPr>
      <dgm:t>
        <a:bodyPr/>
        <a:lstStyle/>
        <a:p>
          <a:r>
            <a:rPr lang="en-IE" sz="1200" b="1" dirty="0" smtClean="0"/>
            <a:t>Slapping</a:t>
          </a:r>
          <a:endParaRPr lang="en-IE" sz="1200" b="1" dirty="0"/>
        </a:p>
      </dgm:t>
    </dgm:pt>
    <dgm:pt modelId="{0C5E50AF-62D2-449D-960B-7F69C9F57AD2}" type="parTrans" cxnId="{7FB838A6-F9C6-4097-A680-8852BA0BB0FB}">
      <dgm:prSet/>
      <dgm:spPr/>
      <dgm:t>
        <a:bodyPr/>
        <a:lstStyle/>
        <a:p>
          <a:endParaRPr lang="en-IE"/>
        </a:p>
      </dgm:t>
    </dgm:pt>
    <dgm:pt modelId="{BA8B7328-9969-49DB-8872-F0B44217F1FF}" type="sibTrans" cxnId="{7FB838A6-F9C6-4097-A680-8852BA0BB0FB}">
      <dgm:prSet/>
      <dgm:spPr/>
      <dgm:t>
        <a:bodyPr/>
        <a:lstStyle/>
        <a:p>
          <a:endParaRPr lang="en-IE"/>
        </a:p>
      </dgm:t>
    </dgm:pt>
    <dgm:pt modelId="{EA36D569-F022-49CC-BE8F-EC1E1CCFB2C9}">
      <dgm:prSet phldrT="[Text]" custT="1"/>
      <dgm:spPr>
        <a:noFill/>
        <a:ln>
          <a:solidFill>
            <a:srgbClr val="FF0000"/>
          </a:solidFill>
        </a:ln>
      </dgm:spPr>
      <dgm:t>
        <a:bodyPr/>
        <a:lstStyle/>
        <a:p>
          <a:r>
            <a:rPr lang="en-IE" sz="1200" b="1" dirty="0" smtClean="0"/>
            <a:t>Throwing</a:t>
          </a:r>
          <a:endParaRPr lang="en-IE" sz="1200" b="1" dirty="0"/>
        </a:p>
      </dgm:t>
    </dgm:pt>
    <dgm:pt modelId="{51B83EA4-E415-4810-A36E-858CF85B5ECD}" type="parTrans" cxnId="{6ACD070B-5192-4503-96A8-AC8B10C80702}">
      <dgm:prSet/>
      <dgm:spPr/>
      <dgm:t>
        <a:bodyPr/>
        <a:lstStyle/>
        <a:p>
          <a:endParaRPr lang="en-IE"/>
        </a:p>
      </dgm:t>
    </dgm:pt>
    <dgm:pt modelId="{95FE2411-8FDA-4F2A-9AF0-355A056C4872}" type="sibTrans" cxnId="{6ACD070B-5192-4503-96A8-AC8B10C80702}">
      <dgm:prSet/>
      <dgm:spPr/>
      <dgm:t>
        <a:bodyPr/>
        <a:lstStyle/>
        <a:p>
          <a:endParaRPr lang="en-IE"/>
        </a:p>
      </dgm:t>
    </dgm:pt>
    <dgm:pt modelId="{4567B017-00C2-499E-9B6E-894446CD4560}">
      <dgm:prSet phldrT="[Text]"/>
      <dgm:spPr>
        <a:solidFill>
          <a:schemeClr val="accent2">
            <a:lumMod val="40000"/>
            <a:lumOff val="60000"/>
          </a:schemeClr>
        </a:solidFill>
      </dgm:spPr>
      <dgm:t>
        <a:bodyPr/>
        <a:lstStyle/>
        <a:p>
          <a:r>
            <a:rPr lang="en-IE" b="1" dirty="0" smtClean="0">
              <a:solidFill>
                <a:schemeClr val="accent2">
                  <a:lumMod val="50000"/>
                </a:schemeClr>
              </a:solidFill>
            </a:rPr>
            <a:t>Verbal</a:t>
          </a:r>
          <a:endParaRPr lang="en-IE" b="1" dirty="0">
            <a:solidFill>
              <a:schemeClr val="accent2">
                <a:lumMod val="50000"/>
              </a:schemeClr>
            </a:solidFill>
          </a:endParaRPr>
        </a:p>
      </dgm:t>
    </dgm:pt>
    <dgm:pt modelId="{482800F0-7894-4741-978D-8FC74FDCADAC}" type="parTrans" cxnId="{E1059915-F27A-4A0C-A649-8DA9A3171128}">
      <dgm:prSet/>
      <dgm:spPr/>
      <dgm:t>
        <a:bodyPr/>
        <a:lstStyle/>
        <a:p>
          <a:endParaRPr lang="en-IE"/>
        </a:p>
      </dgm:t>
    </dgm:pt>
    <dgm:pt modelId="{3E9EC919-BDAF-4C0A-BC60-9852CC58F96B}" type="sibTrans" cxnId="{E1059915-F27A-4A0C-A649-8DA9A3171128}">
      <dgm:prSet/>
      <dgm:spPr>
        <a:solidFill>
          <a:schemeClr val="accent2">
            <a:lumMod val="50000"/>
          </a:schemeClr>
        </a:solidFill>
      </dgm:spPr>
      <dgm:t>
        <a:bodyPr/>
        <a:lstStyle/>
        <a:p>
          <a:endParaRPr lang="en-IE"/>
        </a:p>
      </dgm:t>
    </dgm:pt>
    <dgm:pt modelId="{6E270A10-DE65-4C84-99F5-C1F1EC32D649}">
      <dgm:prSet phldrT="[Text]" custT="1"/>
      <dgm:spPr>
        <a:noFill/>
        <a:ln>
          <a:solidFill>
            <a:srgbClr val="FF0000"/>
          </a:solidFill>
        </a:ln>
      </dgm:spPr>
      <dgm:t>
        <a:bodyPr/>
        <a:lstStyle/>
        <a:p>
          <a:r>
            <a:rPr lang="en-IE" sz="1200" b="1" dirty="0" smtClean="0"/>
            <a:t>Shouting</a:t>
          </a:r>
          <a:endParaRPr lang="en-IE" sz="1200" b="1" dirty="0"/>
        </a:p>
      </dgm:t>
    </dgm:pt>
    <dgm:pt modelId="{3B4A6BF5-0F73-4C09-A196-E0AEF7DB381F}" type="parTrans" cxnId="{C022E568-E5BB-44E6-9AB3-55134125E336}">
      <dgm:prSet/>
      <dgm:spPr/>
      <dgm:t>
        <a:bodyPr/>
        <a:lstStyle/>
        <a:p>
          <a:endParaRPr lang="en-IE"/>
        </a:p>
      </dgm:t>
    </dgm:pt>
    <dgm:pt modelId="{0D7C1E0A-1C37-450B-9FAB-4C0B11774711}" type="sibTrans" cxnId="{C022E568-E5BB-44E6-9AB3-55134125E336}">
      <dgm:prSet/>
      <dgm:spPr/>
      <dgm:t>
        <a:bodyPr/>
        <a:lstStyle/>
        <a:p>
          <a:endParaRPr lang="en-IE"/>
        </a:p>
      </dgm:t>
    </dgm:pt>
    <dgm:pt modelId="{95312342-3858-4C68-83F4-4BDDE287F90F}">
      <dgm:prSet phldrT="[Text]" custT="1"/>
      <dgm:spPr>
        <a:noFill/>
        <a:ln>
          <a:solidFill>
            <a:srgbClr val="FF0000"/>
          </a:solidFill>
        </a:ln>
      </dgm:spPr>
      <dgm:t>
        <a:bodyPr/>
        <a:lstStyle/>
        <a:p>
          <a:r>
            <a:rPr lang="en-IE" sz="1200" b="1" dirty="0" smtClean="0"/>
            <a:t>Challenging</a:t>
          </a:r>
          <a:endParaRPr lang="en-IE" sz="1200" b="1" dirty="0"/>
        </a:p>
      </dgm:t>
    </dgm:pt>
    <dgm:pt modelId="{2A9642A1-BFF7-4E35-A736-C04A516B24DE}" type="parTrans" cxnId="{D65A6B9E-2446-440E-96A4-C39B9EF0636D}">
      <dgm:prSet/>
      <dgm:spPr/>
      <dgm:t>
        <a:bodyPr/>
        <a:lstStyle/>
        <a:p>
          <a:endParaRPr lang="en-IE"/>
        </a:p>
      </dgm:t>
    </dgm:pt>
    <dgm:pt modelId="{7F420429-20AB-426A-8057-FE012FDCF328}" type="sibTrans" cxnId="{D65A6B9E-2446-440E-96A4-C39B9EF0636D}">
      <dgm:prSet/>
      <dgm:spPr/>
      <dgm:t>
        <a:bodyPr/>
        <a:lstStyle/>
        <a:p>
          <a:endParaRPr lang="en-IE"/>
        </a:p>
      </dgm:t>
    </dgm:pt>
    <dgm:pt modelId="{8A22A537-8F55-40F2-82CC-801C953DAC77}">
      <dgm:prSet phldrT="[Text]"/>
      <dgm:spPr>
        <a:solidFill>
          <a:schemeClr val="accent2">
            <a:lumMod val="40000"/>
            <a:lumOff val="60000"/>
          </a:schemeClr>
        </a:solidFill>
      </dgm:spPr>
      <dgm:t>
        <a:bodyPr/>
        <a:lstStyle/>
        <a:p>
          <a:r>
            <a:rPr lang="en-IE" b="1" dirty="0" smtClean="0">
              <a:solidFill>
                <a:schemeClr val="accent2">
                  <a:lumMod val="50000"/>
                </a:schemeClr>
              </a:solidFill>
            </a:rPr>
            <a:t>Psychological</a:t>
          </a:r>
          <a:endParaRPr lang="en-IE" b="1" dirty="0">
            <a:solidFill>
              <a:schemeClr val="accent2">
                <a:lumMod val="50000"/>
              </a:schemeClr>
            </a:solidFill>
          </a:endParaRPr>
        </a:p>
      </dgm:t>
    </dgm:pt>
    <dgm:pt modelId="{8DE043E2-CCE1-4197-928E-42C8299158DB}" type="parTrans" cxnId="{363A24F6-D55C-4F46-BE42-997D2C921789}">
      <dgm:prSet/>
      <dgm:spPr/>
      <dgm:t>
        <a:bodyPr/>
        <a:lstStyle/>
        <a:p>
          <a:endParaRPr lang="en-IE"/>
        </a:p>
      </dgm:t>
    </dgm:pt>
    <dgm:pt modelId="{CD8E072D-434A-4FD1-B115-2251E44B1F83}" type="sibTrans" cxnId="{363A24F6-D55C-4F46-BE42-997D2C921789}">
      <dgm:prSet/>
      <dgm:spPr/>
      <dgm:t>
        <a:bodyPr/>
        <a:lstStyle/>
        <a:p>
          <a:endParaRPr lang="en-IE"/>
        </a:p>
      </dgm:t>
    </dgm:pt>
    <dgm:pt modelId="{FA235289-43FA-4A56-A10E-CB1B8DE0923A}">
      <dgm:prSet phldrT="[Text]" custT="1"/>
      <dgm:spPr>
        <a:noFill/>
        <a:ln>
          <a:solidFill>
            <a:srgbClr val="FF0000"/>
          </a:solidFill>
        </a:ln>
      </dgm:spPr>
      <dgm:t>
        <a:bodyPr/>
        <a:lstStyle/>
        <a:p>
          <a:r>
            <a:rPr lang="en-IE" sz="1200" b="1" dirty="0" smtClean="0"/>
            <a:t>Lying</a:t>
          </a:r>
          <a:endParaRPr lang="en-IE" sz="1200" b="1" dirty="0"/>
        </a:p>
      </dgm:t>
    </dgm:pt>
    <dgm:pt modelId="{AD300419-43AE-4B56-B23E-D995F1DB3B8C}" type="parTrans" cxnId="{275EA982-8CCF-4FB0-BE81-679AD2AA07C6}">
      <dgm:prSet/>
      <dgm:spPr/>
      <dgm:t>
        <a:bodyPr/>
        <a:lstStyle/>
        <a:p>
          <a:endParaRPr lang="en-IE"/>
        </a:p>
      </dgm:t>
    </dgm:pt>
    <dgm:pt modelId="{7592A32F-205D-4493-9F27-29D9878482F8}" type="sibTrans" cxnId="{275EA982-8CCF-4FB0-BE81-679AD2AA07C6}">
      <dgm:prSet/>
      <dgm:spPr/>
      <dgm:t>
        <a:bodyPr/>
        <a:lstStyle/>
        <a:p>
          <a:endParaRPr lang="en-IE"/>
        </a:p>
      </dgm:t>
    </dgm:pt>
    <dgm:pt modelId="{DB4391CF-F240-4750-9134-5096E402DF5F}">
      <dgm:prSet phldrT="[Text]" custT="1"/>
      <dgm:spPr>
        <a:noFill/>
        <a:ln>
          <a:solidFill>
            <a:srgbClr val="FF0000"/>
          </a:solidFill>
        </a:ln>
      </dgm:spPr>
      <dgm:t>
        <a:bodyPr/>
        <a:lstStyle/>
        <a:p>
          <a:r>
            <a:rPr lang="en-IE" sz="1200" b="1" dirty="0" smtClean="0"/>
            <a:t>Threatening</a:t>
          </a:r>
          <a:endParaRPr lang="en-IE" sz="1200" b="1" dirty="0"/>
        </a:p>
      </dgm:t>
    </dgm:pt>
    <dgm:pt modelId="{08C3A00A-271E-4378-9AD8-A331EE1821A8}" type="parTrans" cxnId="{052BDDFA-A732-45E6-A2FB-61FF7EEAFD60}">
      <dgm:prSet/>
      <dgm:spPr/>
      <dgm:t>
        <a:bodyPr/>
        <a:lstStyle/>
        <a:p>
          <a:endParaRPr lang="en-IE"/>
        </a:p>
      </dgm:t>
    </dgm:pt>
    <dgm:pt modelId="{16FCCE1C-EAB2-4274-BD00-444C0E2E8440}" type="sibTrans" cxnId="{052BDDFA-A732-45E6-A2FB-61FF7EEAFD60}">
      <dgm:prSet/>
      <dgm:spPr/>
      <dgm:t>
        <a:bodyPr/>
        <a:lstStyle/>
        <a:p>
          <a:endParaRPr lang="en-IE"/>
        </a:p>
      </dgm:t>
    </dgm:pt>
    <dgm:pt modelId="{34A0D3B3-D8CD-44B8-81AD-76A7374FD168}">
      <dgm:prSet phldrT="[Text]" custT="1"/>
      <dgm:spPr>
        <a:noFill/>
        <a:ln>
          <a:solidFill>
            <a:srgbClr val="FF0000"/>
          </a:solidFill>
        </a:ln>
      </dgm:spPr>
      <dgm:t>
        <a:bodyPr/>
        <a:lstStyle/>
        <a:p>
          <a:r>
            <a:rPr lang="en-IE" sz="1200" b="1" dirty="0" smtClean="0"/>
            <a:t>Kicking</a:t>
          </a:r>
          <a:endParaRPr lang="en-IE" sz="1200" b="1" dirty="0"/>
        </a:p>
      </dgm:t>
    </dgm:pt>
    <dgm:pt modelId="{59AB93C2-87B2-4362-8623-49E6BD7CC8BC}" type="parTrans" cxnId="{5321307D-0560-4A4F-91EC-4CDC687D1215}">
      <dgm:prSet/>
      <dgm:spPr/>
      <dgm:t>
        <a:bodyPr/>
        <a:lstStyle/>
        <a:p>
          <a:endParaRPr lang="en-IE"/>
        </a:p>
      </dgm:t>
    </dgm:pt>
    <dgm:pt modelId="{ECC28458-A06F-42A7-A369-213F2DE24692}" type="sibTrans" cxnId="{5321307D-0560-4A4F-91EC-4CDC687D1215}">
      <dgm:prSet/>
      <dgm:spPr/>
      <dgm:t>
        <a:bodyPr/>
        <a:lstStyle/>
        <a:p>
          <a:endParaRPr lang="en-IE"/>
        </a:p>
      </dgm:t>
    </dgm:pt>
    <dgm:pt modelId="{52C4D0EF-4B58-4906-BA02-2910FBAAD708}">
      <dgm:prSet phldrT="[Text]" custT="1"/>
      <dgm:spPr>
        <a:noFill/>
        <a:ln>
          <a:solidFill>
            <a:srgbClr val="FF0000"/>
          </a:solidFill>
        </a:ln>
      </dgm:spPr>
      <dgm:t>
        <a:bodyPr/>
        <a:lstStyle/>
        <a:p>
          <a:r>
            <a:rPr lang="en-IE" sz="1200" b="1" dirty="0" smtClean="0"/>
            <a:t>Hitting</a:t>
          </a:r>
          <a:endParaRPr lang="en-IE" sz="1200" b="1" dirty="0"/>
        </a:p>
      </dgm:t>
    </dgm:pt>
    <dgm:pt modelId="{1479ABA5-4B64-4172-B340-3D0E47BC9DF2}" type="parTrans" cxnId="{1C6328F5-D60F-4FE7-B713-6C6D8CB0B577}">
      <dgm:prSet/>
      <dgm:spPr/>
      <dgm:t>
        <a:bodyPr/>
        <a:lstStyle/>
        <a:p>
          <a:endParaRPr lang="en-IE"/>
        </a:p>
      </dgm:t>
    </dgm:pt>
    <dgm:pt modelId="{A161EAE2-17F2-4F40-9687-644491576DA8}" type="sibTrans" cxnId="{1C6328F5-D60F-4FE7-B713-6C6D8CB0B577}">
      <dgm:prSet/>
      <dgm:spPr/>
      <dgm:t>
        <a:bodyPr/>
        <a:lstStyle/>
        <a:p>
          <a:endParaRPr lang="en-IE"/>
        </a:p>
      </dgm:t>
    </dgm:pt>
    <dgm:pt modelId="{269106A9-97D4-4F7E-B25D-2F3B90787A3E}">
      <dgm:prSet phldrT="[Text]" custT="1"/>
      <dgm:spPr>
        <a:noFill/>
        <a:ln>
          <a:solidFill>
            <a:srgbClr val="FF0000"/>
          </a:solidFill>
        </a:ln>
      </dgm:spPr>
      <dgm:t>
        <a:bodyPr/>
        <a:lstStyle/>
        <a:p>
          <a:r>
            <a:rPr lang="en-IE" sz="1200" b="1" dirty="0" smtClean="0"/>
            <a:t>Punching Walls</a:t>
          </a:r>
          <a:endParaRPr lang="en-IE" sz="1200" b="1" dirty="0"/>
        </a:p>
      </dgm:t>
    </dgm:pt>
    <dgm:pt modelId="{9626A196-F231-41FE-BE99-8BEA2F3DFC49}" type="parTrans" cxnId="{6704497F-2739-47D4-8487-862BCFB88822}">
      <dgm:prSet/>
      <dgm:spPr/>
      <dgm:t>
        <a:bodyPr/>
        <a:lstStyle/>
        <a:p>
          <a:endParaRPr lang="en-IE"/>
        </a:p>
      </dgm:t>
    </dgm:pt>
    <dgm:pt modelId="{B5055337-94A5-4649-8BD1-37286D07C580}" type="sibTrans" cxnId="{6704497F-2739-47D4-8487-862BCFB88822}">
      <dgm:prSet/>
      <dgm:spPr/>
      <dgm:t>
        <a:bodyPr/>
        <a:lstStyle/>
        <a:p>
          <a:endParaRPr lang="en-IE"/>
        </a:p>
      </dgm:t>
    </dgm:pt>
    <dgm:pt modelId="{064D8FD2-EFBA-424D-84EC-586C9E692048}">
      <dgm:prSet phldrT="[Text]" custT="1"/>
      <dgm:spPr>
        <a:noFill/>
        <a:ln>
          <a:solidFill>
            <a:srgbClr val="FF0000"/>
          </a:solidFill>
        </a:ln>
      </dgm:spPr>
      <dgm:t>
        <a:bodyPr/>
        <a:lstStyle/>
        <a:p>
          <a:r>
            <a:rPr lang="en-IE" sz="1200" b="1" dirty="0" smtClean="0"/>
            <a:t>Swearing</a:t>
          </a:r>
          <a:endParaRPr lang="en-IE" sz="1200" b="1" dirty="0"/>
        </a:p>
      </dgm:t>
    </dgm:pt>
    <dgm:pt modelId="{7F86AFDC-15C0-44D5-994C-BA9473E36A63}" type="parTrans" cxnId="{6DF8B9D3-6AAA-4821-9F8A-513EDFCEAC82}">
      <dgm:prSet/>
      <dgm:spPr/>
      <dgm:t>
        <a:bodyPr/>
        <a:lstStyle/>
        <a:p>
          <a:endParaRPr lang="en-IE"/>
        </a:p>
      </dgm:t>
    </dgm:pt>
    <dgm:pt modelId="{2384570D-7029-40BE-9BF7-5040C3272272}" type="sibTrans" cxnId="{6DF8B9D3-6AAA-4821-9F8A-513EDFCEAC82}">
      <dgm:prSet/>
      <dgm:spPr/>
      <dgm:t>
        <a:bodyPr/>
        <a:lstStyle/>
        <a:p>
          <a:endParaRPr lang="en-IE"/>
        </a:p>
      </dgm:t>
    </dgm:pt>
    <dgm:pt modelId="{3AD6E586-F222-45B9-996E-80DD7AE81864}">
      <dgm:prSet phldrT="[Text]" custT="1"/>
      <dgm:spPr>
        <a:noFill/>
        <a:ln>
          <a:solidFill>
            <a:srgbClr val="FF0000"/>
          </a:solidFill>
        </a:ln>
      </dgm:spPr>
      <dgm:t>
        <a:bodyPr/>
        <a:lstStyle/>
        <a:p>
          <a:r>
            <a:rPr lang="en-IE" sz="1200" b="1" dirty="0" smtClean="0"/>
            <a:t>Name Calling</a:t>
          </a:r>
          <a:endParaRPr lang="en-IE" sz="1200" b="1" dirty="0"/>
        </a:p>
      </dgm:t>
    </dgm:pt>
    <dgm:pt modelId="{03743A08-CBF2-4C6A-B883-F4D97F635CBB}" type="parTrans" cxnId="{59B7659C-FC8D-4F90-9579-C5524FCBD91D}">
      <dgm:prSet/>
      <dgm:spPr/>
      <dgm:t>
        <a:bodyPr/>
        <a:lstStyle/>
        <a:p>
          <a:endParaRPr lang="en-IE"/>
        </a:p>
      </dgm:t>
    </dgm:pt>
    <dgm:pt modelId="{A8267F57-24D8-472D-A01F-CFE7933222FF}" type="sibTrans" cxnId="{59B7659C-FC8D-4F90-9579-C5524FCBD91D}">
      <dgm:prSet/>
      <dgm:spPr/>
      <dgm:t>
        <a:bodyPr/>
        <a:lstStyle/>
        <a:p>
          <a:endParaRPr lang="en-IE"/>
        </a:p>
      </dgm:t>
    </dgm:pt>
    <dgm:pt modelId="{BC2B24E5-D8B9-4607-9FFF-CBE37A59618C}">
      <dgm:prSet phldrT="[Text]" custT="1"/>
      <dgm:spPr>
        <a:noFill/>
        <a:ln>
          <a:solidFill>
            <a:srgbClr val="FF0000"/>
          </a:solidFill>
        </a:ln>
      </dgm:spPr>
      <dgm:t>
        <a:bodyPr/>
        <a:lstStyle/>
        <a:p>
          <a:r>
            <a:rPr lang="en-IE" sz="1200" b="1" dirty="0" smtClean="0"/>
            <a:t>Demanding</a:t>
          </a:r>
          <a:endParaRPr lang="en-IE" sz="1200" b="1" dirty="0"/>
        </a:p>
      </dgm:t>
    </dgm:pt>
    <dgm:pt modelId="{11D2F20C-F260-4677-ACEE-E22150F1EFFE}" type="parTrans" cxnId="{C29AF7B3-C9B9-4D4F-8529-DEB98D4E9A5D}">
      <dgm:prSet/>
      <dgm:spPr/>
      <dgm:t>
        <a:bodyPr/>
        <a:lstStyle/>
        <a:p>
          <a:endParaRPr lang="en-IE"/>
        </a:p>
      </dgm:t>
    </dgm:pt>
    <dgm:pt modelId="{AA29FC8D-4ED2-4923-9023-4E47CBB6BF24}" type="sibTrans" cxnId="{C29AF7B3-C9B9-4D4F-8529-DEB98D4E9A5D}">
      <dgm:prSet/>
      <dgm:spPr/>
      <dgm:t>
        <a:bodyPr/>
        <a:lstStyle/>
        <a:p>
          <a:endParaRPr lang="en-IE"/>
        </a:p>
      </dgm:t>
    </dgm:pt>
    <dgm:pt modelId="{A8996AE4-66BF-48A1-B5F3-A2ACC62AA74F}">
      <dgm:prSet phldrT="[Text]"/>
      <dgm:spPr>
        <a:noFill/>
        <a:ln>
          <a:solidFill>
            <a:srgbClr val="FF0000"/>
          </a:solidFill>
        </a:ln>
      </dgm:spPr>
      <dgm:t>
        <a:bodyPr/>
        <a:lstStyle/>
        <a:p>
          <a:endParaRPr lang="en-IE" sz="1100" dirty="0"/>
        </a:p>
      </dgm:t>
    </dgm:pt>
    <dgm:pt modelId="{6C4934BB-397E-461C-9E63-6404859A97C2}" type="parTrans" cxnId="{9BDBBA56-C0B3-4F43-A2EA-5EB288021144}">
      <dgm:prSet/>
      <dgm:spPr/>
      <dgm:t>
        <a:bodyPr/>
        <a:lstStyle/>
        <a:p>
          <a:endParaRPr lang="en-IE"/>
        </a:p>
      </dgm:t>
    </dgm:pt>
    <dgm:pt modelId="{7EBA66DE-B24E-4945-954A-CAC63127271E}" type="sibTrans" cxnId="{9BDBBA56-C0B3-4F43-A2EA-5EB288021144}">
      <dgm:prSet/>
      <dgm:spPr/>
      <dgm:t>
        <a:bodyPr/>
        <a:lstStyle/>
        <a:p>
          <a:endParaRPr lang="en-IE"/>
        </a:p>
      </dgm:t>
    </dgm:pt>
    <dgm:pt modelId="{8B2172D8-5331-4777-80D0-F850BE3F5A54}">
      <dgm:prSet phldrT="[Text]" custT="1"/>
      <dgm:spPr>
        <a:noFill/>
        <a:ln>
          <a:solidFill>
            <a:srgbClr val="FF0000"/>
          </a:solidFill>
        </a:ln>
      </dgm:spPr>
      <dgm:t>
        <a:bodyPr/>
        <a:lstStyle/>
        <a:p>
          <a:r>
            <a:rPr lang="en-IE" sz="1200" b="1" dirty="0" smtClean="0"/>
            <a:t>Discrediting</a:t>
          </a:r>
          <a:endParaRPr lang="en-IE" sz="1200" b="1" dirty="0"/>
        </a:p>
      </dgm:t>
    </dgm:pt>
    <dgm:pt modelId="{0C1795EF-1EAA-43B5-B69D-CC9E4A78666B}" type="parTrans" cxnId="{714226E0-03E0-485C-A86D-753F1EE98524}">
      <dgm:prSet/>
      <dgm:spPr/>
      <dgm:t>
        <a:bodyPr/>
        <a:lstStyle/>
        <a:p>
          <a:endParaRPr lang="en-IE"/>
        </a:p>
      </dgm:t>
    </dgm:pt>
    <dgm:pt modelId="{698873AB-37F1-4F59-B91E-61B5104CB7FC}" type="sibTrans" cxnId="{714226E0-03E0-485C-A86D-753F1EE98524}">
      <dgm:prSet/>
      <dgm:spPr/>
      <dgm:t>
        <a:bodyPr/>
        <a:lstStyle/>
        <a:p>
          <a:endParaRPr lang="en-IE"/>
        </a:p>
      </dgm:t>
    </dgm:pt>
    <dgm:pt modelId="{C0A7CF5B-E815-421A-84FC-32E483078793}">
      <dgm:prSet phldrT="[Text]" custT="1"/>
      <dgm:spPr>
        <a:noFill/>
        <a:ln>
          <a:solidFill>
            <a:srgbClr val="FF0000"/>
          </a:solidFill>
        </a:ln>
      </dgm:spPr>
      <dgm:t>
        <a:bodyPr/>
        <a:lstStyle/>
        <a:p>
          <a:r>
            <a:rPr lang="en-IE" sz="1200" b="1" dirty="0" smtClean="0"/>
            <a:t>Mind Games</a:t>
          </a:r>
          <a:endParaRPr lang="en-IE" sz="1200" b="1" dirty="0"/>
        </a:p>
      </dgm:t>
    </dgm:pt>
    <dgm:pt modelId="{3CDDE5CB-6724-447E-980F-06982EBF7836}" type="parTrans" cxnId="{90FCD84E-773A-4036-AAF5-FA2B7F226268}">
      <dgm:prSet/>
      <dgm:spPr/>
      <dgm:t>
        <a:bodyPr/>
        <a:lstStyle/>
        <a:p>
          <a:endParaRPr lang="en-IE"/>
        </a:p>
      </dgm:t>
    </dgm:pt>
    <dgm:pt modelId="{FA5A008A-73C0-44F8-A224-48092D91E7CC}" type="sibTrans" cxnId="{90FCD84E-773A-4036-AAF5-FA2B7F226268}">
      <dgm:prSet/>
      <dgm:spPr/>
      <dgm:t>
        <a:bodyPr/>
        <a:lstStyle/>
        <a:p>
          <a:endParaRPr lang="en-IE"/>
        </a:p>
      </dgm:t>
    </dgm:pt>
    <dgm:pt modelId="{4F69838E-7C5C-46FF-A3C6-A1F0B431A628}" type="pres">
      <dgm:prSet presAssocID="{BFF77000-D8FC-4A00-B16B-2CE7F55F3C2E}" presName="Name0" presStyleCnt="0">
        <dgm:presLayoutVars>
          <dgm:dir/>
          <dgm:animLvl val="lvl"/>
          <dgm:resizeHandles val="exact"/>
        </dgm:presLayoutVars>
      </dgm:prSet>
      <dgm:spPr/>
      <dgm:t>
        <a:bodyPr/>
        <a:lstStyle/>
        <a:p>
          <a:endParaRPr lang="en-IE"/>
        </a:p>
      </dgm:t>
    </dgm:pt>
    <dgm:pt modelId="{571B9D4B-3313-460A-AB10-FFD34702AB51}" type="pres">
      <dgm:prSet presAssocID="{BFF77000-D8FC-4A00-B16B-2CE7F55F3C2E}" presName="tSp" presStyleCnt="0"/>
      <dgm:spPr/>
    </dgm:pt>
    <dgm:pt modelId="{BE6609CB-6882-43AD-AF17-F9153409D6AB}" type="pres">
      <dgm:prSet presAssocID="{BFF77000-D8FC-4A00-B16B-2CE7F55F3C2E}" presName="bSp" presStyleCnt="0"/>
      <dgm:spPr/>
    </dgm:pt>
    <dgm:pt modelId="{8B4C1488-4688-4BAF-BD0B-3F0DDF2179FF}" type="pres">
      <dgm:prSet presAssocID="{BFF77000-D8FC-4A00-B16B-2CE7F55F3C2E}" presName="process" presStyleCnt="0"/>
      <dgm:spPr/>
    </dgm:pt>
    <dgm:pt modelId="{B2E7552E-C085-46E8-A23C-C83DFB6513C4}" type="pres">
      <dgm:prSet presAssocID="{C6B29D98-40E4-4CF7-BC3B-A8DAC2C7F5E7}" presName="composite1" presStyleCnt="0"/>
      <dgm:spPr/>
    </dgm:pt>
    <dgm:pt modelId="{EA0853EB-3FE9-46F3-BE52-B9EED8A38C08}" type="pres">
      <dgm:prSet presAssocID="{C6B29D98-40E4-4CF7-BC3B-A8DAC2C7F5E7}" presName="dummyNode1" presStyleLbl="node1" presStyleIdx="0" presStyleCnt="3"/>
      <dgm:spPr/>
    </dgm:pt>
    <dgm:pt modelId="{C91363C1-A919-440F-B770-ED6E1056EFD6}" type="pres">
      <dgm:prSet presAssocID="{C6B29D98-40E4-4CF7-BC3B-A8DAC2C7F5E7}" presName="childNode1" presStyleLbl="bgAcc1" presStyleIdx="0" presStyleCnt="3" custLinFactNeighborX="-182" custLinFactNeighborY="4067">
        <dgm:presLayoutVars>
          <dgm:bulletEnabled val="1"/>
        </dgm:presLayoutVars>
      </dgm:prSet>
      <dgm:spPr/>
      <dgm:t>
        <a:bodyPr/>
        <a:lstStyle/>
        <a:p>
          <a:endParaRPr lang="en-IE"/>
        </a:p>
      </dgm:t>
    </dgm:pt>
    <dgm:pt modelId="{E4A82692-C980-41DA-BB8B-7F96B9B14090}" type="pres">
      <dgm:prSet presAssocID="{C6B29D98-40E4-4CF7-BC3B-A8DAC2C7F5E7}" presName="childNode1tx" presStyleLbl="bgAcc1" presStyleIdx="0" presStyleCnt="3">
        <dgm:presLayoutVars>
          <dgm:bulletEnabled val="1"/>
        </dgm:presLayoutVars>
      </dgm:prSet>
      <dgm:spPr/>
      <dgm:t>
        <a:bodyPr/>
        <a:lstStyle/>
        <a:p>
          <a:endParaRPr lang="en-IE"/>
        </a:p>
      </dgm:t>
    </dgm:pt>
    <dgm:pt modelId="{7A7091CD-8CB0-44CE-AC58-E378B0C53D2A}" type="pres">
      <dgm:prSet presAssocID="{C6B29D98-40E4-4CF7-BC3B-A8DAC2C7F5E7}" presName="parentNode1" presStyleLbl="node1" presStyleIdx="0" presStyleCnt="3">
        <dgm:presLayoutVars>
          <dgm:chMax val="1"/>
          <dgm:bulletEnabled val="1"/>
        </dgm:presLayoutVars>
      </dgm:prSet>
      <dgm:spPr/>
      <dgm:t>
        <a:bodyPr/>
        <a:lstStyle/>
        <a:p>
          <a:endParaRPr lang="en-IE"/>
        </a:p>
      </dgm:t>
    </dgm:pt>
    <dgm:pt modelId="{41039A20-4683-4461-829E-F8636653BB6B}" type="pres">
      <dgm:prSet presAssocID="{C6B29D98-40E4-4CF7-BC3B-A8DAC2C7F5E7}" presName="connSite1" presStyleCnt="0"/>
      <dgm:spPr/>
    </dgm:pt>
    <dgm:pt modelId="{D93B044F-DB25-4BEF-BFCB-94583677FEB1}" type="pres">
      <dgm:prSet presAssocID="{8FDDA778-8660-4E5C-8896-D88FA06B7135}" presName="Name9" presStyleLbl="sibTrans2D1" presStyleIdx="0" presStyleCnt="2" custAng="21071371" custLinFactX="100000" custLinFactNeighborX="146218" custLinFactNeighborY="-2607"/>
      <dgm:spPr/>
      <dgm:t>
        <a:bodyPr/>
        <a:lstStyle/>
        <a:p>
          <a:endParaRPr lang="en-IE"/>
        </a:p>
      </dgm:t>
    </dgm:pt>
    <dgm:pt modelId="{25D2E823-6165-4FD5-97FA-0D5A181FE48C}" type="pres">
      <dgm:prSet presAssocID="{4567B017-00C2-499E-9B6E-894446CD4560}" presName="composite2" presStyleCnt="0"/>
      <dgm:spPr/>
    </dgm:pt>
    <dgm:pt modelId="{CE5EF635-BB4B-41EB-80F2-853EB049FE55}" type="pres">
      <dgm:prSet presAssocID="{4567B017-00C2-499E-9B6E-894446CD4560}" presName="dummyNode2" presStyleLbl="node1" presStyleIdx="0" presStyleCnt="3"/>
      <dgm:spPr/>
    </dgm:pt>
    <dgm:pt modelId="{B9369E60-075B-4B50-86DB-A2B62A9E4E35}" type="pres">
      <dgm:prSet presAssocID="{4567B017-00C2-499E-9B6E-894446CD4560}" presName="childNode2" presStyleLbl="bgAcc1" presStyleIdx="1" presStyleCnt="3">
        <dgm:presLayoutVars>
          <dgm:bulletEnabled val="1"/>
        </dgm:presLayoutVars>
      </dgm:prSet>
      <dgm:spPr/>
      <dgm:t>
        <a:bodyPr/>
        <a:lstStyle/>
        <a:p>
          <a:endParaRPr lang="en-IE"/>
        </a:p>
      </dgm:t>
    </dgm:pt>
    <dgm:pt modelId="{E10F9F03-05D0-4DE6-89D2-DD13214DE686}" type="pres">
      <dgm:prSet presAssocID="{4567B017-00C2-499E-9B6E-894446CD4560}" presName="childNode2tx" presStyleLbl="bgAcc1" presStyleIdx="1" presStyleCnt="3">
        <dgm:presLayoutVars>
          <dgm:bulletEnabled val="1"/>
        </dgm:presLayoutVars>
      </dgm:prSet>
      <dgm:spPr/>
      <dgm:t>
        <a:bodyPr/>
        <a:lstStyle/>
        <a:p>
          <a:endParaRPr lang="en-IE"/>
        </a:p>
      </dgm:t>
    </dgm:pt>
    <dgm:pt modelId="{B0E588BE-9553-4295-900B-776BFC13529C}" type="pres">
      <dgm:prSet presAssocID="{4567B017-00C2-499E-9B6E-894446CD4560}" presName="parentNode2" presStyleLbl="node1" presStyleIdx="1" presStyleCnt="3">
        <dgm:presLayoutVars>
          <dgm:chMax val="0"/>
          <dgm:bulletEnabled val="1"/>
        </dgm:presLayoutVars>
      </dgm:prSet>
      <dgm:spPr/>
      <dgm:t>
        <a:bodyPr/>
        <a:lstStyle/>
        <a:p>
          <a:endParaRPr lang="en-IE"/>
        </a:p>
      </dgm:t>
    </dgm:pt>
    <dgm:pt modelId="{E6FD4749-6CF3-4BC8-A863-6AD6A9C23368}" type="pres">
      <dgm:prSet presAssocID="{4567B017-00C2-499E-9B6E-894446CD4560}" presName="connSite2" presStyleCnt="0"/>
      <dgm:spPr/>
    </dgm:pt>
    <dgm:pt modelId="{2BBC1D19-ADE4-4B87-A9EB-2101554DBE04}" type="pres">
      <dgm:prSet presAssocID="{3E9EC919-BDAF-4C0A-BC60-9852CC58F96B}" presName="Name18" presStyleLbl="sibTrans2D1" presStyleIdx="1" presStyleCnt="2" custAng="215747" custLinFactNeighborX="15915" custLinFactNeighborY="4661"/>
      <dgm:spPr/>
      <dgm:t>
        <a:bodyPr/>
        <a:lstStyle/>
        <a:p>
          <a:endParaRPr lang="en-IE"/>
        </a:p>
      </dgm:t>
    </dgm:pt>
    <dgm:pt modelId="{8B6A28AA-5A8C-47FA-B475-E060373CD1D4}" type="pres">
      <dgm:prSet presAssocID="{8A22A537-8F55-40F2-82CC-801C953DAC77}" presName="composite1" presStyleCnt="0"/>
      <dgm:spPr/>
    </dgm:pt>
    <dgm:pt modelId="{439AE5A7-22B8-488B-A325-5976EE53E452}" type="pres">
      <dgm:prSet presAssocID="{8A22A537-8F55-40F2-82CC-801C953DAC77}" presName="dummyNode1" presStyleLbl="node1" presStyleIdx="1" presStyleCnt="3"/>
      <dgm:spPr/>
    </dgm:pt>
    <dgm:pt modelId="{41F3EF10-BAFE-4E4B-93E3-4D5DA42CB129}" type="pres">
      <dgm:prSet presAssocID="{8A22A537-8F55-40F2-82CC-801C953DAC77}" presName="childNode1" presStyleLbl="bgAcc1" presStyleIdx="2" presStyleCnt="3">
        <dgm:presLayoutVars>
          <dgm:bulletEnabled val="1"/>
        </dgm:presLayoutVars>
      </dgm:prSet>
      <dgm:spPr/>
      <dgm:t>
        <a:bodyPr/>
        <a:lstStyle/>
        <a:p>
          <a:endParaRPr lang="en-IE"/>
        </a:p>
      </dgm:t>
    </dgm:pt>
    <dgm:pt modelId="{F77A64F0-349F-412C-82E7-730011513507}" type="pres">
      <dgm:prSet presAssocID="{8A22A537-8F55-40F2-82CC-801C953DAC77}" presName="childNode1tx" presStyleLbl="bgAcc1" presStyleIdx="2" presStyleCnt="3">
        <dgm:presLayoutVars>
          <dgm:bulletEnabled val="1"/>
        </dgm:presLayoutVars>
      </dgm:prSet>
      <dgm:spPr/>
      <dgm:t>
        <a:bodyPr/>
        <a:lstStyle/>
        <a:p>
          <a:endParaRPr lang="en-IE"/>
        </a:p>
      </dgm:t>
    </dgm:pt>
    <dgm:pt modelId="{DB1E7896-D642-4085-BC69-EB0EFD07D82B}" type="pres">
      <dgm:prSet presAssocID="{8A22A537-8F55-40F2-82CC-801C953DAC77}" presName="parentNode1" presStyleLbl="node1" presStyleIdx="2" presStyleCnt="3">
        <dgm:presLayoutVars>
          <dgm:chMax val="1"/>
          <dgm:bulletEnabled val="1"/>
        </dgm:presLayoutVars>
      </dgm:prSet>
      <dgm:spPr/>
      <dgm:t>
        <a:bodyPr/>
        <a:lstStyle/>
        <a:p>
          <a:endParaRPr lang="en-IE"/>
        </a:p>
      </dgm:t>
    </dgm:pt>
    <dgm:pt modelId="{053EC2DF-D106-436B-916C-A53FE971E9FD}" type="pres">
      <dgm:prSet presAssocID="{8A22A537-8F55-40F2-82CC-801C953DAC77}" presName="connSite1" presStyleCnt="0"/>
      <dgm:spPr/>
    </dgm:pt>
  </dgm:ptLst>
  <dgm:cxnLst>
    <dgm:cxn modelId="{5DF86E72-8841-4BC8-BAEC-1689DE682C1A}" type="presOf" srcId="{8B2172D8-5331-4777-80D0-F850BE3F5A54}" destId="{41F3EF10-BAFE-4E4B-93E3-4D5DA42CB129}" srcOrd="0" destOrd="3" presId="urn:microsoft.com/office/officeart/2005/8/layout/hProcess4"/>
    <dgm:cxn modelId="{2556202F-8D73-4722-A32E-A3BFFD891AC6}" type="presOf" srcId="{95312342-3858-4C68-83F4-4BDDE287F90F}" destId="{E10F9F03-05D0-4DE6-89D2-DD13214DE686}" srcOrd="1" destOrd="3" presId="urn:microsoft.com/office/officeart/2005/8/layout/hProcess4"/>
    <dgm:cxn modelId="{1994E48C-CA91-4FAA-997C-AC288D74742B}" type="presOf" srcId="{A8996AE4-66BF-48A1-B5F3-A2ACC62AA74F}" destId="{41F3EF10-BAFE-4E4B-93E3-4D5DA42CB129}" srcOrd="0" destOrd="5" presId="urn:microsoft.com/office/officeart/2005/8/layout/hProcess4"/>
    <dgm:cxn modelId="{81C77450-1AAC-4073-9059-91CDD8914783}" type="presOf" srcId="{C6B29D98-40E4-4CF7-BC3B-A8DAC2C7F5E7}" destId="{7A7091CD-8CB0-44CE-AC58-E378B0C53D2A}" srcOrd="0" destOrd="0" presId="urn:microsoft.com/office/officeart/2005/8/layout/hProcess4"/>
    <dgm:cxn modelId="{052BDDFA-A732-45E6-A2FB-61FF7EEAFD60}" srcId="{8A22A537-8F55-40F2-82CC-801C953DAC77}" destId="{DB4391CF-F240-4750-9134-5096E402DF5F}" srcOrd="2" destOrd="0" parTransId="{08C3A00A-271E-4378-9AD8-A331EE1821A8}" sibTransId="{16FCCE1C-EAB2-4274-BD00-444C0E2E8440}"/>
    <dgm:cxn modelId="{5406A484-E922-4C2C-AE9D-264B66943547}" type="presOf" srcId="{C0A7CF5B-E815-421A-84FC-32E483078793}" destId="{F77A64F0-349F-412C-82E7-730011513507}" srcOrd="1" destOrd="4" presId="urn:microsoft.com/office/officeart/2005/8/layout/hProcess4"/>
    <dgm:cxn modelId="{6ACD070B-5192-4503-96A8-AC8B10C80702}" srcId="{C6B29D98-40E4-4CF7-BC3B-A8DAC2C7F5E7}" destId="{EA36D569-F022-49CC-BE8F-EC1E1CCFB2C9}" srcOrd="3" destOrd="0" parTransId="{51B83EA4-E415-4810-A36E-858CF85B5ECD}" sibTransId="{95FE2411-8FDA-4F2A-9AF0-355A056C4872}"/>
    <dgm:cxn modelId="{0E35EC63-3C14-4BBC-B737-BDDAC4809BE6}" type="presOf" srcId="{34A0D3B3-D8CD-44B8-81AD-76A7374FD168}" destId="{C91363C1-A919-440F-B770-ED6E1056EFD6}" srcOrd="0" destOrd="1" presId="urn:microsoft.com/office/officeart/2005/8/layout/hProcess4"/>
    <dgm:cxn modelId="{70CA0D52-E9B8-4E39-8612-641A9F8E1B62}" type="presOf" srcId="{8A22A537-8F55-40F2-82CC-801C953DAC77}" destId="{DB1E7896-D642-4085-BC69-EB0EFD07D82B}" srcOrd="0" destOrd="0" presId="urn:microsoft.com/office/officeart/2005/8/layout/hProcess4"/>
    <dgm:cxn modelId="{345BB8F5-EDCD-4B8D-B03B-59598D68DE24}" type="presOf" srcId="{269106A9-97D4-4F7E-B25D-2F3B90787A3E}" destId="{E4A82692-C980-41DA-BB8B-7F96B9B14090}" srcOrd="1" destOrd="4" presId="urn:microsoft.com/office/officeart/2005/8/layout/hProcess4"/>
    <dgm:cxn modelId="{A33D8948-3EE8-407B-9FFB-74589964366E}" type="presOf" srcId="{6E270A10-DE65-4C84-99F5-C1F1EC32D649}" destId="{B9369E60-075B-4B50-86DB-A2B62A9E4E35}" srcOrd="0" destOrd="0" presId="urn:microsoft.com/office/officeart/2005/8/layout/hProcess4"/>
    <dgm:cxn modelId="{478B7748-B974-4799-9C37-67BF14F28AB4}" type="presOf" srcId="{DB4391CF-F240-4750-9134-5096E402DF5F}" destId="{41F3EF10-BAFE-4E4B-93E3-4D5DA42CB129}" srcOrd="0" destOrd="2" presId="urn:microsoft.com/office/officeart/2005/8/layout/hProcess4"/>
    <dgm:cxn modelId="{6704497F-2739-47D4-8487-862BCFB88822}" srcId="{C6B29D98-40E4-4CF7-BC3B-A8DAC2C7F5E7}" destId="{269106A9-97D4-4F7E-B25D-2F3B90787A3E}" srcOrd="4" destOrd="0" parTransId="{9626A196-F231-41FE-BE99-8BEA2F3DFC49}" sibTransId="{B5055337-94A5-4649-8BD1-37286D07C580}"/>
    <dgm:cxn modelId="{673B4504-D746-4CAA-BC2B-AE91B7C3B66E}" type="presOf" srcId="{52C4D0EF-4B58-4906-BA02-2910FBAAD708}" destId="{C91363C1-A919-440F-B770-ED6E1056EFD6}" srcOrd="0" destOrd="2" presId="urn:microsoft.com/office/officeart/2005/8/layout/hProcess4"/>
    <dgm:cxn modelId="{5321307D-0560-4A4F-91EC-4CDC687D1215}" srcId="{C6B29D98-40E4-4CF7-BC3B-A8DAC2C7F5E7}" destId="{34A0D3B3-D8CD-44B8-81AD-76A7374FD168}" srcOrd="1" destOrd="0" parTransId="{59AB93C2-87B2-4362-8623-49E6BD7CC8BC}" sibTransId="{ECC28458-A06F-42A7-A369-213F2DE24692}"/>
    <dgm:cxn modelId="{7FB838A6-F9C6-4097-A680-8852BA0BB0FB}" srcId="{C6B29D98-40E4-4CF7-BC3B-A8DAC2C7F5E7}" destId="{F1F4EE3D-885A-4200-9624-7C39899DA6E9}" srcOrd="0" destOrd="0" parTransId="{0C5E50AF-62D2-449D-960B-7F69C9F57AD2}" sibTransId="{BA8B7328-9969-49DB-8872-F0B44217F1FF}"/>
    <dgm:cxn modelId="{9646564E-D14B-4684-931C-50D14889EE9A}" type="presOf" srcId="{DB4391CF-F240-4750-9134-5096E402DF5F}" destId="{F77A64F0-349F-412C-82E7-730011513507}" srcOrd="1" destOrd="2" presId="urn:microsoft.com/office/officeart/2005/8/layout/hProcess4"/>
    <dgm:cxn modelId="{90FCD84E-773A-4036-AAF5-FA2B7F226268}" srcId="{8A22A537-8F55-40F2-82CC-801C953DAC77}" destId="{C0A7CF5B-E815-421A-84FC-32E483078793}" srcOrd="4" destOrd="0" parTransId="{3CDDE5CB-6724-447E-980F-06982EBF7836}" sibTransId="{FA5A008A-73C0-44F8-A224-48092D91E7CC}"/>
    <dgm:cxn modelId="{F76D7765-B014-4157-9265-12FC8075BE22}" type="presOf" srcId="{BC2B24E5-D8B9-4607-9FFF-CBE37A59618C}" destId="{F77A64F0-349F-412C-82E7-730011513507}" srcOrd="1" destOrd="1" presId="urn:microsoft.com/office/officeart/2005/8/layout/hProcess4"/>
    <dgm:cxn modelId="{E1059915-F27A-4A0C-A649-8DA9A3171128}" srcId="{BFF77000-D8FC-4A00-B16B-2CE7F55F3C2E}" destId="{4567B017-00C2-499E-9B6E-894446CD4560}" srcOrd="1" destOrd="0" parTransId="{482800F0-7894-4741-978D-8FC74FDCADAC}" sibTransId="{3E9EC919-BDAF-4C0A-BC60-9852CC58F96B}"/>
    <dgm:cxn modelId="{D65A6B9E-2446-440E-96A4-C39B9EF0636D}" srcId="{4567B017-00C2-499E-9B6E-894446CD4560}" destId="{95312342-3858-4C68-83F4-4BDDE287F90F}" srcOrd="3" destOrd="0" parTransId="{2A9642A1-BFF7-4E35-A736-C04A516B24DE}" sibTransId="{7F420429-20AB-426A-8057-FE012FDCF328}"/>
    <dgm:cxn modelId="{7187B1B2-37F7-4258-985F-2CA4AB99722F}" type="presOf" srcId="{52C4D0EF-4B58-4906-BA02-2910FBAAD708}" destId="{E4A82692-C980-41DA-BB8B-7F96B9B14090}" srcOrd="1" destOrd="2" presId="urn:microsoft.com/office/officeart/2005/8/layout/hProcess4"/>
    <dgm:cxn modelId="{7CC39351-5884-4938-B9D1-F1724930EB07}" srcId="{BFF77000-D8FC-4A00-B16B-2CE7F55F3C2E}" destId="{C6B29D98-40E4-4CF7-BC3B-A8DAC2C7F5E7}" srcOrd="0" destOrd="0" parTransId="{D5466BDF-DC71-4418-BC35-B53A0F58D268}" sibTransId="{8FDDA778-8660-4E5C-8896-D88FA06B7135}"/>
    <dgm:cxn modelId="{C29AF7B3-C9B9-4D4F-8529-DEB98D4E9A5D}" srcId="{8A22A537-8F55-40F2-82CC-801C953DAC77}" destId="{BC2B24E5-D8B9-4607-9FFF-CBE37A59618C}" srcOrd="1" destOrd="0" parTransId="{11D2F20C-F260-4677-ACEE-E22150F1EFFE}" sibTransId="{AA29FC8D-4ED2-4923-9023-4E47CBB6BF24}"/>
    <dgm:cxn modelId="{275EA982-8CCF-4FB0-BE81-679AD2AA07C6}" srcId="{8A22A537-8F55-40F2-82CC-801C953DAC77}" destId="{FA235289-43FA-4A56-A10E-CB1B8DE0923A}" srcOrd="0" destOrd="0" parTransId="{AD300419-43AE-4B56-B23E-D995F1DB3B8C}" sibTransId="{7592A32F-205D-4493-9F27-29D9878482F8}"/>
    <dgm:cxn modelId="{FE3D211D-BB51-422B-9926-F43419454A2B}" type="presOf" srcId="{3AD6E586-F222-45B9-996E-80DD7AE81864}" destId="{E10F9F03-05D0-4DE6-89D2-DD13214DE686}" srcOrd="1" destOrd="2" presId="urn:microsoft.com/office/officeart/2005/8/layout/hProcess4"/>
    <dgm:cxn modelId="{3DC7B248-DA8A-47E2-9E6A-BE2F4A7CB515}" type="presOf" srcId="{FA235289-43FA-4A56-A10E-CB1B8DE0923A}" destId="{41F3EF10-BAFE-4E4B-93E3-4D5DA42CB129}" srcOrd="0" destOrd="0" presId="urn:microsoft.com/office/officeart/2005/8/layout/hProcess4"/>
    <dgm:cxn modelId="{CC56DC20-C2DC-4707-8DE1-A32FEF7F8F20}" type="presOf" srcId="{4567B017-00C2-499E-9B6E-894446CD4560}" destId="{B0E588BE-9553-4295-900B-776BFC13529C}" srcOrd="0" destOrd="0" presId="urn:microsoft.com/office/officeart/2005/8/layout/hProcess4"/>
    <dgm:cxn modelId="{C022E568-E5BB-44E6-9AB3-55134125E336}" srcId="{4567B017-00C2-499E-9B6E-894446CD4560}" destId="{6E270A10-DE65-4C84-99F5-C1F1EC32D649}" srcOrd="0" destOrd="0" parTransId="{3B4A6BF5-0F73-4C09-A196-E0AEF7DB381F}" sibTransId="{0D7C1E0A-1C37-450B-9FAB-4C0B11774711}"/>
    <dgm:cxn modelId="{80D89377-6B28-4679-A707-B3F8CC40028B}" type="presOf" srcId="{A8996AE4-66BF-48A1-B5F3-A2ACC62AA74F}" destId="{F77A64F0-349F-412C-82E7-730011513507}" srcOrd="1" destOrd="5" presId="urn:microsoft.com/office/officeart/2005/8/layout/hProcess4"/>
    <dgm:cxn modelId="{E1ECB6C0-3EB5-49DC-99E8-4052A75B01B2}" type="presOf" srcId="{C0A7CF5B-E815-421A-84FC-32E483078793}" destId="{41F3EF10-BAFE-4E4B-93E3-4D5DA42CB129}" srcOrd="0" destOrd="4" presId="urn:microsoft.com/office/officeart/2005/8/layout/hProcess4"/>
    <dgm:cxn modelId="{5923C2B6-6684-4360-AF02-2B7161611587}" type="presOf" srcId="{BC2B24E5-D8B9-4607-9FFF-CBE37A59618C}" destId="{41F3EF10-BAFE-4E4B-93E3-4D5DA42CB129}" srcOrd="0" destOrd="1" presId="urn:microsoft.com/office/officeart/2005/8/layout/hProcess4"/>
    <dgm:cxn modelId="{C3211B46-C673-4A63-8F7F-81C4BA58C051}" type="presOf" srcId="{FA235289-43FA-4A56-A10E-CB1B8DE0923A}" destId="{F77A64F0-349F-412C-82E7-730011513507}" srcOrd="1" destOrd="0" presId="urn:microsoft.com/office/officeart/2005/8/layout/hProcess4"/>
    <dgm:cxn modelId="{714226E0-03E0-485C-A86D-753F1EE98524}" srcId="{8A22A537-8F55-40F2-82CC-801C953DAC77}" destId="{8B2172D8-5331-4777-80D0-F850BE3F5A54}" srcOrd="3" destOrd="0" parTransId="{0C1795EF-1EAA-43B5-B69D-CC9E4A78666B}" sibTransId="{698873AB-37F1-4F59-B91E-61B5104CB7FC}"/>
    <dgm:cxn modelId="{6E04FF89-2EB3-475B-AC20-2B321FB446AF}" type="presOf" srcId="{95312342-3858-4C68-83F4-4BDDE287F90F}" destId="{B9369E60-075B-4B50-86DB-A2B62A9E4E35}" srcOrd="0" destOrd="3" presId="urn:microsoft.com/office/officeart/2005/8/layout/hProcess4"/>
    <dgm:cxn modelId="{70CA0A9C-4D5B-4C18-9FBB-DC906CA138D0}" type="presOf" srcId="{F1F4EE3D-885A-4200-9624-7C39899DA6E9}" destId="{E4A82692-C980-41DA-BB8B-7F96B9B14090}" srcOrd="1" destOrd="0" presId="urn:microsoft.com/office/officeart/2005/8/layout/hProcess4"/>
    <dgm:cxn modelId="{1C6328F5-D60F-4FE7-B713-6C6D8CB0B577}" srcId="{C6B29D98-40E4-4CF7-BC3B-A8DAC2C7F5E7}" destId="{52C4D0EF-4B58-4906-BA02-2910FBAAD708}" srcOrd="2" destOrd="0" parTransId="{1479ABA5-4B64-4172-B340-3D0E47BC9DF2}" sibTransId="{A161EAE2-17F2-4F40-9687-644491576DA8}"/>
    <dgm:cxn modelId="{59558DFF-0FCB-429E-A40E-45E5983FEC27}" type="presOf" srcId="{3AD6E586-F222-45B9-996E-80DD7AE81864}" destId="{B9369E60-075B-4B50-86DB-A2B62A9E4E35}" srcOrd="0" destOrd="2" presId="urn:microsoft.com/office/officeart/2005/8/layout/hProcess4"/>
    <dgm:cxn modelId="{C5DF5E26-43EA-48C9-BF16-FADC2DD21101}" type="presOf" srcId="{064D8FD2-EFBA-424D-84EC-586C9E692048}" destId="{E10F9F03-05D0-4DE6-89D2-DD13214DE686}" srcOrd="1" destOrd="1" presId="urn:microsoft.com/office/officeart/2005/8/layout/hProcess4"/>
    <dgm:cxn modelId="{59B7659C-FC8D-4F90-9579-C5524FCBD91D}" srcId="{4567B017-00C2-499E-9B6E-894446CD4560}" destId="{3AD6E586-F222-45B9-996E-80DD7AE81864}" srcOrd="2" destOrd="0" parTransId="{03743A08-CBF2-4C6A-B883-F4D97F635CBB}" sibTransId="{A8267F57-24D8-472D-A01F-CFE7933222FF}"/>
    <dgm:cxn modelId="{4D695A42-82FD-4F54-B736-765DAB495492}" type="presOf" srcId="{6E270A10-DE65-4C84-99F5-C1F1EC32D649}" destId="{E10F9F03-05D0-4DE6-89D2-DD13214DE686}" srcOrd="1" destOrd="0" presId="urn:microsoft.com/office/officeart/2005/8/layout/hProcess4"/>
    <dgm:cxn modelId="{7304107B-413B-4686-A0E1-B7B1B8805CAE}" type="presOf" srcId="{064D8FD2-EFBA-424D-84EC-586C9E692048}" destId="{B9369E60-075B-4B50-86DB-A2B62A9E4E35}" srcOrd="0" destOrd="1" presId="urn:microsoft.com/office/officeart/2005/8/layout/hProcess4"/>
    <dgm:cxn modelId="{DADF4180-7A7A-4A55-9434-0F3B608518B8}" type="presOf" srcId="{3E9EC919-BDAF-4C0A-BC60-9852CC58F96B}" destId="{2BBC1D19-ADE4-4B87-A9EB-2101554DBE04}" srcOrd="0" destOrd="0" presId="urn:microsoft.com/office/officeart/2005/8/layout/hProcess4"/>
    <dgm:cxn modelId="{8F34CA94-129C-4D92-80CC-0F7BF45639B7}" type="presOf" srcId="{8FDDA778-8660-4E5C-8896-D88FA06B7135}" destId="{D93B044F-DB25-4BEF-BFCB-94583677FEB1}" srcOrd="0" destOrd="0" presId="urn:microsoft.com/office/officeart/2005/8/layout/hProcess4"/>
    <dgm:cxn modelId="{8823D8E0-13D5-4290-9C78-4EF2275B7757}" type="presOf" srcId="{8B2172D8-5331-4777-80D0-F850BE3F5A54}" destId="{F77A64F0-349F-412C-82E7-730011513507}" srcOrd="1" destOrd="3" presId="urn:microsoft.com/office/officeart/2005/8/layout/hProcess4"/>
    <dgm:cxn modelId="{0744A8D1-4BEA-4478-A089-1FAFA40808DC}" type="presOf" srcId="{BFF77000-D8FC-4A00-B16B-2CE7F55F3C2E}" destId="{4F69838E-7C5C-46FF-A3C6-A1F0B431A628}" srcOrd="0" destOrd="0" presId="urn:microsoft.com/office/officeart/2005/8/layout/hProcess4"/>
    <dgm:cxn modelId="{363A24F6-D55C-4F46-BE42-997D2C921789}" srcId="{BFF77000-D8FC-4A00-B16B-2CE7F55F3C2E}" destId="{8A22A537-8F55-40F2-82CC-801C953DAC77}" srcOrd="2" destOrd="0" parTransId="{8DE043E2-CCE1-4197-928E-42C8299158DB}" sibTransId="{CD8E072D-434A-4FD1-B115-2251E44B1F83}"/>
    <dgm:cxn modelId="{3916BE7A-3B19-4D4A-A7F3-B53D4394101A}" type="presOf" srcId="{F1F4EE3D-885A-4200-9624-7C39899DA6E9}" destId="{C91363C1-A919-440F-B770-ED6E1056EFD6}" srcOrd="0" destOrd="0" presId="urn:microsoft.com/office/officeart/2005/8/layout/hProcess4"/>
    <dgm:cxn modelId="{6B9C74A2-E1BA-4237-8D92-BE284E1FB44D}" type="presOf" srcId="{34A0D3B3-D8CD-44B8-81AD-76A7374FD168}" destId="{E4A82692-C980-41DA-BB8B-7F96B9B14090}" srcOrd="1" destOrd="1" presId="urn:microsoft.com/office/officeart/2005/8/layout/hProcess4"/>
    <dgm:cxn modelId="{6EBDDF86-969D-47A5-94D4-9B3E0A937179}" type="presOf" srcId="{EA36D569-F022-49CC-BE8F-EC1E1CCFB2C9}" destId="{E4A82692-C980-41DA-BB8B-7F96B9B14090}" srcOrd="1" destOrd="3" presId="urn:microsoft.com/office/officeart/2005/8/layout/hProcess4"/>
    <dgm:cxn modelId="{CAFB3FE0-C170-4DEE-A0B9-5AA99EBF2877}" type="presOf" srcId="{EA36D569-F022-49CC-BE8F-EC1E1CCFB2C9}" destId="{C91363C1-A919-440F-B770-ED6E1056EFD6}" srcOrd="0" destOrd="3" presId="urn:microsoft.com/office/officeart/2005/8/layout/hProcess4"/>
    <dgm:cxn modelId="{CA5A1199-51C4-4197-9C0A-BA937DE1533D}" type="presOf" srcId="{269106A9-97D4-4F7E-B25D-2F3B90787A3E}" destId="{C91363C1-A919-440F-B770-ED6E1056EFD6}" srcOrd="0" destOrd="4" presId="urn:microsoft.com/office/officeart/2005/8/layout/hProcess4"/>
    <dgm:cxn modelId="{6DF8B9D3-6AAA-4821-9F8A-513EDFCEAC82}" srcId="{4567B017-00C2-499E-9B6E-894446CD4560}" destId="{064D8FD2-EFBA-424D-84EC-586C9E692048}" srcOrd="1" destOrd="0" parTransId="{7F86AFDC-15C0-44D5-994C-BA9473E36A63}" sibTransId="{2384570D-7029-40BE-9BF7-5040C3272272}"/>
    <dgm:cxn modelId="{9BDBBA56-C0B3-4F43-A2EA-5EB288021144}" srcId="{8A22A537-8F55-40F2-82CC-801C953DAC77}" destId="{A8996AE4-66BF-48A1-B5F3-A2ACC62AA74F}" srcOrd="5" destOrd="0" parTransId="{6C4934BB-397E-461C-9E63-6404859A97C2}" sibTransId="{7EBA66DE-B24E-4945-954A-CAC63127271E}"/>
    <dgm:cxn modelId="{3097CD91-6805-4ACF-AAD6-717246AD3CBE}" type="presParOf" srcId="{4F69838E-7C5C-46FF-A3C6-A1F0B431A628}" destId="{571B9D4B-3313-460A-AB10-FFD34702AB51}" srcOrd="0" destOrd="0" presId="urn:microsoft.com/office/officeart/2005/8/layout/hProcess4"/>
    <dgm:cxn modelId="{58BB2F4C-9015-4ABE-829E-7F1C50222F3E}" type="presParOf" srcId="{4F69838E-7C5C-46FF-A3C6-A1F0B431A628}" destId="{BE6609CB-6882-43AD-AF17-F9153409D6AB}" srcOrd="1" destOrd="0" presId="urn:microsoft.com/office/officeart/2005/8/layout/hProcess4"/>
    <dgm:cxn modelId="{3E61ACAE-2666-4690-B141-008B9CCB4282}" type="presParOf" srcId="{4F69838E-7C5C-46FF-A3C6-A1F0B431A628}" destId="{8B4C1488-4688-4BAF-BD0B-3F0DDF2179FF}" srcOrd="2" destOrd="0" presId="urn:microsoft.com/office/officeart/2005/8/layout/hProcess4"/>
    <dgm:cxn modelId="{93DFB58A-BC8E-4A26-95E6-C4E7CD306140}" type="presParOf" srcId="{8B4C1488-4688-4BAF-BD0B-3F0DDF2179FF}" destId="{B2E7552E-C085-46E8-A23C-C83DFB6513C4}" srcOrd="0" destOrd="0" presId="urn:microsoft.com/office/officeart/2005/8/layout/hProcess4"/>
    <dgm:cxn modelId="{0638FFDE-EEAD-405F-9FC5-AA0F6D6D93CB}" type="presParOf" srcId="{B2E7552E-C085-46E8-A23C-C83DFB6513C4}" destId="{EA0853EB-3FE9-46F3-BE52-B9EED8A38C08}" srcOrd="0" destOrd="0" presId="urn:microsoft.com/office/officeart/2005/8/layout/hProcess4"/>
    <dgm:cxn modelId="{BB482E65-BF50-42B9-B2D2-C19DA3A1344F}" type="presParOf" srcId="{B2E7552E-C085-46E8-A23C-C83DFB6513C4}" destId="{C91363C1-A919-440F-B770-ED6E1056EFD6}" srcOrd="1" destOrd="0" presId="urn:microsoft.com/office/officeart/2005/8/layout/hProcess4"/>
    <dgm:cxn modelId="{B483E495-850C-4336-882C-F570C5EBD77E}" type="presParOf" srcId="{B2E7552E-C085-46E8-A23C-C83DFB6513C4}" destId="{E4A82692-C980-41DA-BB8B-7F96B9B14090}" srcOrd="2" destOrd="0" presId="urn:microsoft.com/office/officeart/2005/8/layout/hProcess4"/>
    <dgm:cxn modelId="{A9DBCE39-26E6-462A-9460-7814901FC78A}" type="presParOf" srcId="{B2E7552E-C085-46E8-A23C-C83DFB6513C4}" destId="{7A7091CD-8CB0-44CE-AC58-E378B0C53D2A}" srcOrd="3" destOrd="0" presId="urn:microsoft.com/office/officeart/2005/8/layout/hProcess4"/>
    <dgm:cxn modelId="{A986ACD4-3678-4648-B072-A3E36255A197}" type="presParOf" srcId="{B2E7552E-C085-46E8-A23C-C83DFB6513C4}" destId="{41039A20-4683-4461-829E-F8636653BB6B}" srcOrd="4" destOrd="0" presId="urn:microsoft.com/office/officeart/2005/8/layout/hProcess4"/>
    <dgm:cxn modelId="{67F72243-C93A-42CA-A88E-F299CF36CF97}" type="presParOf" srcId="{8B4C1488-4688-4BAF-BD0B-3F0DDF2179FF}" destId="{D93B044F-DB25-4BEF-BFCB-94583677FEB1}" srcOrd="1" destOrd="0" presId="urn:microsoft.com/office/officeart/2005/8/layout/hProcess4"/>
    <dgm:cxn modelId="{E532D46B-8505-4E6C-B7E2-C7157775A9DB}" type="presParOf" srcId="{8B4C1488-4688-4BAF-BD0B-3F0DDF2179FF}" destId="{25D2E823-6165-4FD5-97FA-0D5A181FE48C}" srcOrd="2" destOrd="0" presId="urn:microsoft.com/office/officeart/2005/8/layout/hProcess4"/>
    <dgm:cxn modelId="{DF0B4F3E-BF89-493A-A2E4-284CDD76EDF9}" type="presParOf" srcId="{25D2E823-6165-4FD5-97FA-0D5A181FE48C}" destId="{CE5EF635-BB4B-41EB-80F2-853EB049FE55}" srcOrd="0" destOrd="0" presId="urn:microsoft.com/office/officeart/2005/8/layout/hProcess4"/>
    <dgm:cxn modelId="{FE76B7B1-6DC3-4E1A-8C2D-E9FD2B67478F}" type="presParOf" srcId="{25D2E823-6165-4FD5-97FA-0D5A181FE48C}" destId="{B9369E60-075B-4B50-86DB-A2B62A9E4E35}" srcOrd="1" destOrd="0" presId="urn:microsoft.com/office/officeart/2005/8/layout/hProcess4"/>
    <dgm:cxn modelId="{F16948FB-90E3-4DEF-9F66-332D5F38865F}" type="presParOf" srcId="{25D2E823-6165-4FD5-97FA-0D5A181FE48C}" destId="{E10F9F03-05D0-4DE6-89D2-DD13214DE686}" srcOrd="2" destOrd="0" presId="urn:microsoft.com/office/officeart/2005/8/layout/hProcess4"/>
    <dgm:cxn modelId="{B73F1266-B214-477F-B474-92A801AABB59}" type="presParOf" srcId="{25D2E823-6165-4FD5-97FA-0D5A181FE48C}" destId="{B0E588BE-9553-4295-900B-776BFC13529C}" srcOrd="3" destOrd="0" presId="urn:microsoft.com/office/officeart/2005/8/layout/hProcess4"/>
    <dgm:cxn modelId="{0D063896-FD9A-4CD2-AA65-C26041B41D58}" type="presParOf" srcId="{25D2E823-6165-4FD5-97FA-0D5A181FE48C}" destId="{E6FD4749-6CF3-4BC8-A863-6AD6A9C23368}" srcOrd="4" destOrd="0" presId="urn:microsoft.com/office/officeart/2005/8/layout/hProcess4"/>
    <dgm:cxn modelId="{40CB10F3-9330-472C-80A7-6ED84B8E70FE}" type="presParOf" srcId="{8B4C1488-4688-4BAF-BD0B-3F0DDF2179FF}" destId="{2BBC1D19-ADE4-4B87-A9EB-2101554DBE04}" srcOrd="3" destOrd="0" presId="urn:microsoft.com/office/officeart/2005/8/layout/hProcess4"/>
    <dgm:cxn modelId="{2FCB7E3F-6AEA-4824-9198-B0C1BC6487C7}" type="presParOf" srcId="{8B4C1488-4688-4BAF-BD0B-3F0DDF2179FF}" destId="{8B6A28AA-5A8C-47FA-B475-E060373CD1D4}" srcOrd="4" destOrd="0" presId="urn:microsoft.com/office/officeart/2005/8/layout/hProcess4"/>
    <dgm:cxn modelId="{B62779AA-EA85-4A35-82DE-602ECB9A60A0}" type="presParOf" srcId="{8B6A28AA-5A8C-47FA-B475-E060373CD1D4}" destId="{439AE5A7-22B8-488B-A325-5976EE53E452}" srcOrd="0" destOrd="0" presId="urn:microsoft.com/office/officeart/2005/8/layout/hProcess4"/>
    <dgm:cxn modelId="{60B04773-E687-45F5-94D6-26A07CE0DA41}" type="presParOf" srcId="{8B6A28AA-5A8C-47FA-B475-E060373CD1D4}" destId="{41F3EF10-BAFE-4E4B-93E3-4D5DA42CB129}" srcOrd="1" destOrd="0" presId="urn:microsoft.com/office/officeart/2005/8/layout/hProcess4"/>
    <dgm:cxn modelId="{0C9A800C-5AA6-496F-9D97-9FBFA4B769C2}" type="presParOf" srcId="{8B6A28AA-5A8C-47FA-B475-E060373CD1D4}" destId="{F77A64F0-349F-412C-82E7-730011513507}" srcOrd="2" destOrd="0" presId="urn:microsoft.com/office/officeart/2005/8/layout/hProcess4"/>
    <dgm:cxn modelId="{B0B4D2CE-DCB2-45ED-AF49-6D355D3616BB}" type="presParOf" srcId="{8B6A28AA-5A8C-47FA-B475-E060373CD1D4}" destId="{DB1E7896-D642-4085-BC69-EB0EFD07D82B}" srcOrd="3" destOrd="0" presId="urn:microsoft.com/office/officeart/2005/8/layout/hProcess4"/>
    <dgm:cxn modelId="{797F214A-06D3-4ED8-8293-665ACCA35DF4}" type="presParOf" srcId="{8B6A28AA-5A8C-47FA-B475-E060373CD1D4}" destId="{053EC2DF-D106-436B-916C-A53FE971E9F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8380A8-E38A-4521-A29F-B2471B287459}" type="doc">
      <dgm:prSet loTypeId="urn:microsoft.com/office/officeart/2005/8/layout/balance1" loCatId="relationship" qsTypeId="urn:microsoft.com/office/officeart/2005/8/quickstyle/simple1#4" qsCatId="simple" csTypeId="urn:microsoft.com/office/officeart/2005/8/colors/accent1_2#6" csCatId="accent1" phldr="1"/>
      <dgm:spPr/>
      <dgm:t>
        <a:bodyPr/>
        <a:lstStyle/>
        <a:p>
          <a:endParaRPr lang="en-IE"/>
        </a:p>
      </dgm:t>
    </dgm:pt>
    <dgm:pt modelId="{C0138FBB-9B4B-4CC6-AA61-512C38E48882}">
      <dgm:prSet phldrT="[Text]" custT="1"/>
      <dgm:spPr>
        <a:solidFill>
          <a:srgbClr val="FFFF00">
            <a:alpha val="90000"/>
          </a:srgbClr>
        </a:solidFill>
      </dgm:spPr>
      <dgm:t>
        <a:bodyPr/>
        <a:lstStyle/>
        <a:p>
          <a:r>
            <a:rPr lang="en-IE" sz="1400" b="1" dirty="0" smtClean="0"/>
            <a:t>Absence of Parental Authority</a:t>
          </a:r>
          <a:endParaRPr lang="en-IE" sz="1400" b="1" dirty="0"/>
        </a:p>
      </dgm:t>
    </dgm:pt>
    <dgm:pt modelId="{248EAB31-D630-4A0C-89B9-D57FE9019A36}" type="parTrans" cxnId="{7CA1FDE2-A5A2-4549-B0B1-5430FC94026A}">
      <dgm:prSet/>
      <dgm:spPr/>
      <dgm:t>
        <a:bodyPr/>
        <a:lstStyle/>
        <a:p>
          <a:endParaRPr lang="en-IE"/>
        </a:p>
      </dgm:t>
    </dgm:pt>
    <dgm:pt modelId="{9549ECFB-E022-4602-A3AF-2A1E0B9EB600}" type="sibTrans" cxnId="{7CA1FDE2-A5A2-4549-B0B1-5430FC94026A}">
      <dgm:prSet/>
      <dgm:spPr/>
      <dgm:t>
        <a:bodyPr/>
        <a:lstStyle/>
        <a:p>
          <a:endParaRPr lang="en-IE"/>
        </a:p>
      </dgm:t>
    </dgm:pt>
    <dgm:pt modelId="{0A087B94-EA0C-4A97-B66C-00D7695E5467}">
      <dgm:prSet phldrT="[Text]" custT="1"/>
      <dgm:spPr>
        <a:solidFill>
          <a:schemeClr val="accent3">
            <a:lumMod val="40000"/>
            <a:lumOff val="60000"/>
          </a:schemeClr>
        </a:solidFill>
      </dgm:spPr>
      <dgm:t>
        <a:bodyPr/>
        <a:lstStyle/>
        <a:p>
          <a:r>
            <a:rPr lang="en-IE" sz="1800" b="1" dirty="0" smtClean="0">
              <a:solidFill>
                <a:schemeClr val="tx1"/>
              </a:solidFill>
            </a:rPr>
            <a:t>Control</a:t>
          </a:r>
          <a:endParaRPr lang="en-IE" sz="1800" b="1" dirty="0">
            <a:solidFill>
              <a:schemeClr val="tx1"/>
            </a:solidFill>
          </a:endParaRPr>
        </a:p>
      </dgm:t>
    </dgm:pt>
    <dgm:pt modelId="{E68371A9-F68C-4717-977D-B27C2DB057BD}" type="parTrans" cxnId="{A2356B16-DD0C-4387-BE03-FC0CE7383D1C}">
      <dgm:prSet/>
      <dgm:spPr/>
      <dgm:t>
        <a:bodyPr/>
        <a:lstStyle/>
        <a:p>
          <a:endParaRPr lang="en-IE"/>
        </a:p>
      </dgm:t>
    </dgm:pt>
    <dgm:pt modelId="{81CFBEC2-1869-4185-8C3D-DB9FA17C0EAC}" type="sibTrans" cxnId="{A2356B16-DD0C-4387-BE03-FC0CE7383D1C}">
      <dgm:prSet/>
      <dgm:spPr/>
      <dgm:t>
        <a:bodyPr/>
        <a:lstStyle/>
        <a:p>
          <a:endParaRPr lang="en-IE"/>
        </a:p>
      </dgm:t>
    </dgm:pt>
    <dgm:pt modelId="{F185760C-3588-4899-BC6F-66C839A3F8F2}">
      <dgm:prSet phldrT="[Text]" custT="1"/>
      <dgm:spPr>
        <a:solidFill>
          <a:srgbClr val="FF99FF"/>
        </a:solidFill>
      </dgm:spPr>
      <dgm:t>
        <a:bodyPr/>
        <a:lstStyle/>
        <a:p>
          <a:r>
            <a:rPr lang="en-IE" sz="1800" b="1" dirty="0" smtClean="0">
              <a:solidFill>
                <a:schemeClr val="tx1"/>
              </a:solidFill>
            </a:rPr>
            <a:t>Empowered</a:t>
          </a:r>
          <a:endParaRPr lang="en-IE" sz="1800" b="1" dirty="0">
            <a:solidFill>
              <a:schemeClr val="tx1"/>
            </a:solidFill>
          </a:endParaRPr>
        </a:p>
      </dgm:t>
    </dgm:pt>
    <dgm:pt modelId="{8CA39160-3151-4B99-AB45-63F60B7D8588}" type="parTrans" cxnId="{22398CA0-8D18-4E37-9425-65B48DAFA6C7}">
      <dgm:prSet/>
      <dgm:spPr/>
      <dgm:t>
        <a:bodyPr/>
        <a:lstStyle/>
        <a:p>
          <a:endParaRPr lang="en-IE"/>
        </a:p>
      </dgm:t>
    </dgm:pt>
    <dgm:pt modelId="{6C8B69F9-9DFC-49A9-8B88-153554B64A82}" type="sibTrans" cxnId="{22398CA0-8D18-4E37-9425-65B48DAFA6C7}">
      <dgm:prSet/>
      <dgm:spPr/>
      <dgm:t>
        <a:bodyPr/>
        <a:lstStyle/>
        <a:p>
          <a:endParaRPr lang="en-IE"/>
        </a:p>
      </dgm:t>
    </dgm:pt>
    <dgm:pt modelId="{2B10558C-F2DB-4EA1-9D1A-90B705C34E4F}">
      <dgm:prSet phldrT="[Text]" custT="1"/>
      <dgm:spPr>
        <a:solidFill>
          <a:srgbClr val="FFFF00"/>
        </a:solidFill>
      </dgm:spPr>
      <dgm:t>
        <a:bodyPr/>
        <a:lstStyle/>
        <a:p>
          <a:r>
            <a:rPr lang="en-IE" sz="1800" b="1" dirty="0" smtClean="0">
              <a:solidFill>
                <a:schemeClr val="tx1"/>
              </a:solidFill>
            </a:rPr>
            <a:t>Frustrated</a:t>
          </a:r>
          <a:endParaRPr lang="en-IE" sz="1800" b="1" dirty="0">
            <a:solidFill>
              <a:schemeClr val="tx1"/>
            </a:solidFill>
          </a:endParaRPr>
        </a:p>
      </dgm:t>
    </dgm:pt>
    <dgm:pt modelId="{92647566-8EBC-4D50-93A1-641A6286AF8E}" type="parTrans" cxnId="{2E21E697-0E72-4EC6-930E-1AE4191AAB6D}">
      <dgm:prSet/>
      <dgm:spPr/>
      <dgm:t>
        <a:bodyPr/>
        <a:lstStyle/>
        <a:p>
          <a:endParaRPr lang="en-IE"/>
        </a:p>
      </dgm:t>
    </dgm:pt>
    <dgm:pt modelId="{31A683FB-DBC6-4CFD-B6E5-069D97156A7A}" type="sibTrans" cxnId="{2E21E697-0E72-4EC6-930E-1AE4191AAB6D}">
      <dgm:prSet/>
      <dgm:spPr/>
      <dgm:t>
        <a:bodyPr/>
        <a:lstStyle/>
        <a:p>
          <a:endParaRPr lang="en-IE"/>
        </a:p>
      </dgm:t>
    </dgm:pt>
    <dgm:pt modelId="{9F54B35E-1A17-4934-BFE8-5B5B07854B9D}">
      <dgm:prSet phldrT="[Text]" custT="1"/>
      <dgm:spPr>
        <a:solidFill>
          <a:schemeClr val="accent1">
            <a:lumMod val="20000"/>
            <a:lumOff val="80000"/>
          </a:schemeClr>
        </a:solidFill>
      </dgm:spPr>
      <dgm:t>
        <a:bodyPr/>
        <a:lstStyle/>
        <a:p>
          <a:r>
            <a:rPr lang="en-IE" sz="1800" b="1" dirty="0" smtClean="0">
              <a:solidFill>
                <a:schemeClr val="tx1"/>
              </a:solidFill>
            </a:rPr>
            <a:t>Guilt</a:t>
          </a:r>
          <a:endParaRPr lang="en-IE" sz="1800" b="1" dirty="0">
            <a:solidFill>
              <a:schemeClr val="tx1"/>
            </a:solidFill>
          </a:endParaRPr>
        </a:p>
      </dgm:t>
    </dgm:pt>
    <dgm:pt modelId="{C515CAD4-7D00-403D-83D1-144B7EBC52C8}" type="parTrans" cxnId="{5C5A7F5D-C320-4A0C-8029-A7EDE4452273}">
      <dgm:prSet/>
      <dgm:spPr/>
      <dgm:t>
        <a:bodyPr/>
        <a:lstStyle/>
        <a:p>
          <a:endParaRPr lang="en-IE"/>
        </a:p>
      </dgm:t>
    </dgm:pt>
    <dgm:pt modelId="{6DD74DC2-D04B-4C1D-A391-5090BC27F8B8}" type="sibTrans" cxnId="{5C5A7F5D-C320-4A0C-8029-A7EDE4452273}">
      <dgm:prSet/>
      <dgm:spPr/>
      <dgm:t>
        <a:bodyPr/>
        <a:lstStyle/>
        <a:p>
          <a:endParaRPr lang="en-IE"/>
        </a:p>
      </dgm:t>
    </dgm:pt>
    <dgm:pt modelId="{2E0D9EEC-E882-4A1A-9880-21830C43130D}">
      <dgm:prSet phldrT="[Text]" custT="1"/>
      <dgm:spPr>
        <a:solidFill>
          <a:schemeClr val="accent3">
            <a:lumMod val="40000"/>
            <a:lumOff val="60000"/>
          </a:schemeClr>
        </a:solidFill>
      </dgm:spPr>
      <dgm:t>
        <a:bodyPr/>
        <a:lstStyle/>
        <a:p>
          <a:r>
            <a:rPr lang="en-IE" sz="1800" b="1" dirty="0" smtClean="0">
              <a:solidFill>
                <a:schemeClr val="tx1"/>
              </a:solidFill>
            </a:rPr>
            <a:t>Shame</a:t>
          </a:r>
          <a:endParaRPr lang="en-IE" sz="1800" b="1" dirty="0">
            <a:solidFill>
              <a:schemeClr val="tx1"/>
            </a:solidFill>
          </a:endParaRPr>
        </a:p>
      </dgm:t>
    </dgm:pt>
    <dgm:pt modelId="{9890F94B-C552-48C0-8D1E-817AF3879771}" type="parTrans" cxnId="{2E15928F-B0FB-4CA7-841B-CBF0FA547D21}">
      <dgm:prSet/>
      <dgm:spPr/>
      <dgm:t>
        <a:bodyPr/>
        <a:lstStyle/>
        <a:p>
          <a:endParaRPr lang="en-IE"/>
        </a:p>
      </dgm:t>
    </dgm:pt>
    <dgm:pt modelId="{9CB3EEAA-69F3-47A1-933A-5270BE9E8A23}" type="sibTrans" cxnId="{2E15928F-B0FB-4CA7-841B-CBF0FA547D21}">
      <dgm:prSet/>
      <dgm:spPr/>
      <dgm:t>
        <a:bodyPr/>
        <a:lstStyle/>
        <a:p>
          <a:endParaRPr lang="en-IE"/>
        </a:p>
      </dgm:t>
    </dgm:pt>
    <dgm:pt modelId="{E4B5D644-5522-4601-8772-D397CF40CA77}">
      <dgm:prSet phldrT="[Text]" custAng="21360000" custScaleY="73479" custLinFactY="-33952" custLinFactNeighborX="5047" custLinFactNeighborY="-100000"/>
      <dgm:spPr/>
      <dgm:t>
        <a:bodyPr/>
        <a:lstStyle/>
        <a:p>
          <a:endParaRPr lang="en-IE"/>
        </a:p>
      </dgm:t>
    </dgm:pt>
    <dgm:pt modelId="{4F8DC176-DC81-45CF-8989-0BC2C6958813}" type="sibTrans" cxnId="{D1B902A4-9739-469D-A23E-B7E4730DDD65}">
      <dgm:prSet/>
      <dgm:spPr/>
      <dgm:t>
        <a:bodyPr/>
        <a:lstStyle/>
        <a:p>
          <a:endParaRPr lang="en-IE"/>
        </a:p>
      </dgm:t>
    </dgm:pt>
    <dgm:pt modelId="{239D919A-6BC1-4218-8B73-3E8FF9F72140}" type="parTrans" cxnId="{D1B902A4-9739-469D-A23E-B7E4730DDD65}">
      <dgm:prSet/>
      <dgm:spPr/>
      <dgm:t>
        <a:bodyPr/>
        <a:lstStyle/>
        <a:p>
          <a:endParaRPr lang="en-IE"/>
        </a:p>
      </dgm:t>
    </dgm:pt>
    <dgm:pt modelId="{071D55C4-58DF-49A5-971C-671C976A24CC}">
      <dgm:prSet phldrT="[Text]" custScaleY="47059" custLinFactNeighborX="11189" custLinFactNeighborY="-24242"/>
      <dgm:spPr/>
      <dgm:t>
        <a:bodyPr/>
        <a:lstStyle/>
        <a:p>
          <a:endParaRPr lang="en-IE"/>
        </a:p>
      </dgm:t>
    </dgm:pt>
    <dgm:pt modelId="{FAA16545-ABAF-47AA-B37B-DD12527F5685}" type="parTrans" cxnId="{949EF0D9-6F02-44ED-B0E6-075685FC0DE9}">
      <dgm:prSet/>
      <dgm:spPr/>
      <dgm:t>
        <a:bodyPr/>
        <a:lstStyle/>
        <a:p>
          <a:endParaRPr lang="en-IE"/>
        </a:p>
      </dgm:t>
    </dgm:pt>
    <dgm:pt modelId="{CFE0C75E-4DF3-4D43-BDA9-7D05157EB85A}" type="sibTrans" cxnId="{949EF0D9-6F02-44ED-B0E6-075685FC0DE9}">
      <dgm:prSet/>
      <dgm:spPr/>
      <dgm:t>
        <a:bodyPr/>
        <a:lstStyle/>
        <a:p>
          <a:endParaRPr lang="en-IE"/>
        </a:p>
      </dgm:t>
    </dgm:pt>
    <dgm:pt modelId="{F024F30A-A612-4C3C-9BF2-CB7A4465D4DB}">
      <dgm:prSet phldrT="[Text]" custT="1"/>
      <dgm:spPr>
        <a:solidFill>
          <a:schemeClr val="accent4">
            <a:lumMod val="40000"/>
            <a:lumOff val="60000"/>
            <a:alpha val="90000"/>
          </a:schemeClr>
        </a:solidFill>
      </dgm:spPr>
      <dgm:t>
        <a:bodyPr/>
        <a:lstStyle/>
        <a:p>
          <a:r>
            <a:rPr lang="en-IE" sz="1800" b="1" dirty="0" smtClean="0"/>
            <a:t>Lack of Belief/Skills</a:t>
          </a:r>
        </a:p>
      </dgm:t>
    </dgm:pt>
    <dgm:pt modelId="{DA2651A4-C895-4C27-A1E7-E2EB21EC5254}" type="sibTrans" cxnId="{63007C74-4D61-42C4-A7E9-A4333AB5EBC6}">
      <dgm:prSet/>
      <dgm:spPr/>
      <dgm:t>
        <a:bodyPr/>
        <a:lstStyle/>
        <a:p>
          <a:endParaRPr lang="en-IE"/>
        </a:p>
      </dgm:t>
    </dgm:pt>
    <dgm:pt modelId="{8CE46193-FB7A-435D-8339-61C1EA5AE7CA}" type="parTrans" cxnId="{63007C74-4D61-42C4-A7E9-A4333AB5EBC6}">
      <dgm:prSet/>
      <dgm:spPr/>
      <dgm:t>
        <a:bodyPr/>
        <a:lstStyle/>
        <a:p>
          <a:endParaRPr lang="en-IE"/>
        </a:p>
      </dgm:t>
    </dgm:pt>
    <dgm:pt modelId="{D84BF646-C909-418F-BCC8-4BB7CBEAA20D}" type="pres">
      <dgm:prSet presAssocID="{CB8380A8-E38A-4521-A29F-B2471B287459}" presName="outerComposite" presStyleCnt="0">
        <dgm:presLayoutVars>
          <dgm:chMax val="2"/>
          <dgm:animLvl val="lvl"/>
          <dgm:resizeHandles val="exact"/>
        </dgm:presLayoutVars>
      </dgm:prSet>
      <dgm:spPr/>
      <dgm:t>
        <a:bodyPr/>
        <a:lstStyle/>
        <a:p>
          <a:endParaRPr lang="en-IE"/>
        </a:p>
      </dgm:t>
    </dgm:pt>
    <dgm:pt modelId="{45D96E84-1544-47D3-B527-17D5BC811F11}" type="pres">
      <dgm:prSet presAssocID="{CB8380A8-E38A-4521-A29F-B2471B287459}" presName="dummyMaxCanvas" presStyleCnt="0"/>
      <dgm:spPr/>
    </dgm:pt>
    <dgm:pt modelId="{1CF10EC6-D1D6-444C-8390-4D008FF08C2B}" type="pres">
      <dgm:prSet presAssocID="{CB8380A8-E38A-4521-A29F-B2471B287459}" presName="parentComposite" presStyleCnt="0"/>
      <dgm:spPr/>
    </dgm:pt>
    <dgm:pt modelId="{350318E3-0A8B-4E31-A569-CCCD8E4F8641}" type="pres">
      <dgm:prSet presAssocID="{CB8380A8-E38A-4521-A29F-B2471B287459}" presName="parent1" presStyleLbl="alignAccFollowNode1" presStyleIdx="0" presStyleCnt="4" custScaleX="78470" custScaleY="60427" custLinFactNeighborX="13765" custLinFactNeighborY="61315">
        <dgm:presLayoutVars>
          <dgm:chMax val="4"/>
        </dgm:presLayoutVars>
      </dgm:prSet>
      <dgm:spPr/>
      <dgm:t>
        <a:bodyPr/>
        <a:lstStyle/>
        <a:p>
          <a:endParaRPr lang="en-IE"/>
        </a:p>
      </dgm:t>
    </dgm:pt>
    <dgm:pt modelId="{05FB05BA-A703-4549-8837-AEC24DA92B94}" type="pres">
      <dgm:prSet presAssocID="{CB8380A8-E38A-4521-A29F-B2471B287459}" presName="parent2" presStyleLbl="alignAccFollowNode1" presStyleIdx="1" presStyleCnt="4" custScaleX="80441" custScaleY="57838" custLinFactNeighborX="10641" custLinFactNeighborY="63951">
        <dgm:presLayoutVars>
          <dgm:chMax val="4"/>
        </dgm:presLayoutVars>
      </dgm:prSet>
      <dgm:spPr/>
      <dgm:t>
        <a:bodyPr/>
        <a:lstStyle/>
        <a:p>
          <a:endParaRPr lang="en-IE"/>
        </a:p>
      </dgm:t>
    </dgm:pt>
    <dgm:pt modelId="{6882E10E-11EE-4FFB-B162-9EEFA5E3EA0C}" type="pres">
      <dgm:prSet presAssocID="{CB8380A8-E38A-4521-A29F-B2471B287459}" presName="childrenComposite" presStyleCnt="0"/>
      <dgm:spPr/>
    </dgm:pt>
    <dgm:pt modelId="{1BAD2FBF-E0B2-49EE-9F5A-03C9E1AC8FC3}" type="pres">
      <dgm:prSet presAssocID="{CB8380A8-E38A-4521-A29F-B2471B287459}" presName="dummyMaxCanvas_ChildArea" presStyleCnt="0"/>
      <dgm:spPr/>
    </dgm:pt>
    <dgm:pt modelId="{5781E3DD-507F-41DC-B51D-1A160C03809C}" type="pres">
      <dgm:prSet presAssocID="{CB8380A8-E38A-4521-A29F-B2471B287459}" presName="fulcrum" presStyleLbl="alignAccFollowNode1" presStyleIdx="2" presStyleCnt="4" custScaleY="39889" custLinFactNeighborX="3517" custLinFactNeighborY="71396"/>
      <dgm:spPr>
        <a:solidFill>
          <a:srgbClr val="00B050">
            <a:alpha val="90000"/>
          </a:srgbClr>
        </a:solidFill>
      </dgm:spPr>
      <dgm:t>
        <a:bodyPr/>
        <a:lstStyle/>
        <a:p>
          <a:endParaRPr lang="en-IE"/>
        </a:p>
      </dgm:t>
    </dgm:pt>
    <dgm:pt modelId="{2B90B2D1-5A92-498C-B534-A03FE58624A7}" type="pres">
      <dgm:prSet presAssocID="{CB8380A8-E38A-4521-A29F-B2471B287459}" presName="balance_23" presStyleLbl="alignAccFollowNode1" presStyleIdx="3" presStyleCnt="4" custScaleX="84698" custScaleY="103727" custLinFactNeighborX="2096" custLinFactNeighborY="70242">
        <dgm:presLayoutVars>
          <dgm:bulletEnabled val="1"/>
        </dgm:presLayoutVars>
      </dgm:prSet>
      <dgm:spPr>
        <a:solidFill>
          <a:srgbClr val="00B050">
            <a:alpha val="90000"/>
          </a:srgbClr>
        </a:solidFill>
      </dgm:spPr>
      <dgm:t>
        <a:bodyPr/>
        <a:lstStyle/>
        <a:p>
          <a:endParaRPr lang="en-IE"/>
        </a:p>
      </dgm:t>
    </dgm:pt>
    <dgm:pt modelId="{136E4741-7D89-47AF-9F84-31BFD0B73DA0}" type="pres">
      <dgm:prSet presAssocID="{CB8380A8-E38A-4521-A29F-B2471B287459}" presName="right_23_1" presStyleLbl="node1" presStyleIdx="0" presStyleCnt="5" custScaleX="88531" custScaleY="54487" custLinFactNeighborX="-273" custLinFactNeighborY="74735">
        <dgm:presLayoutVars>
          <dgm:bulletEnabled val="1"/>
        </dgm:presLayoutVars>
      </dgm:prSet>
      <dgm:spPr/>
      <dgm:t>
        <a:bodyPr/>
        <a:lstStyle/>
        <a:p>
          <a:endParaRPr lang="en-IE"/>
        </a:p>
      </dgm:t>
    </dgm:pt>
    <dgm:pt modelId="{FE39CA77-B779-4032-8F80-578FF13F2AC9}" type="pres">
      <dgm:prSet presAssocID="{CB8380A8-E38A-4521-A29F-B2471B287459}" presName="right_23_2" presStyleLbl="node1" presStyleIdx="1" presStyleCnt="5" custAng="21360000" custScaleX="82814" custScaleY="60471" custLinFactNeighborX="-496" custLinFactNeighborY="31707">
        <dgm:presLayoutVars>
          <dgm:bulletEnabled val="1"/>
        </dgm:presLayoutVars>
      </dgm:prSet>
      <dgm:spPr/>
      <dgm:t>
        <a:bodyPr/>
        <a:lstStyle/>
        <a:p>
          <a:endParaRPr lang="en-IE"/>
        </a:p>
      </dgm:t>
    </dgm:pt>
    <dgm:pt modelId="{716D65CB-894E-4656-AAC9-EC980D56CC73}" type="pres">
      <dgm:prSet presAssocID="{CB8380A8-E38A-4521-A29F-B2471B287459}" presName="right_23_3" presStyleLbl="node1" presStyleIdx="2" presStyleCnt="5" custAng="21360000" custScaleX="83272" custScaleY="57945" custLinFactNeighborX="-2042" custLinFactNeighborY="81314">
        <dgm:presLayoutVars>
          <dgm:bulletEnabled val="1"/>
        </dgm:presLayoutVars>
      </dgm:prSet>
      <dgm:spPr/>
      <dgm:t>
        <a:bodyPr/>
        <a:lstStyle/>
        <a:p>
          <a:endParaRPr lang="en-IE"/>
        </a:p>
      </dgm:t>
    </dgm:pt>
    <dgm:pt modelId="{3B7EF899-0F16-4D31-AACA-C8B4672F7A48}" type="pres">
      <dgm:prSet presAssocID="{CB8380A8-E38A-4521-A29F-B2471B287459}" presName="left_23_1" presStyleLbl="node1" presStyleIdx="3" presStyleCnt="5" custAng="21360000" custScaleX="79182" custScaleY="72941" custLinFactY="-35626" custLinFactNeighborX="6838" custLinFactNeighborY="-100000">
        <dgm:presLayoutVars>
          <dgm:bulletEnabled val="1"/>
        </dgm:presLayoutVars>
      </dgm:prSet>
      <dgm:spPr/>
      <dgm:t>
        <a:bodyPr/>
        <a:lstStyle/>
        <a:p>
          <a:endParaRPr lang="en-IE"/>
        </a:p>
      </dgm:t>
    </dgm:pt>
    <dgm:pt modelId="{E8DC8D19-0B1F-4235-9B26-9B96CC3E048D}" type="pres">
      <dgm:prSet presAssocID="{CB8380A8-E38A-4521-A29F-B2471B287459}" presName="left_23_2" presStyleLbl="node1" presStyleIdx="4" presStyleCnt="5" custAng="21360000" custScaleX="81664" custScaleY="58712" custLinFactNeighborX="3332" custLinFactNeighborY="-87984">
        <dgm:presLayoutVars>
          <dgm:bulletEnabled val="1"/>
        </dgm:presLayoutVars>
      </dgm:prSet>
      <dgm:spPr/>
      <dgm:t>
        <a:bodyPr/>
        <a:lstStyle/>
        <a:p>
          <a:endParaRPr lang="en-IE"/>
        </a:p>
      </dgm:t>
    </dgm:pt>
  </dgm:ptLst>
  <dgm:cxnLst>
    <dgm:cxn modelId="{2A39AFCA-863D-403C-94C6-E7CACF08FD82}" type="presOf" srcId="{CB8380A8-E38A-4521-A29F-B2471B287459}" destId="{D84BF646-C909-418F-BCC8-4BB7CBEAA20D}" srcOrd="0" destOrd="0" presId="urn:microsoft.com/office/officeart/2005/8/layout/balance1"/>
    <dgm:cxn modelId="{949EF0D9-6F02-44ED-B0E6-075685FC0DE9}" srcId="{CB8380A8-E38A-4521-A29F-B2471B287459}" destId="{071D55C4-58DF-49A5-971C-671C976A24CC}" srcOrd="3" destOrd="0" parTransId="{FAA16545-ABAF-47AA-B37B-DD12527F5685}" sibTransId="{CFE0C75E-4DF3-4D43-BDA9-7D05157EB85A}"/>
    <dgm:cxn modelId="{D1B902A4-9739-469D-A23E-B7E4730DDD65}" srcId="{CB8380A8-E38A-4521-A29F-B2471B287459}" destId="{E4B5D644-5522-4601-8772-D397CF40CA77}" srcOrd="2" destOrd="0" parTransId="{239D919A-6BC1-4218-8B73-3E8FF9F72140}" sibTransId="{4F8DC176-DC81-45CF-8989-0BC2C6958813}"/>
    <dgm:cxn modelId="{1852D87F-1149-484A-8F50-E03CECB226EF}" type="presOf" srcId="{C0138FBB-9B4B-4CC6-AA61-512C38E48882}" destId="{350318E3-0A8B-4E31-A569-CCCD8E4F8641}" srcOrd="0" destOrd="0" presId="urn:microsoft.com/office/officeart/2005/8/layout/balance1"/>
    <dgm:cxn modelId="{812A170B-3B9E-49B3-8009-8577CD42DB6F}" type="presOf" srcId="{2B10558C-F2DB-4EA1-9D1A-90B705C34E4F}" destId="{136E4741-7D89-47AF-9F84-31BFD0B73DA0}" srcOrd="0" destOrd="0" presId="urn:microsoft.com/office/officeart/2005/8/layout/balance1"/>
    <dgm:cxn modelId="{22398CA0-8D18-4E37-9425-65B48DAFA6C7}" srcId="{C0138FBB-9B4B-4CC6-AA61-512C38E48882}" destId="{F185760C-3588-4899-BC6F-66C839A3F8F2}" srcOrd="1" destOrd="0" parTransId="{8CA39160-3151-4B99-AB45-63F60B7D8588}" sibTransId="{6C8B69F9-9DFC-49A9-8B88-153554B64A82}"/>
    <dgm:cxn modelId="{2E21E697-0E72-4EC6-930E-1AE4191AAB6D}" srcId="{F024F30A-A612-4C3C-9BF2-CB7A4465D4DB}" destId="{2B10558C-F2DB-4EA1-9D1A-90B705C34E4F}" srcOrd="0" destOrd="0" parTransId="{92647566-8EBC-4D50-93A1-641A6286AF8E}" sibTransId="{31A683FB-DBC6-4CFD-B6E5-069D97156A7A}"/>
    <dgm:cxn modelId="{A2356B16-DD0C-4387-BE03-FC0CE7383D1C}" srcId="{C0138FBB-9B4B-4CC6-AA61-512C38E48882}" destId="{0A087B94-EA0C-4A97-B66C-00D7695E5467}" srcOrd="0" destOrd="0" parTransId="{E68371A9-F68C-4717-977D-B27C2DB057BD}" sibTransId="{81CFBEC2-1869-4185-8C3D-DB9FA17C0EAC}"/>
    <dgm:cxn modelId="{7CA1FDE2-A5A2-4549-B0B1-5430FC94026A}" srcId="{CB8380A8-E38A-4521-A29F-B2471B287459}" destId="{C0138FBB-9B4B-4CC6-AA61-512C38E48882}" srcOrd="0" destOrd="0" parTransId="{248EAB31-D630-4A0C-89B9-D57FE9019A36}" sibTransId="{9549ECFB-E022-4602-A3AF-2A1E0B9EB600}"/>
    <dgm:cxn modelId="{5C5A7F5D-C320-4A0C-8029-A7EDE4452273}" srcId="{F024F30A-A612-4C3C-9BF2-CB7A4465D4DB}" destId="{9F54B35E-1A17-4934-BFE8-5B5B07854B9D}" srcOrd="1" destOrd="0" parTransId="{C515CAD4-7D00-403D-83D1-144B7EBC52C8}" sibTransId="{6DD74DC2-D04B-4C1D-A391-5090BC27F8B8}"/>
    <dgm:cxn modelId="{63007C74-4D61-42C4-A7E9-A4333AB5EBC6}" srcId="{CB8380A8-E38A-4521-A29F-B2471B287459}" destId="{F024F30A-A612-4C3C-9BF2-CB7A4465D4DB}" srcOrd="1" destOrd="0" parTransId="{8CE46193-FB7A-435D-8339-61C1EA5AE7CA}" sibTransId="{DA2651A4-C895-4C27-A1E7-E2EB21EC5254}"/>
    <dgm:cxn modelId="{027929FA-8A14-40C4-AE45-0612290842F3}" type="presOf" srcId="{0A087B94-EA0C-4A97-B66C-00D7695E5467}" destId="{3B7EF899-0F16-4D31-AACA-C8B4672F7A48}" srcOrd="0" destOrd="0" presId="urn:microsoft.com/office/officeart/2005/8/layout/balance1"/>
    <dgm:cxn modelId="{CB3DB132-35D6-4B6D-9D6E-C17A0B5D1E51}" type="presOf" srcId="{2E0D9EEC-E882-4A1A-9880-21830C43130D}" destId="{716D65CB-894E-4656-AAC9-EC980D56CC73}" srcOrd="0" destOrd="0" presId="urn:microsoft.com/office/officeart/2005/8/layout/balance1"/>
    <dgm:cxn modelId="{FA161C71-4AD9-42D7-BCAB-5E11CA83C0A8}" type="presOf" srcId="{9F54B35E-1A17-4934-BFE8-5B5B07854B9D}" destId="{FE39CA77-B779-4032-8F80-578FF13F2AC9}" srcOrd="0" destOrd="0" presId="urn:microsoft.com/office/officeart/2005/8/layout/balance1"/>
    <dgm:cxn modelId="{3507504F-B199-4159-B39E-F1AF2FF18C00}" type="presOf" srcId="{F185760C-3588-4899-BC6F-66C839A3F8F2}" destId="{E8DC8D19-0B1F-4235-9B26-9B96CC3E048D}" srcOrd="0" destOrd="0" presId="urn:microsoft.com/office/officeart/2005/8/layout/balance1"/>
    <dgm:cxn modelId="{2E15928F-B0FB-4CA7-841B-CBF0FA547D21}" srcId="{F024F30A-A612-4C3C-9BF2-CB7A4465D4DB}" destId="{2E0D9EEC-E882-4A1A-9880-21830C43130D}" srcOrd="2" destOrd="0" parTransId="{9890F94B-C552-48C0-8D1E-817AF3879771}" sibTransId="{9CB3EEAA-69F3-47A1-933A-5270BE9E8A23}"/>
    <dgm:cxn modelId="{9EFD1F8C-B66A-4A16-8ED3-5982D91892CA}" type="presOf" srcId="{F024F30A-A612-4C3C-9BF2-CB7A4465D4DB}" destId="{05FB05BA-A703-4549-8837-AEC24DA92B94}" srcOrd="0" destOrd="0" presId="urn:microsoft.com/office/officeart/2005/8/layout/balance1"/>
    <dgm:cxn modelId="{40ECA443-E0EB-480F-B170-B54497C48FF6}" type="presParOf" srcId="{D84BF646-C909-418F-BCC8-4BB7CBEAA20D}" destId="{45D96E84-1544-47D3-B527-17D5BC811F11}" srcOrd="0" destOrd="0" presId="urn:microsoft.com/office/officeart/2005/8/layout/balance1"/>
    <dgm:cxn modelId="{868537D2-F166-4A75-80CC-408140CB058C}" type="presParOf" srcId="{D84BF646-C909-418F-BCC8-4BB7CBEAA20D}" destId="{1CF10EC6-D1D6-444C-8390-4D008FF08C2B}" srcOrd="1" destOrd="0" presId="urn:microsoft.com/office/officeart/2005/8/layout/balance1"/>
    <dgm:cxn modelId="{BC529C9A-50A0-49E3-9545-208C58435B36}" type="presParOf" srcId="{1CF10EC6-D1D6-444C-8390-4D008FF08C2B}" destId="{350318E3-0A8B-4E31-A569-CCCD8E4F8641}" srcOrd="0" destOrd="0" presId="urn:microsoft.com/office/officeart/2005/8/layout/balance1"/>
    <dgm:cxn modelId="{491D239C-EA08-42C9-B0F7-98B571F88F59}" type="presParOf" srcId="{1CF10EC6-D1D6-444C-8390-4D008FF08C2B}" destId="{05FB05BA-A703-4549-8837-AEC24DA92B94}" srcOrd="1" destOrd="0" presId="urn:microsoft.com/office/officeart/2005/8/layout/balance1"/>
    <dgm:cxn modelId="{CAE500CF-FFB3-4B91-A906-A1214E6B9075}" type="presParOf" srcId="{D84BF646-C909-418F-BCC8-4BB7CBEAA20D}" destId="{6882E10E-11EE-4FFB-B162-9EEFA5E3EA0C}" srcOrd="2" destOrd="0" presId="urn:microsoft.com/office/officeart/2005/8/layout/balance1"/>
    <dgm:cxn modelId="{5F777CF9-33B3-4E4A-AE4F-17342B4D9C04}" type="presParOf" srcId="{6882E10E-11EE-4FFB-B162-9EEFA5E3EA0C}" destId="{1BAD2FBF-E0B2-49EE-9F5A-03C9E1AC8FC3}" srcOrd="0" destOrd="0" presId="urn:microsoft.com/office/officeart/2005/8/layout/balance1"/>
    <dgm:cxn modelId="{2F3FE313-D4CA-4E3F-AF58-99960B0D2F5B}" type="presParOf" srcId="{6882E10E-11EE-4FFB-B162-9EEFA5E3EA0C}" destId="{5781E3DD-507F-41DC-B51D-1A160C03809C}" srcOrd="1" destOrd="0" presId="urn:microsoft.com/office/officeart/2005/8/layout/balance1"/>
    <dgm:cxn modelId="{49B97249-9083-4C8B-92FB-643AB36917CE}" type="presParOf" srcId="{6882E10E-11EE-4FFB-B162-9EEFA5E3EA0C}" destId="{2B90B2D1-5A92-498C-B534-A03FE58624A7}" srcOrd="2" destOrd="0" presId="urn:microsoft.com/office/officeart/2005/8/layout/balance1"/>
    <dgm:cxn modelId="{4D860EAD-44B6-4019-B5D5-D807928357C7}" type="presParOf" srcId="{6882E10E-11EE-4FFB-B162-9EEFA5E3EA0C}" destId="{136E4741-7D89-47AF-9F84-31BFD0B73DA0}" srcOrd="3" destOrd="0" presId="urn:microsoft.com/office/officeart/2005/8/layout/balance1"/>
    <dgm:cxn modelId="{96445B41-54BE-4D35-874B-4B87E4695E5F}" type="presParOf" srcId="{6882E10E-11EE-4FFB-B162-9EEFA5E3EA0C}" destId="{FE39CA77-B779-4032-8F80-578FF13F2AC9}" srcOrd="4" destOrd="0" presId="urn:microsoft.com/office/officeart/2005/8/layout/balance1"/>
    <dgm:cxn modelId="{B23AC90E-38A9-4967-95F5-2426DA41E05F}" type="presParOf" srcId="{6882E10E-11EE-4FFB-B162-9EEFA5E3EA0C}" destId="{716D65CB-894E-4656-AAC9-EC980D56CC73}" srcOrd="5" destOrd="0" presId="urn:microsoft.com/office/officeart/2005/8/layout/balance1"/>
    <dgm:cxn modelId="{EE39B1F1-4302-4A8F-9C2A-D74C77BAAD65}" type="presParOf" srcId="{6882E10E-11EE-4FFB-B162-9EEFA5E3EA0C}" destId="{3B7EF899-0F16-4D31-AACA-C8B4672F7A48}" srcOrd="6" destOrd="0" presId="urn:microsoft.com/office/officeart/2005/8/layout/balance1"/>
    <dgm:cxn modelId="{EB8547F8-9B36-4874-852A-37D531D0E000}" type="presParOf" srcId="{6882E10E-11EE-4FFB-B162-9EEFA5E3EA0C}" destId="{E8DC8D19-0B1F-4235-9B26-9B96CC3E048D}"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42081C-6C16-4C91-95BF-4458488C800C}" type="doc">
      <dgm:prSet loTypeId="urn:microsoft.com/office/officeart/2005/8/layout/list1" loCatId="list" qsTypeId="urn:microsoft.com/office/officeart/2005/8/quickstyle/simple1#5" qsCatId="simple" csTypeId="urn:microsoft.com/office/officeart/2005/8/colors/accent1_2#7" csCatId="accent1" phldr="1"/>
      <dgm:spPr/>
      <dgm:t>
        <a:bodyPr/>
        <a:lstStyle/>
        <a:p>
          <a:endParaRPr lang="en-IE"/>
        </a:p>
      </dgm:t>
    </dgm:pt>
    <dgm:pt modelId="{C755AE13-2C2B-4762-BDD2-523B538C5677}">
      <dgm:prSet phldrT="[Text]" custT="1"/>
      <dgm:spPr>
        <a:solidFill>
          <a:schemeClr val="accent6">
            <a:lumMod val="20000"/>
            <a:lumOff val="80000"/>
          </a:schemeClr>
        </a:solidFill>
        <a:ln>
          <a:solidFill>
            <a:schemeClr val="tx1"/>
          </a:solidFill>
        </a:ln>
      </dgm:spPr>
      <dgm:t>
        <a:bodyPr/>
        <a:lstStyle/>
        <a:p>
          <a:r>
            <a:rPr lang="en-IE" sz="1800" b="1" dirty="0" smtClean="0">
              <a:solidFill>
                <a:schemeClr val="tx2">
                  <a:lumMod val="50000"/>
                </a:schemeClr>
              </a:solidFill>
            </a:rPr>
            <a:t>Deaths of Young people Known to Social Services 2000-2010 (N=197) </a:t>
          </a:r>
          <a:r>
            <a:rPr lang="en-IE" sz="1200" b="1" dirty="0" smtClean="0">
              <a:solidFill>
                <a:schemeClr val="tx2">
                  <a:lumMod val="50000"/>
                </a:schemeClr>
              </a:solidFill>
            </a:rPr>
            <a:t>(Shannon &amp; Gibbons 2012)</a:t>
          </a:r>
        </a:p>
        <a:p>
          <a:r>
            <a:rPr lang="en-IE" sz="1800" b="1" dirty="0" smtClean="0">
              <a:solidFill>
                <a:schemeClr val="tx2">
                  <a:lumMod val="50000"/>
                </a:schemeClr>
              </a:solidFill>
            </a:rPr>
            <a:t>2010 - 2012 . There were 60 deaths of YPP in State Care  (16 Suicides),(6 Drugs) (14 Accidents) (3 Murdered) (20 Natural Causes)</a:t>
          </a:r>
        </a:p>
        <a:p>
          <a:r>
            <a:rPr lang="en-IE" sz="1200" b="1" dirty="0" smtClean="0">
              <a:solidFill>
                <a:schemeClr val="tx2">
                  <a:lumMod val="50000"/>
                </a:schemeClr>
              </a:solidFill>
            </a:rPr>
            <a:t>(National Review Panel, 2013)</a:t>
          </a:r>
          <a:endParaRPr lang="en-IE" sz="1200" b="1" dirty="0">
            <a:solidFill>
              <a:schemeClr val="tx2">
                <a:lumMod val="50000"/>
              </a:schemeClr>
            </a:solidFill>
          </a:endParaRPr>
        </a:p>
      </dgm:t>
    </dgm:pt>
    <dgm:pt modelId="{956ABD4C-6D2E-410D-818D-23351F468D58}" type="parTrans" cxnId="{13E7D200-1DC6-4A71-A061-696A7DEC50F7}">
      <dgm:prSet/>
      <dgm:spPr/>
      <dgm:t>
        <a:bodyPr/>
        <a:lstStyle/>
        <a:p>
          <a:endParaRPr lang="en-IE"/>
        </a:p>
      </dgm:t>
    </dgm:pt>
    <dgm:pt modelId="{35CCDBDE-6AC9-4D3D-ACB8-5F245501E81D}" type="sibTrans" cxnId="{13E7D200-1DC6-4A71-A061-696A7DEC50F7}">
      <dgm:prSet/>
      <dgm:spPr/>
      <dgm:t>
        <a:bodyPr/>
        <a:lstStyle/>
        <a:p>
          <a:endParaRPr lang="en-IE"/>
        </a:p>
      </dgm:t>
    </dgm:pt>
    <dgm:pt modelId="{9AF434BA-27B5-48B5-AC35-FC969783546F}">
      <dgm:prSet phldrT="[Text]" custT="1"/>
      <dgm:spPr>
        <a:solidFill>
          <a:srgbClr val="FFFF99"/>
        </a:solidFill>
        <a:ln>
          <a:solidFill>
            <a:srgbClr val="660066"/>
          </a:solidFill>
        </a:ln>
      </dgm:spPr>
      <dgm:t>
        <a:bodyPr/>
        <a:lstStyle/>
        <a:p>
          <a:r>
            <a:rPr lang="en-IE" sz="1800" b="1" dirty="0" smtClean="0">
              <a:solidFill>
                <a:schemeClr val="tx2">
                  <a:lumMod val="50000"/>
                </a:schemeClr>
              </a:solidFill>
            </a:rPr>
            <a:t>Incidents of Suicide 2010 (495) 82% Male (Highest among 20-25 year olds and 15-20year olds.</a:t>
          </a:r>
        </a:p>
        <a:p>
          <a:r>
            <a:rPr lang="en-IE" sz="1800" b="1" dirty="0" smtClean="0">
              <a:solidFill>
                <a:schemeClr val="tx2">
                  <a:lumMod val="50000"/>
                </a:schemeClr>
              </a:solidFill>
            </a:rPr>
            <a:t>Incidents of self-harm increasing (2012 shows a 20% increase on 2007 for males)</a:t>
          </a:r>
          <a:r>
            <a:rPr lang="en-IE" sz="2000" b="1" dirty="0" smtClean="0">
              <a:solidFill>
                <a:schemeClr val="tx2">
                  <a:lumMod val="50000"/>
                </a:schemeClr>
              </a:solidFill>
            </a:rPr>
            <a:t> </a:t>
          </a:r>
          <a:r>
            <a:rPr lang="en-IE" sz="1200" b="1" dirty="0" smtClean="0">
              <a:solidFill>
                <a:schemeClr val="tx2">
                  <a:lumMod val="50000"/>
                </a:schemeClr>
              </a:solidFill>
            </a:rPr>
            <a:t>(NSOP, 2012)</a:t>
          </a:r>
          <a:endParaRPr lang="en-IE" sz="1200" b="1" dirty="0">
            <a:solidFill>
              <a:schemeClr val="tx2">
                <a:lumMod val="50000"/>
              </a:schemeClr>
            </a:solidFill>
          </a:endParaRPr>
        </a:p>
      </dgm:t>
    </dgm:pt>
    <dgm:pt modelId="{D4221323-2A65-4D16-A142-EF360069DAF7}" type="parTrans" cxnId="{65F6CC85-3815-4260-BFAC-50FD2A86D519}">
      <dgm:prSet/>
      <dgm:spPr/>
      <dgm:t>
        <a:bodyPr/>
        <a:lstStyle/>
        <a:p>
          <a:endParaRPr lang="en-IE"/>
        </a:p>
      </dgm:t>
    </dgm:pt>
    <dgm:pt modelId="{842224D3-D459-414B-AAAD-015929CF152F}" type="sibTrans" cxnId="{65F6CC85-3815-4260-BFAC-50FD2A86D519}">
      <dgm:prSet/>
      <dgm:spPr/>
      <dgm:t>
        <a:bodyPr/>
        <a:lstStyle/>
        <a:p>
          <a:endParaRPr lang="en-IE"/>
        </a:p>
      </dgm:t>
    </dgm:pt>
    <dgm:pt modelId="{A309C994-7486-489F-84DC-147C725C925F}">
      <dgm:prSet phldrT="[Text]"/>
      <dgm:spPr>
        <a:solidFill>
          <a:schemeClr val="accent3">
            <a:lumMod val="20000"/>
            <a:lumOff val="80000"/>
          </a:schemeClr>
        </a:solidFill>
        <a:ln>
          <a:solidFill>
            <a:schemeClr val="tx1"/>
          </a:solidFill>
        </a:ln>
      </dgm:spPr>
      <dgm:t>
        <a:bodyPr/>
        <a:lstStyle/>
        <a:p>
          <a:endParaRPr lang="en-IE" b="1" dirty="0">
            <a:solidFill>
              <a:schemeClr val="tx2">
                <a:lumMod val="50000"/>
              </a:schemeClr>
            </a:solidFill>
          </a:endParaRPr>
        </a:p>
      </dgm:t>
    </dgm:pt>
    <dgm:pt modelId="{94883796-F037-4C13-8C51-D99472072E47}" type="parTrans" cxnId="{086A79C0-ADF4-49C7-A5AE-89D4B4CC0774}">
      <dgm:prSet/>
      <dgm:spPr/>
      <dgm:t>
        <a:bodyPr/>
        <a:lstStyle/>
        <a:p>
          <a:endParaRPr lang="en-IE"/>
        </a:p>
      </dgm:t>
    </dgm:pt>
    <dgm:pt modelId="{5C0DD557-EABB-4FBD-A9F1-775DD82402F5}" type="sibTrans" cxnId="{086A79C0-ADF4-49C7-A5AE-89D4B4CC0774}">
      <dgm:prSet/>
      <dgm:spPr/>
      <dgm:t>
        <a:bodyPr/>
        <a:lstStyle/>
        <a:p>
          <a:endParaRPr lang="en-IE"/>
        </a:p>
      </dgm:t>
    </dgm:pt>
    <dgm:pt modelId="{C454D21E-C707-45F6-97A7-FF8297A283F3}" type="pres">
      <dgm:prSet presAssocID="{BB42081C-6C16-4C91-95BF-4458488C800C}" presName="linear" presStyleCnt="0">
        <dgm:presLayoutVars>
          <dgm:dir/>
          <dgm:animLvl val="lvl"/>
          <dgm:resizeHandles val="exact"/>
        </dgm:presLayoutVars>
      </dgm:prSet>
      <dgm:spPr/>
      <dgm:t>
        <a:bodyPr/>
        <a:lstStyle/>
        <a:p>
          <a:endParaRPr lang="en-IE"/>
        </a:p>
      </dgm:t>
    </dgm:pt>
    <dgm:pt modelId="{CBFEE782-2CDE-4B7C-8052-9860B731089B}" type="pres">
      <dgm:prSet presAssocID="{C755AE13-2C2B-4762-BDD2-523B538C5677}" presName="parentLin" presStyleCnt="0"/>
      <dgm:spPr/>
    </dgm:pt>
    <dgm:pt modelId="{7625FEF5-5084-452A-B747-3652A4781A9C}" type="pres">
      <dgm:prSet presAssocID="{C755AE13-2C2B-4762-BDD2-523B538C5677}" presName="parentLeftMargin" presStyleLbl="node1" presStyleIdx="0" presStyleCnt="3"/>
      <dgm:spPr/>
      <dgm:t>
        <a:bodyPr/>
        <a:lstStyle/>
        <a:p>
          <a:endParaRPr lang="en-IE"/>
        </a:p>
      </dgm:t>
    </dgm:pt>
    <dgm:pt modelId="{EB1E0953-AA1C-42C5-B57E-45285175C58D}" type="pres">
      <dgm:prSet presAssocID="{C755AE13-2C2B-4762-BDD2-523B538C5677}" presName="parentText" presStyleLbl="node1" presStyleIdx="0" presStyleCnt="3" custScaleX="129382" custScaleY="778647" custLinFactNeighborX="28920" custLinFactNeighborY="68706">
        <dgm:presLayoutVars>
          <dgm:chMax val="0"/>
          <dgm:bulletEnabled val="1"/>
        </dgm:presLayoutVars>
      </dgm:prSet>
      <dgm:spPr/>
      <dgm:t>
        <a:bodyPr/>
        <a:lstStyle/>
        <a:p>
          <a:endParaRPr lang="en-IE"/>
        </a:p>
      </dgm:t>
    </dgm:pt>
    <dgm:pt modelId="{7C5435FA-E450-4717-8BB9-4882991EAABC}" type="pres">
      <dgm:prSet presAssocID="{C755AE13-2C2B-4762-BDD2-523B538C5677}" presName="negativeSpace" presStyleCnt="0"/>
      <dgm:spPr/>
    </dgm:pt>
    <dgm:pt modelId="{6BA095B4-C094-4381-893B-DA1344EDE43B}" type="pres">
      <dgm:prSet presAssocID="{C755AE13-2C2B-4762-BDD2-523B538C5677}" presName="childText" presStyleLbl="conFgAcc1" presStyleIdx="0" presStyleCnt="3" custScaleY="357752" custLinFactY="100000" custLinFactNeighborY="126734">
        <dgm:presLayoutVars>
          <dgm:bulletEnabled val="1"/>
        </dgm:presLayoutVars>
      </dgm:prSet>
      <dgm:spPr>
        <a:noFill/>
        <a:ln>
          <a:solidFill>
            <a:schemeClr val="tx1"/>
          </a:solidFill>
        </a:ln>
      </dgm:spPr>
      <dgm:t>
        <a:bodyPr/>
        <a:lstStyle/>
        <a:p>
          <a:endParaRPr lang="en-IE"/>
        </a:p>
      </dgm:t>
    </dgm:pt>
    <dgm:pt modelId="{7FFF941A-D453-45D6-A112-4751CC36BC34}" type="pres">
      <dgm:prSet presAssocID="{35CCDBDE-6AC9-4D3D-ACB8-5F245501E81D}" presName="spaceBetweenRectangles" presStyleCnt="0"/>
      <dgm:spPr/>
    </dgm:pt>
    <dgm:pt modelId="{EA89FBEC-3E91-4506-B2FD-92C2B0DD8154}" type="pres">
      <dgm:prSet presAssocID="{9AF434BA-27B5-48B5-AC35-FC969783546F}" presName="parentLin" presStyleCnt="0"/>
      <dgm:spPr/>
    </dgm:pt>
    <dgm:pt modelId="{796C36EF-E394-4181-A80C-37A9DD366903}" type="pres">
      <dgm:prSet presAssocID="{9AF434BA-27B5-48B5-AC35-FC969783546F}" presName="parentLeftMargin" presStyleLbl="node1" presStyleIdx="0" presStyleCnt="3"/>
      <dgm:spPr/>
      <dgm:t>
        <a:bodyPr/>
        <a:lstStyle/>
        <a:p>
          <a:endParaRPr lang="en-IE"/>
        </a:p>
      </dgm:t>
    </dgm:pt>
    <dgm:pt modelId="{38503322-9BBE-4A91-82AA-7F856A2F7217}" type="pres">
      <dgm:prSet presAssocID="{9AF434BA-27B5-48B5-AC35-FC969783546F}" presName="parentText" presStyleLbl="node1" presStyleIdx="1" presStyleCnt="3" custScaleX="130152" custScaleY="677555" custLinFactNeighborX="18560" custLinFactNeighborY="99927">
        <dgm:presLayoutVars>
          <dgm:chMax val="0"/>
          <dgm:bulletEnabled val="1"/>
        </dgm:presLayoutVars>
      </dgm:prSet>
      <dgm:spPr/>
      <dgm:t>
        <a:bodyPr/>
        <a:lstStyle/>
        <a:p>
          <a:endParaRPr lang="en-IE"/>
        </a:p>
      </dgm:t>
    </dgm:pt>
    <dgm:pt modelId="{B3C3A2CA-330A-4557-B2C7-587157DD2790}" type="pres">
      <dgm:prSet presAssocID="{9AF434BA-27B5-48B5-AC35-FC969783546F}" presName="negativeSpace" presStyleCnt="0"/>
      <dgm:spPr/>
    </dgm:pt>
    <dgm:pt modelId="{A8ECC959-C02F-4FF3-9ED4-1EE8593E0F79}" type="pres">
      <dgm:prSet presAssocID="{9AF434BA-27B5-48B5-AC35-FC969783546F}" presName="childText" presStyleLbl="conFgAcc1" presStyleIdx="1" presStyleCnt="3" custScaleY="324658" custLinFactY="124865" custLinFactNeighborX="417" custLinFactNeighborY="200000">
        <dgm:presLayoutVars>
          <dgm:bulletEnabled val="1"/>
        </dgm:presLayoutVars>
      </dgm:prSet>
      <dgm:spPr>
        <a:ln>
          <a:solidFill>
            <a:schemeClr val="tx1"/>
          </a:solidFill>
        </a:ln>
      </dgm:spPr>
      <dgm:t>
        <a:bodyPr/>
        <a:lstStyle/>
        <a:p>
          <a:endParaRPr lang="en-IE"/>
        </a:p>
      </dgm:t>
    </dgm:pt>
    <dgm:pt modelId="{5CD98D09-8380-46B2-9F3D-281FDF0D526C}" type="pres">
      <dgm:prSet presAssocID="{842224D3-D459-414B-AAAD-015929CF152F}" presName="spaceBetweenRectangles" presStyleCnt="0"/>
      <dgm:spPr/>
    </dgm:pt>
    <dgm:pt modelId="{0E0BEF28-F67D-48C1-B4EC-DD7D1D2F9C1D}" type="pres">
      <dgm:prSet presAssocID="{A309C994-7486-489F-84DC-147C725C925F}" presName="parentLin" presStyleCnt="0"/>
      <dgm:spPr/>
    </dgm:pt>
    <dgm:pt modelId="{276B17F6-271B-472F-A67C-70CD848A500F}" type="pres">
      <dgm:prSet presAssocID="{A309C994-7486-489F-84DC-147C725C925F}" presName="parentLeftMargin" presStyleLbl="node1" presStyleIdx="1" presStyleCnt="3" custScaleX="129517" custScaleY="355340" custLinFactNeighborX="-2126" custLinFactNeighborY="28001"/>
      <dgm:spPr/>
      <dgm:t>
        <a:bodyPr/>
        <a:lstStyle/>
        <a:p>
          <a:endParaRPr lang="en-IE"/>
        </a:p>
      </dgm:t>
    </dgm:pt>
    <dgm:pt modelId="{52D29F5F-D8A8-4672-8631-1C0B8768C6FC}" type="pres">
      <dgm:prSet presAssocID="{A309C994-7486-489F-84DC-147C725C925F}" presName="parentText" presStyleLbl="node1" presStyleIdx="2" presStyleCnt="3" custScaleX="148621" custScaleY="640873" custLinFactY="27610" custLinFactNeighborX="-28822" custLinFactNeighborY="100000">
        <dgm:presLayoutVars>
          <dgm:chMax val="0"/>
          <dgm:bulletEnabled val="1"/>
        </dgm:presLayoutVars>
      </dgm:prSet>
      <dgm:spPr/>
      <dgm:t>
        <a:bodyPr/>
        <a:lstStyle/>
        <a:p>
          <a:endParaRPr lang="en-IE"/>
        </a:p>
      </dgm:t>
    </dgm:pt>
    <dgm:pt modelId="{90140AFE-B226-434B-906D-87AB5E161A9A}" type="pres">
      <dgm:prSet presAssocID="{A309C994-7486-489F-84DC-147C725C925F}" presName="negativeSpace" presStyleCnt="0"/>
      <dgm:spPr/>
    </dgm:pt>
    <dgm:pt modelId="{64F2C004-9267-4B52-81E0-738236A82DD4}" type="pres">
      <dgm:prSet presAssocID="{A309C994-7486-489F-84DC-147C725C925F}" presName="childText" presStyleLbl="conFgAcc1" presStyleIdx="2" presStyleCnt="3" custFlipVert="1" custFlipHor="1" custScaleX="1211" custScaleY="155175">
        <dgm:presLayoutVars>
          <dgm:bulletEnabled val="1"/>
        </dgm:presLayoutVars>
      </dgm:prSet>
      <dgm:spPr>
        <a:ln>
          <a:noFill/>
        </a:ln>
      </dgm:spPr>
      <dgm:t>
        <a:bodyPr/>
        <a:lstStyle/>
        <a:p>
          <a:endParaRPr lang="en-IE"/>
        </a:p>
      </dgm:t>
    </dgm:pt>
  </dgm:ptLst>
  <dgm:cxnLst>
    <dgm:cxn modelId="{B3B940AC-63F9-4B86-9AD6-629394B0DA2D}" type="presOf" srcId="{BB42081C-6C16-4C91-95BF-4458488C800C}" destId="{C454D21E-C707-45F6-97A7-FF8297A283F3}" srcOrd="0" destOrd="0" presId="urn:microsoft.com/office/officeart/2005/8/layout/list1"/>
    <dgm:cxn modelId="{13E7D200-1DC6-4A71-A061-696A7DEC50F7}" srcId="{BB42081C-6C16-4C91-95BF-4458488C800C}" destId="{C755AE13-2C2B-4762-BDD2-523B538C5677}" srcOrd="0" destOrd="0" parTransId="{956ABD4C-6D2E-410D-818D-23351F468D58}" sibTransId="{35CCDBDE-6AC9-4D3D-ACB8-5F245501E81D}"/>
    <dgm:cxn modelId="{086A79C0-ADF4-49C7-A5AE-89D4B4CC0774}" srcId="{BB42081C-6C16-4C91-95BF-4458488C800C}" destId="{A309C994-7486-489F-84DC-147C725C925F}" srcOrd="2" destOrd="0" parTransId="{94883796-F037-4C13-8C51-D99472072E47}" sibTransId="{5C0DD557-EABB-4FBD-A9F1-775DD82402F5}"/>
    <dgm:cxn modelId="{3454AD10-8BF0-4FD0-AF0F-8F44E484E943}" type="presOf" srcId="{A309C994-7486-489F-84DC-147C725C925F}" destId="{52D29F5F-D8A8-4672-8631-1C0B8768C6FC}" srcOrd="1" destOrd="0" presId="urn:microsoft.com/office/officeart/2005/8/layout/list1"/>
    <dgm:cxn modelId="{0A8A14E3-8AEF-4FE9-8BED-F166F883167A}" type="presOf" srcId="{C755AE13-2C2B-4762-BDD2-523B538C5677}" destId="{7625FEF5-5084-452A-B747-3652A4781A9C}" srcOrd="0" destOrd="0" presId="urn:microsoft.com/office/officeart/2005/8/layout/list1"/>
    <dgm:cxn modelId="{65F6CC85-3815-4260-BFAC-50FD2A86D519}" srcId="{BB42081C-6C16-4C91-95BF-4458488C800C}" destId="{9AF434BA-27B5-48B5-AC35-FC969783546F}" srcOrd="1" destOrd="0" parTransId="{D4221323-2A65-4D16-A142-EF360069DAF7}" sibTransId="{842224D3-D459-414B-AAAD-015929CF152F}"/>
    <dgm:cxn modelId="{A64B4DB2-15CD-4A52-9E8E-8514A9BCDFE2}" type="presOf" srcId="{9AF434BA-27B5-48B5-AC35-FC969783546F}" destId="{796C36EF-E394-4181-A80C-37A9DD366903}" srcOrd="0" destOrd="0" presId="urn:microsoft.com/office/officeart/2005/8/layout/list1"/>
    <dgm:cxn modelId="{70CB40CA-E234-4EF3-875E-CAAFD922FB60}" type="presOf" srcId="{9AF434BA-27B5-48B5-AC35-FC969783546F}" destId="{38503322-9BBE-4A91-82AA-7F856A2F7217}" srcOrd="1" destOrd="0" presId="urn:microsoft.com/office/officeart/2005/8/layout/list1"/>
    <dgm:cxn modelId="{DD7414C2-C886-4611-9AD0-97AC12F51DBE}" type="presOf" srcId="{A309C994-7486-489F-84DC-147C725C925F}" destId="{276B17F6-271B-472F-A67C-70CD848A500F}" srcOrd="0" destOrd="0" presId="urn:microsoft.com/office/officeart/2005/8/layout/list1"/>
    <dgm:cxn modelId="{1A0190EA-63EC-4E3B-8E68-B28925196A0E}" type="presOf" srcId="{C755AE13-2C2B-4762-BDD2-523B538C5677}" destId="{EB1E0953-AA1C-42C5-B57E-45285175C58D}" srcOrd="1" destOrd="0" presId="urn:microsoft.com/office/officeart/2005/8/layout/list1"/>
    <dgm:cxn modelId="{8F7A2272-A8DE-45B9-A425-2939567A453B}" type="presParOf" srcId="{C454D21E-C707-45F6-97A7-FF8297A283F3}" destId="{CBFEE782-2CDE-4B7C-8052-9860B731089B}" srcOrd="0" destOrd="0" presId="urn:microsoft.com/office/officeart/2005/8/layout/list1"/>
    <dgm:cxn modelId="{89952E81-B221-4EFF-B81C-18A5E1AE6340}" type="presParOf" srcId="{CBFEE782-2CDE-4B7C-8052-9860B731089B}" destId="{7625FEF5-5084-452A-B747-3652A4781A9C}" srcOrd="0" destOrd="0" presId="urn:microsoft.com/office/officeart/2005/8/layout/list1"/>
    <dgm:cxn modelId="{43D5C748-25CC-43F2-926D-E4269EBC7008}" type="presParOf" srcId="{CBFEE782-2CDE-4B7C-8052-9860B731089B}" destId="{EB1E0953-AA1C-42C5-B57E-45285175C58D}" srcOrd="1" destOrd="0" presId="urn:microsoft.com/office/officeart/2005/8/layout/list1"/>
    <dgm:cxn modelId="{CD7D5F55-032A-457F-998C-F3CA4D942B2E}" type="presParOf" srcId="{C454D21E-C707-45F6-97A7-FF8297A283F3}" destId="{7C5435FA-E450-4717-8BB9-4882991EAABC}" srcOrd="1" destOrd="0" presId="urn:microsoft.com/office/officeart/2005/8/layout/list1"/>
    <dgm:cxn modelId="{C7A4E9FE-2EC2-4E76-83BE-7C76510FB156}" type="presParOf" srcId="{C454D21E-C707-45F6-97A7-FF8297A283F3}" destId="{6BA095B4-C094-4381-893B-DA1344EDE43B}" srcOrd="2" destOrd="0" presId="urn:microsoft.com/office/officeart/2005/8/layout/list1"/>
    <dgm:cxn modelId="{260ECAFD-0C50-45DA-8B49-F8401A8B2F7A}" type="presParOf" srcId="{C454D21E-C707-45F6-97A7-FF8297A283F3}" destId="{7FFF941A-D453-45D6-A112-4751CC36BC34}" srcOrd="3" destOrd="0" presId="urn:microsoft.com/office/officeart/2005/8/layout/list1"/>
    <dgm:cxn modelId="{9DC1E760-50F4-4FCF-A40C-A0ED5397A698}" type="presParOf" srcId="{C454D21E-C707-45F6-97A7-FF8297A283F3}" destId="{EA89FBEC-3E91-4506-B2FD-92C2B0DD8154}" srcOrd="4" destOrd="0" presId="urn:microsoft.com/office/officeart/2005/8/layout/list1"/>
    <dgm:cxn modelId="{DABA2756-A9FF-4BE2-B707-1FA70A1F6A33}" type="presParOf" srcId="{EA89FBEC-3E91-4506-B2FD-92C2B0DD8154}" destId="{796C36EF-E394-4181-A80C-37A9DD366903}" srcOrd="0" destOrd="0" presId="urn:microsoft.com/office/officeart/2005/8/layout/list1"/>
    <dgm:cxn modelId="{41FBCB47-5C85-4F5E-8189-8BC6F659B17B}" type="presParOf" srcId="{EA89FBEC-3E91-4506-B2FD-92C2B0DD8154}" destId="{38503322-9BBE-4A91-82AA-7F856A2F7217}" srcOrd="1" destOrd="0" presId="urn:microsoft.com/office/officeart/2005/8/layout/list1"/>
    <dgm:cxn modelId="{8AC237C2-91D8-4974-8943-B7FF92C83061}" type="presParOf" srcId="{C454D21E-C707-45F6-97A7-FF8297A283F3}" destId="{B3C3A2CA-330A-4557-B2C7-587157DD2790}" srcOrd="5" destOrd="0" presId="urn:microsoft.com/office/officeart/2005/8/layout/list1"/>
    <dgm:cxn modelId="{FA69899D-341C-4325-ADCB-EAE3D415E172}" type="presParOf" srcId="{C454D21E-C707-45F6-97A7-FF8297A283F3}" destId="{A8ECC959-C02F-4FF3-9ED4-1EE8593E0F79}" srcOrd="6" destOrd="0" presId="urn:microsoft.com/office/officeart/2005/8/layout/list1"/>
    <dgm:cxn modelId="{AEE1F79A-E3CD-4EA2-AF01-D3AD62E19AD5}" type="presParOf" srcId="{C454D21E-C707-45F6-97A7-FF8297A283F3}" destId="{5CD98D09-8380-46B2-9F3D-281FDF0D526C}" srcOrd="7" destOrd="0" presId="urn:microsoft.com/office/officeart/2005/8/layout/list1"/>
    <dgm:cxn modelId="{CE4C7F7E-C794-4588-A9CF-D45246B4CF6B}" type="presParOf" srcId="{C454D21E-C707-45F6-97A7-FF8297A283F3}" destId="{0E0BEF28-F67D-48C1-B4EC-DD7D1D2F9C1D}" srcOrd="8" destOrd="0" presId="urn:microsoft.com/office/officeart/2005/8/layout/list1"/>
    <dgm:cxn modelId="{44004975-0F39-417F-AB97-3415C7C7165A}" type="presParOf" srcId="{0E0BEF28-F67D-48C1-B4EC-DD7D1D2F9C1D}" destId="{276B17F6-271B-472F-A67C-70CD848A500F}" srcOrd="0" destOrd="0" presId="urn:microsoft.com/office/officeart/2005/8/layout/list1"/>
    <dgm:cxn modelId="{FDBE531A-BC22-4814-BDFF-26EF24B8FF1C}" type="presParOf" srcId="{0E0BEF28-F67D-48C1-B4EC-DD7D1D2F9C1D}" destId="{52D29F5F-D8A8-4672-8631-1C0B8768C6FC}" srcOrd="1" destOrd="0" presId="urn:microsoft.com/office/officeart/2005/8/layout/list1"/>
    <dgm:cxn modelId="{6F35B11E-4B33-423E-8BD1-57EC57B5385D}" type="presParOf" srcId="{C454D21E-C707-45F6-97A7-FF8297A283F3}" destId="{90140AFE-B226-434B-906D-87AB5E161A9A}" srcOrd="9" destOrd="0" presId="urn:microsoft.com/office/officeart/2005/8/layout/list1"/>
    <dgm:cxn modelId="{FC76FA93-A616-4854-ADE2-40661B96E6F7}" type="presParOf" srcId="{C454D21E-C707-45F6-97A7-FF8297A283F3}" destId="{64F2C004-9267-4B52-81E0-738236A82DD4}"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C27DEA-D749-44F8-8663-919ED7884221}" type="doc">
      <dgm:prSet loTypeId="urn:microsoft.com/office/officeart/2005/8/layout/funnel1" loCatId="relationship" qsTypeId="urn:microsoft.com/office/officeart/2005/8/quickstyle/simple1#6" qsCatId="simple" csTypeId="urn:microsoft.com/office/officeart/2005/8/colors/accent1_2#8" csCatId="accent1" phldr="1"/>
      <dgm:spPr/>
      <dgm:t>
        <a:bodyPr/>
        <a:lstStyle/>
        <a:p>
          <a:endParaRPr lang="en-IE"/>
        </a:p>
      </dgm:t>
    </dgm:pt>
    <dgm:pt modelId="{74EDADAC-AF25-4402-A9CA-AE4416782808}">
      <dgm:prSet phldrT="[Text]" custT="1"/>
      <dgm:spPr>
        <a:solidFill>
          <a:schemeClr val="accent2">
            <a:lumMod val="20000"/>
            <a:lumOff val="80000"/>
            <a:alpha val="36000"/>
          </a:schemeClr>
        </a:solidFill>
        <a:ln>
          <a:solidFill>
            <a:schemeClr val="tx2"/>
          </a:solidFill>
        </a:ln>
      </dgm:spPr>
      <dgm:t>
        <a:bodyPr/>
        <a:lstStyle/>
        <a:p>
          <a:r>
            <a:rPr lang="en-IE" sz="1200" b="1" dirty="0" smtClean="0">
              <a:solidFill>
                <a:schemeClr val="tx2">
                  <a:lumMod val="75000"/>
                </a:schemeClr>
              </a:solidFill>
            </a:rPr>
            <a:t>Promote Stability</a:t>
          </a:r>
          <a:endParaRPr lang="en-IE" sz="1200" b="1" dirty="0">
            <a:solidFill>
              <a:schemeClr val="tx2">
                <a:lumMod val="75000"/>
              </a:schemeClr>
            </a:solidFill>
          </a:endParaRPr>
        </a:p>
      </dgm:t>
    </dgm:pt>
    <dgm:pt modelId="{3A4959EE-2E65-48F6-848E-4A255FBA4755}" type="parTrans" cxnId="{BA029B14-B605-4E08-86AE-47C71E55D280}">
      <dgm:prSet/>
      <dgm:spPr/>
      <dgm:t>
        <a:bodyPr/>
        <a:lstStyle/>
        <a:p>
          <a:endParaRPr lang="en-IE"/>
        </a:p>
      </dgm:t>
    </dgm:pt>
    <dgm:pt modelId="{7FF949E2-CE14-42C5-9211-33D785D05DDD}" type="sibTrans" cxnId="{BA029B14-B605-4E08-86AE-47C71E55D280}">
      <dgm:prSet/>
      <dgm:spPr/>
      <dgm:t>
        <a:bodyPr/>
        <a:lstStyle/>
        <a:p>
          <a:endParaRPr lang="en-IE"/>
        </a:p>
      </dgm:t>
    </dgm:pt>
    <dgm:pt modelId="{6134238C-B53A-476D-AD76-8A5EF6181206}">
      <dgm:prSet phldrT="[Text]" custT="1"/>
      <dgm:spPr>
        <a:solidFill>
          <a:schemeClr val="accent2">
            <a:lumMod val="20000"/>
            <a:lumOff val="80000"/>
            <a:alpha val="46000"/>
          </a:schemeClr>
        </a:solidFill>
        <a:ln>
          <a:solidFill>
            <a:schemeClr val="tx2"/>
          </a:solidFill>
        </a:ln>
      </dgm:spPr>
      <dgm:t>
        <a:bodyPr/>
        <a:lstStyle/>
        <a:p>
          <a:r>
            <a:rPr lang="en-IE" sz="1200" b="1" dirty="0" smtClean="0">
              <a:solidFill>
                <a:schemeClr val="tx2">
                  <a:lumMod val="50000"/>
                </a:schemeClr>
              </a:solidFill>
            </a:rPr>
            <a:t>New</a:t>
          </a:r>
        </a:p>
        <a:p>
          <a:r>
            <a:rPr lang="en-IE" sz="1200" b="1" dirty="0" smtClean="0">
              <a:solidFill>
                <a:schemeClr val="tx2">
                  <a:lumMod val="50000"/>
                </a:schemeClr>
              </a:solidFill>
            </a:rPr>
            <a:t>Experiences</a:t>
          </a:r>
        </a:p>
      </dgm:t>
    </dgm:pt>
    <dgm:pt modelId="{9F6879A5-FC3D-4E49-845D-61D362B80B53}" type="parTrans" cxnId="{B579DDDA-4ED6-4294-971B-9A53F4428188}">
      <dgm:prSet/>
      <dgm:spPr/>
      <dgm:t>
        <a:bodyPr/>
        <a:lstStyle/>
        <a:p>
          <a:endParaRPr lang="en-IE"/>
        </a:p>
      </dgm:t>
    </dgm:pt>
    <dgm:pt modelId="{12DD936B-FF0A-4C0E-9A02-CE0FF7548241}" type="sibTrans" cxnId="{B579DDDA-4ED6-4294-971B-9A53F4428188}">
      <dgm:prSet/>
      <dgm:spPr/>
      <dgm:t>
        <a:bodyPr/>
        <a:lstStyle/>
        <a:p>
          <a:endParaRPr lang="en-IE"/>
        </a:p>
      </dgm:t>
    </dgm:pt>
    <dgm:pt modelId="{70155C8F-C309-4D67-A5C6-C67C097D256E}">
      <dgm:prSet phldrT="[Text]" custT="1"/>
      <dgm:spPr>
        <a:solidFill>
          <a:srgbClr val="FFFFCC">
            <a:alpha val="43000"/>
          </a:srgbClr>
        </a:solidFill>
        <a:ln>
          <a:solidFill>
            <a:schemeClr val="tx2"/>
          </a:solidFill>
        </a:ln>
      </dgm:spPr>
      <dgm:t>
        <a:bodyPr/>
        <a:lstStyle/>
        <a:p>
          <a:r>
            <a:rPr lang="en-IE" sz="1100" b="1" dirty="0" smtClean="0">
              <a:solidFill>
                <a:schemeClr val="tx2">
                  <a:lumMod val="50000"/>
                </a:schemeClr>
              </a:solidFill>
            </a:rPr>
            <a:t>Modelling Relationships</a:t>
          </a:r>
          <a:endParaRPr lang="en-IE" sz="1100" b="1" dirty="0">
            <a:solidFill>
              <a:schemeClr val="tx2">
                <a:lumMod val="50000"/>
              </a:schemeClr>
            </a:solidFill>
          </a:endParaRPr>
        </a:p>
      </dgm:t>
    </dgm:pt>
    <dgm:pt modelId="{2E202AA6-9CE9-4EF7-A5DB-C93B3945CD53}" type="parTrans" cxnId="{9658E421-BF97-4AE4-9BE1-1244C78001CD}">
      <dgm:prSet/>
      <dgm:spPr/>
      <dgm:t>
        <a:bodyPr/>
        <a:lstStyle/>
        <a:p>
          <a:endParaRPr lang="en-IE"/>
        </a:p>
      </dgm:t>
    </dgm:pt>
    <dgm:pt modelId="{02B343A1-B81D-42ED-91DA-B10772D8D496}" type="sibTrans" cxnId="{9658E421-BF97-4AE4-9BE1-1244C78001CD}">
      <dgm:prSet/>
      <dgm:spPr/>
      <dgm:t>
        <a:bodyPr/>
        <a:lstStyle/>
        <a:p>
          <a:endParaRPr lang="en-IE"/>
        </a:p>
      </dgm:t>
    </dgm:pt>
    <dgm:pt modelId="{7E72E258-C9D0-42C3-90BC-F38A24250CCF}">
      <dgm:prSet phldrT="[Text]"/>
      <dgm:spPr>
        <a:solidFill>
          <a:schemeClr val="accent3">
            <a:lumMod val="60000"/>
            <a:lumOff val="40000"/>
          </a:schemeClr>
        </a:solidFill>
      </dgm:spPr>
      <dgm:t>
        <a:bodyPr/>
        <a:lstStyle/>
        <a:p>
          <a:endParaRPr lang="en-IE"/>
        </a:p>
      </dgm:t>
    </dgm:pt>
    <dgm:pt modelId="{02F07BAB-9FB4-4EE7-8D9D-B9E3E62AB756}" type="parTrans" cxnId="{16EE27B0-E21E-4B41-8F29-817B29164371}">
      <dgm:prSet/>
      <dgm:spPr/>
      <dgm:t>
        <a:bodyPr/>
        <a:lstStyle/>
        <a:p>
          <a:endParaRPr lang="en-IE"/>
        </a:p>
      </dgm:t>
    </dgm:pt>
    <dgm:pt modelId="{6BFCA8DB-40BD-4125-A4F0-859E8774121B}" type="sibTrans" cxnId="{16EE27B0-E21E-4B41-8F29-817B29164371}">
      <dgm:prSet/>
      <dgm:spPr/>
      <dgm:t>
        <a:bodyPr/>
        <a:lstStyle/>
        <a:p>
          <a:endParaRPr lang="en-IE"/>
        </a:p>
      </dgm:t>
    </dgm:pt>
    <dgm:pt modelId="{EDAFD367-D12B-4D59-BCFF-7EA8128F1634}">
      <dgm:prSet phldrT="[Text]" custScaleX="131819" custScaleY="124531" custLinFactY="-33200" custLinFactNeighborX="37547" custLinFactNeighborY="-100000"/>
      <dgm:spPr>
        <a:solidFill>
          <a:schemeClr val="accent6">
            <a:lumMod val="40000"/>
            <a:lumOff val="60000"/>
          </a:schemeClr>
        </a:solidFill>
      </dgm:spPr>
      <dgm:t>
        <a:bodyPr/>
        <a:lstStyle/>
        <a:p>
          <a:endParaRPr lang="en-IE"/>
        </a:p>
      </dgm:t>
    </dgm:pt>
    <dgm:pt modelId="{313EF764-5CDC-4BAE-B127-3229B8BC1249}" type="parTrans" cxnId="{05D64856-1760-42A2-9958-2D655EFBF87D}">
      <dgm:prSet/>
      <dgm:spPr/>
      <dgm:t>
        <a:bodyPr/>
        <a:lstStyle/>
        <a:p>
          <a:endParaRPr lang="en-IE"/>
        </a:p>
      </dgm:t>
    </dgm:pt>
    <dgm:pt modelId="{35339AAA-E6B1-4BD5-9A70-D49529BDDC81}" type="sibTrans" cxnId="{05D64856-1760-42A2-9958-2D655EFBF87D}">
      <dgm:prSet/>
      <dgm:spPr/>
      <dgm:t>
        <a:bodyPr/>
        <a:lstStyle/>
        <a:p>
          <a:endParaRPr lang="en-IE"/>
        </a:p>
      </dgm:t>
    </dgm:pt>
    <dgm:pt modelId="{F4CCC9BB-6A38-4C39-B4FC-533748432FBD}">
      <dgm:prSet phldrT="[Text]" custScaleX="131819" custScaleY="124531" custLinFactY="-33200" custLinFactNeighborX="37547" custLinFactNeighborY="-100000"/>
      <dgm:spPr>
        <a:solidFill>
          <a:schemeClr val="accent6">
            <a:lumMod val="40000"/>
            <a:lumOff val="60000"/>
          </a:schemeClr>
        </a:solidFill>
      </dgm:spPr>
      <dgm:t>
        <a:bodyPr/>
        <a:lstStyle/>
        <a:p>
          <a:endParaRPr lang="en-IE"/>
        </a:p>
      </dgm:t>
    </dgm:pt>
    <dgm:pt modelId="{D3097165-78A9-4797-ADC6-A1E8E913EB8C}" type="parTrans" cxnId="{C2B8232E-AE50-408A-96DA-284A845801C4}">
      <dgm:prSet/>
      <dgm:spPr/>
      <dgm:t>
        <a:bodyPr/>
        <a:lstStyle/>
        <a:p>
          <a:endParaRPr lang="en-IE"/>
        </a:p>
      </dgm:t>
    </dgm:pt>
    <dgm:pt modelId="{F510FF39-0552-4202-B1FC-ADF41F4D3AD9}" type="sibTrans" cxnId="{C2B8232E-AE50-408A-96DA-284A845801C4}">
      <dgm:prSet/>
      <dgm:spPr/>
      <dgm:t>
        <a:bodyPr/>
        <a:lstStyle/>
        <a:p>
          <a:endParaRPr lang="en-IE"/>
        </a:p>
      </dgm:t>
    </dgm:pt>
    <dgm:pt modelId="{FB83C770-A922-4758-9DD3-D912E70A3F83}">
      <dgm:prSet phldrT="[Text]" custT="1"/>
      <dgm:spPr>
        <a:noFill/>
      </dgm:spPr>
      <dgm:t>
        <a:bodyPr/>
        <a:lstStyle/>
        <a:p>
          <a:r>
            <a:rPr lang="en-IE" sz="1600" b="1" dirty="0" smtClean="0">
              <a:solidFill>
                <a:schemeClr val="tx1"/>
              </a:solidFill>
              <a:latin typeface="+mj-lt"/>
            </a:rPr>
            <a:t>Second Order Change</a:t>
          </a:r>
        </a:p>
      </dgm:t>
    </dgm:pt>
    <dgm:pt modelId="{C30A05D6-50D5-48D0-AA00-40EAC22AE64C}" type="parTrans" cxnId="{658EE65F-3FDC-4CC2-B497-411C789CEFB6}">
      <dgm:prSet/>
      <dgm:spPr/>
      <dgm:t>
        <a:bodyPr/>
        <a:lstStyle/>
        <a:p>
          <a:endParaRPr lang="en-IE"/>
        </a:p>
      </dgm:t>
    </dgm:pt>
    <dgm:pt modelId="{78D3C8E5-D5A9-480E-B15F-D3AD39FC422B}" type="sibTrans" cxnId="{658EE65F-3FDC-4CC2-B497-411C789CEFB6}">
      <dgm:prSet/>
      <dgm:spPr/>
      <dgm:t>
        <a:bodyPr/>
        <a:lstStyle/>
        <a:p>
          <a:endParaRPr lang="en-IE"/>
        </a:p>
      </dgm:t>
    </dgm:pt>
    <dgm:pt modelId="{679DD011-09F9-4DEC-8A6E-F5C75C566C32}">
      <dgm:prSet phldrT="[Text]" custScaleX="127947" custScaleY="119796" custLinFactNeighborX="36221" custLinFactNeighborY="96392"/>
      <dgm:spPr>
        <a:solidFill>
          <a:schemeClr val="accent3">
            <a:lumMod val="60000"/>
            <a:lumOff val="40000"/>
          </a:schemeClr>
        </a:solidFill>
      </dgm:spPr>
      <dgm:t>
        <a:bodyPr/>
        <a:lstStyle/>
        <a:p>
          <a:endParaRPr lang="en-IE"/>
        </a:p>
      </dgm:t>
    </dgm:pt>
    <dgm:pt modelId="{25D19F59-E71D-495B-B742-ED759CAFA93F}" type="parTrans" cxnId="{0F3FB66C-1F75-4A57-BEBD-AE00920F2D84}">
      <dgm:prSet/>
      <dgm:spPr/>
      <dgm:t>
        <a:bodyPr/>
        <a:lstStyle/>
        <a:p>
          <a:endParaRPr lang="en-IE"/>
        </a:p>
      </dgm:t>
    </dgm:pt>
    <dgm:pt modelId="{C3650E61-31D0-4B97-B308-360C2EEA6425}" type="sibTrans" cxnId="{0F3FB66C-1F75-4A57-BEBD-AE00920F2D84}">
      <dgm:prSet/>
      <dgm:spPr/>
      <dgm:t>
        <a:bodyPr/>
        <a:lstStyle/>
        <a:p>
          <a:endParaRPr lang="en-IE"/>
        </a:p>
      </dgm:t>
    </dgm:pt>
    <dgm:pt modelId="{6FF37E25-AA77-4244-96E7-E1543A4F77D3}">
      <dgm:prSet phldrT="[Text]" custScaleX="127947" custScaleY="119796" custLinFactNeighborX="36221" custLinFactNeighborY="96392"/>
      <dgm:spPr>
        <a:solidFill>
          <a:schemeClr val="accent3">
            <a:lumMod val="60000"/>
            <a:lumOff val="40000"/>
          </a:schemeClr>
        </a:solidFill>
      </dgm:spPr>
      <dgm:t>
        <a:bodyPr/>
        <a:lstStyle/>
        <a:p>
          <a:endParaRPr lang="en-IE"/>
        </a:p>
      </dgm:t>
    </dgm:pt>
    <dgm:pt modelId="{104E4B38-43BE-48B2-87C8-B88346FC3F45}" type="parTrans" cxnId="{179D47BB-7B9D-4BC9-9201-A7116735A817}">
      <dgm:prSet/>
      <dgm:spPr/>
      <dgm:t>
        <a:bodyPr/>
        <a:lstStyle/>
        <a:p>
          <a:endParaRPr lang="en-IE"/>
        </a:p>
      </dgm:t>
    </dgm:pt>
    <dgm:pt modelId="{6501B4D7-7619-4E9C-A635-221C07999382}" type="sibTrans" cxnId="{179D47BB-7B9D-4BC9-9201-A7116735A817}">
      <dgm:prSet/>
      <dgm:spPr/>
      <dgm:t>
        <a:bodyPr/>
        <a:lstStyle/>
        <a:p>
          <a:endParaRPr lang="en-IE"/>
        </a:p>
      </dgm:t>
    </dgm:pt>
    <dgm:pt modelId="{18BFDC6F-B108-470D-BCF8-82370FB71719}">
      <dgm:prSet/>
      <dgm:spPr/>
      <dgm:t>
        <a:bodyPr/>
        <a:lstStyle/>
        <a:p>
          <a:endParaRPr lang="en-IE"/>
        </a:p>
      </dgm:t>
    </dgm:pt>
    <dgm:pt modelId="{3F74BFF4-570B-4DA4-8183-82EB9FCCB783}" type="parTrans" cxnId="{B14F99D7-BE7F-464D-9652-85D7709E014D}">
      <dgm:prSet/>
      <dgm:spPr/>
      <dgm:t>
        <a:bodyPr/>
        <a:lstStyle/>
        <a:p>
          <a:endParaRPr lang="en-IE"/>
        </a:p>
      </dgm:t>
    </dgm:pt>
    <dgm:pt modelId="{3CCB6BB5-CD4C-4BC8-B29C-BCA11D654451}" type="sibTrans" cxnId="{B14F99D7-BE7F-464D-9652-85D7709E014D}">
      <dgm:prSet/>
      <dgm:spPr/>
      <dgm:t>
        <a:bodyPr/>
        <a:lstStyle/>
        <a:p>
          <a:endParaRPr lang="en-IE"/>
        </a:p>
      </dgm:t>
    </dgm:pt>
    <dgm:pt modelId="{98C68ADE-79DD-493C-97E7-994AB264AA0D}" type="pres">
      <dgm:prSet presAssocID="{DDC27DEA-D749-44F8-8663-919ED7884221}" presName="Name0" presStyleCnt="0">
        <dgm:presLayoutVars>
          <dgm:chMax val="4"/>
          <dgm:resizeHandles val="exact"/>
        </dgm:presLayoutVars>
      </dgm:prSet>
      <dgm:spPr/>
      <dgm:t>
        <a:bodyPr/>
        <a:lstStyle/>
        <a:p>
          <a:endParaRPr lang="en-IE"/>
        </a:p>
      </dgm:t>
    </dgm:pt>
    <dgm:pt modelId="{9A70E727-5C80-4123-93EA-F77A12777D23}" type="pres">
      <dgm:prSet presAssocID="{DDC27DEA-D749-44F8-8663-919ED7884221}" presName="ellipse" presStyleLbl="trBgShp" presStyleIdx="0" presStyleCnt="1" custFlipHor="0" custScaleX="2420" custScaleY="130204" custLinFactY="100000" custLinFactNeighborX="23276" custLinFactNeighborY="115595"/>
      <dgm:spPr>
        <a:solidFill>
          <a:schemeClr val="accent4">
            <a:lumMod val="75000"/>
            <a:alpha val="40000"/>
          </a:schemeClr>
        </a:solidFill>
      </dgm:spPr>
      <dgm:t>
        <a:bodyPr/>
        <a:lstStyle/>
        <a:p>
          <a:endParaRPr lang="en-IE"/>
        </a:p>
      </dgm:t>
    </dgm:pt>
    <dgm:pt modelId="{DE8BD095-0E95-41D1-9F20-177A0E1888F5}" type="pres">
      <dgm:prSet presAssocID="{DDC27DEA-D749-44F8-8663-919ED7884221}" presName="arrow1" presStyleLbl="fgShp" presStyleIdx="0" presStyleCnt="1" custAng="6086891" custFlipVert="0" custFlipHor="0" custScaleX="149325" custScaleY="26214" custLinFactX="19784" custLinFactY="21730" custLinFactNeighborX="100000" custLinFactNeighborY="100000"/>
      <dgm:spPr>
        <a:noFill/>
        <a:ln>
          <a:noFill/>
        </a:ln>
      </dgm:spPr>
      <dgm:t>
        <a:bodyPr/>
        <a:lstStyle/>
        <a:p>
          <a:endParaRPr lang="en-IE"/>
        </a:p>
      </dgm:t>
    </dgm:pt>
    <dgm:pt modelId="{D0A8E182-919E-42A5-A631-94C0C4541B32}" type="pres">
      <dgm:prSet presAssocID="{DDC27DEA-D749-44F8-8663-919ED7884221}" presName="rectangle" presStyleLbl="revTx" presStyleIdx="0" presStyleCnt="1" custScaleX="95343" custScaleY="72324" custLinFactNeighborX="-9408" custLinFactNeighborY="93477">
        <dgm:presLayoutVars>
          <dgm:bulletEnabled val="1"/>
        </dgm:presLayoutVars>
      </dgm:prSet>
      <dgm:spPr/>
      <dgm:t>
        <a:bodyPr/>
        <a:lstStyle/>
        <a:p>
          <a:endParaRPr lang="en-IE"/>
        </a:p>
      </dgm:t>
    </dgm:pt>
    <dgm:pt modelId="{89FD6CDB-913E-4D12-8C2A-007B2FA621AA}" type="pres">
      <dgm:prSet presAssocID="{6134238C-B53A-476D-AD76-8A5EF6181206}" presName="item1" presStyleLbl="node1" presStyleIdx="0" presStyleCnt="3" custScaleX="121558" custScaleY="121558" custLinFactNeighborX="7962" custLinFactNeighborY="154">
        <dgm:presLayoutVars>
          <dgm:bulletEnabled val="1"/>
        </dgm:presLayoutVars>
      </dgm:prSet>
      <dgm:spPr/>
      <dgm:t>
        <a:bodyPr/>
        <a:lstStyle/>
        <a:p>
          <a:endParaRPr lang="en-IE"/>
        </a:p>
      </dgm:t>
    </dgm:pt>
    <dgm:pt modelId="{159ECF3D-A381-47D9-8B75-7024778FED2E}" type="pres">
      <dgm:prSet presAssocID="{70155C8F-C309-4D67-A5C6-C67C097D256E}" presName="item2" presStyleLbl="node1" presStyleIdx="1" presStyleCnt="3" custScaleX="121558" custScaleY="121558" custLinFactNeighborX="17876" custLinFactNeighborY="-1911">
        <dgm:presLayoutVars>
          <dgm:bulletEnabled val="1"/>
        </dgm:presLayoutVars>
      </dgm:prSet>
      <dgm:spPr/>
      <dgm:t>
        <a:bodyPr/>
        <a:lstStyle/>
        <a:p>
          <a:endParaRPr lang="en-IE"/>
        </a:p>
      </dgm:t>
    </dgm:pt>
    <dgm:pt modelId="{2D8F559E-DE71-4A0D-9441-5EABB09E28E3}" type="pres">
      <dgm:prSet presAssocID="{FB83C770-A922-4758-9DD3-D912E70A3F83}" presName="item3" presStyleLbl="node1" presStyleIdx="2" presStyleCnt="3" custScaleX="121558" custScaleY="121558" custLinFactNeighborX="78426" custLinFactNeighborY="99354">
        <dgm:presLayoutVars>
          <dgm:bulletEnabled val="1"/>
        </dgm:presLayoutVars>
      </dgm:prSet>
      <dgm:spPr/>
      <dgm:t>
        <a:bodyPr/>
        <a:lstStyle/>
        <a:p>
          <a:endParaRPr lang="en-IE"/>
        </a:p>
      </dgm:t>
    </dgm:pt>
    <dgm:pt modelId="{DEB255FA-CB79-42BC-BFC4-B5860737F7CD}" type="pres">
      <dgm:prSet presAssocID="{DDC27DEA-D749-44F8-8663-919ED7884221}" presName="funnel" presStyleLbl="trAlignAcc1" presStyleIdx="0" presStyleCnt="1" custAng="0" custFlipVert="1" custFlipHor="0" custScaleX="63156" custScaleY="1938" custLinFactNeighborX="9979" custLinFactNeighborY="89460"/>
      <dgm:spPr>
        <a:solidFill>
          <a:srgbClr val="FFFFCC"/>
        </a:solidFill>
        <a:ln>
          <a:solidFill>
            <a:schemeClr val="tx2">
              <a:lumMod val="50000"/>
            </a:schemeClr>
          </a:solidFill>
        </a:ln>
      </dgm:spPr>
      <dgm:t>
        <a:bodyPr/>
        <a:lstStyle/>
        <a:p>
          <a:endParaRPr lang="en-IE"/>
        </a:p>
      </dgm:t>
    </dgm:pt>
  </dgm:ptLst>
  <dgm:cxnLst>
    <dgm:cxn modelId="{179D47BB-7B9D-4BC9-9201-A7116735A817}" srcId="{DDC27DEA-D749-44F8-8663-919ED7884221}" destId="{6FF37E25-AA77-4244-96E7-E1543A4F77D3}" srcOrd="8" destOrd="0" parTransId="{104E4B38-43BE-48B2-87C8-B88346FC3F45}" sibTransId="{6501B4D7-7619-4E9C-A635-221C07999382}"/>
    <dgm:cxn modelId="{36F54B71-22D1-4308-8CED-2966FB36922B}" type="presOf" srcId="{DDC27DEA-D749-44F8-8663-919ED7884221}" destId="{98C68ADE-79DD-493C-97E7-994AB264AA0D}" srcOrd="0" destOrd="0" presId="urn:microsoft.com/office/officeart/2005/8/layout/funnel1"/>
    <dgm:cxn modelId="{0F3FB66C-1F75-4A57-BEBD-AE00920F2D84}" srcId="{DDC27DEA-D749-44F8-8663-919ED7884221}" destId="{679DD011-09F9-4DEC-8A6E-F5C75C566C32}" srcOrd="7" destOrd="0" parTransId="{25D19F59-E71D-495B-B742-ED759CAFA93F}" sibTransId="{C3650E61-31D0-4B97-B308-360C2EEA6425}"/>
    <dgm:cxn modelId="{699A8B54-A327-470A-8D04-8C9097251BAF}" type="presOf" srcId="{70155C8F-C309-4D67-A5C6-C67C097D256E}" destId="{89FD6CDB-913E-4D12-8C2A-007B2FA621AA}" srcOrd="0" destOrd="0" presId="urn:microsoft.com/office/officeart/2005/8/layout/funnel1"/>
    <dgm:cxn modelId="{9658E421-BF97-4AE4-9BE1-1244C78001CD}" srcId="{DDC27DEA-D749-44F8-8663-919ED7884221}" destId="{70155C8F-C309-4D67-A5C6-C67C097D256E}" srcOrd="2" destOrd="0" parTransId="{2E202AA6-9CE9-4EF7-A5DB-C93B3945CD53}" sibTransId="{02B343A1-B81D-42ED-91DA-B10772D8D496}"/>
    <dgm:cxn modelId="{B14F99D7-BE7F-464D-9652-85D7709E014D}" srcId="{DDC27DEA-D749-44F8-8663-919ED7884221}" destId="{18BFDC6F-B108-470D-BCF8-82370FB71719}" srcOrd="9" destOrd="0" parTransId="{3F74BFF4-570B-4DA4-8183-82EB9FCCB783}" sibTransId="{3CCB6BB5-CD4C-4BC8-B29C-BCA11D654451}"/>
    <dgm:cxn modelId="{8E7CE668-608A-4E3B-8DB5-578DBF66ECA7}" type="presOf" srcId="{74EDADAC-AF25-4402-A9CA-AE4416782808}" destId="{2D8F559E-DE71-4A0D-9441-5EABB09E28E3}" srcOrd="0" destOrd="0" presId="urn:microsoft.com/office/officeart/2005/8/layout/funnel1"/>
    <dgm:cxn modelId="{658EE65F-3FDC-4CC2-B497-411C789CEFB6}" srcId="{DDC27DEA-D749-44F8-8663-919ED7884221}" destId="{FB83C770-A922-4758-9DD3-D912E70A3F83}" srcOrd="3" destOrd="0" parTransId="{C30A05D6-50D5-48D0-AA00-40EAC22AE64C}" sibTransId="{78D3C8E5-D5A9-480E-B15F-D3AD39FC422B}"/>
    <dgm:cxn modelId="{05D64856-1760-42A2-9958-2D655EFBF87D}" srcId="{DDC27DEA-D749-44F8-8663-919ED7884221}" destId="{EDAFD367-D12B-4D59-BCFF-7EA8128F1634}" srcOrd="5" destOrd="0" parTransId="{313EF764-5CDC-4BAE-B127-3229B8BC1249}" sibTransId="{35339AAA-E6B1-4BD5-9A70-D49529BDDC81}"/>
    <dgm:cxn modelId="{A0C3D7D0-E848-47E3-8C17-D059C4A5CECD}" type="presOf" srcId="{6134238C-B53A-476D-AD76-8A5EF6181206}" destId="{159ECF3D-A381-47D9-8B75-7024778FED2E}" srcOrd="0" destOrd="0" presId="urn:microsoft.com/office/officeart/2005/8/layout/funnel1"/>
    <dgm:cxn modelId="{C2B8232E-AE50-408A-96DA-284A845801C4}" srcId="{DDC27DEA-D749-44F8-8663-919ED7884221}" destId="{F4CCC9BB-6A38-4C39-B4FC-533748432FBD}" srcOrd="6" destOrd="0" parTransId="{D3097165-78A9-4797-ADC6-A1E8E913EB8C}" sibTransId="{F510FF39-0552-4202-B1FC-ADF41F4D3AD9}"/>
    <dgm:cxn modelId="{BA029B14-B605-4E08-86AE-47C71E55D280}" srcId="{DDC27DEA-D749-44F8-8663-919ED7884221}" destId="{74EDADAC-AF25-4402-A9CA-AE4416782808}" srcOrd="0" destOrd="0" parTransId="{3A4959EE-2E65-48F6-848E-4A255FBA4755}" sibTransId="{7FF949E2-CE14-42C5-9211-33D785D05DDD}"/>
    <dgm:cxn modelId="{418ADFC8-7E52-49B3-B8C3-A034CD54B2F6}" type="presOf" srcId="{FB83C770-A922-4758-9DD3-D912E70A3F83}" destId="{D0A8E182-919E-42A5-A631-94C0C4541B32}" srcOrd="0" destOrd="0" presId="urn:microsoft.com/office/officeart/2005/8/layout/funnel1"/>
    <dgm:cxn modelId="{16EE27B0-E21E-4B41-8F29-817B29164371}" srcId="{DDC27DEA-D749-44F8-8663-919ED7884221}" destId="{7E72E258-C9D0-42C3-90BC-F38A24250CCF}" srcOrd="4" destOrd="0" parTransId="{02F07BAB-9FB4-4EE7-8D9D-B9E3E62AB756}" sibTransId="{6BFCA8DB-40BD-4125-A4F0-859E8774121B}"/>
    <dgm:cxn modelId="{B579DDDA-4ED6-4294-971B-9A53F4428188}" srcId="{DDC27DEA-D749-44F8-8663-919ED7884221}" destId="{6134238C-B53A-476D-AD76-8A5EF6181206}" srcOrd="1" destOrd="0" parTransId="{9F6879A5-FC3D-4E49-845D-61D362B80B53}" sibTransId="{12DD936B-FF0A-4C0E-9A02-CE0FF7548241}"/>
    <dgm:cxn modelId="{54A7DAB3-A13B-4A89-AFA5-65EF863B11CC}" type="presParOf" srcId="{98C68ADE-79DD-493C-97E7-994AB264AA0D}" destId="{9A70E727-5C80-4123-93EA-F77A12777D23}" srcOrd="0" destOrd="0" presId="urn:microsoft.com/office/officeart/2005/8/layout/funnel1"/>
    <dgm:cxn modelId="{A6FE8E04-32AF-4CBB-888A-3A1E9B28F29B}" type="presParOf" srcId="{98C68ADE-79DD-493C-97E7-994AB264AA0D}" destId="{DE8BD095-0E95-41D1-9F20-177A0E1888F5}" srcOrd="1" destOrd="0" presId="urn:microsoft.com/office/officeart/2005/8/layout/funnel1"/>
    <dgm:cxn modelId="{A9AE14F1-8364-4B8B-BEB1-5F5071815070}" type="presParOf" srcId="{98C68ADE-79DD-493C-97E7-994AB264AA0D}" destId="{D0A8E182-919E-42A5-A631-94C0C4541B32}" srcOrd="2" destOrd="0" presId="urn:microsoft.com/office/officeart/2005/8/layout/funnel1"/>
    <dgm:cxn modelId="{DDA5A89B-3384-45A6-84FE-05A48CEA21E3}" type="presParOf" srcId="{98C68ADE-79DD-493C-97E7-994AB264AA0D}" destId="{89FD6CDB-913E-4D12-8C2A-007B2FA621AA}" srcOrd="3" destOrd="0" presId="urn:microsoft.com/office/officeart/2005/8/layout/funnel1"/>
    <dgm:cxn modelId="{480ACB2D-E095-488A-BFDE-A5C8AC7E4299}" type="presParOf" srcId="{98C68ADE-79DD-493C-97E7-994AB264AA0D}" destId="{159ECF3D-A381-47D9-8B75-7024778FED2E}" srcOrd="4" destOrd="0" presId="urn:microsoft.com/office/officeart/2005/8/layout/funnel1"/>
    <dgm:cxn modelId="{8241F410-9778-4B43-9EFA-F9B1023E9A5B}" type="presParOf" srcId="{98C68ADE-79DD-493C-97E7-994AB264AA0D}" destId="{2D8F559E-DE71-4A0D-9441-5EABB09E28E3}" srcOrd="5" destOrd="0" presId="urn:microsoft.com/office/officeart/2005/8/layout/funnel1"/>
    <dgm:cxn modelId="{1A3A220A-F262-4F5C-9E07-AF1CCEA97415}" type="presParOf" srcId="{98C68ADE-79DD-493C-97E7-994AB264AA0D}" destId="{DEB255FA-CB79-42BC-BFC4-B5860737F7C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57A3DC-A642-4430-8BA2-031849270DA3}" type="doc">
      <dgm:prSet loTypeId="urn:microsoft.com/office/officeart/2005/8/layout/funnel1" loCatId="relationship" qsTypeId="urn:microsoft.com/office/officeart/2005/8/quickstyle/simple1#7" qsCatId="simple" csTypeId="urn:microsoft.com/office/officeart/2005/8/colors/accent1_2#9" csCatId="accent1" phldr="1"/>
      <dgm:spPr/>
      <dgm:t>
        <a:bodyPr/>
        <a:lstStyle/>
        <a:p>
          <a:endParaRPr lang="en-IE"/>
        </a:p>
      </dgm:t>
    </dgm:pt>
    <dgm:pt modelId="{EF97B758-4FC3-4292-B91A-3FBDED911154}">
      <dgm:prSet phldrT="[Text]" custT="1"/>
      <dgm:spPr/>
      <dgm:t>
        <a:bodyPr/>
        <a:lstStyle/>
        <a:p>
          <a:pPr>
            <a:lnSpc>
              <a:spcPct val="100000"/>
            </a:lnSpc>
          </a:pPr>
          <a:r>
            <a:rPr lang="en-IE" sz="1600" b="1" dirty="0" smtClean="0">
              <a:solidFill>
                <a:schemeClr val="tx1"/>
              </a:solidFill>
              <a:latin typeface="+mj-lt"/>
            </a:rPr>
            <a:t>First Order Change</a:t>
          </a:r>
        </a:p>
      </dgm:t>
    </dgm:pt>
    <dgm:pt modelId="{4804ADBC-2A70-48D8-AB7E-18643F1CF533}" type="parTrans" cxnId="{1C8BD0C4-BA41-4F4C-92C5-FD1F52FA5F2E}">
      <dgm:prSet/>
      <dgm:spPr/>
      <dgm:t>
        <a:bodyPr/>
        <a:lstStyle/>
        <a:p>
          <a:endParaRPr lang="en-IE"/>
        </a:p>
      </dgm:t>
    </dgm:pt>
    <dgm:pt modelId="{A12C6393-9A17-4E2F-9088-999588B8AD05}" type="sibTrans" cxnId="{1C8BD0C4-BA41-4F4C-92C5-FD1F52FA5F2E}">
      <dgm:prSet/>
      <dgm:spPr/>
      <dgm:t>
        <a:bodyPr/>
        <a:lstStyle/>
        <a:p>
          <a:endParaRPr lang="en-IE"/>
        </a:p>
      </dgm:t>
    </dgm:pt>
    <dgm:pt modelId="{F46A0005-82E9-4D28-A1BD-E4734B5A9494}">
      <dgm:prSet custT="1"/>
      <dgm:spPr>
        <a:solidFill>
          <a:srgbClr val="00CC99">
            <a:alpha val="32000"/>
          </a:srgbClr>
        </a:solidFill>
        <a:ln>
          <a:noFill/>
        </a:ln>
      </dgm:spPr>
      <dgm:t>
        <a:bodyPr/>
        <a:lstStyle/>
        <a:p>
          <a:r>
            <a:rPr lang="en-IE" sz="1050" b="1" dirty="0" smtClean="0">
              <a:solidFill>
                <a:schemeClr val="tx2">
                  <a:lumMod val="50000"/>
                </a:schemeClr>
              </a:solidFill>
            </a:rPr>
            <a:t>Community</a:t>
          </a:r>
        </a:p>
        <a:p>
          <a:r>
            <a:rPr lang="en-IE" sz="1050" b="1" dirty="0" smtClean="0">
              <a:solidFill>
                <a:schemeClr val="tx2">
                  <a:lumMod val="50000"/>
                </a:schemeClr>
              </a:solidFill>
            </a:rPr>
            <a:t>Of </a:t>
          </a:r>
        </a:p>
        <a:p>
          <a:r>
            <a:rPr lang="en-IE" sz="1050" b="1" dirty="0" smtClean="0">
              <a:solidFill>
                <a:schemeClr val="tx2">
                  <a:lumMod val="50000"/>
                </a:schemeClr>
              </a:solidFill>
            </a:rPr>
            <a:t>Interest</a:t>
          </a:r>
          <a:endParaRPr lang="en-IE" sz="1050" b="1" dirty="0">
            <a:solidFill>
              <a:schemeClr val="tx2">
                <a:lumMod val="50000"/>
              </a:schemeClr>
            </a:solidFill>
          </a:endParaRPr>
        </a:p>
      </dgm:t>
    </dgm:pt>
    <dgm:pt modelId="{D3CE07E3-D8F3-46B9-99D9-8D226E1ED21A}" type="parTrans" cxnId="{5731F392-88E7-4ABA-AB10-716A2426895F}">
      <dgm:prSet/>
      <dgm:spPr/>
      <dgm:t>
        <a:bodyPr/>
        <a:lstStyle/>
        <a:p>
          <a:endParaRPr lang="en-IE"/>
        </a:p>
      </dgm:t>
    </dgm:pt>
    <dgm:pt modelId="{9B640DCC-6358-498E-BECF-0579E69988F0}" type="sibTrans" cxnId="{5731F392-88E7-4ABA-AB10-716A2426895F}">
      <dgm:prSet/>
      <dgm:spPr/>
      <dgm:t>
        <a:bodyPr/>
        <a:lstStyle/>
        <a:p>
          <a:endParaRPr lang="en-IE"/>
        </a:p>
      </dgm:t>
    </dgm:pt>
    <dgm:pt modelId="{DD75F791-2D09-4137-BCD7-C632518B65B1}">
      <dgm:prSet phldrT="[Text]" custT="1"/>
      <dgm:spPr>
        <a:solidFill>
          <a:srgbClr val="99FFCC"/>
        </a:solidFill>
        <a:ln>
          <a:noFill/>
        </a:ln>
      </dgm:spPr>
      <dgm:t>
        <a:bodyPr/>
        <a:lstStyle/>
        <a:p>
          <a:r>
            <a:rPr lang="en-IE" sz="1100" b="1" dirty="0" smtClean="0">
              <a:solidFill>
                <a:schemeClr val="tx2">
                  <a:lumMod val="50000"/>
                </a:schemeClr>
              </a:solidFill>
            </a:rPr>
            <a:t>Increase Awareness</a:t>
          </a:r>
        </a:p>
        <a:p>
          <a:r>
            <a:rPr lang="en-IE" sz="1100" b="1" dirty="0" smtClean="0">
              <a:solidFill>
                <a:schemeClr val="tx2">
                  <a:lumMod val="50000"/>
                </a:schemeClr>
              </a:solidFill>
            </a:rPr>
            <a:t>among</a:t>
          </a:r>
        </a:p>
        <a:p>
          <a:r>
            <a:rPr lang="en-IE" sz="1100" b="1" dirty="0" smtClean="0">
              <a:solidFill>
                <a:schemeClr val="tx2">
                  <a:lumMod val="50000"/>
                </a:schemeClr>
              </a:solidFill>
            </a:rPr>
            <a:t>Significant Others</a:t>
          </a:r>
          <a:endParaRPr lang="en-IE" sz="1100" b="1" dirty="0">
            <a:solidFill>
              <a:schemeClr val="tx2">
                <a:lumMod val="50000"/>
              </a:schemeClr>
            </a:solidFill>
          </a:endParaRPr>
        </a:p>
      </dgm:t>
    </dgm:pt>
    <dgm:pt modelId="{4F2C7E69-2E07-4977-BC91-BEF0F6E648C5}" type="sibTrans" cxnId="{9FD76D47-0C66-4E4A-B912-F7F7F61AA8FA}">
      <dgm:prSet/>
      <dgm:spPr/>
      <dgm:t>
        <a:bodyPr/>
        <a:lstStyle/>
        <a:p>
          <a:endParaRPr lang="en-IE"/>
        </a:p>
      </dgm:t>
    </dgm:pt>
    <dgm:pt modelId="{CB51FB50-926D-42B5-8C33-24E0906C9F22}" type="parTrans" cxnId="{9FD76D47-0C66-4E4A-B912-F7F7F61AA8FA}">
      <dgm:prSet/>
      <dgm:spPr/>
      <dgm:t>
        <a:bodyPr/>
        <a:lstStyle/>
        <a:p>
          <a:endParaRPr lang="en-IE"/>
        </a:p>
      </dgm:t>
    </dgm:pt>
    <dgm:pt modelId="{6E933F9C-3F99-4382-B815-142CEF9DCE2D}">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00B0F0">
            <a:alpha val="44000"/>
          </a:srgbClr>
        </a:solidFill>
        <a:ln>
          <a:noFill/>
        </a:ln>
      </dgm:spPr>
      <dgm:t>
        <a:bodyPr/>
        <a:lstStyle/>
        <a:p>
          <a:r>
            <a:rPr lang="en-IE" sz="1200" b="1" dirty="0" smtClean="0">
              <a:solidFill>
                <a:schemeClr val="tx2">
                  <a:lumMod val="50000"/>
                </a:schemeClr>
              </a:solidFill>
            </a:rPr>
            <a:t>Identify</a:t>
          </a:r>
        </a:p>
        <a:p>
          <a:r>
            <a:rPr lang="en-IE" sz="1200" b="1" dirty="0" smtClean="0">
              <a:solidFill>
                <a:schemeClr val="tx2">
                  <a:lumMod val="50000"/>
                </a:schemeClr>
              </a:solidFill>
            </a:rPr>
            <a:t>and</a:t>
          </a:r>
        </a:p>
        <a:p>
          <a:r>
            <a:rPr lang="en-IE" sz="1200" b="1" dirty="0" smtClean="0">
              <a:solidFill>
                <a:schemeClr val="tx2">
                  <a:lumMod val="50000"/>
                </a:schemeClr>
              </a:solidFill>
            </a:rPr>
            <a:t>Remove</a:t>
          </a:r>
        </a:p>
        <a:p>
          <a:r>
            <a:rPr lang="en-IE" sz="1200" b="1" dirty="0" smtClean="0">
              <a:solidFill>
                <a:schemeClr val="tx2">
                  <a:lumMod val="50000"/>
                </a:schemeClr>
              </a:solidFill>
            </a:rPr>
            <a:t>Risk </a:t>
          </a:r>
          <a:endParaRPr lang="en-IE" sz="1200" b="1" dirty="0">
            <a:solidFill>
              <a:schemeClr val="tx2">
                <a:lumMod val="50000"/>
              </a:schemeClr>
            </a:solidFill>
          </a:endParaRPr>
        </a:p>
      </dgm:t>
    </dgm:pt>
    <dgm:pt modelId="{F9DF17E5-0F52-4014-87CA-AC1ECCF6055F}" type="parTrans" cxnId="{90BFBEC5-028B-4EB2-9D01-590C8559F78E}">
      <dgm:prSet/>
      <dgm:spPr/>
      <dgm:t>
        <a:bodyPr/>
        <a:lstStyle/>
        <a:p>
          <a:endParaRPr lang="en-IE"/>
        </a:p>
      </dgm:t>
    </dgm:pt>
    <dgm:pt modelId="{D2FF0E4D-E351-47B8-AE02-F98A48F24EB2}" type="sibTrans" cxnId="{90BFBEC5-028B-4EB2-9D01-590C8559F78E}">
      <dgm:prSet/>
      <dgm:spPr/>
      <dgm:t>
        <a:bodyPr/>
        <a:lstStyle/>
        <a:p>
          <a:endParaRPr lang="en-IE"/>
        </a:p>
      </dgm:t>
    </dgm:pt>
    <dgm:pt modelId="{2C8455BA-30F9-47B9-86D9-B349C3CCBB55}">
      <dgm:prSet phldrT="[Text]" custLinFactY="55077" custLinFactNeighborX="61470" custLinFactNeighborY="100000">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endParaRPr lang="en-IE"/>
        </a:p>
      </dgm:t>
    </dgm:pt>
    <dgm:pt modelId="{ECB02CF2-A02D-4302-954F-EB5604C73985}" type="parTrans" cxnId="{4632E14B-F0EC-4906-9510-0B3BBC6B8B09}">
      <dgm:prSet/>
      <dgm:spPr/>
      <dgm:t>
        <a:bodyPr/>
        <a:lstStyle/>
        <a:p>
          <a:endParaRPr lang="en-IE"/>
        </a:p>
      </dgm:t>
    </dgm:pt>
    <dgm:pt modelId="{596B3AE7-33E7-404F-8CD8-525DFBD68D45}" type="sibTrans" cxnId="{4632E14B-F0EC-4906-9510-0B3BBC6B8B09}">
      <dgm:prSet/>
      <dgm:spPr/>
      <dgm:t>
        <a:bodyPr/>
        <a:lstStyle/>
        <a:p>
          <a:endParaRPr lang="en-IE"/>
        </a:p>
      </dgm:t>
    </dgm:pt>
    <dgm:pt modelId="{EB2A67E6-23F5-415C-84B1-2EFCFEB41933}">
      <dgm:prSet custLinFactX="13273" custLinFactY="-28935" custLinFactNeighborX="100000" custLinFactNeighborY="-100000"/>
      <dgm:spPr>
        <a:solidFill>
          <a:srgbClr val="00CC99"/>
        </a:solidFill>
      </dgm:spPr>
      <dgm:t>
        <a:bodyPr/>
        <a:lstStyle/>
        <a:p>
          <a:endParaRPr lang="en-IE"/>
        </a:p>
      </dgm:t>
    </dgm:pt>
    <dgm:pt modelId="{87AEC874-177A-42E8-8317-FEAFC6D4983F}" type="parTrans" cxnId="{E80E6077-4266-4807-AE09-18909D3DBADD}">
      <dgm:prSet/>
      <dgm:spPr/>
      <dgm:t>
        <a:bodyPr/>
        <a:lstStyle/>
        <a:p>
          <a:endParaRPr lang="en-IE"/>
        </a:p>
      </dgm:t>
    </dgm:pt>
    <dgm:pt modelId="{6648A055-9F12-4109-80E1-B9403EDB86D0}" type="sibTrans" cxnId="{E80E6077-4266-4807-AE09-18909D3DBADD}">
      <dgm:prSet/>
      <dgm:spPr/>
      <dgm:t>
        <a:bodyPr/>
        <a:lstStyle/>
        <a:p>
          <a:endParaRPr lang="en-IE"/>
        </a:p>
      </dgm:t>
    </dgm:pt>
    <dgm:pt modelId="{97D0E32B-03F0-40BF-8746-7FD459F89B68}">
      <dgm:prSet custLinFactX="13273" custLinFactY="-28935" custLinFactNeighborX="100000" custLinFactNeighborY="-100000"/>
      <dgm:spPr>
        <a:solidFill>
          <a:srgbClr val="00CC99"/>
        </a:solidFill>
      </dgm:spPr>
      <dgm:t>
        <a:bodyPr/>
        <a:lstStyle/>
        <a:p>
          <a:endParaRPr lang="en-IE"/>
        </a:p>
      </dgm:t>
    </dgm:pt>
    <dgm:pt modelId="{3F0AEFEC-6025-4BE0-9072-9E011903B11A}" type="parTrans" cxnId="{94062362-E561-428F-9E28-76045FD4DCDB}">
      <dgm:prSet/>
      <dgm:spPr/>
      <dgm:t>
        <a:bodyPr/>
        <a:lstStyle/>
        <a:p>
          <a:endParaRPr lang="en-IE"/>
        </a:p>
      </dgm:t>
    </dgm:pt>
    <dgm:pt modelId="{4857D591-B58D-4232-9A8E-4C2A37C4611E}" type="sibTrans" cxnId="{94062362-E561-428F-9E28-76045FD4DCDB}">
      <dgm:prSet/>
      <dgm:spPr/>
      <dgm:t>
        <a:bodyPr/>
        <a:lstStyle/>
        <a:p>
          <a:endParaRPr lang="en-IE"/>
        </a:p>
      </dgm:t>
    </dgm:pt>
    <dgm:pt modelId="{1D7952D6-0ED2-45A8-BBED-3A9BC1D9B8C3}">
      <dgm:prSet custLinFactX="13273" custLinFactY="-28935" custLinFactNeighborX="100000" custLinFactNeighborY="-100000"/>
      <dgm:spPr>
        <a:solidFill>
          <a:srgbClr val="00CC99"/>
        </a:solidFill>
      </dgm:spPr>
      <dgm:t>
        <a:bodyPr/>
        <a:lstStyle/>
        <a:p>
          <a:endParaRPr lang="en-IE"/>
        </a:p>
      </dgm:t>
    </dgm:pt>
    <dgm:pt modelId="{C3AC58C7-58E5-4AC4-8733-198CD2FAACF9}" type="parTrans" cxnId="{549284EE-8901-4132-B77C-C1B1DF7E73D7}">
      <dgm:prSet/>
      <dgm:spPr/>
      <dgm:t>
        <a:bodyPr/>
        <a:lstStyle/>
        <a:p>
          <a:endParaRPr lang="en-IE"/>
        </a:p>
      </dgm:t>
    </dgm:pt>
    <dgm:pt modelId="{8139D998-3025-4658-BBAB-311CA400F4D1}" type="sibTrans" cxnId="{549284EE-8901-4132-B77C-C1B1DF7E73D7}">
      <dgm:prSet/>
      <dgm:spPr/>
      <dgm:t>
        <a:bodyPr/>
        <a:lstStyle/>
        <a:p>
          <a:endParaRPr lang="en-IE"/>
        </a:p>
      </dgm:t>
    </dgm:pt>
    <dgm:pt modelId="{7D11A244-BB42-4751-9809-350EBB822937}" type="pres">
      <dgm:prSet presAssocID="{D657A3DC-A642-4430-8BA2-031849270DA3}" presName="Name0" presStyleCnt="0">
        <dgm:presLayoutVars>
          <dgm:chMax val="4"/>
          <dgm:resizeHandles val="exact"/>
        </dgm:presLayoutVars>
      </dgm:prSet>
      <dgm:spPr/>
      <dgm:t>
        <a:bodyPr/>
        <a:lstStyle/>
        <a:p>
          <a:endParaRPr lang="en-IE"/>
        </a:p>
      </dgm:t>
    </dgm:pt>
    <dgm:pt modelId="{2A621EFB-052E-4BC6-B9BB-2B61A4C1F81F}" type="pres">
      <dgm:prSet presAssocID="{D657A3DC-A642-4430-8BA2-031849270DA3}" presName="ellipse" presStyleLbl="trBgShp" presStyleIdx="0" presStyleCnt="1" custFlipVert="1" custScaleY="38725" custLinFactNeighborX="2219" custLinFactNeighborY="25098"/>
      <dgm:spPr>
        <a:solidFill>
          <a:schemeClr val="tx2">
            <a:lumMod val="60000"/>
            <a:lumOff val="40000"/>
            <a:alpha val="40000"/>
          </a:schemeClr>
        </a:solidFill>
      </dgm:spPr>
      <dgm:t>
        <a:bodyPr/>
        <a:lstStyle/>
        <a:p>
          <a:endParaRPr lang="en-IE"/>
        </a:p>
      </dgm:t>
    </dgm:pt>
    <dgm:pt modelId="{E6BDED8A-C872-4667-BDCD-39651B0E4C16}" type="pres">
      <dgm:prSet presAssocID="{D657A3DC-A642-4430-8BA2-031849270DA3}" presName="arrow1" presStyleLbl="fgShp" presStyleIdx="0" presStyleCnt="1" custScaleX="354099" custScaleY="229713" custLinFactY="77717" custLinFactNeighborX="4711" custLinFactNeighborY="100000"/>
      <dgm:spPr>
        <a:solidFill>
          <a:srgbClr val="FFFF00"/>
        </a:solidFill>
      </dgm:spPr>
    </dgm:pt>
    <dgm:pt modelId="{AD3C8074-25EC-443A-AE67-F44D2EA4F46F}" type="pres">
      <dgm:prSet presAssocID="{D657A3DC-A642-4430-8BA2-031849270DA3}" presName="rectangle" presStyleLbl="revTx" presStyleIdx="0" presStyleCnt="1" custScaleX="71347" custLinFactY="12673" custLinFactNeighborX="3158" custLinFactNeighborY="100000">
        <dgm:presLayoutVars>
          <dgm:bulletEnabled val="1"/>
        </dgm:presLayoutVars>
      </dgm:prSet>
      <dgm:spPr/>
      <dgm:t>
        <a:bodyPr/>
        <a:lstStyle/>
        <a:p>
          <a:endParaRPr lang="en-IE"/>
        </a:p>
      </dgm:t>
    </dgm:pt>
    <dgm:pt modelId="{92F69B96-BC52-4366-B1F2-B4FB9531CF44}" type="pres">
      <dgm:prSet presAssocID="{6E933F9C-3F99-4382-B815-142CEF9DCE2D}" presName="item1" presStyleLbl="node1" presStyleIdx="0" presStyleCnt="3" custScaleX="112920" custScaleY="112920" custLinFactX="6813" custLinFactY="-36295" custLinFactNeighborX="100000" custLinFactNeighborY="-100000">
        <dgm:presLayoutVars>
          <dgm:bulletEnabled val="1"/>
        </dgm:presLayoutVars>
      </dgm:prSet>
      <dgm:spPr/>
      <dgm:t>
        <a:bodyPr/>
        <a:lstStyle/>
        <a:p>
          <a:endParaRPr lang="en-IE"/>
        </a:p>
      </dgm:t>
    </dgm:pt>
    <dgm:pt modelId="{DC8E8688-49A6-4CEB-9FF9-9E7983401181}" type="pres">
      <dgm:prSet presAssocID="{F46A0005-82E9-4D28-A1BD-E4734B5A9494}" presName="item2" presStyleLbl="node1" presStyleIdx="1" presStyleCnt="3" custScaleX="109277" custScaleY="109277" custLinFactY="53628" custLinFactNeighborX="61470" custLinFactNeighborY="100000">
        <dgm:presLayoutVars>
          <dgm:bulletEnabled val="1"/>
        </dgm:presLayoutVars>
      </dgm:prSet>
      <dgm:spPr/>
      <dgm:t>
        <a:bodyPr/>
        <a:lstStyle/>
        <a:p>
          <a:endParaRPr lang="en-IE"/>
        </a:p>
      </dgm:t>
    </dgm:pt>
    <dgm:pt modelId="{D2066F6F-66CE-4B53-94BC-2CBFC2D34931}" type="pres">
      <dgm:prSet presAssocID="{EF97B758-4FC3-4292-B91A-3FBDED911154}" presName="item3" presStyleLbl="node1" presStyleIdx="2" presStyleCnt="3" custScaleX="109277" custScaleY="109277" custLinFactX="-411" custLinFactNeighborX="-100000" custLinFactNeighborY="90440">
        <dgm:presLayoutVars>
          <dgm:bulletEnabled val="1"/>
        </dgm:presLayoutVars>
      </dgm:prSet>
      <dgm:spPr/>
      <dgm:t>
        <a:bodyPr/>
        <a:lstStyle/>
        <a:p>
          <a:endParaRPr lang="en-IE"/>
        </a:p>
      </dgm:t>
    </dgm:pt>
    <dgm:pt modelId="{F63EC27C-D482-446D-8E36-762B13FF81D4}" type="pres">
      <dgm:prSet presAssocID="{D657A3DC-A642-4430-8BA2-031849270DA3}" presName="funnel" presStyleLbl="trAlignAcc1" presStyleIdx="0" presStyleCnt="1" custScaleX="142857" custScaleY="144948" custLinFactNeighborX="2207" custLinFactNeighborY="-1376"/>
      <dgm:spPr>
        <a:noFill/>
        <a:ln>
          <a:solidFill>
            <a:schemeClr val="accent4">
              <a:lumMod val="50000"/>
            </a:schemeClr>
          </a:solidFill>
        </a:ln>
      </dgm:spPr>
      <dgm:t>
        <a:bodyPr/>
        <a:lstStyle/>
        <a:p>
          <a:endParaRPr lang="en-IE"/>
        </a:p>
      </dgm:t>
    </dgm:pt>
  </dgm:ptLst>
  <dgm:cxnLst>
    <dgm:cxn modelId="{9FD76D47-0C66-4E4A-B912-F7F7F61AA8FA}" srcId="{D657A3DC-A642-4430-8BA2-031849270DA3}" destId="{DD75F791-2D09-4137-BCD7-C632518B65B1}" srcOrd="0" destOrd="0" parTransId="{CB51FB50-926D-42B5-8C33-24E0906C9F22}" sibTransId="{4F2C7E69-2E07-4977-BC91-BEF0F6E648C5}"/>
    <dgm:cxn modelId="{E2143D85-5087-4E82-80EC-E4CF2E64A0A7}" type="presOf" srcId="{D657A3DC-A642-4430-8BA2-031849270DA3}" destId="{7D11A244-BB42-4751-9809-350EBB822937}" srcOrd="0" destOrd="0" presId="urn:microsoft.com/office/officeart/2005/8/layout/funnel1"/>
    <dgm:cxn modelId="{B8851A35-88F5-4F3E-91A3-6C0D6C4504D2}" type="presOf" srcId="{EF97B758-4FC3-4292-B91A-3FBDED911154}" destId="{AD3C8074-25EC-443A-AE67-F44D2EA4F46F}" srcOrd="0" destOrd="0" presId="urn:microsoft.com/office/officeart/2005/8/layout/funnel1"/>
    <dgm:cxn modelId="{549284EE-8901-4132-B77C-C1B1DF7E73D7}" srcId="{D657A3DC-A642-4430-8BA2-031849270DA3}" destId="{1D7952D6-0ED2-45A8-BBED-3A9BC1D9B8C3}" srcOrd="7" destOrd="0" parTransId="{C3AC58C7-58E5-4AC4-8733-198CD2FAACF9}" sibTransId="{8139D998-3025-4658-BBAB-311CA400F4D1}"/>
    <dgm:cxn modelId="{E80E6077-4266-4807-AE09-18909D3DBADD}" srcId="{D657A3DC-A642-4430-8BA2-031849270DA3}" destId="{EB2A67E6-23F5-415C-84B1-2EFCFEB41933}" srcOrd="5" destOrd="0" parTransId="{87AEC874-177A-42E8-8317-FEAFC6D4983F}" sibTransId="{6648A055-9F12-4109-80E1-B9403EDB86D0}"/>
    <dgm:cxn modelId="{5731F392-88E7-4ABA-AB10-716A2426895F}" srcId="{D657A3DC-A642-4430-8BA2-031849270DA3}" destId="{F46A0005-82E9-4D28-A1BD-E4734B5A9494}" srcOrd="2" destOrd="0" parTransId="{D3CE07E3-D8F3-46B9-99D9-8D226E1ED21A}" sibTransId="{9B640DCC-6358-498E-BECF-0579E69988F0}"/>
    <dgm:cxn modelId="{1C8BD0C4-BA41-4F4C-92C5-FD1F52FA5F2E}" srcId="{D657A3DC-A642-4430-8BA2-031849270DA3}" destId="{EF97B758-4FC3-4292-B91A-3FBDED911154}" srcOrd="3" destOrd="0" parTransId="{4804ADBC-2A70-48D8-AB7E-18643F1CF533}" sibTransId="{A12C6393-9A17-4E2F-9088-999588B8AD05}"/>
    <dgm:cxn modelId="{94062362-E561-428F-9E28-76045FD4DCDB}" srcId="{D657A3DC-A642-4430-8BA2-031849270DA3}" destId="{97D0E32B-03F0-40BF-8746-7FD459F89B68}" srcOrd="6" destOrd="0" parTransId="{3F0AEFEC-6025-4BE0-9072-9E011903B11A}" sibTransId="{4857D591-B58D-4232-9A8E-4C2A37C4611E}"/>
    <dgm:cxn modelId="{90BFBEC5-028B-4EB2-9D01-590C8559F78E}" srcId="{D657A3DC-A642-4430-8BA2-031849270DA3}" destId="{6E933F9C-3F99-4382-B815-142CEF9DCE2D}" srcOrd="1" destOrd="0" parTransId="{F9DF17E5-0F52-4014-87CA-AC1ECCF6055F}" sibTransId="{D2FF0E4D-E351-47B8-AE02-F98A48F24EB2}"/>
    <dgm:cxn modelId="{EFBBEB22-1685-4041-AAE6-E2C88D3A7AE0}" type="presOf" srcId="{DD75F791-2D09-4137-BCD7-C632518B65B1}" destId="{D2066F6F-66CE-4B53-94BC-2CBFC2D34931}" srcOrd="0" destOrd="0" presId="urn:microsoft.com/office/officeart/2005/8/layout/funnel1"/>
    <dgm:cxn modelId="{AD3D3B58-67B5-4A1F-8A33-0A5753D59083}" type="presOf" srcId="{6E933F9C-3F99-4382-B815-142CEF9DCE2D}" destId="{DC8E8688-49A6-4CEB-9FF9-9E7983401181}" srcOrd="0" destOrd="0" presId="urn:microsoft.com/office/officeart/2005/8/layout/funnel1"/>
    <dgm:cxn modelId="{4632E14B-F0EC-4906-9510-0B3BBC6B8B09}" srcId="{D657A3DC-A642-4430-8BA2-031849270DA3}" destId="{2C8455BA-30F9-47B9-86D9-B349C3CCBB55}" srcOrd="4" destOrd="0" parTransId="{ECB02CF2-A02D-4302-954F-EB5604C73985}" sibTransId="{596B3AE7-33E7-404F-8CD8-525DFBD68D45}"/>
    <dgm:cxn modelId="{784195B1-021C-465C-8EA6-85015F7AC2DC}" type="presOf" srcId="{F46A0005-82E9-4D28-A1BD-E4734B5A9494}" destId="{92F69B96-BC52-4366-B1F2-B4FB9531CF44}" srcOrd="0" destOrd="0" presId="urn:microsoft.com/office/officeart/2005/8/layout/funnel1"/>
    <dgm:cxn modelId="{3BC46E93-7993-4EDE-9201-1174A32C8386}" type="presParOf" srcId="{7D11A244-BB42-4751-9809-350EBB822937}" destId="{2A621EFB-052E-4BC6-B9BB-2B61A4C1F81F}" srcOrd="0" destOrd="0" presId="urn:microsoft.com/office/officeart/2005/8/layout/funnel1"/>
    <dgm:cxn modelId="{1D4BC5B8-2BB4-4C4A-9166-A184D78BA975}" type="presParOf" srcId="{7D11A244-BB42-4751-9809-350EBB822937}" destId="{E6BDED8A-C872-4667-BDCD-39651B0E4C16}" srcOrd="1" destOrd="0" presId="urn:microsoft.com/office/officeart/2005/8/layout/funnel1"/>
    <dgm:cxn modelId="{97893F51-1BCB-459F-AC01-47A9F3ED6CFC}" type="presParOf" srcId="{7D11A244-BB42-4751-9809-350EBB822937}" destId="{AD3C8074-25EC-443A-AE67-F44D2EA4F46F}" srcOrd="2" destOrd="0" presId="urn:microsoft.com/office/officeart/2005/8/layout/funnel1"/>
    <dgm:cxn modelId="{F0CE439E-A14D-43AE-9E0E-5A9EC02C70EF}" type="presParOf" srcId="{7D11A244-BB42-4751-9809-350EBB822937}" destId="{92F69B96-BC52-4366-B1F2-B4FB9531CF44}" srcOrd="3" destOrd="0" presId="urn:microsoft.com/office/officeart/2005/8/layout/funnel1"/>
    <dgm:cxn modelId="{1AD943A1-948E-4EB8-92C0-35AC11650D23}" type="presParOf" srcId="{7D11A244-BB42-4751-9809-350EBB822937}" destId="{DC8E8688-49A6-4CEB-9FF9-9E7983401181}" srcOrd="4" destOrd="0" presId="urn:microsoft.com/office/officeart/2005/8/layout/funnel1"/>
    <dgm:cxn modelId="{5A9981D2-EF4F-406C-85E8-4EB6A7D09046}" type="presParOf" srcId="{7D11A244-BB42-4751-9809-350EBB822937}" destId="{D2066F6F-66CE-4B53-94BC-2CBFC2D34931}" srcOrd="5" destOrd="0" presId="urn:microsoft.com/office/officeart/2005/8/layout/funnel1"/>
    <dgm:cxn modelId="{2CC70D93-CCA9-4E58-B8D5-3C48A4A0E943}" type="presParOf" srcId="{7D11A244-BB42-4751-9809-350EBB822937}" destId="{F63EC27C-D482-446D-8E36-762B13FF81D4}" srcOrd="6" destOrd="0" presId="urn:microsoft.com/office/officeart/2005/8/layout/funnel1"/>
  </dgm:cxnLst>
  <dgm:bg>
    <a:no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D9E8-5575-4DC5-951D-D82ABE51859B}">
      <dsp:nvSpPr>
        <dsp:cNvPr id="0" name=""/>
        <dsp:cNvSpPr/>
      </dsp:nvSpPr>
      <dsp:spPr>
        <a:xfrm rot="10800000">
          <a:off x="-192087" y="170"/>
          <a:ext cx="6192687" cy="6101887"/>
        </a:xfrm>
        <a:prstGeom prst="swooshArrow">
          <a:avLst>
            <a:gd name="adj1" fmla="val 25000"/>
            <a:gd name="adj2" fmla="val 25000"/>
          </a:avLst>
        </a:prstGeom>
        <a:solidFill>
          <a:schemeClr val="bg1">
            <a:lumMod val="9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3864ECF-9C6F-48DE-A47C-482A5BA92487}">
      <dsp:nvSpPr>
        <dsp:cNvPr id="0" name=""/>
        <dsp:cNvSpPr/>
      </dsp:nvSpPr>
      <dsp:spPr>
        <a:xfrm>
          <a:off x="3315325" y="2919040"/>
          <a:ext cx="869663" cy="869663"/>
        </a:xfrm>
        <a:prstGeom prst="ellipse">
          <a:avLst/>
        </a:prstGeom>
        <a:gradFill rotWithShape="0">
          <a:gsLst>
            <a:gs pos="73000">
              <a:schemeClr val="tx2">
                <a:lumMod val="75000"/>
              </a:schemeClr>
            </a:gs>
            <a:gs pos="39000">
              <a:srgbClr val="FFFF99"/>
            </a:gs>
            <a:gs pos="50000">
              <a:schemeClr val="accent2">
                <a:lumMod val="60000"/>
                <a:lumOff val="40000"/>
              </a:schemeClr>
            </a:gs>
            <a:gs pos="7000">
              <a:srgbClr val="FFFFCC"/>
            </a:gs>
          </a:gsLst>
          <a:lin ang="2700000" scaled="1"/>
        </a:gradFill>
        <a:ln>
          <a:noFill/>
        </a:ln>
        <a:effectLst>
          <a:outerShdw blurRad="40000" dist="20000" dir="5400000" rotWithShape="0">
            <a:srgbClr val="000000">
              <a:alpha val="38000"/>
            </a:srgbClr>
          </a:outerShdw>
        </a:effectLst>
        <a:scene3d>
          <a:camera prst="perspectiveContrastingRightFacing"/>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513180B-6E73-4951-8A31-1EFA5EF1D97A}">
      <dsp:nvSpPr>
        <dsp:cNvPr id="0" name=""/>
        <dsp:cNvSpPr/>
      </dsp:nvSpPr>
      <dsp:spPr>
        <a:xfrm>
          <a:off x="3096137" y="2079674"/>
          <a:ext cx="1374219" cy="30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72" tIns="0" rIns="0" bIns="0" numCol="1" spcCol="1270" anchor="t" anchorCtr="0">
          <a:noAutofit/>
        </a:bodyPr>
        <a:lstStyle/>
        <a:p>
          <a:pPr lvl="0" algn="l" defTabSz="711200">
            <a:lnSpc>
              <a:spcPct val="90000"/>
            </a:lnSpc>
            <a:spcBef>
              <a:spcPct val="0"/>
            </a:spcBef>
            <a:spcAft>
              <a:spcPct val="35000"/>
            </a:spcAft>
          </a:pPr>
          <a:r>
            <a:rPr lang="en-IE" sz="1600" b="1" kern="1200" dirty="0" smtClean="0">
              <a:solidFill>
                <a:schemeClr val="tx1"/>
              </a:solidFill>
            </a:rPr>
            <a:t>Absconding</a:t>
          </a:r>
          <a:endParaRPr lang="en-IE" sz="1600" b="1" kern="1200" dirty="0">
            <a:solidFill>
              <a:schemeClr val="tx1"/>
            </a:solidFill>
          </a:endParaRPr>
        </a:p>
      </dsp:txBody>
      <dsp:txXfrm>
        <a:off x="3096137" y="2079674"/>
        <a:ext cx="1374219" cy="301597"/>
      </dsp:txXfrm>
    </dsp:sp>
    <dsp:sp modelId="{A70123CD-9B20-4EDF-A6C9-0134F3BEE7E2}">
      <dsp:nvSpPr>
        <dsp:cNvPr id="0" name=""/>
        <dsp:cNvSpPr/>
      </dsp:nvSpPr>
      <dsp:spPr>
        <a:xfrm flipH="1">
          <a:off x="5754414" y="411886"/>
          <a:ext cx="182117" cy="182117"/>
        </a:xfrm>
        <a:prstGeom prst="ellipse">
          <a:avLst/>
        </a:prstGeom>
        <a:gradFill rotWithShape="0">
          <a:gsLst>
            <a:gs pos="74000">
              <a:schemeClr val="tx2">
                <a:lumMod val="50000"/>
              </a:schemeClr>
            </a:gs>
            <a:gs pos="20000">
              <a:srgbClr val="FFFF99"/>
            </a:gs>
            <a:gs pos="34000">
              <a:schemeClr val="accent2">
                <a:lumMod val="60000"/>
                <a:lumOff val="40000"/>
              </a:schemeClr>
            </a:gs>
            <a:gs pos="7000">
              <a:srgbClr val="FFFFCC"/>
            </a:gs>
          </a:gsLst>
          <a:lin ang="2700000" scaled="1"/>
        </a:gradFill>
        <a:ln>
          <a:noFill/>
        </a:ln>
        <a:effectLst>
          <a:outerShdw blurRad="40000" dist="20000" dir="5400000" rotWithShape="0">
            <a:srgbClr val="000000">
              <a:alpha val="38000"/>
            </a:srgbClr>
          </a:outerShdw>
        </a:effectLst>
        <a:scene3d>
          <a:camera prst="perspectiveContrastingRightFacing"/>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5AE1A1-9BF3-4465-8A34-CF71A2F2BD3E}">
      <dsp:nvSpPr>
        <dsp:cNvPr id="0" name=""/>
        <dsp:cNvSpPr/>
      </dsp:nvSpPr>
      <dsp:spPr>
        <a:xfrm>
          <a:off x="3319013" y="1876371"/>
          <a:ext cx="1364651" cy="349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30" tIns="0" rIns="0" bIns="0" numCol="1" spcCol="1270" anchor="t" anchorCtr="0">
          <a:noAutofit/>
        </a:bodyPr>
        <a:lstStyle/>
        <a:p>
          <a:pPr lvl="0" algn="l" defTabSz="711200">
            <a:lnSpc>
              <a:spcPct val="90000"/>
            </a:lnSpc>
            <a:spcBef>
              <a:spcPct val="0"/>
            </a:spcBef>
            <a:spcAft>
              <a:spcPct val="35000"/>
            </a:spcAft>
          </a:pPr>
          <a:r>
            <a:rPr lang="en-IE" sz="1600" b="1" kern="1200" dirty="0" smtClean="0">
              <a:solidFill>
                <a:schemeClr val="tx1"/>
              </a:solidFill>
            </a:rPr>
            <a:t>Indebtedness</a:t>
          </a:r>
          <a:endParaRPr lang="en-IE" sz="1600" b="1" kern="1200" dirty="0">
            <a:solidFill>
              <a:schemeClr val="tx1"/>
            </a:solidFill>
          </a:endParaRPr>
        </a:p>
      </dsp:txBody>
      <dsp:txXfrm>
        <a:off x="3319013" y="1876371"/>
        <a:ext cx="1364651" cy="349770"/>
      </dsp:txXfrm>
    </dsp:sp>
    <dsp:sp modelId="{290B5D16-C7AD-4374-B0FD-F251A4C49760}">
      <dsp:nvSpPr>
        <dsp:cNvPr id="0" name=""/>
        <dsp:cNvSpPr/>
      </dsp:nvSpPr>
      <dsp:spPr>
        <a:xfrm>
          <a:off x="4007702" y="2497057"/>
          <a:ext cx="683999" cy="683999"/>
        </a:xfrm>
        <a:prstGeom prst="ellipse">
          <a:avLst/>
        </a:prstGeom>
        <a:gradFill rotWithShape="0">
          <a:gsLst>
            <a:gs pos="87000">
              <a:schemeClr val="tx2">
                <a:lumMod val="75000"/>
              </a:schemeClr>
            </a:gs>
            <a:gs pos="35000">
              <a:srgbClr val="FFFF99"/>
            </a:gs>
            <a:gs pos="52000">
              <a:schemeClr val="accent2">
                <a:lumMod val="60000"/>
                <a:lumOff val="40000"/>
              </a:schemeClr>
            </a:gs>
            <a:gs pos="7000">
              <a:srgbClr val="FFFFCC"/>
            </a:gs>
          </a:gsLst>
          <a:lin ang="2700000" scaled="1"/>
        </a:gradFill>
        <a:ln>
          <a:noFill/>
        </a:ln>
        <a:effectLst>
          <a:outerShdw blurRad="40000" dist="20000" dir="5400000" rotWithShape="0">
            <a:srgbClr val="000000">
              <a:alpha val="38000"/>
            </a:srgbClr>
          </a:outerShdw>
        </a:effectLst>
        <a:scene3d>
          <a:camera prst="perspectiveContrastingRightFacing"/>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BBF079-88B6-4261-813C-E40BCD43B5AC}">
      <dsp:nvSpPr>
        <dsp:cNvPr id="0" name=""/>
        <dsp:cNvSpPr/>
      </dsp:nvSpPr>
      <dsp:spPr>
        <a:xfrm>
          <a:off x="0" y="2657952"/>
          <a:ext cx="1195188" cy="37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506" tIns="0" rIns="0" bIns="0" numCol="1" spcCol="1270" anchor="t" anchorCtr="0">
          <a:noAutofit/>
        </a:bodyPr>
        <a:lstStyle/>
        <a:p>
          <a:pPr lvl="0" algn="l" defTabSz="1200150">
            <a:lnSpc>
              <a:spcPct val="90000"/>
            </a:lnSpc>
            <a:spcBef>
              <a:spcPct val="0"/>
            </a:spcBef>
            <a:spcAft>
              <a:spcPct val="35000"/>
            </a:spcAft>
          </a:pPr>
          <a:endParaRPr lang="en-IE" sz="2700" kern="1200" dirty="0"/>
        </a:p>
      </dsp:txBody>
      <dsp:txXfrm>
        <a:off x="0" y="2657952"/>
        <a:ext cx="1195188" cy="378546"/>
      </dsp:txXfrm>
    </dsp:sp>
    <dsp:sp modelId="{414E6CB9-C9F4-4DEF-B160-9113883CD9E2}">
      <dsp:nvSpPr>
        <dsp:cNvPr id="0" name=""/>
        <dsp:cNvSpPr/>
      </dsp:nvSpPr>
      <dsp:spPr>
        <a:xfrm>
          <a:off x="2523164" y="3267908"/>
          <a:ext cx="1078383" cy="1222401"/>
        </a:xfrm>
        <a:prstGeom prst="ellipse">
          <a:avLst/>
        </a:prstGeom>
        <a:gradFill rotWithShape="0">
          <a:gsLst>
            <a:gs pos="77000">
              <a:schemeClr val="tx2">
                <a:lumMod val="75000"/>
              </a:schemeClr>
            </a:gs>
            <a:gs pos="25000">
              <a:srgbClr val="FFFF99"/>
            </a:gs>
            <a:gs pos="54000">
              <a:schemeClr val="accent2">
                <a:lumMod val="60000"/>
                <a:lumOff val="40000"/>
              </a:schemeClr>
            </a:gs>
            <a:gs pos="7000">
              <a:srgbClr val="FFFFCC"/>
            </a:gs>
          </a:gsLst>
          <a:lin ang="2700000" scaled="1"/>
        </a:gradFill>
        <a:ln>
          <a:noFill/>
        </a:ln>
        <a:effectLst>
          <a:outerShdw blurRad="40000" dist="20000" dir="5400000" rotWithShape="0">
            <a:srgbClr val="000000">
              <a:alpha val="38000"/>
            </a:srgbClr>
          </a:outerShdw>
        </a:effectLst>
        <a:scene3d>
          <a:camera prst="perspectiveContrastingRightFacing"/>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42A6AF0-A858-4BD8-806E-FD758B0E580F}">
      <dsp:nvSpPr>
        <dsp:cNvPr id="0" name=""/>
        <dsp:cNvSpPr/>
      </dsp:nvSpPr>
      <dsp:spPr>
        <a:xfrm>
          <a:off x="2817193" y="1071679"/>
          <a:ext cx="2553232" cy="424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45" tIns="0" rIns="0" bIns="0" numCol="1" spcCol="1270" anchor="t" anchorCtr="0">
          <a:noAutofit/>
        </a:bodyPr>
        <a:lstStyle/>
        <a:p>
          <a:pPr lvl="0" algn="l" defTabSz="711200">
            <a:lnSpc>
              <a:spcPct val="90000"/>
            </a:lnSpc>
            <a:spcBef>
              <a:spcPct val="0"/>
            </a:spcBef>
            <a:spcAft>
              <a:spcPct val="35000"/>
            </a:spcAft>
          </a:pPr>
          <a:r>
            <a:rPr lang="en-IE" sz="1600" b="1" kern="1200" dirty="0" smtClean="0">
              <a:solidFill>
                <a:schemeClr val="tx1"/>
              </a:solidFill>
            </a:rPr>
            <a:t>Childhood Abuse/Neglect</a:t>
          </a:r>
          <a:endParaRPr lang="en-IE" sz="1600" b="1" kern="1200" dirty="0">
            <a:solidFill>
              <a:schemeClr val="tx1"/>
            </a:solidFill>
          </a:endParaRPr>
        </a:p>
      </dsp:txBody>
      <dsp:txXfrm>
        <a:off x="2817193" y="1071679"/>
        <a:ext cx="2553232" cy="424608"/>
      </dsp:txXfrm>
    </dsp:sp>
    <dsp:sp modelId="{1502B971-65B3-4410-80C3-CF8AB9017076}">
      <dsp:nvSpPr>
        <dsp:cNvPr id="0" name=""/>
        <dsp:cNvSpPr/>
      </dsp:nvSpPr>
      <dsp:spPr>
        <a:xfrm>
          <a:off x="0" y="3078740"/>
          <a:ext cx="3096650" cy="3143292"/>
        </a:xfrm>
        <a:prstGeom prst="ellipse">
          <a:avLst/>
        </a:prstGeom>
        <a:gradFill rotWithShape="0">
          <a:gsLst>
            <a:gs pos="73000">
              <a:schemeClr val="accent6">
                <a:lumMod val="50000"/>
              </a:schemeClr>
            </a:gs>
            <a:gs pos="83000">
              <a:schemeClr val="tx2">
                <a:lumMod val="75000"/>
              </a:schemeClr>
            </a:gs>
            <a:gs pos="40000">
              <a:srgbClr val="FFFF99"/>
            </a:gs>
            <a:gs pos="7000">
              <a:srgbClr val="FFFFCC"/>
            </a:gs>
          </a:gsLst>
          <a:lin ang="2700000" scaled="1"/>
        </a:gradFill>
        <a:ln>
          <a:noFill/>
        </a:ln>
        <a:effectLst>
          <a:outerShdw blurRad="40000" dist="20000" dir="5400000" rotWithShape="0">
            <a:srgbClr val="000000">
              <a:alpha val="38000"/>
            </a:srgbClr>
          </a:outerShdw>
        </a:effectLst>
        <a:scene3d>
          <a:camera prst="perspectiveContrastingRightFacing"/>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329BFF-C232-470E-818D-FFD1583B984D}">
      <dsp:nvSpPr>
        <dsp:cNvPr id="0" name=""/>
        <dsp:cNvSpPr/>
      </dsp:nvSpPr>
      <dsp:spPr>
        <a:xfrm>
          <a:off x="2049844" y="2318198"/>
          <a:ext cx="2307853" cy="25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29" tIns="0" rIns="0" bIns="0" numCol="1" spcCol="1270" anchor="t" anchorCtr="0">
          <a:noAutofit/>
        </a:bodyPr>
        <a:lstStyle/>
        <a:p>
          <a:pPr lvl="0" algn="l" defTabSz="711200">
            <a:lnSpc>
              <a:spcPct val="90000"/>
            </a:lnSpc>
            <a:spcBef>
              <a:spcPct val="0"/>
            </a:spcBef>
            <a:spcAft>
              <a:spcPct val="35000"/>
            </a:spcAft>
          </a:pPr>
          <a:r>
            <a:rPr lang="en-IE" sz="1600" b="1" kern="1200" dirty="0" smtClean="0">
              <a:solidFill>
                <a:schemeClr val="tx1"/>
              </a:solidFill>
            </a:rPr>
            <a:t>Early School Leaving</a:t>
          </a:r>
          <a:endParaRPr lang="en-IE" sz="1600" b="1" kern="1200" dirty="0">
            <a:solidFill>
              <a:schemeClr val="tx1"/>
            </a:solidFill>
          </a:endParaRPr>
        </a:p>
      </dsp:txBody>
      <dsp:txXfrm>
        <a:off x="2049844" y="2318198"/>
        <a:ext cx="2307853" cy="257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88119-D2DD-437A-85D7-6246EF429D7A}">
      <dsp:nvSpPr>
        <dsp:cNvPr id="0" name=""/>
        <dsp:cNvSpPr/>
      </dsp:nvSpPr>
      <dsp:spPr>
        <a:xfrm>
          <a:off x="1166738" y="3161151"/>
          <a:ext cx="1344730" cy="2057342"/>
        </a:xfrm>
        <a:custGeom>
          <a:avLst/>
          <a:gdLst/>
          <a:ahLst/>
          <a:cxnLst/>
          <a:rect l="0" t="0" r="0" b="0"/>
          <a:pathLst>
            <a:path>
              <a:moveTo>
                <a:pt x="0" y="0"/>
              </a:moveTo>
              <a:lnTo>
                <a:pt x="672365" y="0"/>
              </a:lnTo>
              <a:lnTo>
                <a:pt x="672365" y="2057342"/>
              </a:lnTo>
              <a:lnTo>
                <a:pt x="1344730" y="2057342"/>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IE" sz="800" kern="1200" dirty="0"/>
        </a:p>
      </dsp:txBody>
      <dsp:txXfrm>
        <a:off x="1777658" y="4128376"/>
        <a:ext cx="122891" cy="122891"/>
      </dsp:txXfrm>
    </dsp:sp>
    <dsp:sp modelId="{DA60E6DC-BA9B-405F-A2F3-E4C01AF9E9A0}">
      <dsp:nvSpPr>
        <dsp:cNvPr id="0" name=""/>
        <dsp:cNvSpPr/>
      </dsp:nvSpPr>
      <dsp:spPr>
        <a:xfrm>
          <a:off x="1166738" y="3161151"/>
          <a:ext cx="1369469" cy="736904"/>
        </a:xfrm>
        <a:custGeom>
          <a:avLst/>
          <a:gdLst/>
          <a:ahLst/>
          <a:cxnLst/>
          <a:rect l="0" t="0" r="0" b="0"/>
          <a:pathLst>
            <a:path>
              <a:moveTo>
                <a:pt x="0" y="0"/>
              </a:moveTo>
              <a:lnTo>
                <a:pt x="684734" y="0"/>
              </a:lnTo>
              <a:lnTo>
                <a:pt x="684734" y="736904"/>
              </a:lnTo>
              <a:lnTo>
                <a:pt x="1369469" y="736904"/>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1812594" y="3490724"/>
        <a:ext cx="77757" cy="77757"/>
      </dsp:txXfrm>
    </dsp:sp>
    <dsp:sp modelId="{B5C3ADD0-E6B7-426F-B4FA-6E2AB12186B6}">
      <dsp:nvSpPr>
        <dsp:cNvPr id="0" name=""/>
        <dsp:cNvSpPr/>
      </dsp:nvSpPr>
      <dsp:spPr>
        <a:xfrm>
          <a:off x="1166738" y="2491960"/>
          <a:ext cx="1372792" cy="669190"/>
        </a:xfrm>
        <a:custGeom>
          <a:avLst/>
          <a:gdLst/>
          <a:ahLst/>
          <a:cxnLst/>
          <a:rect l="0" t="0" r="0" b="0"/>
          <a:pathLst>
            <a:path>
              <a:moveTo>
                <a:pt x="0" y="669190"/>
              </a:moveTo>
              <a:lnTo>
                <a:pt x="686396" y="669190"/>
              </a:lnTo>
              <a:lnTo>
                <a:pt x="686396" y="0"/>
              </a:lnTo>
              <a:lnTo>
                <a:pt x="1372792" y="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1814955" y="2788375"/>
        <a:ext cx="76360" cy="76360"/>
      </dsp:txXfrm>
    </dsp:sp>
    <dsp:sp modelId="{6A402D09-048F-4E79-AB78-C19D8165FAEE}">
      <dsp:nvSpPr>
        <dsp:cNvPr id="0" name=""/>
        <dsp:cNvSpPr/>
      </dsp:nvSpPr>
      <dsp:spPr>
        <a:xfrm>
          <a:off x="1166738" y="1197727"/>
          <a:ext cx="1387896" cy="1963423"/>
        </a:xfrm>
        <a:custGeom>
          <a:avLst/>
          <a:gdLst/>
          <a:ahLst/>
          <a:cxnLst/>
          <a:rect l="0" t="0" r="0" b="0"/>
          <a:pathLst>
            <a:path>
              <a:moveTo>
                <a:pt x="0" y="1963423"/>
              </a:moveTo>
              <a:lnTo>
                <a:pt x="693948" y="1963423"/>
              </a:lnTo>
              <a:lnTo>
                <a:pt x="693948" y="0"/>
              </a:lnTo>
              <a:lnTo>
                <a:pt x="1387896" y="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IE" sz="800" kern="1200" dirty="0"/>
        </a:p>
      </dsp:txBody>
      <dsp:txXfrm>
        <a:off x="1800576" y="2119328"/>
        <a:ext cx="120221" cy="120221"/>
      </dsp:txXfrm>
    </dsp:sp>
    <dsp:sp modelId="{FA09CEB2-8819-43BF-A9DD-AF174E20C281}">
      <dsp:nvSpPr>
        <dsp:cNvPr id="0" name=""/>
        <dsp:cNvSpPr/>
      </dsp:nvSpPr>
      <dsp:spPr>
        <a:xfrm>
          <a:off x="144022" y="2777550"/>
          <a:ext cx="1278232" cy="767201"/>
        </a:xfrm>
        <a:prstGeom prst="rect">
          <a:avLst/>
        </a:prstGeom>
        <a:solidFill>
          <a:schemeClr val="accent6">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E" sz="2000" b="1" kern="1200" dirty="0" smtClean="0">
              <a:solidFill>
                <a:schemeClr val="tx2">
                  <a:lumMod val="75000"/>
                </a:schemeClr>
              </a:solidFill>
            </a:rPr>
            <a:t>Family Types</a:t>
          </a:r>
          <a:endParaRPr lang="en-IE" sz="2000" b="1" kern="1200" dirty="0">
            <a:solidFill>
              <a:schemeClr val="tx2">
                <a:lumMod val="75000"/>
              </a:schemeClr>
            </a:solidFill>
          </a:endParaRPr>
        </a:p>
      </dsp:txBody>
      <dsp:txXfrm>
        <a:off x="144022" y="2777550"/>
        <a:ext cx="1278232" cy="767201"/>
      </dsp:txXfrm>
    </dsp:sp>
    <dsp:sp modelId="{83060EF6-30E5-4B7D-8353-CBAF36B079E7}">
      <dsp:nvSpPr>
        <dsp:cNvPr id="0" name=""/>
        <dsp:cNvSpPr/>
      </dsp:nvSpPr>
      <dsp:spPr>
        <a:xfrm>
          <a:off x="2554635" y="877306"/>
          <a:ext cx="1708929" cy="640843"/>
        </a:xfrm>
        <a:prstGeom prst="rect">
          <a:avLst/>
        </a:prstGeom>
        <a:solidFill>
          <a:schemeClr val="accent6">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accent1">
                  <a:lumMod val="50000"/>
                </a:schemeClr>
              </a:solidFill>
            </a:rPr>
            <a:t>Nuclear Family</a:t>
          </a:r>
          <a:endParaRPr lang="en-IE" sz="1600" b="1" kern="1200" dirty="0">
            <a:solidFill>
              <a:schemeClr val="accent1">
                <a:lumMod val="50000"/>
              </a:schemeClr>
            </a:solidFill>
          </a:endParaRPr>
        </a:p>
      </dsp:txBody>
      <dsp:txXfrm>
        <a:off x="2554635" y="877306"/>
        <a:ext cx="1708929" cy="640843"/>
      </dsp:txXfrm>
    </dsp:sp>
    <dsp:sp modelId="{9607A885-198E-40FD-A885-4F711156F795}">
      <dsp:nvSpPr>
        <dsp:cNvPr id="0" name=""/>
        <dsp:cNvSpPr/>
      </dsp:nvSpPr>
      <dsp:spPr>
        <a:xfrm>
          <a:off x="2539531" y="2171538"/>
          <a:ext cx="1708929" cy="640843"/>
        </a:xfrm>
        <a:prstGeom prst="rect">
          <a:avLst/>
        </a:prstGeom>
        <a:solidFill>
          <a:schemeClr val="accent6">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2">
                  <a:lumMod val="75000"/>
                </a:schemeClr>
              </a:solidFill>
            </a:rPr>
            <a:t>Single Parent</a:t>
          </a:r>
          <a:endParaRPr lang="en-IE" sz="1600" b="1" kern="1200" dirty="0">
            <a:solidFill>
              <a:schemeClr val="tx2">
                <a:lumMod val="75000"/>
              </a:schemeClr>
            </a:solidFill>
          </a:endParaRPr>
        </a:p>
      </dsp:txBody>
      <dsp:txXfrm>
        <a:off x="2539531" y="2171538"/>
        <a:ext cx="1708929" cy="640843"/>
      </dsp:txXfrm>
    </dsp:sp>
    <dsp:sp modelId="{0309B7BB-97FB-4955-91AE-164482F6A5EC}">
      <dsp:nvSpPr>
        <dsp:cNvPr id="0" name=""/>
        <dsp:cNvSpPr/>
      </dsp:nvSpPr>
      <dsp:spPr>
        <a:xfrm>
          <a:off x="2536208" y="3577633"/>
          <a:ext cx="1712253" cy="640843"/>
        </a:xfrm>
        <a:prstGeom prst="rect">
          <a:avLst/>
        </a:prstGeom>
        <a:solidFill>
          <a:schemeClr val="accent6">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2">
                  <a:lumMod val="75000"/>
                </a:schemeClr>
              </a:solidFill>
            </a:rPr>
            <a:t>Re-Constituted</a:t>
          </a:r>
          <a:endParaRPr lang="en-IE" sz="1600" b="1" kern="1200" dirty="0">
            <a:solidFill>
              <a:schemeClr val="tx2">
                <a:lumMod val="75000"/>
              </a:schemeClr>
            </a:solidFill>
          </a:endParaRPr>
        </a:p>
      </dsp:txBody>
      <dsp:txXfrm>
        <a:off x="2536208" y="3577633"/>
        <a:ext cx="1712253" cy="640843"/>
      </dsp:txXfrm>
    </dsp:sp>
    <dsp:sp modelId="{9333FC88-29FA-4F95-B538-A2E744973747}">
      <dsp:nvSpPr>
        <dsp:cNvPr id="0" name=""/>
        <dsp:cNvSpPr/>
      </dsp:nvSpPr>
      <dsp:spPr>
        <a:xfrm>
          <a:off x="2511469" y="4897442"/>
          <a:ext cx="1712253" cy="642100"/>
        </a:xfrm>
        <a:prstGeom prst="rect">
          <a:avLst/>
        </a:prstGeom>
        <a:solidFill>
          <a:schemeClr val="accent6">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2">
                  <a:lumMod val="75000"/>
                </a:schemeClr>
              </a:solidFill>
            </a:rPr>
            <a:t>Extended</a:t>
          </a:r>
        </a:p>
        <a:p>
          <a:pPr lvl="0" algn="ctr" defTabSz="711200">
            <a:lnSpc>
              <a:spcPct val="90000"/>
            </a:lnSpc>
            <a:spcBef>
              <a:spcPct val="0"/>
            </a:spcBef>
            <a:spcAft>
              <a:spcPct val="35000"/>
            </a:spcAft>
          </a:pPr>
          <a:r>
            <a:rPr lang="en-IE" sz="1600" b="1" kern="1200" dirty="0" smtClean="0">
              <a:solidFill>
                <a:schemeClr val="tx2">
                  <a:lumMod val="75000"/>
                </a:schemeClr>
              </a:solidFill>
            </a:rPr>
            <a:t>Blended</a:t>
          </a:r>
          <a:endParaRPr lang="en-IE" sz="1600" b="1" kern="1200" dirty="0">
            <a:solidFill>
              <a:schemeClr val="tx2">
                <a:lumMod val="75000"/>
              </a:schemeClr>
            </a:solidFill>
          </a:endParaRPr>
        </a:p>
      </dsp:txBody>
      <dsp:txXfrm>
        <a:off x="2511469" y="4897442"/>
        <a:ext cx="1712253" cy="64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0.24574</cdr:x>
      <cdr:y>0.66878</cdr:y>
    </cdr:from>
    <cdr:to>
      <cdr:x>0.44474</cdr:x>
      <cdr:y>0.738</cdr:y>
    </cdr:to>
    <cdr:sp macro="" textlink="">
      <cdr:nvSpPr>
        <cdr:cNvPr id="1025" name="TextBox 1"/>
        <cdr:cNvSpPr txBox="1">
          <a:spLocks xmlns:a="http://schemas.openxmlformats.org/drawingml/2006/main" noChangeArrowheads="1"/>
        </cdr:cNvSpPr>
      </cdr:nvSpPr>
      <cdr:spPr bwMode="auto">
        <a:xfrm xmlns:a="http://schemas.openxmlformats.org/drawingml/2006/main">
          <a:off x="1540457" y="3240360"/>
          <a:ext cx="1247444" cy="3353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ctr" rtl="0">
            <a:defRPr sz="1000"/>
          </a:pPr>
          <a:r>
            <a:rPr lang="en-IE" sz="1200" b="1" i="0" u="none" strike="noStrike" baseline="0" dirty="0" smtClean="0">
              <a:solidFill>
                <a:schemeClr val="bg1"/>
              </a:solidFill>
              <a:latin typeface="Arial"/>
              <a:cs typeface="Arial"/>
            </a:rPr>
            <a:t>Stable</a:t>
          </a:r>
          <a:endParaRPr lang="en-IE" sz="1200" b="1" i="0" u="none" strike="noStrike" baseline="0" dirty="0">
            <a:solidFill>
              <a:schemeClr val="bg1"/>
            </a:solidFill>
            <a:latin typeface="Arial"/>
            <a:cs typeface="Arial"/>
          </a:endParaRPr>
        </a:p>
      </cdr:txBody>
    </cdr:sp>
  </cdr:relSizeAnchor>
  <cdr:relSizeAnchor xmlns:cdr="http://schemas.openxmlformats.org/drawingml/2006/chartDrawing">
    <cdr:from>
      <cdr:x>0.13785</cdr:x>
      <cdr:y>0.42094</cdr:y>
    </cdr:from>
    <cdr:to>
      <cdr:x>0.27235</cdr:x>
      <cdr:y>0.48234</cdr:y>
    </cdr:to>
    <cdr:sp macro="" textlink="">
      <cdr:nvSpPr>
        <cdr:cNvPr id="1026" name="TextBox 2"/>
        <cdr:cNvSpPr txBox="1">
          <a:spLocks xmlns:a="http://schemas.openxmlformats.org/drawingml/2006/main" noChangeArrowheads="1"/>
        </cdr:cNvSpPr>
      </cdr:nvSpPr>
      <cdr:spPr bwMode="auto">
        <a:xfrm xmlns:a="http://schemas.openxmlformats.org/drawingml/2006/main">
          <a:off x="864096" y="2039548"/>
          <a:ext cx="843122" cy="29745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en-IE" sz="1200" b="1" i="0" u="none" strike="noStrike" baseline="0" dirty="0">
              <a:solidFill>
                <a:schemeClr val="bg1"/>
              </a:solidFill>
              <a:latin typeface="Arial"/>
              <a:cs typeface="Arial"/>
            </a:rPr>
            <a:t>Medical</a:t>
          </a:r>
        </a:p>
      </cdr:txBody>
    </cdr:sp>
  </cdr:relSizeAnchor>
  <cdr:relSizeAnchor xmlns:cdr="http://schemas.openxmlformats.org/drawingml/2006/chartDrawing">
    <cdr:from>
      <cdr:x>0.47205</cdr:x>
      <cdr:y>0.42096</cdr:y>
    </cdr:from>
    <cdr:to>
      <cdr:x>0.70082</cdr:x>
      <cdr:y>0.48232</cdr:y>
    </cdr:to>
    <cdr:sp macro="" textlink="">
      <cdr:nvSpPr>
        <cdr:cNvPr id="4" name="TextBox 3"/>
        <cdr:cNvSpPr txBox="1"/>
      </cdr:nvSpPr>
      <cdr:spPr>
        <a:xfrm xmlns:a="http://schemas.openxmlformats.org/drawingml/2006/main">
          <a:off x="2959092" y="2039621"/>
          <a:ext cx="1434060" cy="297307"/>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IE" sz="1200" b="1" dirty="0" smtClean="0">
              <a:solidFill>
                <a:schemeClr val="bg1"/>
              </a:solidFill>
              <a:latin typeface="Arial" pitchFamily="34" charset="0"/>
              <a:cs typeface="Arial" pitchFamily="34" charset="0"/>
            </a:rPr>
            <a:t>Non</a:t>
          </a:r>
          <a:r>
            <a:rPr lang="en-IE" sz="1200" b="1" dirty="0" smtClean="0">
              <a:solidFill>
                <a:schemeClr val="tx1"/>
              </a:solidFill>
              <a:latin typeface="Arial" pitchFamily="34" charset="0"/>
              <a:cs typeface="Arial" pitchFamily="34" charset="0"/>
            </a:rPr>
            <a:t> </a:t>
          </a:r>
          <a:r>
            <a:rPr lang="en-IE" sz="1200" b="1" dirty="0" smtClean="0">
              <a:solidFill>
                <a:schemeClr val="bg1"/>
              </a:solidFill>
              <a:latin typeface="Arial" pitchFamily="34" charset="0"/>
              <a:cs typeface="Arial" pitchFamily="34" charset="0"/>
            </a:rPr>
            <a:t>- Medical</a:t>
          </a:r>
          <a:endParaRPr lang="en-IE" sz="1200" b="1" dirty="0">
            <a:solidFill>
              <a:schemeClr val="bg1"/>
            </a:solidFill>
            <a:latin typeface="Arial" pitchFamily="34" charset="0"/>
            <a:cs typeface="Arial" pitchFamily="34" charset="0"/>
          </a:endParaRPr>
        </a:p>
      </cdr:txBody>
    </cdr:sp>
  </cdr:relSizeAnchor>
  <cdr:relSizeAnchor xmlns:cdr="http://schemas.openxmlformats.org/drawingml/2006/chartDrawing">
    <cdr:from>
      <cdr:x>0.24442</cdr:x>
      <cdr:y>0.03554</cdr:y>
    </cdr:from>
    <cdr:to>
      <cdr:x>0.40782</cdr:x>
      <cdr:y>0.17609</cdr:y>
    </cdr:to>
    <cdr:sp macro="" textlink="">
      <cdr:nvSpPr>
        <cdr:cNvPr id="2" name="TextBox 1"/>
        <cdr:cNvSpPr txBox="1"/>
      </cdr:nvSpPr>
      <cdr:spPr>
        <a:xfrm xmlns:a="http://schemas.openxmlformats.org/drawingml/2006/main">
          <a:off x="1372022" y="164505"/>
          <a:ext cx="917230" cy="6506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E" dirty="0"/>
        </a:p>
      </cdr:txBody>
    </cdr:sp>
  </cdr:relSizeAnchor>
  <cdr:relSizeAnchor xmlns:cdr="http://schemas.openxmlformats.org/drawingml/2006/chartDrawing">
    <cdr:from>
      <cdr:x>0.27569</cdr:x>
      <cdr:y>0.17834</cdr:y>
    </cdr:from>
    <cdr:to>
      <cdr:x>0.40397</cdr:x>
      <cdr:y>0.30278</cdr:y>
    </cdr:to>
    <cdr:sp macro="" textlink="">
      <cdr:nvSpPr>
        <cdr:cNvPr id="5" name="TextBox 4"/>
        <cdr:cNvSpPr txBox="1"/>
      </cdr:nvSpPr>
      <cdr:spPr>
        <a:xfrm xmlns:a="http://schemas.openxmlformats.org/drawingml/2006/main">
          <a:off x="1728181" y="864088"/>
          <a:ext cx="804132" cy="6029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1400" b="1" dirty="0" smtClean="0">
              <a:solidFill>
                <a:schemeClr val="bg1"/>
              </a:solidFill>
            </a:rPr>
            <a:t>Active</a:t>
          </a:r>
        </a:p>
        <a:p xmlns:a="http://schemas.openxmlformats.org/drawingml/2006/main">
          <a:r>
            <a:rPr lang="en-IE" sz="1400" b="1" dirty="0" smtClean="0">
              <a:solidFill>
                <a:schemeClr val="bg1"/>
              </a:solidFill>
            </a:rPr>
            <a:t>Drug Use</a:t>
          </a:r>
          <a:endParaRPr lang="en-IE" sz="1400" b="1" dirty="0">
            <a:solidFill>
              <a:schemeClr val="bg1"/>
            </a:solidFill>
          </a:endParaRPr>
        </a:p>
      </cdr:txBody>
    </cdr:sp>
  </cdr:relSizeAnchor>
  <cdr:relSizeAnchor xmlns:cdr="http://schemas.openxmlformats.org/drawingml/2006/chartDrawing">
    <cdr:from>
      <cdr:x>0.27913</cdr:x>
      <cdr:y>0.34224</cdr:y>
    </cdr:from>
    <cdr:to>
      <cdr:x>0.44202</cdr:x>
      <cdr:y>0.56201</cdr:y>
    </cdr:to>
    <cdr:sp macro="" textlink="">
      <cdr:nvSpPr>
        <cdr:cNvPr id="1027" name="Rectangle 1026"/>
        <cdr:cNvSpPr/>
      </cdr:nvSpPr>
      <cdr:spPr>
        <a:xfrm xmlns:a="http://schemas.openxmlformats.org/drawingml/2006/main" rot="18958347">
          <a:off x="1749728" y="1584264"/>
          <a:ext cx="1021124" cy="1017378"/>
        </a:xfrm>
        <a:prstGeom xmlns:a="http://schemas.openxmlformats.org/drawingml/2006/main" prst="rect">
          <a:avLst/>
        </a:prstGeom>
        <a:noFill xmlns:a="http://schemas.openxmlformats.org/drawingml/2006/main"/>
        <a:ln xmlns:a="http://schemas.openxmlformats.org/drawingml/2006/main" w="63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0.35987</cdr:x>
      <cdr:y>0.31573</cdr:y>
    </cdr:from>
    <cdr:to>
      <cdr:x>0.35987</cdr:x>
      <cdr:y>0.59573</cdr:y>
    </cdr:to>
    <cdr:cxnSp macro="">
      <cdr:nvCxnSpPr>
        <cdr:cNvPr id="1029" name="Straight Connector 1028"/>
        <cdr:cNvCxnSpPr/>
      </cdr:nvCxnSpPr>
      <cdr:spPr>
        <a:xfrm xmlns:a="http://schemas.openxmlformats.org/drawingml/2006/main">
          <a:off x="2255868" y="1461579"/>
          <a:ext cx="0" cy="1296144"/>
        </a:xfrm>
        <a:prstGeom xmlns:a="http://schemas.openxmlformats.org/drawingml/2006/main" prst="line">
          <a:avLst/>
        </a:prstGeom>
        <a:ln xmlns:a="http://schemas.openxmlformats.org/drawingml/2006/main">
          <a:solidFill>
            <a:schemeClr val="bg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0.84571</cdr:x>
      <cdr:y>0.05945</cdr:y>
    </cdr:from>
    <cdr:to>
      <cdr:x>0.887</cdr:x>
      <cdr:y>0.77281</cdr:y>
    </cdr:to>
    <cdr:sp macro="" textlink="">
      <cdr:nvSpPr>
        <cdr:cNvPr id="1034" name="TextBox 1033"/>
        <cdr:cNvSpPr txBox="1"/>
      </cdr:nvSpPr>
      <cdr:spPr>
        <a:xfrm xmlns:a="http://schemas.openxmlformats.org/drawingml/2006/main">
          <a:off x="5301406" y="288032"/>
          <a:ext cx="258804" cy="3456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IE" sz="2000" b="1" dirty="0" smtClean="0"/>
            <a:t>E</a:t>
          </a:r>
          <a:br>
            <a:rPr lang="en-IE" sz="2000" b="1" dirty="0" smtClean="0"/>
          </a:br>
          <a:r>
            <a:rPr lang="en-IE" sz="2000" b="1" dirty="0" smtClean="0"/>
            <a:t>X</a:t>
          </a:r>
          <a:br>
            <a:rPr lang="en-IE" sz="2000" b="1" dirty="0" smtClean="0"/>
          </a:br>
          <a:r>
            <a:rPr lang="en-IE" sz="2000" b="1" dirty="0" smtClean="0"/>
            <a:t>P</a:t>
          </a:r>
          <a:br>
            <a:rPr lang="en-IE" sz="2000" b="1" dirty="0" smtClean="0"/>
          </a:br>
          <a:r>
            <a:rPr lang="en-IE" sz="2000" b="1" dirty="0" smtClean="0"/>
            <a:t>E</a:t>
          </a:r>
          <a:br>
            <a:rPr lang="en-IE" sz="2000" b="1" dirty="0" smtClean="0"/>
          </a:br>
          <a:r>
            <a:rPr lang="en-IE" sz="2000" b="1" dirty="0" smtClean="0"/>
            <a:t>C</a:t>
          </a:r>
          <a:br>
            <a:rPr lang="en-IE" sz="2000" b="1" dirty="0" smtClean="0"/>
          </a:br>
          <a:r>
            <a:rPr lang="en-IE" sz="2000" b="1" dirty="0" smtClean="0"/>
            <a:t>T</a:t>
          </a:r>
        </a:p>
        <a:p xmlns:a="http://schemas.openxmlformats.org/drawingml/2006/main">
          <a:pPr algn="ctr"/>
          <a:r>
            <a:rPr lang="en-IE" sz="2000" b="1" dirty="0" smtClean="0"/>
            <a:t>A</a:t>
          </a:r>
        </a:p>
        <a:p xmlns:a="http://schemas.openxmlformats.org/drawingml/2006/main">
          <a:pPr algn="ctr"/>
          <a:r>
            <a:rPr lang="en-IE" sz="2000" b="1" dirty="0"/>
            <a:t>T</a:t>
          </a:r>
          <a:r>
            <a:rPr lang="en-IE" sz="2000" b="1" dirty="0" smtClean="0"/>
            <a:t/>
          </a:r>
          <a:br>
            <a:rPr lang="en-IE" sz="2000" b="1" dirty="0" smtClean="0"/>
          </a:br>
          <a:r>
            <a:rPr lang="en-IE" sz="2000" b="1" dirty="0" smtClean="0"/>
            <a:t>I</a:t>
          </a:r>
          <a:br>
            <a:rPr lang="en-IE" sz="2000" b="1" dirty="0" smtClean="0"/>
          </a:br>
          <a:r>
            <a:rPr lang="en-IE" sz="2000" b="1" dirty="0" smtClean="0"/>
            <a:t>O</a:t>
          </a:r>
          <a:br>
            <a:rPr lang="en-IE" sz="2000" b="1" dirty="0" smtClean="0"/>
          </a:br>
          <a:r>
            <a:rPr lang="en-IE" sz="2000" b="1" dirty="0" smtClean="0"/>
            <a:t>N</a:t>
          </a:r>
          <a:br>
            <a:rPr lang="en-IE" sz="2000" b="1" dirty="0" smtClean="0"/>
          </a:br>
          <a:endParaRPr lang="en-IE" sz="2000" b="1" dirty="0"/>
        </a:p>
      </cdr:txBody>
    </cdr:sp>
  </cdr:relSizeAnchor>
  <cdr:relSizeAnchor xmlns:cdr="http://schemas.openxmlformats.org/drawingml/2006/chartDrawing">
    <cdr:from>
      <cdr:x>0.88505</cdr:x>
      <cdr:y>0.17091</cdr:y>
    </cdr:from>
    <cdr:to>
      <cdr:x>0.95397</cdr:x>
      <cdr:y>0.72079</cdr:y>
    </cdr:to>
    <cdr:sp macro="" textlink="">
      <cdr:nvSpPr>
        <cdr:cNvPr id="1035" name="TextBox 1034"/>
        <cdr:cNvSpPr txBox="1"/>
      </cdr:nvSpPr>
      <cdr:spPr>
        <a:xfrm xmlns:a="http://schemas.openxmlformats.org/drawingml/2006/main">
          <a:off x="5547991" y="828103"/>
          <a:ext cx="432030" cy="26642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2000" b="1" dirty="0" smtClean="0"/>
            <a:t>A</a:t>
          </a:r>
          <a:br>
            <a:rPr lang="en-IE" sz="2000" b="1" dirty="0" smtClean="0"/>
          </a:br>
          <a:r>
            <a:rPr lang="en-IE" sz="2000" b="1" dirty="0" smtClean="0"/>
            <a:t>P</a:t>
          </a:r>
          <a:br>
            <a:rPr lang="en-IE" sz="2000" b="1" dirty="0" smtClean="0"/>
          </a:br>
          <a:r>
            <a:rPr lang="en-IE" sz="2000" b="1" dirty="0" smtClean="0"/>
            <a:t>P</a:t>
          </a:r>
          <a:br>
            <a:rPr lang="en-IE" sz="2000" b="1" dirty="0" smtClean="0"/>
          </a:br>
          <a:r>
            <a:rPr lang="en-IE" sz="2000" b="1" dirty="0" smtClean="0"/>
            <a:t>R</a:t>
          </a:r>
          <a:br>
            <a:rPr lang="en-IE" sz="2000" b="1" dirty="0" smtClean="0"/>
          </a:br>
          <a:r>
            <a:rPr lang="en-IE" sz="2000" b="1" dirty="0" smtClean="0"/>
            <a:t>O</a:t>
          </a:r>
          <a:br>
            <a:rPr lang="en-IE" sz="2000" b="1" dirty="0" smtClean="0"/>
          </a:br>
          <a:r>
            <a:rPr lang="en-IE" sz="2000" b="1" dirty="0" smtClean="0"/>
            <a:t>A</a:t>
          </a:r>
          <a:br>
            <a:rPr lang="en-IE" sz="2000" b="1" dirty="0" smtClean="0"/>
          </a:br>
          <a:r>
            <a:rPr lang="en-IE" sz="2000" b="1" dirty="0" smtClean="0"/>
            <a:t>C</a:t>
          </a:r>
          <a:br>
            <a:rPr lang="en-IE" sz="2000" b="1" dirty="0" smtClean="0"/>
          </a:br>
          <a:r>
            <a:rPr lang="en-IE" sz="2000" b="1" dirty="0" smtClean="0"/>
            <a:t>H</a:t>
          </a:r>
          <a:endParaRPr lang="en-IE"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7FDDE51-1C4E-4D80-B621-57EF86E06DEF}" type="datetimeFigureOut">
              <a:rPr lang="en-IE" smtClean="0"/>
              <a:pPr/>
              <a:t>06/10/2017</a:t>
            </a:fld>
            <a:endParaRPr lang="en-IE"/>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F6FDE92-BAAB-4CEC-B454-AF82F8288741}" type="slidenum">
              <a:rPr lang="en-IE" smtClean="0"/>
              <a:pPr/>
              <a:t>‹#›</a:t>
            </a:fld>
            <a:endParaRPr lang="en-IE"/>
          </a:p>
        </p:txBody>
      </p:sp>
    </p:spTree>
    <p:extLst>
      <p:ext uri="{BB962C8B-B14F-4D97-AF65-F5344CB8AC3E}">
        <p14:creationId xmlns:p14="http://schemas.microsoft.com/office/powerpoint/2010/main" val="388085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5F69A8F-51B7-4084-95F3-81FF48251DDE}" type="datetimeFigureOut">
              <a:rPr lang="en-IE"/>
              <a:pPr>
                <a:defRPr/>
              </a:pPr>
              <a:t>06/10/2017</a:t>
            </a:fld>
            <a:endParaRPr lang="en-IE"/>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E395346-3782-4644-8526-351FC07981A3}" type="slidenum">
              <a:rPr lang="en-IE"/>
              <a:pPr>
                <a:defRPr/>
              </a:pPr>
              <a:t>‹#›</a:t>
            </a:fld>
            <a:endParaRPr lang="en-IE"/>
          </a:p>
        </p:txBody>
      </p:sp>
    </p:spTree>
    <p:extLst>
      <p:ext uri="{BB962C8B-B14F-4D97-AF65-F5344CB8AC3E}">
        <p14:creationId xmlns:p14="http://schemas.microsoft.com/office/powerpoint/2010/main" val="7954668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05C227-055F-4E6A-8CD3-0E616DE6340B}" type="slidenum">
              <a:rPr lang="en-IE">
                <a:solidFill>
                  <a:srgbClr val="000000"/>
                </a:solidFill>
                <a:latin typeface="Arial" charset="0"/>
                <a:cs typeface="Arial" charset="0"/>
              </a:rPr>
              <a:pPr fontAlgn="base">
                <a:spcBef>
                  <a:spcPct val="0"/>
                </a:spcBef>
                <a:spcAft>
                  <a:spcPct val="0"/>
                </a:spcAft>
              </a:pPr>
              <a:t>1</a:t>
            </a:fld>
            <a:endParaRPr lang="en-IE">
              <a:solidFill>
                <a:srgbClr val="000000"/>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AB22D-17CB-4309-A46A-8DC14912FAF7}" type="slidenum">
              <a:rPr lang="en-IE">
                <a:solidFill>
                  <a:srgbClr val="000000"/>
                </a:solidFill>
              </a:rPr>
              <a:pPr fontAlgn="base">
                <a:spcBef>
                  <a:spcPct val="0"/>
                </a:spcBef>
                <a:spcAft>
                  <a:spcPct val="0"/>
                </a:spcAft>
              </a:pPr>
              <a:t>4</a:t>
            </a:fld>
            <a:endParaRPr lang="en-I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5DBD1B-7ED5-4400-AC06-15964ED7B7F3}" type="slidenum">
              <a:rPr lang="en-IE"/>
              <a:pPr fontAlgn="base">
                <a:spcBef>
                  <a:spcPct val="0"/>
                </a:spcBef>
                <a:spcAft>
                  <a:spcPct val="0"/>
                </a:spcAft>
              </a:pPr>
              <a:t>8</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881594-FC14-476B-B438-27304A429AAC}" type="slidenum">
              <a:rPr lang="en-IE"/>
              <a:pPr fontAlgn="base">
                <a:spcBef>
                  <a:spcPct val="0"/>
                </a:spcBef>
                <a:spcAft>
                  <a:spcPct val="0"/>
                </a:spcAft>
              </a:pPr>
              <a:t>13</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03AEFB-CE2D-4FBB-A794-6B704478B6FC}" type="slidenum">
              <a:rPr lang="en-IE"/>
              <a:pPr fontAlgn="base">
                <a:spcBef>
                  <a:spcPct val="0"/>
                </a:spcBef>
                <a:spcAft>
                  <a:spcPct val="0"/>
                </a:spcAft>
              </a:pPr>
              <a:t>14</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85CCA-4BFB-45D1-9B5F-8297266B2385}" type="slidenum">
              <a:rPr lang="en-IE">
                <a:solidFill>
                  <a:srgbClr val="000000"/>
                </a:solidFill>
              </a:rPr>
              <a:pPr fontAlgn="base">
                <a:spcBef>
                  <a:spcPct val="0"/>
                </a:spcBef>
                <a:spcAft>
                  <a:spcPct val="0"/>
                </a:spcAft>
              </a:pPr>
              <a:t>20</a:t>
            </a:fld>
            <a:endParaRPr lang="en-IE">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7E66057E-5817-4191-90EF-76E52B6DDE7B}"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C8E6562-69AD-4669-878D-2A6969A5B3AF}"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AE0C91DB-CD5A-48AA-9DFF-69227400D217}"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0389FD2-B1FF-4D87-9EA4-854976FE8EFE}"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65FC2980-8AE8-41B1-B9F9-9E0590624833}"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44692E6-89EC-4857-8F92-F1AB26392528}" type="slidenum">
              <a:rPr lang="en-IE"/>
              <a:pPr>
                <a:defRPr/>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806B5ABF-02B9-4D99-A07B-36CD4A835ED8}"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C4A58E7F-90F5-4FC3-9432-69027C45ADF5}"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82FBB0BE-5206-43E6-92A6-BD169BF45DB4}"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C64E8ECA-4BF4-4CBB-BFB3-33A5F2EA14C2}"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8" name="Footer Placeholder 7"/>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C7A24B89-A47B-452E-99F6-BAA144C21C79}"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4" name="Footer Placeholder 3"/>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07FFEC1E-A6E6-4597-BBF4-56026F9427A7}"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3" name="Footer Placeholder 2"/>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F53E6ECD-A4F8-4A67-966C-1AB7C27E24AC}"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3EFA58FB-B943-4901-830B-B1E61E9BE35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FC1143C1-CCEF-452C-8750-32082A4B11B7}"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506E279-775B-41C9-B890-9315733CB597}" type="slidenum">
              <a:rPr lang="en-IE"/>
              <a:pPr>
                <a:defRPr/>
              </a:pPr>
              <a:t>‹#›</a:t>
            </a:fld>
            <a:endParaRPr lang="en-I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D7DACC9C-52C8-4DEE-8DD0-0A53D0715833}"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lgn="l" fontAlgn="auto">
              <a:spcBef>
                <a:spcPts val="0"/>
              </a:spcBef>
              <a:spcAft>
                <a:spcPts val="0"/>
              </a:spcAft>
              <a:defRPr>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229CC883-24DC-476D-9508-7B1BA2A4905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C812737-CC7D-40DA-A738-0BE45589C5A4}"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0E711F0-5B5A-47E0-984A-1A4EEF112C0C}"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C4E758-1FB6-4AC5-BF3B-2FD1BF9044E8}"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5116B43-8BA8-4439-A04B-F9277723076F}"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89D1E3B-DFCE-4BEF-B0A7-09DE461B685B}"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F968001-D008-44CC-A061-F9E2479969FB}"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1FC8209-E8E0-49C8-A604-B2B876FA6818}"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76BE95D-8589-4575-9C16-FDE2AA66A14C}"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D4EE80-88A9-4F17-B67B-99270E3FB80E}"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920AAC5-933F-4F7F-8071-AC05D1E68750}" type="slidenum">
              <a:rPr lang="en-IE"/>
              <a:pPr>
                <a:defRPr/>
              </a:pPr>
              <a:t>‹#›</a:t>
            </a:fld>
            <a:endParaRPr lang="en-I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337A50B-64B0-4A00-BC2F-A56EAEFBCB9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0B49E35-6101-4C3F-B417-311C75F6838C}"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528FBBB-9DD2-40FA-8232-A325BFB6C0C7}"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0D29C390-9558-4B32-AFA9-ACE7DF08089C}" type="datetimeFigureOut">
              <a:rPr lang="en-IE"/>
              <a:pPr>
                <a:defRPr/>
              </a:pPr>
              <a:t>06/10/2017</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6A03877-3227-49C0-B028-45BE02AA181C}" type="slidenum">
              <a:rPr lang="en-IE"/>
              <a:pPr>
                <a:defRPr/>
              </a:pPr>
              <a:t>‹#›</a:t>
            </a:fld>
            <a:endParaRPr lang="en-I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EBAEF3E7-0E44-4798-9018-52721F22972B}" type="datetimeFigureOut">
              <a:rPr lang="en-IE"/>
              <a:pPr>
                <a:defRPr/>
              </a:pPr>
              <a:t>06/10/2017</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7F13633-A9A1-4472-8CB3-108DF648B322}" type="slidenum">
              <a:rPr lang="en-IE"/>
              <a:pPr>
                <a:defRPr/>
              </a:pPr>
              <a:t>‹#›</a:t>
            </a:fld>
            <a:endParaRPr lang="en-I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88AB76-7FAA-4736-AAF0-36F6C1BB3046}" type="datetimeFigureOut">
              <a:rPr lang="en-IE"/>
              <a:pPr>
                <a:defRPr/>
              </a:pPr>
              <a:t>06/10/2017</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85729F7-2652-4C8E-88C0-51D532FFFF0C}" type="slidenum">
              <a:rPr lang="en-IE"/>
              <a:pPr>
                <a:defRPr/>
              </a:pPr>
              <a:t>‹#›</a:t>
            </a:fld>
            <a:endParaRPr lang="en-I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32F29892-5FAA-4426-A207-CE5F725F8DAE}" type="datetimeFigureOut">
              <a:rPr lang="en-IE"/>
              <a:pPr>
                <a:defRPr/>
              </a:pPr>
              <a:t>06/10/2017</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5AD74548-DFC5-4E63-904C-A2BDC1090831}" type="slidenum">
              <a:rPr lang="en-IE"/>
              <a:pPr>
                <a:defRPr/>
              </a:pPr>
              <a:t>‹#›</a:t>
            </a:fld>
            <a:endParaRPr lang="en-I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583D26A3-8832-4BC2-ABAC-CFD9F7367979}" type="datetimeFigureOut">
              <a:rPr lang="en-IE"/>
              <a:pPr>
                <a:defRPr/>
              </a:pPr>
              <a:t>06/10/2017</a:t>
            </a:fld>
            <a:endParaRPr lang="en-IE" dirty="0"/>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5A50D172-48A8-4B04-8292-BFC5E0CEAE85}" type="slidenum">
              <a:rPr lang="en-IE"/>
              <a:pPr>
                <a:defRPr/>
              </a:pPr>
              <a:t>‹#›</a:t>
            </a:fld>
            <a:endParaRPr lang="en-I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7FBC0B70-8AC6-4038-9F81-01D270AD2791}" type="datetimeFigureOut">
              <a:rPr lang="en-IE"/>
              <a:pPr>
                <a:defRPr/>
              </a:pPr>
              <a:t>06/10/2017</a:t>
            </a:fld>
            <a:endParaRPr lang="en-IE" dirty="0"/>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18FB534C-F56B-4AD6-813E-70D53C4FBD2B}" type="slidenum">
              <a:rPr lang="en-IE"/>
              <a:pPr>
                <a:defRPr/>
              </a:pPr>
              <a:t>‹#›</a:t>
            </a:fld>
            <a:endParaRPr lang="en-I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64D504-4270-4112-8559-056F3EB4BA7E}" type="datetimeFigureOut">
              <a:rPr lang="en-IE"/>
              <a:pPr>
                <a:defRPr/>
              </a:pPr>
              <a:t>06/10/2017</a:t>
            </a:fld>
            <a:endParaRPr lang="en-IE" dirty="0"/>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79CD0F75-1B10-4755-9327-47EF7B5E6689}" type="slidenum">
              <a:rPr lang="en-IE"/>
              <a:pPr>
                <a:defRPr/>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A0EB76B0-7229-4B15-9D88-D53A426DB978}" type="datetimeFigureOut">
              <a:rPr lang="en-IE"/>
              <a:pPr>
                <a:defRPr/>
              </a:pPr>
              <a:t>06/10/2017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34DDB787-78C5-45D6-840E-856D28182F45}" type="slidenum">
              <a:rPr lang="en-IE"/>
              <a:pPr>
                <a:defRPr/>
              </a:pPr>
              <a:t>‹#›</a:t>
            </a:fld>
            <a:endParaRPr lang="en-I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559DB5-8310-4B62-AD9F-7085DB8575C8}" type="datetimeFigureOut">
              <a:rPr lang="en-IE"/>
              <a:pPr>
                <a:defRPr/>
              </a:pPr>
              <a:t>06/10/2017</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7BBA9E04-E6CD-4FBC-997C-E5E4910D0DAD}" type="slidenum">
              <a:rPr lang="en-IE"/>
              <a:pPr>
                <a:defRPr/>
              </a:pPr>
              <a:t>‹#›</a:t>
            </a:fld>
            <a:endParaRPr lang="en-I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8D7231-39E9-487A-A5E6-4D97AF68D020}" type="datetimeFigureOut">
              <a:rPr lang="en-IE"/>
              <a:pPr>
                <a:defRPr/>
              </a:pPr>
              <a:t>06/10/2017</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04EB80AD-27A2-4FB1-94FF-0B77FFFCECEF}" type="slidenum">
              <a:rPr lang="en-IE"/>
              <a:pPr>
                <a:defRPr/>
              </a:pPr>
              <a:t>‹#›</a:t>
            </a:fld>
            <a:endParaRPr lang="en-I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2C28B99B-7CD9-4E05-A824-625F20A27E82}" type="datetimeFigureOut">
              <a:rPr lang="en-IE"/>
              <a:pPr>
                <a:defRPr/>
              </a:pPr>
              <a:t>06/10/2017</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1AC4711-88CE-40EE-962F-598EB414DF6B}" type="slidenum">
              <a:rPr lang="en-IE"/>
              <a:pPr>
                <a:defRPr/>
              </a:pPr>
              <a:t>‹#›</a:t>
            </a:fld>
            <a:endParaRPr lang="en-I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3B4F297B-C8DC-4704-8A76-351AE87481E8}" type="datetimeFigureOut">
              <a:rPr lang="en-IE"/>
              <a:pPr>
                <a:defRPr/>
              </a:pPr>
              <a:t>06/10/2017</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3F9651F-A65C-4059-8BBD-8127C0AB1E7B}" type="slidenum">
              <a:rPr lang="en-IE"/>
              <a:pPr>
                <a:defRPr/>
              </a:pPr>
              <a:t>‹#›</a:t>
            </a:fld>
            <a:endParaRPr lang="en-I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82CFBB9-96A8-4306-83B3-D05B9D935993}" type="slidenum">
              <a:rPr lang="en-GB"/>
              <a:pPr>
                <a:defRPr/>
              </a:pPr>
              <a:t>‹#›</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BBA1D31-7A9A-44C7-A961-5A9C6DE2B4C6}" type="slidenum">
              <a:rPr lang="en-GB"/>
              <a:pPr>
                <a:defRPr/>
              </a:pPr>
              <a:t>‹#›</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6933BCF-C569-4F68-85F2-CAF4BE65DB83}" type="slidenum">
              <a:rPr lang="en-GB"/>
              <a:pPr>
                <a:defRPr/>
              </a:pPr>
              <a:t>‹#›</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9E0D6FF-140C-4012-8041-0C26D51938CA}" type="slidenum">
              <a:rPr lang="en-GB"/>
              <a:pPr>
                <a:defRPr/>
              </a:pPr>
              <a:t>‹#›</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E2417B39-404B-4CE2-BB6E-D024B5DA543C}" type="slidenum">
              <a:rPr lang="en-GB"/>
              <a:pPr>
                <a:defRPr/>
              </a:pPr>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57D3FC7-BF86-47AA-83D6-C0C50B57DEF0}"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96CB527C-BAFA-4D49-8757-B39EF2272DA0}" type="datetimeFigureOut">
              <a:rPr lang="en-IE"/>
              <a:pPr>
                <a:defRPr/>
              </a:pPr>
              <a:t>06/10/2017</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F3DB1D7B-B86B-491D-8802-11DFD4C2FA2C}" type="slidenum">
              <a:rPr lang="en-IE"/>
              <a:pPr>
                <a:defRPr/>
              </a:pPr>
              <a:t>‹#›</a:t>
            </a:fld>
            <a:endParaRPr lang="en-I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83E2ED51-F639-4F86-B7A0-76C0AAB904A7}" type="slidenum">
              <a:rPr lang="en-GB"/>
              <a:pPr>
                <a:defRPr/>
              </a:pPr>
              <a:t>‹#›</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1398551-1A31-471B-BBEC-3245DF1A0979}" type="slidenum">
              <a:rPr lang="en-GB"/>
              <a:pPr>
                <a:defRPr/>
              </a:pPr>
              <a:t>‹#›</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3F45545-DA53-4DE9-AFB2-E12A1D46FB87}" type="slidenum">
              <a:rPr lang="en-GB"/>
              <a:pPr>
                <a:defRPr/>
              </a:pPr>
              <a:t>‹#›</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77E60A9-7498-4437-A3CA-824E31D71B26}" type="slidenum">
              <a:rPr lang="en-GB"/>
              <a:pPr>
                <a:defRPr/>
              </a:pPr>
              <a:t>‹#›</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DC89825-8B5A-46A7-A750-C374EE8C6552}" type="slidenum">
              <a:rPr lang="en-GB"/>
              <a:pPr>
                <a:defRPr/>
              </a:pPr>
              <a:t>‹#›</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SmartArt Placeholder 2"/>
          <p:cNvSpPr>
            <a:spLocks noGrp="1"/>
          </p:cNvSpPr>
          <p:nvPr>
            <p:ph type="dgm" idx="1"/>
          </p:nvPr>
        </p:nvSpPr>
        <p:spPr>
          <a:xfrm>
            <a:off x="457200" y="1600200"/>
            <a:ext cx="8229600" cy="4525963"/>
          </a:xfrm>
        </p:spPr>
        <p:txBody>
          <a:bodyPr/>
          <a:lstStyle/>
          <a:p>
            <a:pPr lvl="0"/>
            <a:endParaRPr lang="en-IE" noProof="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1BE09D3-CEB2-4BE7-BCE1-D70D47BA134D}"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706A28C-3BB2-4A4D-9053-F3AB0D3565B3}" type="slidenum">
              <a:rPr lang="en-GB"/>
              <a:pPr>
                <a:defRPr/>
              </a:pPr>
              <a:t>‹#›</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79B90E9-3883-4B9E-AA2D-48999E519C7A}" type="slidenum">
              <a:rPr lang="en-GB"/>
              <a:pPr>
                <a:defRPr/>
              </a:pPr>
              <a:t>‹#›</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FF690A9-A265-47E6-8998-1580AE527654}" type="slidenum">
              <a:rPr lang="en-GB"/>
              <a:pPr>
                <a:defRPr/>
              </a:pPr>
              <a:t>‹#›</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BD5EFFB-5119-463A-9108-B6C6AA947210}"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0275A44A-7A58-460D-8460-AA522FAFFECD}" type="datetimeFigureOut">
              <a:rPr lang="en-IE"/>
              <a:pPr>
                <a:defRPr/>
              </a:pPr>
              <a:t>06/10/2017</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EB51A51C-234E-4F5D-9628-44A97F5C0CAB}" type="slidenum">
              <a:rPr lang="en-IE"/>
              <a:pPr>
                <a:defRPr/>
              </a:pPr>
              <a:t>‹#›</a:t>
            </a:fld>
            <a:endParaRPr lang="en-I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9D415F0-05F0-418C-9E01-7DF03F602102}" type="slidenum">
              <a:rPr lang="en-GB"/>
              <a:pPr>
                <a:defRPr/>
              </a:pPr>
              <a:t>‹#›</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5D8D262-4E94-45CC-8ADD-D0A48CADE685}" type="slidenum">
              <a:rPr lang="en-GB"/>
              <a:pPr>
                <a:defRPr/>
              </a:pPr>
              <a:t>‹#›</a:t>
            </a:fld>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6DD3F9D-65AC-4E67-8290-33841F9E46F2}" type="slidenum">
              <a:rPr lang="en-GB"/>
              <a:pPr>
                <a:defRPr/>
              </a:pPr>
              <a:t>‹#›</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7ECD14E-6FD7-49A5-9F1E-8050ED7FD931}" type="slidenum">
              <a:rPr lang="en-GB"/>
              <a:pPr>
                <a:defRPr/>
              </a:pPr>
              <a:t>‹#›</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583020C-CE6C-40B9-AE22-1B32D5B723DE}" type="slidenum">
              <a:rPr lang="en-GB"/>
              <a:pPr>
                <a:defRPr/>
              </a:pPr>
              <a:t>‹#›</a:t>
            </a:fld>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2CC56D4-77B5-45B8-8F66-4261AF033019}" type="slidenum">
              <a:rPr lang="en-GB"/>
              <a:pPr>
                <a:defRPr/>
              </a:pPr>
              <a:t>‹#›</a:t>
            </a:fld>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311B3E5-AF67-4B73-92F9-BDCF7F9F21FA}" type="slidenum">
              <a:rPr lang="en-GB"/>
              <a:pPr>
                <a:defRPr/>
              </a:pPr>
              <a:t>‹#›</a:t>
            </a:fld>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9A06EDC2-BDB8-4D6C-A8E8-8C0702BFAC1F}"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7C53681-74B8-4E6A-BBBB-963F2FDFF848}" type="slidenum">
              <a:rPr lang="en-IE"/>
              <a:pPr>
                <a:defRPr/>
              </a:pPr>
              <a:t>‹#›</a:t>
            </a:fld>
            <a:endParaRPr lang="en-I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16C884FB-FB89-488E-BD65-9A9A08BDDB01}"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995A759-F660-4553-82F7-D1CB5D701CA7}" type="slidenum">
              <a:rPr lang="en-IE"/>
              <a:pPr>
                <a:defRPr/>
              </a:pPr>
              <a:t>‹#›</a:t>
            </a:fld>
            <a:endParaRPr lang="en-I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070B38-C33F-48A1-91A4-09559540FBC6}"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185B524-7316-4BC7-97F0-0E61A9FECD05}"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6E9F41-5ED7-43A4-A165-CFBBC03DC34E}" type="datetimeFigureOut">
              <a:rPr lang="en-IE"/>
              <a:pPr>
                <a:defRPr/>
              </a:pPr>
              <a:t>06/10/2017</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A501CA30-4E63-44A6-A3E0-3EC171E814A8}" type="slidenum">
              <a:rPr lang="en-IE"/>
              <a:pPr>
                <a:defRPr/>
              </a:pPr>
              <a:t>‹#›</a:t>
            </a:fld>
            <a:endParaRPr lang="en-I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74BF982F-26AA-4AA7-BF35-43AA20188521}" type="datetimeFigureOut">
              <a:rPr lang="en-IE"/>
              <a:pPr>
                <a:defRPr/>
              </a:pPr>
              <a:t>06/10/2017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55410D2C-6EF9-4CD4-B751-F819E33DE6F4}" type="slidenum">
              <a:rPr lang="en-IE"/>
              <a:pPr>
                <a:defRPr/>
              </a:pPr>
              <a:t>‹#›</a:t>
            </a:fld>
            <a:endParaRPr lang="en-I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EF6C81C2-4745-40C6-BD94-340E06CFA42F}" type="datetimeFigureOut">
              <a:rPr lang="en-IE"/>
              <a:pPr>
                <a:defRPr/>
              </a:pPr>
              <a:t>06/10/2017</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42D590DD-4B84-4B5E-9591-6039A3CC0398}" type="slidenum">
              <a:rPr lang="en-IE"/>
              <a:pPr>
                <a:defRPr/>
              </a:pPr>
              <a:t>‹#›</a:t>
            </a:fld>
            <a:endParaRPr lang="en-I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36E3F0C2-64A2-42C0-AB03-A7ECE7A55CFE}" type="datetimeFigureOut">
              <a:rPr lang="en-IE"/>
              <a:pPr>
                <a:defRPr/>
              </a:pPr>
              <a:t>06/10/2017</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5F305A91-D57C-4D58-B400-FCA681D3623C}" type="slidenum">
              <a:rPr lang="en-IE"/>
              <a:pPr>
                <a:defRPr/>
              </a:pPr>
              <a:t>‹#›</a:t>
            </a:fld>
            <a:endParaRPr lang="en-I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8FC3C6-51DD-4431-8DE8-902D7A82BCFC}" type="datetimeFigureOut">
              <a:rPr lang="en-IE"/>
              <a:pPr>
                <a:defRPr/>
              </a:pPr>
              <a:t>06/10/2017</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8582BAFA-9130-4499-8D61-DF269EBB6AAE}" type="slidenum">
              <a:rPr lang="en-IE"/>
              <a:pPr>
                <a:defRPr/>
              </a:pPr>
              <a:t>‹#›</a:t>
            </a:fld>
            <a:endParaRPr lang="en-I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D803D0-D486-484B-BF24-24FEA1FE2470}" type="datetimeFigureOut">
              <a:rPr lang="en-IE"/>
              <a:pPr>
                <a:defRPr/>
              </a:pPr>
              <a:t>06/10/2017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B0FC44E-A477-4FA5-9F60-BFC0437C1AEC}" type="slidenum">
              <a:rPr lang="en-IE"/>
              <a:pPr>
                <a:defRPr/>
              </a:pPr>
              <a:t>‹#›</a:t>
            </a:fld>
            <a:endParaRPr lang="en-I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EF8188-D12D-467D-845F-2D930EDEE2F8}" type="datetimeFigureOut">
              <a:rPr lang="en-IE"/>
              <a:pPr>
                <a:defRPr/>
              </a:pPr>
              <a:t>06/10/2017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7954FA37-2C25-4F19-BF1B-9BDC06C47A7E}" type="slidenum">
              <a:rPr lang="en-IE"/>
              <a:pPr>
                <a:defRPr/>
              </a:pPr>
              <a:t>‹#›</a:t>
            </a:fld>
            <a:endParaRPr lang="en-I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7CEE7828-DF5C-4786-B013-F35569B1316D}"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BB9999B-9066-401C-A040-6D266D16C5B0}" type="slidenum">
              <a:rPr lang="en-IE"/>
              <a:pPr>
                <a:defRPr/>
              </a:pPr>
              <a:t>‹#›</a:t>
            </a:fld>
            <a:endParaRPr lang="en-I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EA7D027E-710E-469F-9F0B-8D4518BA6AF6}" type="datetimeFigureOut">
              <a:rPr lang="en-IE"/>
              <a:pPr>
                <a:defRPr/>
              </a:pPr>
              <a:t>06/10/2017</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6D8CC70-86D5-41BD-BDE9-235C95EA55F5}"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1F8012-19AF-45D8-99BE-3D370AC6DE2B}" type="datetimeFigureOut">
              <a:rPr lang="en-IE"/>
              <a:pPr>
                <a:defRPr/>
              </a:pPr>
              <a:t>06/10/2017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D6A07A0A-53DD-455E-8E5C-C4CCD354AB17}"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E1FF7-77E3-4811-BBD9-693C97F6F08A}" type="datetimeFigureOut">
              <a:rPr lang="en-IE"/>
              <a:pPr>
                <a:defRPr/>
              </a:pPr>
              <a:t>06/10/2017</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925A1BDF-0C1B-4619-9303-EC573059AD83}"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DC63659-72AB-4E6F-980E-CABDD536BC39}" type="datetimeFigureOut">
              <a:rPr lang="en-IE"/>
              <a:pPr>
                <a:defRPr/>
              </a:pPr>
              <a:t>06/10/2017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2D36E4F-51F2-40A0-A432-935EF275F346}"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799" r:id="rId1"/>
    <p:sldLayoutId id="2147483798" r:id="rId2"/>
    <p:sldLayoutId id="2147483797" r:id="rId3"/>
    <p:sldLayoutId id="2147483796" r:id="rId4"/>
    <p:sldLayoutId id="2147483795" r:id="rId5"/>
    <p:sldLayoutId id="2147483794" r:id="rId6"/>
    <p:sldLayoutId id="2147483793" r:id="rId7"/>
    <p:sldLayoutId id="2147483792" r:id="rId8"/>
    <p:sldLayoutId id="2147483791" r:id="rId9"/>
    <p:sldLayoutId id="2147483790" r:id="rId10"/>
    <p:sldLayoutId id="214748378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39D91FA6-31F4-4A20-BA61-5CD0D7EE8904}" type="slidenum">
              <a:rPr lang="en-GB"/>
              <a:pPr>
                <a:defRPr/>
              </a:pPr>
              <a:t>‹#›</a:t>
            </a:fld>
            <a:endParaRPr lang="en-GB" dirty="0"/>
          </a:p>
        </p:txBody>
      </p:sp>
    </p:spTree>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83D9918C-6CBC-40B1-9AF0-F97A6F222F96}" type="slidenum">
              <a:rPr lang="en-GB"/>
              <a:pPr>
                <a:defRPr/>
              </a:pPr>
              <a:t>‹#›</a:t>
            </a:fld>
            <a:endParaRPr lang="en-GB" dirty="0"/>
          </a:p>
        </p:txBody>
      </p:sp>
    </p:spTree>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8340AC9E-DB4E-4797-9B38-C44092E4BA43}" type="datetimeFigureOut">
              <a:rPr lang="en-IE"/>
              <a:pPr>
                <a:defRPr/>
              </a:pPr>
              <a:t>06/10/2017</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2D03D6A-4B87-4A21-8B09-93A5C14B747E}" type="slidenum">
              <a:rPr lang="en-IE"/>
              <a:pPr>
                <a:defRPr/>
              </a:pPr>
              <a:t>‹#›</a:t>
            </a:fld>
            <a:endParaRPr lang="en-IE" dirty="0"/>
          </a:p>
        </p:txBody>
      </p:sp>
    </p:spTree>
  </p:cSld>
  <p:clrMap bg1="dk1" tx1="lt1" bg2="dk2" tx2="lt2" accent1="accent1" accent2="accent2" accent3="accent3" accent4="accent4" accent5="accent5" accent6="accent6" hlink="hlink" folHlink="folHlink"/>
  <p:sldLayoutIdLst>
    <p:sldLayoutId id="2147483810" r:id="rId1"/>
    <p:sldLayoutId id="2147483809" r:id="rId2"/>
    <p:sldLayoutId id="2147483808" r:id="rId3"/>
    <p:sldLayoutId id="2147483807" r:id="rId4"/>
    <p:sldLayoutId id="2147483806" r:id="rId5"/>
    <p:sldLayoutId id="2147483805" r:id="rId6"/>
    <p:sldLayoutId id="2147483804" r:id="rId7"/>
    <p:sldLayoutId id="2147483803" r:id="rId8"/>
    <p:sldLayoutId id="2147483802" r:id="rId9"/>
    <p:sldLayoutId id="2147483801" r:id="rId10"/>
    <p:sldLayoutId id="214748380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C6201B2E-2D6B-434A-A12E-E5615CD2DFD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624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4ED74754-6DEE-4647-A5CA-132889E0B60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3FF6D90D-6D56-4B51-88EE-D348334B8A7A}" type="datetimeFigureOut">
              <a:rPr lang="en-IE"/>
              <a:pPr>
                <a:defRPr/>
              </a:pPr>
              <a:t>06/10/2017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BFA78AA9-68AB-4E22-BABB-CA6B3BC34658}"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821" r:id="rId1"/>
    <p:sldLayoutId id="2147483820" r:id="rId2"/>
    <p:sldLayoutId id="2147483819" r:id="rId3"/>
    <p:sldLayoutId id="2147483818" r:id="rId4"/>
    <p:sldLayoutId id="2147483817" r:id="rId5"/>
    <p:sldLayoutId id="2147483816" r:id="rId6"/>
    <p:sldLayoutId id="2147483815" r:id="rId7"/>
    <p:sldLayoutId id="2147483814" r:id="rId8"/>
    <p:sldLayoutId id="2147483813" r:id="rId9"/>
    <p:sldLayoutId id="2147483812" r:id="rId10"/>
    <p:sldLayoutId id="21474838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6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6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hyperlink" Target="http://www.nosp.ie/" TargetMode="External"/><Relationship Id="rId2" Type="http://schemas.openxmlformats.org/officeDocument/2006/relationships/hyperlink" Target="http://www.lenus.ie/hse/bitstream/10147/313498/1/nrpannrpt12.pdf" TargetMode="External"/><Relationship Id="rId1" Type="http://schemas.openxmlformats.org/officeDocument/2006/relationships/slideLayout" Target="../slideLayouts/slideLayout50.xml"/><Relationship Id="rId5" Type="http://schemas.openxmlformats.org/officeDocument/2006/relationships/hyperlink" Target="http://www.victimsa.org/files/mary-mckenna,-jeannette-stott--rosalie-oconnor.pdf" TargetMode="External"/><Relationship Id="rId4" Type="http://schemas.openxmlformats.org/officeDocument/2006/relationships/hyperlink" Target="http://www.drugsandalcohol.ie/1777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39.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50.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image" Target="../media/image4.png"/><Relationship Id="rId4"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1.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Microsoft_Excel_97-2003_Worksheet4.xls"/></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4294967295"/>
          </p:nvPr>
        </p:nvSpPr>
        <p:spPr>
          <a:xfrm>
            <a:off x="2195513" y="260350"/>
            <a:ext cx="6702425" cy="6481763"/>
          </a:xfrm>
          <a:solidFill>
            <a:schemeClr val="tx1"/>
          </a:solidFill>
        </p:spPr>
        <p:txBody>
          <a:bodyPr/>
          <a:lstStyle/>
          <a:p>
            <a:pPr algn="ctr" eaLnBrk="1" hangingPunct="1">
              <a:lnSpc>
                <a:spcPct val="90000"/>
              </a:lnSpc>
              <a:buFontTx/>
              <a:buNone/>
              <a:defRPr/>
            </a:pPr>
            <a:r>
              <a:rPr lang="en-IE" sz="3600" b="1" dirty="0" smtClean="0">
                <a:solidFill>
                  <a:schemeClr val="accent6"/>
                </a:solidFill>
                <a:effectLst>
                  <a:outerShdw blurRad="50800" dist="38100" dir="2700000" algn="tl" rotWithShape="0">
                    <a:prstClr val="black">
                      <a:alpha val="40000"/>
                    </a:prstClr>
                  </a:outerShdw>
                </a:effectLst>
              </a:rPr>
              <a:t>DAPHNE</a:t>
            </a:r>
          </a:p>
          <a:p>
            <a:pPr algn="ctr" eaLnBrk="1" hangingPunct="1">
              <a:lnSpc>
                <a:spcPct val="90000"/>
              </a:lnSpc>
              <a:buFontTx/>
              <a:buNone/>
              <a:defRPr/>
            </a:pPr>
            <a:r>
              <a:rPr lang="en-IE" b="1" dirty="0" smtClean="0">
                <a:solidFill>
                  <a:schemeClr val="accent6"/>
                </a:solidFill>
                <a:effectLst>
                  <a:outerShdw blurRad="50800" dist="38100" dir="2700000" algn="tl" rotWithShape="0">
                    <a:prstClr val="black">
                      <a:alpha val="40000"/>
                    </a:prstClr>
                  </a:outerShdw>
                </a:effectLst>
                <a:latin typeface="Calibri" pitchFamily="34" charset="0"/>
              </a:rPr>
              <a:t>International Conference</a:t>
            </a:r>
          </a:p>
          <a:p>
            <a:pPr algn="ctr" eaLnBrk="1" hangingPunct="1">
              <a:lnSpc>
                <a:spcPct val="90000"/>
              </a:lnSpc>
              <a:buFontTx/>
              <a:buNone/>
              <a:defRPr/>
            </a:pPr>
            <a:r>
              <a:rPr lang="en-IE" sz="2800" b="1" dirty="0" smtClean="0">
                <a:solidFill>
                  <a:schemeClr val="accent6"/>
                </a:solidFill>
                <a:effectLst>
                  <a:outerShdw blurRad="50800" dist="38100" dir="2700000" algn="tl" rotWithShape="0">
                    <a:prstClr val="black">
                      <a:alpha val="40000"/>
                    </a:prstClr>
                  </a:outerShdw>
                </a:effectLst>
                <a:latin typeface="Calibri" pitchFamily="34" charset="0"/>
              </a:rPr>
              <a:t>Responding to Child-to-Parent Violence</a:t>
            </a:r>
          </a:p>
          <a:p>
            <a:pPr algn="ctr" eaLnBrk="1" hangingPunct="1">
              <a:lnSpc>
                <a:spcPct val="90000"/>
              </a:lnSpc>
              <a:buFontTx/>
              <a:buNone/>
              <a:defRPr/>
            </a:pPr>
            <a:endParaRPr lang="en-IE" sz="2800" b="1" dirty="0" smtClean="0">
              <a:solidFill>
                <a:schemeClr val="accent6"/>
              </a:solidFill>
              <a:effectLst>
                <a:outerShdw blurRad="50800" dist="38100" dir="2700000" algn="tl" rotWithShape="0">
                  <a:prstClr val="black">
                    <a:alpha val="40000"/>
                  </a:prstClr>
                </a:outerShdw>
              </a:effectLst>
              <a:latin typeface="Franklin Gothic Medium" pitchFamily="34" charset="0"/>
            </a:endParaRPr>
          </a:p>
          <a:p>
            <a:pPr algn="ctr" eaLnBrk="1" hangingPunct="1">
              <a:lnSpc>
                <a:spcPct val="90000"/>
              </a:lnSpc>
              <a:buFontTx/>
              <a:buNone/>
              <a:defRPr/>
            </a:pPr>
            <a:endParaRPr lang="en-IE" sz="2400" b="1" dirty="0" smtClean="0">
              <a:solidFill>
                <a:schemeClr val="accent6"/>
              </a:solidFill>
              <a:latin typeface="Franklin Gothic Medium" pitchFamily="34" charset="0"/>
            </a:endParaRPr>
          </a:p>
          <a:p>
            <a:pPr algn="ctr" eaLnBrk="1" hangingPunct="1">
              <a:lnSpc>
                <a:spcPct val="90000"/>
              </a:lnSpc>
              <a:buFontTx/>
              <a:buNone/>
              <a:defRPr/>
            </a:pPr>
            <a:endParaRPr lang="en-IE" sz="2400" b="1" dirty="0">
              <a:solidFill>
                <a:schemeClr val="accent6"/>
              </a:solidFill>
              <a:latin typeface="Franklin Gothic Medium" pitchFamily="34" charset="0"/>
            </a:endParaRPr>
          </a:p>
          <a:p>
            <a:pPr algn="ctr" eaLnBrk="1" hangingPunct="1">
              <a:lnSpc>
                <a:spcPct val="90000"/>
              </a:lnSpc>
              <a:buFontTx/>
              <a:buNone/>
              <a:defRPr/>
            </a:pPr>
            <a:endParaRPr lang="en-IE" sz="2400" b="1" dirty="0" smtClean="0">
              <a:solidFill>
                <a:schemeClr val="accent6"/>
              </a:solidFill>
              <a:latin typeface="Franklin Gothic Medium" pitchFamily="34" charset="0"/>
            </a:endParaRPr>
          </a:p>
          <a:p>
            <a:pPr algn="ctr" eaLnBrk="1" hangingPunct="1">
              <a:lnSpc>
                <a:spcPct val="90000"/>
              </a:lnSpc>
              <a:buFontTx/>
              <a:buNone/>
              <a:defRPr/>
            </a:pPr>
            <a:r>
              <a:rPr lang="en-IE" sz="3600" b="1" dirty="0" smtClean="0">
                <a:solidFill>
                  <a:schemeClr val="accent6"/>
                </a:solidFill>
                <a:effectLst>
                  <a:outerShdw blurRad="50800" dist="38100" dir="2700000" algn="tl" rotWithShape="0">
                    <a:prstClr val="black">
                      <a:alpha val="40000"/>
                    </a:prstClr>
                  </a:outerShdw>
                </a:effectLst>
                <a:latin typeface="Calibri" pitchFamily="34" charset="0"/>
              </a:rPr>
              <a:t>Challenges for Practitioners</a:t>
            </a:r>
          </a:p>
          <a:p>
            <a:pPr algn="ctr" eaLnBrk="1" hangingPunct="1">
              <a:lnSpc>
                <a:spcPct val="90000"/>
              </a:lnSpc>
              <a:buFontTx/>
              <a:buNone/>
              <a:defRPr/>
            </a:pPr>
            <a:r>
              <a:rPr lang="en-IE" sz="1600" b="1" i="1" dirty="0" smtClean="0">
                <a:solidFill>
                  <a:schemeClr val="accent6"/>
                </a:solidFill>
                <a:latin typeface="Calibri" pitchFamily="34" charset="0"/>
              </a:rPr>
              <a:t>“Working with Adolescent’s who Engage in Substance Misuse</a:t>
            </a:r>
            <a:r>
              <a:rPr lang="en-IE" sz="1400" b="1" i="1" dirty="0" smtClean="0">
                <a:solidFill>
                  <a:schemeClr val="accent6"/>
                </a:solidFill>
                <a:latin typeface="Calibri" pitchFamily="34" charset="0"/>
              </a:rPr>
              <a:t>”</a:t>
            </a:r>
          </a:p>
          <a:p>
            <a:pPr algn="ctr" eaLnBrk="1" hangingPunct="1">
              <a:lnSpc>
                <a:spcPct val="90000"/>
              </a:lnSpc>
              <a:buFontTx/>
              <a:buNone/>
              <a:defRPr/>
            </a:pPr>
            <a:endParaRPr lang="en-IE" sz="2400" b="1" i="1" dirty="0" smtClean="0">
              <a:solidFill>
                <a:schemeClr val="accent6"/>
              </a:solidFill>
              <a:effectLst>
                <a:outerShdw blurRad="38100" dist="38100" dir="2700000" algn="tl">
                  <a:srgbClr val="000000">
                    <a:alpha val="43137"/>
                  </a:srgbClr>
                </a:outerShdw>
              </a:effectLst>
              <a:latin typeface="Calibri" pitchFamily="34" charset="0"/>
            </a:endParaRPr>
          </a:p>
          <a:p>
            <a:pPr algn="ctr" eaLnBrk="1" hangingPunct="1">
              <a:lnSpc>
                <a:spcPct val="90000"/>
              </a:lnSpc>
              <a:buFontTx/>
              <a:buNone/>
              <a:defRPr/>
            </a:pPr>
            <a:r>
              <a:rPr lang="en-IE" sz="2800" b="1" dirty="0" smtClean="0">
                <a:solidFill>
                  <a:schemeClr val="accent6"/>
                </a:solidFill>
                <a:effectLst>
                  <a:outerShdw blurRad="38100" dist="38100" dir="2700000" algn="tl">
                    <a:srgbClr val="000000">
                      <a:alpha val="43137"/>
                    </a:srgbClr>
                  </a:outerShdw>
                </a:effectLst>
                <a:latin typeface="Calibri" pitchFamily="34" charset="0"/>
              </a:rPr>
              <a:t>NUI</a:t>
            </a:r>
            <a:r>
              <a:rPr lang="en-IE" sz="2800" b="1" dirty="0" smtClean="0">
                <a:solidFill>
                  <a:srgbClr val="990099"/>
                </a:solidFill>
                <a:effectLst>
                  <a:outerShdw blurRad="38100" dist="38100" dir="2700000" algn="tl">
                    <a:srgbClr val="000000">
                      <a:alpha val="43137"/>
                    </a:srgbClr>
                  </a:outerShdw>
                </a:effectLst>
                <a:latin typeface="Calibri" pitchFamily="34" charset="0"/>
              </a:rPr>
              <a:t> </a:t>
            </a:r>
            <a:r>
              <a:rPr lang="en-IE" sz="2800" b="1" dirty="0" smtClean="0">
                <a:solidFill>
                  <a:schemeClr val="accent6"/>
                </a:solidFill>
                <a:effectLst>
                  <a:outerShdw blurRad="38100" dist="38100" dir="2700000" algn="tl">
                    <a:srgbClr val="000000">
                      <a:alpha val="43137"/>
                    </a:srgbClr>
                  </a:outerShdw>
                </a:effectLst>
                <a:latin typeface="Calibri" pitchFamily="34" charset="0"/>
              </a:rPr>
              <a:t>Galway</a:t>
            </a:r>
            <a:endParaRPr lang="en-IE" sz="2800" b="1" dirty="0">
              <a:solidFill>
                <a:schemeClr val="accent6"/>
              </a:solidFill>
              <a:effectLst>
                <a:outerShdw blurRad="38100" dist="38100" dir="2700000" algn="tl">
                  <a:srgbClr val="000000">
                    <a:alpha val="43137"/>
                  </a:srgbClr>
                </a:outerShdw>
              </a:effectLst>
              <a:latin typeface="Calibri" pitchFamily="34" charset="0"/>
            </a:endParaRPr>
          </a:p>
          <a:p>
            <a:pPr algn="ctr" eaLnBrk="1" hangingPunct="1">
              <a:lnSpc>
                <a:spcPct val="90000"/>
              </a:lnSpc>
              <a:buFontTx/>
              <a:buNone/>
              <a:defRPr/>
            </a:pPr>
            <a:r>
              <a:rPr lang="en-IE" sz="1800" b="1" dirty="0" smtClean="0">
                <a:solidFill>
                  <a:schemeClr val="accent6"/>
                </a:solidFill>
                <a:effectLst>
                  <a:outerShdw blurRad="50800" dist="38100" dir="2700000" algn="tl" rotWithShape="0">
                    <a:prstClr val="black">
                      <a:alpha val="40000"/>
                    </a:prstClr>
                  </a:outerShdw>
                </a:effectLst>
                <a:latin typeface="Calibri" pitchFamily="34" charset="0"/>
              </a:rPr>
              <a:t>12</a:t>
            </a:r>
            <a:r>
              <a:rPr lang="en-IE" sz="1800" b="1" baseline="30000" dirty="0" smtClean="0">
                <a:solidFill>
                  <a:schemeClr val="accent6"/>
                </a:solidFill>
                <a:effectLst>
                  <a:outerShdw blurRad="50800" dist="38100" dir="2700000" algn="tl" rotWithShape="0">
                    <a:prstClr val="black">
                      <a:alpha val="40000"/>
                    </a:prstClr>
                  </a:outerShdw>
                </a:effectLst>
                <a:latin typeface="Calibri" pitchFamily="34" charset="0"/>
              </a:rPr>
              <a:t>th</a:t>
            </a:r>
            <a:r>
              <a:rPr lang="en-IE" sz="1800" b="1" dirty="0" smtClean="0">
                <a:solidFill>
                  <a:schemeClr val="accent6"/>
                </a:solidFill>
                <a:effectLst>
                  <a:outerShdw blurRad="50800" dist="38100" dir="2700000" algn="tl" rotWithShape="0">
                    <a:prstClr val="black">
                      <a:alpha val="40000"/>
                    </a:prstClr>
                  </a:outerShdw>
                </a:effectLst>
                <a:latin typeface="Calibri" pitchFamily="34" charset="0"/>
              </a:rPr>
              <a:t> June 2014</a:t>
            </a:r>
          </a:p>
          <a:p>
            <a:pPr algn="ctr" eaLnBrk="1" hangingPunct="1">
              <a:lnSpc>
                <a:spcPct val="90000"/>
              </a:lnSpc>
              <a:buFontTx/>
              <a:buNone/>
              <a:defRPr/>
            </a:pPr>
            <a:endParaRPr lang="en-IE" sz="1400" b="1" dirty="0">
              <a:solidFill>
                <a:schemeClr val="accent6"/>
              </a:solidFill>
              <a:effectLst>
                <a:outerShdw blurRad="38100" dist="38100" dir="2700000" algn="tl">
                  <a:srgbClr val="000000">
                    <a:alpha val="43137"/>
                  </a:srgbClr>
                </a:outerShdw>
              </a:effectLst>
              <a:latin typeface="Calibri" pitchFamily="34" charset="0"/>
            </a:endParaRPr>
          </a:p>
          <a:p>
            <a:pPr algn="ctr" eaLnBrk="1" hangingPunct="1">
              <a:lnSpc>
                <a:spcPct val="90000"/>
              </a:lnSpc>
              <a:buFontTx/>
              <a:buNone/>
              <a:defRPr/>
            </a:pPr>
            <a:r>
              <a:rPr lang="en-IE" sz="1400" b="1" dirty="0" smtClean="0">
                <a:solidFill>
                  <a:schemeClr val="accent6"/>
                </a:solidFill>
                <a:effectLst>
                  <a:outerShdw blurRad="50800" dist="38100" dir="2700000" algn="tl" rotWithShape="0">
                    <a:prstClr val="black">
                      <a:alpha val="40000"/>
                    </a:prstClr>
                  </a:outerShdw>
                </a:effectLst>
                <a:latin typeface="Calibri" pitchFamily="34" charset="0"/>
              </a:rPr>
              <a:t>Denis Murray M.A.</a:t>
            </a:r>
          </a:p>
          <a:p>
            <a:pPr algn="ctr" eaLnBrk="1" hangingPunct="1">
              <a:lnSpc>
                <a:spcPct val="90000"/>
              </a:lnSpc>
              <a:buFontTx/>
              <a:buNone/>
              <a:defRPr/>
            </a:pPr>
            <a:r>
              <a:rPr lang="en-IE" sz="1400" b="1" dirty="0" smtClean="0">
                <a:solidFill>
                  <a:schemeClr val="accent6"/>
                </a:solidFill>
                <a:effectLst>
                  <a:outerShdw blurRad="50800" dist="38100" dir="2700000" algn="tl" rotWithShape="0">
                    <a:prstClr val="black">
                      <a:alpha val="40000"/>
                    </a:prstClr>
                  </a:outerShdw>
                </a:effectLst>
                <a:latin typeface="Calibri" pitchFamily="34" charset="0"/>
              </a:rPr>
              <a:t>Family/Systemic Therapist</a:t>
            </a:r>
          </a:p>
          <a:p>
            <a:pPr algn="ctr" eaLnBrk="1" hangingPunct="1">
              <a:lnSpc>
                <a:spcPct val="90000"/>
              </a:lnSpc>
              <a:buFontTx/>
              <a:buNone/>
              <a:defRPr/>
            </a:pPr>
            <a:r>
              <a:rPr lang="en-IE" sz="1400" b="1" dirty="0" smtClean="0">
                <a:solidFill>
                  <a:schemeClr val="accent6"/>
                </a:solidFill>
                <a:effectLst>
                  <a:outerShdw blurRad="50800" dist="38100" dir="2700000" algn="tl" rotWithShape="0">
                    <a:prstClr val="black">
                      <a:alpha val="40000"/>
                    </a:prstClr>
                  </a:outerShdw>
                </a:effectLst>
                <a:latin typeface="Calibri" pitchFamily="34" charset="0"/>
              </a:rPr>
              <a:t>Registered with FTAI/ICP &amp; EAP</a:t>
            </a:r>
          </a:p>
          <a:p>
            <a:pPr algn="ctr" eaLnBrk="1" hangingPunct="1">
              <a:lnSpc>
                <a:spcPct val="90000"/>
              </a:lnSpc>
              <a:buFontTx/>
              <a:buNone/>
              <a:defRPr/>
            </a:pPr>
            <a:endParaRPr lang="en-IE" sz="1400" b="1" dirty="0" smtClean="0">
              <a:solidFill>
                <a:schemeClr val="accent6"/>
              </a:solidFill>
              <a:effectLst>
                <a:outerShdw blurRad="38100" dist="38100" dir="2700000" algn="tl">
                  <a:srgbClr val="000000">
                    <a:alpha val="43137"/>
                  </a:srgbClr>
                </a:outerShdw>
              </a:effectLst>
              <a:latin typeface="Franklin Gothic Medium" pitchFamily="34" charset="0"/>
            </a:endParaRPr>
          </a:p>
          <a:p>
            <a:pPr algn="ctr" eaLnBrk="1" hangingPunct="1">
              <a:lnSpc>
                <a:spcPct val="90000"/>
              </a:lnSpc>
              <a:buFontTx/>
              <a:buNone/>
              <a:defRPr/>
            </a:pPr>
            <a:endParaRPr lang="en-IE" sz="2000" dirty="0" smtClean="0">
              <a:solidFill>
                <a:srgbClr val="FFFF00"/>
              </a:solidFill>
              <a:effectLst>
                <a:outerShdw blurRad="38100" dist="38100" dir="2700000" algn="tl">
                  <a:srgbClr val="000000"/>
                </a:outerShdw>
              </a:effectLst>
              <a:latin typeface="Franklin Gothic Medium" pitchFamily="34" charset="0"/>
            </a:endParaRPr>
          </a:p>
        </p:txBody>
      </p:sp>
      <p:pic>
        <p:nvPicPr>
          <p:cNvPr id="88067" name="Picture 4" descr="bd04912_"/>
          <p:cNvPicPr>
            <a:picLocks noGrp="1" noChangeAspect="1" noChangeArrowheads="1"/>
          </p:cNvPicPr>
          <p:nvPr>
            <p:ph type="clipArt" sz="half" idx="4294967295"/>
          </p:nvPr>
        </p:nvPicPr>
        <p:blipFill>
          <a:blip r:embed="rId3" cstate="print"/>
          <a:srcRect/>
          <a:stretch>
            <a:fillRect/>
          </a:stretch>
        </p:blipFill>
        <p:spPr>
          <a:xfrm>
            <a:off x="107950" y="3175"/>
            <a:ext cx="2051050" cy="6858000"/>
          </a:xfrm>
        </p:spPr>
      </p:pic>
      <p:sp>
        <p:nvSpPr>
          <p:cNvPr id="88068" name="Rounded Rectangle 6"/>
          <p:cNvSpPr>
            <a:spLocks noChangeArrowheads="1"/>
          </p:cNvSpPr>
          <p:nvPr/>
        </p:nvSpPr>
        <p:spPr bwMode="auto">
          <a:xfrm>
            <a:off x="3306763" y="2082800"/>
            <a:ext cx="2014537" cy="792163"/>
          </a:xfrm>
          <a:prstGeom prst="roundRect">
            <a:avLst>
              <a:gd name="adj" fmla="val 10000"/>
            </a:avLst>
          </a:prstGeom>
          <a:solidFill>
            <a:srgbClr val="FF0000"/>
          </a:solidFill>
          <a:ln w="25400" algn="ctr">
            <a:solidFill>
              <a:srgbClr val="FFFFFF"/>
            </a:solidFill>
            <a:round/>
            <a:headEnd/>
            <a:tailEnd/>
          </a:ln>
        </p:spPr>
        <p:txBody>
          <a:bodyPr/>
          <a:lstStyle/>
          <a:p>
            <a:endParaRPr lang="en-US"/>
          </a:p>
        </p:txBody>
      </p:sp>
      <p:sp>
        <p:nvSpPr>
          <p:cNvPr id="88069" name="Rounded Rectangle 4"/>
          <p:cNvSpPr>
            <a:spLocks noChangeArrowheads="1"/>
          </p:cNvSpPr>
          <p:nvPr/>
        </p:nvSpPr>
        <p:spPr bwMode="auto">
          <a:xfrm>
            <a:off x="3392488" y="2184400"/>
            <a:ext cx="1843087" cy="588963"/>
          </a:xfrm>
          <a:prstGeom prst="rect">
            <a:avLst/>
          </a:prstGeom>
          <a:solidFill>
            <a:srgbClr val="FF0000"/>
          </a:solidFill>
          <a:ln w="9525">
            <a:noFill/>
            <a:miter lim="800000"/>
            <a:headEnd/>
            <a:tailEnd/>
          </a:ln>
        </p:spPr>
        <p:txBody>
          <a:bodyPr lIns="49530" tIns="33020" rIns="49530" bIns="33020" anchor="ctr"/>
          <a:lstStyle/>
          <a:p>
            <a:pPr algn="ctr" defTabSz="1155700">
              <a:lnSpc>
                <a:spcPct val="90000"/>
              </a:lnSpc>
              <a:spcAft>
                <a:spcPct val="35000"/>
              </a:spcAft>
            </a:pPr>
            <a:r>
              <a:rPr lang="en-IE" sz="2800" b="1">
                <a:solidFill>
                  <a:srgbClr val="17375E"/>
                </a:solidFill>
                <a:latin typeface="Calibri" pitchFamily="34" charset="0"/>
              </a:rPr>
              <a:t>Challenge</a:t>
            </a:r>
          </a:p>
        </p:txBody>
      </p:sp>
      <p:grpSp>
        <p:nvGrpSpPr>
          <p:cNvPr id="11" name="Group 10"/>
          <p:cNvGrpSpPr/>
          <p:nvPr/>
        </p:nvGrpSpPr>
        <p:grpSpPr>
          <a:xfrm>
            <a:off x="5897233" y="2449937"/>
            <a:ext cx="2016000" cy="792000"/>
            <a:chOff x="4615737" y="1939750"/>
            <a:chExt cx="1477034" cy="587367"/>
          </a:xfrm>
          <a:solidFill>
            <a:srgbClr val="9BBB59"/>
          </a:solidFill>
        </p:grpSpPr>
        <p:sp>
          <p:nvSpPr>
            <p:cNvPr id="12" name="Rounded Rectangle 11"/>
            <p:cNvSpPr/>
            <p:nvPr/>
          </p:nvSpPr>
          <p:spPr>
            <a:xfrm>
              <a:off x="4615737" y="1939750"/>
              <a:ext cx="1477034" cy="587367"/>
            </a:xfrm>
            <a:prstGeom prst="roundRect">
              <a:avLst>
                <a:gd name="adj" fmla="val 10000"/>
              </a:avLst>
            </a:prstGeom>
            <a:grpFill/>
            <a:ln w="25400" cap="flat" cmpd="sng" algn="ctr">
              <a:solidFill>
                <a:sysClr val="window" lastClr="FFFFFF">
                  <a:hueOff val="0"/>
                  <a:satOff val="0"/>
                  <a:lumOff val="0"/>
                  <a:alphaOff val="0"/>
                </a:sysClr>
              </a:solidFill>
              <a:prstDash val="solid"/>
            </a:ln>
            <a:effectLst/>
          </p:spPr>
        </p:sp>
        <p:sp>
          <p:nvSpPr>
            <p:cNvPr id="13" name="Rounded Rectangle 4"/>
            <p:cNvSpPr/>
            <p:nvPr/>
          </p:nvSpPr>
          <p:spPr>
            <a:xfrm>
              <a:off x="4741924" y="1961450"/>
              <a:ext cx="1213413" cy="548464"/>
            </a:xfrm>
            <a:prstGeom prst="rect">
              <a:avLst/>
            </a:prstGeom>
            <a:grpFill/>
            <a:ln>
              <a:noFill/>
            </a:ln>
            <a:effectLst/>
          </p:spPr>
          <p:txBody>
            <a:bodyPr lIns="49530" tIns="33020" rIns="49530" bIns="33020" spcCol="1270" anchor="ctr"/>
            <a:lstStyle/>
            <a:p>
              <a:pPr algn="ctr" defTabSz="1155700" fontAlgn="auto">
                <a:lnSpc>
                  <a:spcPct val="90000"/>
                </a:lnSpc>
                <a:spcAft>
                  <a:spcPct val="35000"/>
                </a:spcAft>
                <a:defRPr/>
              </a:pPr>
              <a:r>
                <a:rPr lang="en-IE" sz="2800" b="1" dirty="0">
                  <a:solidFill>
                    <a:srgbClr val="1F497D">
                      <a:lumMod val="75000"/>
                    </a:srgbClr>
                  </a:solidFill>
                  <a:latin typeface="Calibri"/>
                </a:rPr>
                <a:t>Change</a:t>
              </a:r>
            </a:p>
          </p:txBody>
        </p:sp>
      </p:grpSp>
      <p:sp>
        <p:nvSpPr>
          <p:cNvPr id="14" name="Shape 13"/>
          <p:cNvSpPr/>
          <p:nvPr/>
        </p:nvSpPr>
        <p:spPr>
          <a:xfrm rot="21186293">
            <a:off x="3308350" y="1422400"/>
            <a:ext cx="2520950" cy="1898650"/>
          </a:xfrm>
          <a:prstGeom prst="leftCircularArrow">
            <a:avLst>
              <a:gd name="adj1" fmla="val 3155"/>
              <a:gd name="adj2" fmla="val 388272"/>
              <a:gd name="adj3" fmla="val 2163783"/>
              <a:gd name="adj4" fmla="val 9275501"/>
              <a:gd name="adj5" fmla="val 3681"/>
            </a:avLst>
          </a:prstGeom>
          <a:solidFill>
            <a:srgbClr val="800080"/>
          </a:solidFill>
          <a:ln w="6350">
            <a:solidFill>
              <a:srgbClr val="7030A0"/>
            </a:solidFill>
          </a:ln>
          <a:effectLst/>
        </p:spPr>
      </p:sp>
      <p:sp>
        <p:nvSpPr>
          <p:cNvPr id="15" name="Circular Arrow 14"/>
          <p:cNvSpPr/>
          <p:nvPr/>
        </p:nvSpPr>
        <p:spPr>
          <a:xfrm rot="20884608">
            <a:off x="5453063" y="1933575"/>
            <a:ext cx="2519362" cy="2225675"/>
          </a:xfrm>
          <a:prstGeom prst="circularArrow">
            <a:avLst>
              <a:gd name="adj1" fmla="val 2827"/>
              <a:gd name="adj2" fmla="val 345289"/>
              <a:gd name="adj3" fmla="val 19479200"/>
              <a:gd name="adj4" fmla="val 12575511"/>
              <a:gd name="adj5" fmla="val 3299"/>
            </a:avLst>
          </a:prstGeom>
          <a:solidFill>
            <a:srgbClr val="800080"/>
          </a:solidFill>
          <a:ln>
            <a:noFill/>
          </a:ln>
          <a:effectLst/>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bg1"/>
            </a:gs>
            <a:gs pos="0">
              <a:schemeClr val="accent1">
                <a:tint val="44500"/>
                <a:satMod val="160000"/>
              </a:schemeClr>
            </a:gs>
          </a:gsLst>
          <a:lin ang="2700000" scaled="1"/>
          <a:tileRect/>
        </a:gradFill>
        <a:effectLst/>
      </p:bgPr>
    </p:bg>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7816850" y="3121025"/>
            <a:ext cx="1011238" cy="522288"/>
          </a:xfrm>
          <a:prstGeom prst="rect">
            <a:avLst/>
          </a:prstGeom>
          <a:noFill/>
          <a:ln w="9525">
            <a:noFill/>
            <a:miter lim="800000"/>
            <a:headEnd/>
            <a:tailEnd/>
          </a:ln>
        </p:spPr>
        <p:txBody>
          <a:bodyPr wrap="none">
            <a:spAutoFit/>
          </a:bodyPr>
          <a:lstStyle/>
          <a:p>
            <a:pPr algn="ctr"/>
            <a:r>
              <a:rPr lang="en-GB" sz="1400" b="1">
                <a:solidFill>
                  <a:srgbClr val="000000"/>
                </a:solidFill>
                <a:cs typeface="Arial" charset="0"/>
              </a:rPr>
              <a:t>Indulged</a:t>
            </a:r>
          </a:p>
          <a:p>
            <a:pPr algn="ctr"/>
            <a:r>
              <a:rPr lang="en-GB" sz="1400" b="1">
                <a:solidFill>
                  <a:srgbClr val="000000"/>
                </a:solidFill>
                <a:cs typeface="Arial" charset="0"/>
              </a:rPr>
              <a:t>Parenting</a:t>
            </a:r>
          </a:p>
        </p:txBody>
      </p:sp>
      <p:sp>
        <p:nvSpPr>
          <p:cNvPr id="101379" name="Rectangle 3"/>
          <p:cNvSpPr>
            <a:spLocks noChangeArrowheads="1"/>
          </p:cNvSpPr>
          <p:nvPr/>
        </p:nvSpPr>
        <p:spPr bwMode="auto">
          <a:xfrm>
            <a:off x="4897438" y="5903913"/>
            <a:ext cx="1211262" cy="523875"/>
          </a:xfrm>
          <a:prstGeom prst="rect">
            <a:avLst/>
          </a:prstGeom>
          <a:noFill/>
          <a:ln w="9525">
            <a:noFill/>
            <a:miter lim="800000"/>
            <a:headEnd/>
            <a:tailEnd/>
          </a:ln>
        </p:spPr>
        <p:txBody>
          <a:bodyPr wrap="none">
            <a:spAutoFit/>
          </a:bodyPr>
          <a:lstStyle/>
          <a:p>
            <a:pPr algn="ctr"/>
            <a:r>
              <a:rPr lang="en-GB" sz="1400" b="1">
                <a:solidFill>
                  <a:srgbClr val="000000"/>
                </a:solidFill>
                <a:cs typeface="Arial" charset="0"/>
              </a:rPr>
              <a:t>Reactive</a:t>
            </a:r>
          </a:p>
          <a:p>
            <a:pPr algn="ctr"/>
            <a:r>
              <a:rPr lang="en-GB" sz="1400" b="1">
                <a:solidFill>
                  <a:srgbClr val="000000"/>
                </a:solidFill>
                <a:cs typeface="Arial" charset="0"/>
              </a:rPr>
              <a:t> Aggression</a:t>
            </a:r>
          </a:p>
        </p:txBody>
      </p:sp>
      <p:sp>
        <p:nvSpPr>
          <p:cNvPr id="101380" name="Rectangle 4"/>
          <p:cNvSpPr>
            <a:spLocks noChangeArrowheads="1"/>
          </p:cNvSpPr>
          <p:nvPr/>
        </p:nvSpPr>
        <p:spPr bwMode="auto">
          <a:xfrm>
            <a:off x="4711700" y="446088"/>
            <a:ext cx="1439863" cy="523875"/>
          </a:xfrm>
          <a:prstGeom prst="rect">
            <a:avLst/>
          </a:prstGeom>
          <a:noFill/>
          <a:ln w="9525">
            <a:noFill/>
            <a:miter lim="800000"/>
            <a:headEnd/>
            <a:tailEnd/>
          </a:ln>
        </p:spPr>
        <p:txBody>
          <a:bodyPr>
            <a:spAutoFit/>
          </a:bodyPr>
          <a:lstStyle/>
          <a:p>
            <a:pPr algn="ctr"/>
            <a:r>
              <a:rPr lang="en-GB" sz="1400" b="1">
                <a:solidFill>
                  <a:srgbClr val="000000"/>
                </a:solidFill>
                <a:cs typeface="Arial" charset="0"/>
              </a:rPr>
              <a:t>Proactive Aggression</a:t>
            </a:r>
          </a:p>
        </p:txBody>
      </p:sp>
      <p:sp>
        <p:nvSpPr>
          <p:cNvPr id="101381" name="Rectangle 5"/>
          <p:cNvSpPr>
            <a:spLocks noChangeArrowheads="1"/>
          </p:cNvSpPr>
          <p:nvPr/>
        </p:nvSpPr>
        <p:spPr bwMode="auto">
          <a:xfrm>
            <a:off x="2070100" y="3013075"/>
            <a:ext cx="1014413" cy="954088"/>
          </a:xfrm>
          <a:prstGeom prst="rect">
            <a:avLst/>
          </a:prstGeom>
          <a:noFill/>
          <a:ln w="9525">
            <a:noFill/>
            <a:miter lim="800000"/>
            <a:headEnd/>
            <a:tailEnd/>
          </a:ln>
        </p:spPr>
        <p:txBody>
          <a:bodyPr>
            <a:spAutoFit/>
          </a:bodyPr>
          <a:lstStyle/>
          <a:p>
            <a:pPr algn="ctr"/>
            <a:r>
              <a:rPr lang="en-IE" sz="1400" b="1">
                <a:solidFill>
                  <a:srgbClr val="000000"/>
                </a:solidFill>
                <a:cs typeface="Arial" charset="0"/>
              </a:rPr>
              <a:t>Distant</a:t>
            </a:r>
          </a:p>
          <a:p>
            <a:pPr algn="ctr"/>
            <a:r>
              <a:rPr lang="en-IE" sz="1400" b="1">
                <a:solidFill>
                  <a:srgbClr val="000000"/>
                </a:solidFill>
                <a:cs typeface="Arial" charset="0"/>
              </a:rPr>
              <a:t>Or</a:t>
            </a:r>
          </a:p>
          <a:p>
            <a:pPr algn="ctr"/>
            <a:r>
              <a:rPr lang="en-IE" sz="1400" b="1">
                <a:solidFill>
                  <a:srgbClr val="000000"/>
                </a:solidFill>
                <a:cs typeface="Arial" charset="0"/>
              </a:rPr>
              <a:t>Harsh </a:t>
            </a:r>
          </a:p>
          <a:p>
            <a:pPr algn="ctr"/>
            <a:r>
              <a:rPr lang="en-IE" sz="1400" b="1">
                <a:solidFill>
                  <a:srgbClr val="000000"/>
                </a:solidFill>
                <a:cs typeface="Arial" charset="0"/>
              </a:rPr>
              <a:t>Parenting</a:t>
            </a:r>
          </a:p>
        </p:txBody>
      </p:sp>
      <p:sp>
        <p:nvSpPr>
          <p:cNvPr id="101382" name="Rectangle 6"/>
          <p:cNvSpPr>
            <a:spLocks noChangeArrowheads="1"/>
          </p:cNvSpPr>
          <p:nvPr/>
        </p:nvSpPr>
        <p:spPr bwMode="auto">
          <a:xfrm>
            <a:off x="4349750" y="2028825"/>
            <a:ext cx="771525" cy="739775"/>
          </a:xfrm>
          <a:prstGeom prst="rect">
            <a:avLst/>
          </a:prstGeom>
          <a:noFill/>
          <a:ln w="9525">
            <a:noFill/>
            <a:miter lim="800000"/>
            <a:headEnd/>
            <a:tailEnd/>
          </a:ln>
        </p:spPr>
        <p:txBody>
          <a:bodyPr wrap="none">
            <a:spAutoFit/>
          </a:bodyPr>
          <a:lstStyle/>
          <a:p>
            <a:pPr algn="ctr"/>
            <a:r>
              <a:rPr lang="en-GB" sz="1400" b="1">
                <a:solidFill>
                  <a:srgbClr val="000000"/>
                </a:solidFill>
                <a:cs typeface="Arial" charset="0"/>
              </a:rPr>
              <a:t>Get</a:t>
            </a:r>
          </a:p>
          <a:p>
            <a:pPr algn="ctr"/>
            <a:r>
              <a:rPr lang="en-GB" sz="1400" b="1">
                <a:solidFill>
                  <a:srgbClr val="000000"/>
                </a:solidFill>
                <a:cs typeface="Arial" charset="0"/>
              </a:rPr>
              <a:t> Needs</a:t>
            </a:r>
          </a:p>
          <a:p>
            <a:pPr algn="ctr"/>
            <a:r>
              <a:rPr lang="en-GB" sz="1400" b="1">
                <a:solidFill>
                  <a:srgbClr val="000000"/>
                </a:solidFill>
                <a:cs typeface="Arial" charset="0"/>
              </a:rPr>
              <a:t>Met</a:t>
            </a:r>
          </a:p>
        </p:txBody>
      </p:sp>
      <p:sp>
        <p:nvSpPr>
          <p:cNvPr id="101383" name="Rectangle 7"/>
          <p:cNvSpPr>
            <a:spLocks noChangeArrowheads="1"/>
          </p:cNvSpPr>
          <p:nvPr/>
        </p:nvSpPr>
        <p:spPr bwMode="auto">
          <a:xfrm>
            <a:off x="4014788" y="3654425"/>
            <a:ext cx="1277937" cy="1169988"/>
          </a:xfrm>
          <a:prstGeom prst="rect">
            <a:avLst/>
          </a:prstGeom>
          <a:noFill/>
          <a:ln w="9525">
            <a:noFill/>
            <a:miter lim="800000"/>
            <a:headEnd/>
            <a:tailEnd/>
          </a:ln>
        </p:spPr>
        <p:txBody>
          <a:bodyPr wrap="none">
            <a:spAutoFit/>
          </a:bodyPr>
          <a:lstStyle/>
          <a:p>
            <a:pPr algn="ctr"/>
            <a:r>
              <a:rPr lang="en-IE" sz="1400" b="1">
                <a:solidFill>
                  <a:srgbClr val="000000"/>
                </a:solidFill>
                <a:cs typeface="Arial" charset="0"/>
              </a:rPr>
              <a:t>Marginalised</a:t>
            </a:r>
          </a:p>
          <a:p>
            <a:pPr algn="ctr"/>
            <a:endParaRPr lang="en-IE" sz="1400" b="1">
              <a:solidFill>
                <a:srgbClr val="000000"/>
              </a:solidFill>
              <a:cs typeface="Arial" charset="0"/>
            </a:endParaRPr>
          </a:p>
          <a:p>
            <a:pPr algn="ctr"/>
            <a:r>
              <a:rPr lang="en-GB" sz="1400" b="1">
                <a:solidFill>
                  <a:srgbClr val="000000"/>
                </a:solidFill>
                <a:cs typeface="Arial" charset="0"/>
              </a:rPr>
              <a:t>Avoid</a:t>
            </a:r>
          </a:p>
          <a:p>
            <a:pPr algn="ctr"/>
            <a:r>
              <a:rPr lang="en-GB" sz="1400" b="1">
                <a:solidFill>
                  <a:srgbClr val="000000"/>
                </a:solidFill>
                <a:cs typeface="Arial" charset="0"/>
              </a:rPr>
              <a:t>Harm</a:t>
            </a:r>
          </a:p>
          <a:p>
            <a:pPr algn="ctr"/>
            <a:endParaRPr lang="en-GB" sz="1400" b="1">
              <a:solidFill>
                <a:srgbClr val="000000"/>
              </a:solidFill>
              <a:cs typeface="Arial" charset="0"/>
            </a:endParaRPr>
          </a:p>
        </p:txBody>
      </p:sp>
      <p:sp>
        <p:nvSpPr>
          <p:cNvPr id="101384" name="Rectangle 8"/>
          <p:cNvSpPr>
            <a:spLocks noChangeArrowheads="1"/>
          </p:cNvSpPr>
          <p:nvPr/>
        </p:nvSpPr>
        <p:spPr bwMode="auto">
          <a:xfrm>
            <a:off x="5503863" y="2028825"/>
            <a:ext cx="1158875" cy="1169988"/>
          </a:xfrm>
          <a:prstGeom prst="rect">
            <a:avLst/>
          </a:prstGeom>
          <a:noFill/>
          <a:ln w="9525">
            <a:noFill/>
            <a:miter lim="800000"/>
            <a:headEnd/>
            <a:tailEnd/>
          </a:ln>
        </p:spPr>
        <p:txBody>
          <a:bodyPr wrap="none">
            <a:spAutoFit/>
          </a:bodyPr>
          <a:lstStyle/>
          <a:p>
            <a:pPr algn="ctr"/>
            <a:r>
              <a:rPr lang="en-IE" sz="1400" b="1">
                <a:solidFill>
                  <a:srgbClr val="000000"/>
                </a:solidFill>
                <a:cs typeface="Arial" charset="0"/>
              </a:rPr>
              <a:t>Sense </a:t>
            </a:r>
          </a:p>
          <a:p>
            <a:pPr algn="ctr"/>
            <a:r>
              <a:rPr lang="en-IE" sz="1400" b="1">
                <a:solidFill>
                  <a:srgbClr val="000000"/>
                </a:solidFill>
                <a:cs typeface="Arial" charset="0"/>
              </a:rPr>
              <a:t>Of</a:t>
            </a:r>
          </a:p>
          <a:p>
            <a:pPr algn="ctr"/>
            <a:r>
              <a:rPr lang="en-IE" sz="1400" b="1">
                <a:solidFill>
                  <a:srgbClr val="000000"/>
                </a:solidFill>
                <a:cs typeface="Arial" charset="0"/>
              </a:rPr>
              <a:t>Entitlement</a:t>
            </a:r>
          </a:p>
          <a:p>
            <a:pPr algn="ctr"/>
            <a:endParaRPr lang="en-IE" sz="1400" b="1">
              <a:solidFill>
                <a:srgbClr val="000000"/>
              </a:solidFill>
              <a:cs typeface="Arial" charset="0"/>
            </a:endParaRPr>
          </a:p>
          <a:p>
            <a:pPr algn="ctr"/>
            <a:r>
              <a:rPr lang="en-IE" sz="1400" b="1">
                <a:solidFill>
                  <a:srgbClr val="000000"/>
                </a:solidFill>
                <a:cs typeface="Arial" charset="0"/>
              </a:rPr>
              <a:t>Demanding</a:t>
            </a:r>
          </a:p>
        </p:txBody>
      </p:sp>
      <p:sp>
        <p:nvSpPr>
          <p:cNvPr id="101385" name="Rectangle 9"/>
          <p:cNvSpPr>
            <a:spLocks noChangeArrowheads="1"/>
          </p:cNvSpPr>
          <p:nvPr/>
        </p:nvSpPr>
        <p:spPr bwMode="auto">
          <a:xfrm>
            <a:off x="5653088" y="3654425"/>
            <a:ext cx="912812" cy="954088"/>
          </a:xfrm>
          <a:prstGeom prst="rect">
            <a:avLst/>
          </a:prstGeom>
          <a:noFill/>
          <a:ln w="9525">
            <a:noFill/>
            <a:miter lim="800000"/>
            <a:headEnd/>
            <a:tailEnd/>
          </a:ln>
        </p:spPr>
        <p:txBody>
          <a:bodyPr wrap="none">
            <a:spAutoFit/>
          </a:bodyPr>
          <a:lstStyle/>
          <a:p>
            <a:pPr algn="ctr"/>
            <a:r>
              <a:rPr lang="en-IE" sz="1400" b="1">
                <a:solidFill>
                  <a:srgbClr val="000000"/>
                </a:solidFill>
                <a:cs typeface="Arial" charset="0"/>
              </a:rPr>
              <a:t>Survivor</a:t>
            </a:r>
          </a:p>
          <a:p>
            <a:pPr algn="ctr"/>
            <a:endParaRPr lang="en-IE" sz="1400" b="1">
              <a:solidFill>
                <a:srgbClr val="000000"/>
              </a:solidFill>
              <a:cs typeface="Arial" charset="0"/>
            </a:endParaRPr>
          </a:p>
          <a:p>
            <a:pPr algn="ctr"/>
            <a:r>
              <a:rPr lang="en-IE" sz="1400" b="1">
                <a:solidFill>
                  <a:srgbClr val="000000"/>
                </a:solidFill>
                <a:cs typeface="Arial" charset="0"/>
              </a:rPr>
              <a:t> Avoid</a:t>
            </a:r>
          </a:p>
          <a:p>
            <a:pPr algn="ctr"/>
            <a:r>
              <a:rPr lang="en-IE" sz="1400" b="1">
                <a:solidFill>
                  <a:srgbClr val="000000"/>
                </a:solidFill>
                <a:cs typeface="Arial" charset="0"/>
              </a:rPr>
              <a:t>Limits</a:t>
            </a:r>
          </a:p>
        </p:txBody>
      </p:sp>
      <p:sp>
        <p:nvSpPr>
          <p:cNvPr id="14" name="Rectangle 12"/>
          <p:cNvSpPr>
            <a:spLocks noChangeArrowheads="1"/>
          </p:cNvSpPr>
          <p:nvPr/>
        </p:nvSpPr>
        <p:spPr bwMode="auto">
          <a:xfrm rot="18860438">
            <a:off x="3696494" y="1718469"/>
            <a:ext cx="3419475" cy="3421063"/>
          </a:xfrm>
          <a:prstGeom prst="rect">
            <a:avLst/>
          </a:prstGeom>
          <a:noFill/>
          <a:ln w="9525">
            <a:solidFill>
              <a:sysClr val="windowText" lastClr="000000"/>
            </a:solidFill>
            <a:miter lim="800000"/>
            <a:headEnd/>
            <a:tailEnd/>
          </a:ln>
          <a:extLst/>
        </p:spPr>
        <p:txBody>
          <a:bodyPr wrap="none" anchor="ctr"/>
          <a:lstStyle/>
          <a:p>
            <a:pPr fontAlgn="auto">
              <a:spcBef>
                <a:spcPts val="0"/>
              </a:spcBef>
              <a:spcAft>
                <a:spcPts val="0"/>
              </a:spcAft>
              <a:defRPr/>
            </a:pPr>
            <a:endParaRPr lang="en-IE" b="1" kern="0" dirty="0">
              <a:solidFill>
                <a:sysClr val="windowText" lastClr="000000"/>
              </a:solidFill>
              <a:cs typeface="Arial" charset="0"/>
            </a:endParaRPr>
          </a:p>
        </p:txBody>
      </p:sp>
      <p:sp>
        <p:nvSpPr>
          <p:cNvPr id="101387" name="TextBox 1"/>
          <p:cNvSpPr txBox="1">
            <a:spLocks noChangeArrowheads="1"/>
          </p:cNvSpPr>
          <p:nvPr/>
        </p:nvSpPr>
        <p:spPr bwMode="auto">
          <a:xfrm rot="2733169">
            <a:off x="6219825" y="1744663"/>
            <a:ext cx="1100137" cy="306388"/>
          </a:xfrm>
          <a:prstGeom prst="rect">
            <a:avLst/>
          </a:prstGeom>
          <a:noFill/>
          <a:ln w="9525">
            <a:noFill/>
            <a:miter lim="800000"/>
            <a:headEnd/>
            <a:tailEnd/>
          </a:ln>
        </p:spPr>
        <p:txBody>
          <a:bodyPr wrap="none">
            <a:spAutoFit/>
          </a:bodyPr>
          <a:lstStyle/>
          <a:p>
            <a:r>
              <a:rPr lang="en-IE" sz="1400" b="1">
                <a:solidFill>
                  <a:srgbClr val="000000"/>
                </a:solidFill>
                <a:cs typeface="Arial" charset="0"/>
              </a:rPr>
              <a:t>Egalitarian</a:t>
            </a:r>
          </a:p>
        </p:txBody>
      </p:sp>
      <p:sp>
        <p:nvSpPr>
          <p:cNvPr id="101388" name="TextBox 3"/>
          <p:cNvSpPr txBox="1">
            <a:spLocks noChangeArrowheads="1"/>
          </p:cNvSpPr>
          <p:nvPr/>
        </p:nvSpPr>
        <p:spPr bwMode="auto">
          <a:xfrm rot="2656748">
            <a:off x="2827338" y="4562475"/>
            <a:ext cx="1916112" cy="522288"/>
          </a:xfrm>
          <a:prstGeom prst="rect">
            <a:avLst/>
          </a:prstGeom>
          <a:noFill/>
          <a:ln w="9525">
            <a:noFill/>
            <a:miter lim="800000"/>
            <a:headEnd/>
            <a:tailEnd/>
          </a:ln>
        </p:spPr>
        <p:txBody>
          <a:bodyPr wrap="none">
            <a:spAutoFit/>
          </a:bodyPr>
          <a:lstStyle/>
          <a:p>
            <a:pPr algn="ctr"/>
            <a:r>
              <a:rPr lang="en-IE" sz="1400" b="1">
                <a:solidFill>
                  <a:srgbClr val="000000"/>
                </a:solidFill>
                <a:cs typeface="Arial" charset="0"/>
              </a:rPr>
              <a:t>Parental Depression</a:t>
            </a:r>
          </a:p>
          <a:p>
            <a:pPr algn="ctr"/>
            <a:r>
              <a:rPr lang="en-IE" sz="1400" b="1">
                <a:solidFill>
                  <a:srgbClr val="000000"/>
                </a:solidFill>
                <a:cs typeface="Arial" charset="0"/>
              </a:rPr>
              <a:t>Substance Use</a:t>
            </a:r>
          </a:p>
        </p:txBody>
      </p:sp>
      <p:sp>
        <p:nvSpPr>
          <p:cNvPr id="101389" name="TextBox 4"/>
          <p:cNvSpPr txBox="1">
            <a:spLocks noChangeArrowheads="1"/>
          </p:cNvSpPr>
          <p:nvPr/>
        </p:nvSpPr>
        <p:spPr bwMode="auto">
          <a:xfrm rot="-2714824">
            <a:off x="6028532" y="4669631"/>
            <a:ext cx="1665288" cy="307975"/>
          </a:xfrm>
          <a:prstGeom prst="rect">
            <a:avLst/>
          </a:prstGeom>
          <a:noFill/>
          <a:ln w="9525">
            <a:noFill/>
            <a:miter lim="800000"/>
            <a:headEnd/>
            <a:tailEnd/>
          </a:ln>
        </p:spPr>
        <p:txBody>
          <a:bodyPr wrap="none">
            <a:spAutoFit/>
          </a:bodyPr>
          <a:lstStyle/>
          <a:p>
            <a:r>
              <a:rPr lang="en-IE" sz="1400" b="1">
                <a:solidFill>
                  <a:srgbClr val="000000"/>
                </a:solidFill>
                <a:cs typeface="Arial" charset="0"/>
              </a:rPr>
              <a:t>Absent Parenting</a:t>
            </a:r>
          </a:p>
        </p:txBody>
      </p:sp>
      <p:cxnSp>
        <p:nvCxnSpPr>
          <p:cNvPr id="8" name="Straight Connector 7"/>
          <p:cNvCxnSpPr/>
          <p:nvPr/>
        </p:nvCxnSpPr>
        <p:spPr>
          <a:xfrm>
            <a:off x="5381625" y="1098550"/>
            <a:ext cx="49213" cy="47482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87675" y="3429000"/>
            <a:ext cx="47990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8425" y="6659563"/>
            <a:ext cx="1333500" cy="230187"/>
          </a:xfrm>
          <a:prstGeom prst="rect">
            <a:avLst/>
          </a:prstGeom>
        </p:spPr>
        <p:txBody>
          <a:bodyPr wrap="none">
            <a:spAutoFit/>
          </a:bodyPr>
          <a:lstStyle/>
          <a:p>
            <a:pPr marL="342900" indent="-342900" algn="ctr">
              <a:lnSpc>
                <a:spcPct val="90000"/>
              </a:lnSpc>
              <a:spcBef>
                <a:spcPct val="20000"/>
              </a:spcBef>
              <a:defRPr/>
            </a:pPr>
            <a:r>
              <a:rPr lang="en-IE" sz="1000" b="1" kern="0" dirty="0">
                <a:solidFill>
                  <a:srgbClr val="1F497D">
                    <a:lumMod val="75000"/>
                  </a:srgbClr>
                </a:solidFill>
                <a:latin typeface="+mn-lt"/>
                <a:cs typeface="Arial" charset="0"/>
              </a:rPr>
              <a:t>© Denis Murray 2014</a:t>
            </a:r>
            <a:endParaRPr lang="en-GB" sz="1000" b="1" kern="0" dirty="0">
              <a:solidFill>
                <a:srgbClr val="1F497D">
                  <a:lumMod val="75000"/>
                </a:srgbClr>
              </a:solidFill>
              <a:latin typeface="+mn-lt"/>
              <a:cs typeface="Arial" charset="0"/>
            </a:endParaRPr>
          </a:p>
        </p:txBody>
      </p:sp>
      <p:pic>
        <p:nvPicPr>
          <p:cNvPr id="101393" name="Picture 30" descr="F:\DCIM\101MSDCF\DSC00380.JPG"/>
          <p:cNvPicPr>
            <a:picLocks noChangeAspect="1" noChangeArrowheads="1"/>
          </p:cNvPicPr>
          <p:nvPr/>
        </p:nvPicPr>
        <p:blipFill>
          <a:blip r:embed="rId2" cstate="print"/>
          <a:srcRect r="42285" b="41891"/>
          <a:stretch>
            <a:fillRect/>
          </a:stretch>
        </p:blipFill>
        <p:spPr bwMode="auto">
          <a:xfrm>
            <a:off x="0" y="0"/>
            <a:ext cx="2070100" cy="6659563"/>
          </a:xfrm>
          <a:prstGeom prst="rect">
            <a:avLst/>
          </a:prstGeom>
          <a:noFill/>
          <a:ln w="9525">
            <a:noFill/>
            <a:miter lim="800000"/>
            <a:headEnd/>
            <a:tailEnd/>
          </a:ln>
        </p:spPr>
      </p:pic>
      <p:sp>
        <p:nvSpPr>
          <p:cNvPr id="6" name="Cloud 5"/>
          <p:cNvSpPr/>
          <p:nvPr/>
        </p:nvSpPr>
        <p:spPr>
          <a:xfrm>
            <a:off x="1731963" y="82550"/>
            <a:ext cx="2198687" cy="1773238"/>
          </a:xfrm>
          <a:prstGeom prst="cloud">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b="1" dirty="0">
                <a:solidFill>
                  <a:schemeClr val="tx2">
                    <a:lumMod val="50000"/>
                  </a:schemeClr>
                </a:solidFill>
              </a:rPr>
              <a:t>Challenges</a:t>
            </a:r>
          </a:p>
          <a:p>
            <a:pPr algn="ctr" fontAlgn="auto">
              <a:spcBef>
                <a:spcPts val="0"/>
              </a:spcBef>
              <a:spcAft>
                <a:spcPts val="0"/>
              </a:spcAft>
              <a:defRPr/>
            </a:pPr>
            <a:r>
              <a:rPr lang="en-IE" b="1" dirty="0">
                <a:solidFill>
                  <a:schemeClr val="tx2">
                    <a:lumMod val="50000"/>
                  </a:schemeClr>
                </a:solidFill>
              </a:rPr>
              <a:t>For</a:t>
            </a:r>
          </a:p>
          <a:p>
            <a:pPr algn="ctr" fontAlgn="auto">
              <a:spcBef>
                <a:spcPts val="0"/>
              </a:spcBef>
              <a:spcAft>
                <a:spcPts val="0"/>
              </a:spcAft>
              <a:defRPr/>
            </a:pPr>
            <a:r>
              <a:rPr lang="en-IE" b="1" dirty="0">
                <a:solidFill>
                  <a:schemeClr val="tx2">
                    <a:lumMod val="50000"/>
                  </a:schemeClr>
                </a:solidFill>
              </a:rPr>
              <a:t>Practitioners</a:t>
            </a:r>
          </a:p>
        </p:txBody>
      </p:sp>
      <p:sp>
        <p:nvSpPr>
          <p:cNvPr id="101395" name="TextBox 2"/>
          <p:cNvSpPr txBox="1">
            <a:spLocks noChangeArrowheads="1"/>
          </p:cNvSpPr>
          <p:nvPr/>
        </p:nvSpPr>
        <p:spPr bwMode="auto">
          <a:xfrm rot="-2693393">
            <a:off x="2895600" y="1995488"/>
            <a:ext cx="1846263" cy="307975"/>
          </a:xfrm>
          <a:prstGeom prst="rect">
            <a:avLst/>
          </a:prstGeom>
          <a:noFill/>
          <a:ln w="9525">
            <a:noFill/>
            <a:miter lim="800000"/>
            <a:headEnd/>
            <a:tailEnd/>
          </a:ln>
        </p:spPr>
        <p:txBody>
          <a:bodyPr wrap="none">
            <a:spAutoFit/>
          </a:bodyPr>
          <a:lstStyle/>
          <a:p>
            <a:r>
              <a:rPr lang="en-IE" sz="1400" b="1">
                <a:solidFill>
                  <a:srgbClr val="000000"/>
                </a:solidFill>
                <a:cs typeface="Arial" charset="0"/>
              </a:rPr>
              <a:t>Marital Disharmony</a:t>
            </a:r>
          </a:p>
        </p:txBody>
      </p:sp>
      <p:sp>
        <p:nvSpPr>
          <p:cNvPr id="101396" name="Rectangle 6"/>
          <p:cNvSpPr>
            <a:spLocks noChangeArrowheads="1"/>
          </p:cNvSpPr>
          <p:nvPr/>
        </p:nvSpPr>
        <p:spPr bwMode="auto">
          <a:xfrm>
            <a:off x="3786188" y="2851150"/>
            <a:ext cx="1387475" cy="307975"/>
          </a:xfrm>
          <a:prstGeom prst="rect">
            <a:avLst/>
          </a:prstGeom>
          <a:noFill/>
          <a:ln w="9525">
            <a:noFill/>
            <a:miter lim="800000"/>
            <a:headEnd/>
            <a:tailEnd/>
          </a:ln>
        </p:spPr>
        <p:txBody>
          <a:bodyPr wrap="none">
            <a:spAutoFit/>
          </a:bodyPr>
          <a:lstStyle/>
          <a:p>
            <a:pPr algn="ctr"/>
            <a:r>
              <a:rPr lang="en-IE" sz="1400" b="1">
                <a:solidFill>
                  <a:srgbClr val="000000"/>
                </a:solidFill>
                <a:cs typeface="Arial" charset="0"/>
              </a:rPr>
              <a:t>Parental Child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000">
              <a:srgbClr val="CDDAF2"/>
            </a:gs>
            <a:gs pos="42000">
              <a:schemeClr val="bg1"/>
            </a:gs>
            <a:gs pos="39543">
              <a:srgbClr val="FFFFFF"/>
            </a:gs>
            <a:gs pos="96000">
              <a:schemeClr val="bg1"/>
            </a:gs>
          </a:gsLst>
          <a:lin ang="2700000" scaled="1"/>
        </a:gradFill>
        <a:effectLst/>
      </p:bgPr>
    </p:bg>
    <p:spTree>
      <p:nvGrpSpPr>
        <p:cNvPr id="1" name=""/>
        <p:cNvGrpSpPr/>
        <p:nvPr/>
      </p:nvGrpSpPr>
      <p:grpSpPr>
        <a:xfrm>
          <a:off x="0" y="0"/>
          <a:ext cx="0" cy="0"/>
          <a:chOff x="0" y="0"/>
          <a:chExt cx="0" cy="0"/>
        </a:xfrm>
      </p:grpSpPr>
      <p:pic>
        <p:nvPicPr>
          <p:cNvPr id="102402" name="Picture 30" descr="F:\DCIM\101MSDCF\DSC00380.JPG"/>
          <p:cNvPicPr>
            <a:picLocks noChangeAspect="1" noChangeArrowheads="1"/>
          </p:cNvPicPr>
          <p:nvPr/>
        </p:nvPicPr>
        <p:blipFill>
          <a:blip r:embed="rId2" cstate="print"/>
          <a:srcRect r="42285" b="41891"/>
          <a:stretch>
            <a:fillRect/>
          </a:stretch>
        </p:blipFill>
        <p:spPr bwMode="auto">
          <a:xfrm>
            <a:off x="3175" y="0"/>
            <a:ext cx="1976438" cy="6858000"/>
          </a:xfrm>
          <a:prstGeom prst="rect">
            <a:avLst/>
          </a:prstGeom>
          <a:noFill/>
          <a:ln w="9525">
            <a:noFill/>
            <a:miter lim="800000"/>
            <a:headEnd/>
            <a:tailEnd/>
          </a:ln>
        </p:spPr>
      </p:pic>
      <p:sp>
        <p:nvSpPr>
          <p:cNvPr id="5" name="Circular Arrow 4"/>
          <p:cNvSpPr/>
          <p:nvPr/>
        </p:nvSpPr>
        <p:spPr>
          <a:xfrm>
            <a:off x="6467475" y="25400"/>
            <a:ext cx="2047875" cy="2224088"/>
          </a:xfrm>
          <a:prstGeom prst="circularArrow">
            <a:avLst>
              <a:gd name="adj1" fmla="val 2827"/>
              <a:gd name="adj2" fmla="val 345289"/>
              <a:gd name="adj3" fmla="val 19479200"/>
              <a:gd name="adj4" fmla="val 12575511"/>
              <a:gd name="adj5" fmla="val 3299"/>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Shape 5"/>
          <p:cNvSpPr/>
          <p:nvPr/>
        </p:nvSpPr>
        <p:spPr>
          <a:xfrm>
            <a:off x="4603750" y="-558800"/>
            <a:ext cx="2160588" cy="1800225"/>
          </a:xfrm>
          <a:prstGeom prst="leftCircularArrow">
            <a:avLst>
              <a:gd name="adj1" fmla="val 3155"/>
              <a:gd name="adj2" fmla="val 388272"/>
              <a:gd name="adj3" fmla="val 2163783"/>
              <a:gd name="adj4" fmla="val 9024489"/>
              <a:gd name="adj5" fmla="val 3681"/>
            </a:avLst>
          </a:prstGeom>
          <a:solidFill>
            <a:srgbClr val="7030A0"/>
          </a:solidFill>
          <a:ln>
            <a:solidFill>
              <a:srgbClr val="7030A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Group 6"/>
          <p:cNvGrpSpPr/>
          <p:nvPr/>
        </p:nvGrpSpPr>
        <p:grpSpPr>
          <a:xfrm>
            <a:off x="4048106" y="296904"/>
            <a:ext cx="1748030" cy="622163"/>
            <a:chOff x="372486" y="1890387"/>
            <a:chExt cx="1477034" cy="1018142"/>
          </a:xfrm>
          <a:solidFill>
            <a:srgbClr val="FF0066"/>
          </a:solidFill>
        </p:grpSpPr>
        <p:sp>
          <p:nvSpPr>
            <p:cNvPr id="8" name="Rounded Rectangle 7"/>
            <p:cNvSpPr/>
            <p:nvPr/>
          </p:nvSpPr>
          <p:spPr>
            <a:xfrm>
              <a:off x="372486" y="1890387"/>
              <a:ext cx="1477034" cy="101814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619570" y="1956953"/>
              <a:ext cx="1119932" cy="754702"/>
            </a:xfrm>
            <a:prstGeom prst="rect">
              <a:avLst/>
            </a:prstGeom>
            <a:grpFill/>
          </p:spPr>
          <p:style>
            <a:lnRef idx="0">
              <a:scrgbClr r="0" g="0" b="0"/>
            </a:lnRef>
            <a:fillRef idx="0">
              <a:scrgbClr r="0" g="0" b="0"/>
            </a:fillRef>
            <a:effectRef idx="0">
              <a:scrgbClr r="0" g="0" b="0"/>
            </a:effectRef>
            <a:fontRef idx="minor">
              <a:schemeClr val="lt1"/>
            </a:fontRef>
          </p:style>
          <p:txBody>
            <a:bodyPr lIns="49530" tIns="33020" rIns="49530" bIns="33020" spcCol="1270" anchor="ctr"/>
            <a:lstStyle/>
            <a:p>
              <a:pPr algn="ctr" defTabSz="1155700" fontAlgn="auto">
                <a:lnSpc>
                  <a:spcPct val="90000"/>
                </a:lnSpc>
                <a:spcAft>
                  <a:spcPct val="35000"/>
                </a:spcAft>
                <a:defRPr/>
              </a:pPr>
              <a:r>
                <a:rPr lang="en-IE" b="1" dirty="0">
                  <a:solidFill>
                    <a:schemeClr val="tx2">
                      <a:lumMod val="75000"/>
                    </a:schemeClr>
                  </a:solidFill>
                </a:rPr>
                <a:t>Young Person</a:t>
              </a:r>
            </a:p>
          </p:txBody>
        </p:sp>
      </p:grpSp>
      <p:grpSp>
        <p:nvGrpSpPr>
          <p:cNvPr id="10" name="Group 9"/>
          <p:cNvGrpSpPr/>
          <p:nvPr/>
        </p:nvGrpSpPr>
        <p:grpSpPr>
          <a:xfrm>
            <a:off x="6660232" y="661806"/>
            <a:ext cx="1810591" cy="587367"/>
            <a:chOff x="4615737" y="1939750"/>
            <a:chExt cx="1477034" cy="587367"/>
          </a:xfrm>
          <a:solidFill>
            <a:schemeClr val="accent3"/>
          </a:solidFill>
        </p:grpSpPr>
        <p:sp>
          <p:nvSpPr>
            <p:cNvPr id="11" name="Rounded Rectangle 10"/>
            <p:cNvSpPr/>
            <p:nvPr/>
          </p:nvSpPr>
          <p:spPr>
            <a:xfrm>
              <a:off x="4615737" y="1939750"/>
              <a:ext cx="1477034" cy="5873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4708723" y="1995808"/>
              <a:ext cx="1284194" cy="419326"/>
            </a:xfrm>
            <a:prstGeom prst="rect">
              <a:avLst/>
            </a:prstGeom>
            <a:grpFill/>
          </p:spPr>
          <p:style>
            <a:lnRef idx="0">
              <a:scrgbClr r="0" g="0" b="0"/>
            </a:lnRef>
            <a:fillRef idx="0">
              <a:scrgbClr r="0" g="0" b="0"/>
            </a:fillRef>
            <a:effectRef idx="0">
              <a:scrgbClr r="0" g="0" b="0"/>
            </a:effectRef>
            <a:fontRef idx="minor">
              <a:schemeClr val="lt1"/>
            </a:fontRef>
          </p:style>
          <p:txBody>
            <a:bodyPr lIns="49530" tIns="33020" rIns="49530" bIns="33020" spcCol="1270" anchor="ctr"/>
            <a:lstStyle/>
            <a:p>
              <a:pPr algn="ctr" defTabSz="1155700" fontAlgn="auto">
                <a:lnSpc>
                  <a:spcPct val="90000"/>
                </a:lnSpc>
                <a:spcAft>
                  <a:spcPct val="35000"/>
                </a:spcAft>
                <a:defRPr/>
              </a:pPr>
              <a:r>
                <a:rPr lang="en-IE" sz="2000" b="1" dirty="0">
                  <a:solidFill>
                    <a:schemeClr val="tx2">
                      <a:lumMod val="75000"/>
                    </a:schemeClr>
                  </a:solidFill>
                </a:rPr>
                <a:t>Parent</a:t>
              </a:r>
            </a:p>
          </p:txBody>
        </p:sp>
      </p:grpSp>
      <p:graphicFrame>
        <p:nvGraphicFramePr>
          <p:cNvPr id="2" name="Diagram 1"/>
          <p:cNvGraphicFramePr/>
          <p:nvPr/>
        </p:nvGraphicFramePr>
        <p:xfrm>
          <a:off x="3059832" y="568172"/>
          <a:ext cx="5976664" cy="595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6872887" y="2300851"/>
            <a:ext cx="1771295" cy="516770"/>
            <a:chOff x="3888439" y="24471"/>
            <a:chExt cx="1976639" cy="516770"/>
          </a:xfrm>
          <a:solidFill>
            <a:schemeClr val="accent6"/>
          </a:solidFill>
        </p:grpSpPr>
        <p:sp>
          <p:nvSpPr>
            <p:cNvPr id="15" name="Rounded Rectangle 14"/>
            <p:cNvSpPr/>
            <p:nvPr/>
          </p:nvSpPr>
          <p:spPr>
            <a:xfrm>
              <a:off x="3888439" y="24471"/>
              <a:ext cx="1976639" cy="516770"/>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3903575" y="111601"/>
              <a:ext cx="1946367" cy="3425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83820" tIns="83820" rIns="83820" bIns="83820" spcCol="1270" anchor="ctr"/>
            <a:lstStyle/>
            <a:p>
              <a:pPr algn="ctr" defTabSz="977900" fontAlgn="auto">
                <a:lnSpc>
                  <a:spcPct val="90000"/>
                </a:lnSpc>
                <a:spcAft>
                  <a:spcPct val="35000"/>
                </a:spcAft>
                <a:defRPr/>
              </a:pPr>
              <a:r>
                <a:rPr lang="en-IE" b="1" dirty="0"/>
                <a:t>Fearful</a:t>
              </a:r>
            </a:p>
          </p:txBody>
        </p:sp>
      </p:grpSp>
      <p:grpSp>
        <p:nvGrpSpPr>
          <p:cNvPr id="17" name="Group 16"/>
          <p:cNvGrpSpPr/>
          <p:nvPr/>
        </p:nvGrpSpPr>
        <p:grpSpPr>
          <a:xfrm>
            <a:off x="6764631" y="4391317"/>
            <a:ext cx="1853509" cy="516770"/>
            <a:chOff x="3888439" y="24471"/>
            <a:chExt cx="1976639" cy="516770"/>
          </a:xfrm>
          <a:solidFill>
            <a:schemeClr val="accent2">
              <a:lumMod val="20000"/>
              <a:lumOff val="80000"/>
            </a:schemeClr>
          </a:solidFill>
        </p:grpSpPr>
        <p:sp>
          <p:nvSpPr>
            <p:cNvPr id="18" name="Rounded Rectangle 17"/>
            <p:cNvSpPr/>
            <p:nvPr/>
          </p:nvSpPr>
          <p:spPr>
            <a:xfrm>
              <a:off x="3888439" y="24471"/>
              <a:ext cx="1976639" cy="516770"/>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3903575" y="39607"/>
              <a:ext cx="1946367" cy="4864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83820" tIns="83820" rIns="83820" bIns="83820" spcCol="1270" anchor="ctr"/>
            <a:lstStyle/>
            <a:p>
              <a:pPr algn="ctr" defTabSz="977900" fontAlgn="auto">
                <a:lnSpc>
                  <a:spcPct val="90000"/>
                </a:lnSpc>
                <a:spcAft>
                  <a:spcPct val="35000"/>
                </a:spcAft>
                <a:defRPr/>
              </a:pPr>
              <a:r>
                <a:rPr lang="en-IE" b="1" dirty="0"/>
                <a:t>Powerless</a:t>
              </a:r>
            </a:p>
          </p:txBody>
        </p:sp>
      </p:grpSp>
      <p:grpSp>
        <p:nvGrpSpPr>
          <p:cNvPr id="20" name="Group 19"/>
          <p:cNvGrpSpPr/>
          <p:nvPr/>
        </p:nvGrpSpPr>
        <p:grpSpPr>
          <a:xfrm>
            <a:off x="6777883" y="4908386"/>
            <a:ext cx="1830579" cy="516770"/>
            <a:chOff x="3888439" y="24471"/>
            <a:chExt cx="1976639" cy="516770"/>
          </a:xfrm>
          <a:solidFill>
            <a:schemeClr val="bg1">
              <a:lumMod val="95000"/>
            </a:schemeClr>
          </a:solidFill>
        </p:grpSpPr>
        <p:sp>
          <p:nvSpPr>
            <p:cNvPr id="21" name="Rounded Rectangle 20"/>
            <p:cNvSpPr/>
            <p:nvPr/>
          </p:nvSpPr>
          <p:spPr>
            <a:xfrm>
              <a:off x="3888439" y="24471"/>
              <a:ext cx="1976639" cy="516770"/>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3903575" y="39607"/>
              <a:ext cx="1946367" cy="4864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83820" tIns="83820" rIns="83820" bIns="83820" spcCol="1270" anchor="ctr"/>
            <a:lstStyle/>
            <a:p>
              <a:pPr algn="ctr" defTabSz="977900" fontAlgn="auto">
                <a:lnSpc>
                  <a:spcPct val="90000"/>
                </a:lnSpc>
                <a:spcAft>
                  <a:spcPct val="35000"/>
                </a:spcAft>
                <a:defRPr/>
              </a:pPr>
              <a:r>
                <a:rPr lang="en-IE" b="1" dirty="0"/>
                <a:t>Depressed</a:t>
              </a:r>
            </a:p>
          </p:txBody>
        </p:sp>
      </p:grpSp>
      <p:grpSp>
        <p:nvGrpSpPr>
          <p:cNvPr id="102411" name="Group 22"/>
          <p:cNvGrpSpPr>
            <a:grpSpLocks/>
          </p:cNvGrpSpPr>
          <p:nvPr/>
        </p:nvGrpSpPr>
        <p:grpSpPr bwMode="auto">
          <a:xfrm>
            <a:off x="6846888" y="2844800"/>
            <a:ext cx="1816100" cy="519113"/>
            <a:chOff x="3924063" y="526105"/>
            <a:chExt cx="2027351" cy="519593"/>
          </a:xfrm>
        </p:grpSpPr>
        <p:sp>
          <p:nvSpPr>
            <p:cNvPr id="24" name="Rounded Rectangle 23"/>
            <p:cNvSpPr/>
            <p:nvPr/>
          </p:nvSpPr>
          <p:spPr>
            <a:xfrm>
              <a:off x="3924063" y="529283"/>
              <a:ext cx="1975958" cy="516415"/>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4005582" y="526105"/>
              <a:ext cx="1945832" cy="4862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3820" tIns="83820" rIns="83820" bIns="83820" spcCol="1270" anchor="ctr"/>
            <a:lstStyle/>
            <a:p>
              <a:pPr algn="ctr" defTabSz="977900" fontAlgn="auto">
                <a:lnSpc>
                  <a:spcPct val="90000"/>
                </a:lnSpc>
                <a:spcAft>
                  <a:spcPct val="35000"/>
                </a:spcAft>
                <a:defRPr/>
              </a:pPr>
              <a:r>
                <a:rPr lang="en-IE" b="1" dirty="0"/>
                <a:t>Anger</a:t>
              </a:r>
            </a:p>
          </p:txBody>
        </p:sp>
      </p:grpSp>
      <p:grpSp>
        <p:nvGrpSpPr>
          <p:cNvPr id="102412" name="Group 31"/>
          <p:cNvGrpSpPr>
            <a:grpSpLocks/>
          </p:cNvGrpSpPr>
          <p:nvPr/>
        </p:nvGrpSpPr>
        <p:grpSpPr bwMode="auto">
          <a:xfrm>
            <a:off x="3708400" y="5103813"/>
            <a:ext cx="1708150" cy="619125"/>
            <a:chOff x="898745" y="457905"/>
            <a:chExt cx="2106141" cy="697328"/>
          </a:xfrm>
        </p:grpSpPr>
        <p:sp>
          <p:nvSpPr>
            <p:cNvPr id="33" name="Rounded Rectangle 32"/>
            <p:cNvSpPr/>
            <p:nvPr/>
          </p:nvSpPr>
          <p:spPr>
            <a:xfrm rot="239339">
              <a:off x="943765" y="556246"/>
              <a:ext cx="2061121" cy="598987"/>
            </a:xfrm>
            <a:prstGeom prst="roundRect">
              <a:avLst>
                <a:gd name="adj" fmla="val 10000"/>
              </a:avLst>
            </a:prstGeom>
            <a:solidFill>
              <a:srgbClr val="FFC0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fontAlgn="auto">
                <a:spcBef>
                  <a:spcPts val="0"/>
                </a:spcBef>
                <a:spcAft>
                  <a:spcPts val="0"/>
                </a:spcAft>
                <a:defRPr/>
              </a:pPr>
              <a:r>
                <a:rPr lang="en-IE" sz="1600" b="1" dirty="0"/>
                <a:t>Self Preservation</a:t>
              </a:r>
            </a:p>
          </p:txBody>
        </p:sp>
        <p:sp>
          <p:nvSpPr>
            <p:cNvPr id="34" name="Rounded Rectangle 4"/>
            <p:cNvSpPr/>
            <p:nvPr/>
          </p:nvSpPr>
          <p:spPr>
            <a:xfrm>
              <a:off x="898745" y="457905"/>
              <a:ext cx="2029804" cy="513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fontAlgn="auto">
                <a:lnSpc>
                  <a:spcPct val="90000"/>
                </a:lnSpc>
                <a:spcAft>
                  <a:spcPct val="35000"/>
                </a:spcAft>
                <a:defRPr/>
              </a:pPr>
              <a:endParaRPr lang="en-IE" sz="1600" b="1" dirty="0"/>
            </a:p>
          </p:txBody>
        </p:sp>
      </p:grpSp>
      <p:grpSp>
        <p:nvGrpSpPr>
          <p:cNvPr id="38" name="Group 37"/>
          <p:cNvGrpSpPr/>
          <p:nvPr/>
        </p:nvGrpSpPr>
        <p:grpSpPr>
          <a:xfrm rot="255895">
            <a:off x="3874074" y="4589916"/>
            <a:ext cx="1730026" cy="636342"/>
            <a:chOff x="882794" y="441954"/>
            <a:chExt cx="2061569" cy="544597"/>
          </a:xfrm>
          <a:solidFill>
            <a:schemeClr val="accent5">
              <a:lumMod val="40000"/>
              <a:lumOff val="60000"/>
            </a:schemeClr>
          </a:solidFill>
        </p:grpSpPr>
        <p:sp>
          <p:nvSpPr>
            <p:cNvPr id="39" name="Rounded Rectangle 38"/>
            <p:cNvSpPr/>
            <p:nvPr/>
          </p:nvSpPr>
          <p:spPr>
            <a:xfrm>
              <a:off x="882794" y="441954"/>
              <a:ext cx="2061569" cy="544597"/>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Rounded Rectangle 4"/>
            <p:cNvSpPr/>
            <p:nvPr/>
          </p:nvSpPr>
          <p:spPr>
            <a:xfrm>
              <a:off x="898745" y="457905"/>
              <a:ext cx="2029667" cy="5126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fontAlgn="auto">
                <a:lnSpc>
                  <a:spcPct val="90000"/>
                </a:lnSpc>
                <a:spcAft>
                  <a:spcPct val="35000"/>
                </a:spcAft>
                <a:defRPr/>
              </a:pPr>
              <a:r>
                <a:rPr lang="en-IE" sz="1600" b="1" dirty="0"/>
                <a:t>Entitlement</a:t>
              </a:r>
            </a:p>
          </p:txBody>
        </p:sp>
      </p:grpSp>
      <p:grpSp>
        <p:nvGrpSpPr>
          <p:cNvPr id="41" name="Group 40"/>
          <p:cNvGrpSpPr/>
          <p:nvPr/>
        </p:nvGrpSpPr>
        <p:grpSpPr>
          <a:xfrm>
            <a:off x="3869222" y="3917363"/>
            <a:ext cx="1683129" cy="647612"/>
            <a:chOff x="882794" y="441954"/>
            <a:chExt cx="2061569" cy="544597"/>
          </a:xfrm>
          <a:solidFill>
            <a:srgbClr val="FFCC99"/>
          </a:solidFill>
        </p:grpSpPr>
        <p:sp>
          <p:nvSpPr>
            <p:cNvPr id="42" name="Rounded Rectangle 41"/>
            <p:cNvSpPr/>
            <p:nvPr/>
          </p:nvSpPr>
          <p:spPr>
            <a:xfrm>
              <a:off x="882794" y="441954"/>
              <a:ext cx="2061569" cy="544597"/>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ounded Rectangle 4"/>
            <p:cNvSpPr/>
            <p:nvPr/>
          </p:nvSpPr>
          <p:spPr>
            <a:xfrm>
              <a:off x="898745" y="457905"/>
              <a:ext cx="2029667" cy="5126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fontAlgn="auto">
                <a:lnSpc>
                  <a:spcPct val="90000"/>
                </a:lnSpc>
                <a:spcAft>
                  <a:spcPct val="35000"/>
                </a:spcAft>
                <a:defRPr/>
              </a:pPr>
              <a:r>
                <a:rPr lang="en-IE" sz="1600" b="1" dirty="0"/>
                <a:t>Solves Problems</a:t>
              </a:r>
            </a:p>
          </p:txBody>
        </p:sp>
      </p:grpSp>
      <p:grpSp>
        <p:nvGrpSpPr>
          <p:cNvPr id="44" name="Group 43"/>
          <p:cNvGrpSpPr/>
          <p:nvPr/>
        </p:nvGrpSpPr>
        <p:grpSpPr>
          <a:xfrm>
            <a:off x="3869223" y="3288784"/>
            <a:ext cx="1670805" cy="660394"/>
            <a:chOff x="882794" y="441954"/>
            <a:chExt cx="2061569" cy="544597"/>
          </a:xfrm>
          <a:solidFill>
            <a:srgbClr val="92D050"/>
          </a:solidFill>
        </p:grpSpPr>
        <p:sp>
          <p:nvSpPr>
            <p:cNvPr id="45" name="Rounded Rectangle 44"/>
            <p:cNvSpPr/>
            <p:nvPr/>
          </p:nvSpPr>
          <p:spPr>
            <a:xfrm>
              <a:off x="882794" y="441954"/>
              <a:ext cx="2061569" cy="544597"/>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Rounded Rectangle 4"/>
            <p:cNvSpPr/>
            <p:nvPr/>
          </p:nvSpPr>
          <p:spPr>
            <a:xfrm>
              <a:off x="898745" y="457905"/>
              <a:ext cx="2029667" cy="5126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fontAlgn="auto">
                <a:lnSpc>
                  <a:spcPct val="90000"/>
                </a:lnSpc>
                <a:spcAft>
                  <a:spcPct val="35000"/>
                </a:spcAft>
                <a:defRPr/>
              </a:pPr>
              <a:r>
                <a:rPr lang="en-IE" sz="1600" b="1" dirty="0"/>
                <a:t>Meeting Needs</a:t>
              </a:r>
            </a:p>
          </p:txBody>
        </p:sp>
      </p:grpSp>
      <p:sp>
        <p:nvSpPr>
          <p:cNvPr id="47" name="Cloud 46"/>
          <p:cNvSpPr/>
          <p:nvPr/>
        </p:nvSpPr>
        <p:spPr>
          <a:xfrm>
            <a:off x="1697038" y="7938"/>
            <a:ext cx="2198687" cy="1771650"/>
          </a:xfrm>
          <a:prstGeom prst="cloud">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b="1" dirty="0">
                <a:solidFill>
                  <a:schemeClr val="tx2">
                    <a:lumMod val="50000"/>
                  </a:schemeClr>
                </a:solidFill>
              </a:rPr>
              <a:t>Challenges</a:t>
            </a:r>
          </a:p>
          <a:p>
            <a:pPr algn="ctr" fontAlgn="auto">
              <a:spcBef>
                <a:spcPts val="0"/>
              </a:spcBef>
              <a:spcAft>
                <a:spcPts val="0"/>
              </a:spcAft>
              <a:defRPr/>
            </a:pPr>
            <a:r>
              <a:rPr lang="en-IE" b="1" dirty="0">
                <a:solidFill>
                  <a:schemeClr val="tx2">
                    <a:lumMod val="50000"/>
                  </a:schemeClr>
                </a:solidFill>
              </a:rPr>
              <a:t>For</a:t>
            </a:r>
          </a:p>
          <a:p>
            <a:pPr algn="ctr" fontAlgn="auto">
              <a:spcBef>
                <a:spcPts val="0"/>
              </a:spcBef>
              <a:spcAft>
                <a:spcPts val="0"/>
              </a:spcAft>
              <a:defRPr/>
            </a:pPr>
            <a:r>
              <a:rPr lang="en-IE" b="1" dirty="0">
                <a:solidFill>
                  <a:schemeClr val="tx2">
                    <a:lumMod val="50000"/>
                  </a:schemeClr>
                </a:solidFill>
              </a:rPr>
              <a:t>Practitioners</a:t>
            </a:r>
          </a:p>
        </p:txBody>
      </p:sp>
      <p:sp>
        <p:nvSpPr>
          <p:cNvPr id="102417" name="TextBox 12"/>
          <p:cNvSpPr txBox="1">
            <a:spLocks noChangeArrowheads="1"/>
          </p:cNvSpPr>
          <p:nvPr/>
        </p:nvSpPr>
        <p:spPr bwMode="auto">
          <a:xfrm rot="243746">
            <a:off x="3795713" y="5824538"/>
            <a:ext cx="4703762" cy="307975"/>
          </a:xfrm>
          <a:prstGeom prst="rect">
            <a:avLst/>
          </a:prstGeom>
          <a:noFill/>
          <a:ln w="9525">
            <a:noFill/>
            <a:miter lim="800000"/>
            <a:headEnd/>
            <a:tailEnd/>
          </a:ln>
        </p:spPr>
        <p:txBody>
          <a:bodyPr wrap="none">
            <a:spAutoFit/>
          </a:bodyPr>
          <a:lstStyle/>
          <a:p>
            <a:r>
              <a:rPr lang="en-IE" sz="1400" b="1">
                <a:latin typeface="Calibri" pitchFamily="34" charset="0"/>
              </a:rPr>
              <a:t>Understanding Violent  &amp; Abusive Behaviour  within Families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Diagram 11"/>
          <p:cNvGraphicFramePr/>
          <p:nvPr/>
        </p:nvGraphicFramePr>
        <p:xfrm>
          <a:off x="3491880" y="116632"/>
          <a:ext cx="5472608"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27" name="Content Placeholder 8"/>
          <p:cNvPicPr>
            <a:picLocks noChangeAspect="1"/>
          </p:cNvPicPr>
          <p:nvPr/>
        </p:nvPicPr>
        <p:blipFill>
          <a:blip r:embed="rId7" cstate="print"/>
          <a:srcRect/>
          <a:stretch>
            <a:fillRect/>
          </a:stretch>
        </p:blipFill>
        <p:spPr bwMode="auto">
          <a:xfrm>
            <a:off x="0" y="0"/>
            <a:ext cx="2195513" cy="6872288"/>
          </a:xfrm>
          <a:prstGeom prst="rect">
            <a:avLst/>
          </a:prstGeom>
          <a:noFill/>
          <a:ln w="9525">
            <a:noFill/>
            <a:miter lim="800000"/>
            <a:headEnd/>
            <a:tailEnd/>
          </a:ln>
        </p:spPr>
      </p:pic>
      <p:sp>
        <p:nvSpPr>
          <p:cNvPr id="103428" name="Rectangle 1"/>
          <p:cNvSpPr>
            <a:spLocks noChangeArrowheads="1"/>
          </p:cNvSpPr>
          <p:nvPr/>
        </p:nvSpPr>
        <p:spPr bwMode="auto">
          <a:xfrm>
            <a:off x="3760788" y="5229225"/>
            <a:ext cx="5040312" cy="1477963"/>
          </a:xfrm>
          <a:prstGeom prst="rect">
            <a:avLst/>
          </a:prstGeom>
          <a:noFill/>
          <a:ln w="9525">
            <a:noFill/>
            <a:miter lim="800000"/>
            <a:headEnd/>
            <a:tailEnd/>
          </a:ln>
        </p:spPr>
        <p:txBody>
          <a:bodyPr>
            <a:spAutoFit/>
          </a:bodyPr>
          <a:lstStyle/>
          <a:p>
            <a:pPr algn="just"/>
            <a:r>
              <a:rPr lang="en-IE" b="1">
                <a:solidFill>
                  <a:srgbClr val="000000"/>
                </a:solidFill>
                <a:latin typeface="Calibri" pitchFamily="34" charset="0"/>
              </a:rPr>
              <a:t>The challenge for professionals is to empower parents and to protect siblings in ways that does not result in youth perpetrators internalising anger and rage that may lead to it finding expression in suicide, self-harm or other risk behaviour</a:t>
            </a:r>
          </a:p>
        </p:txBody>
      </p:sp>
      <p:sp>
        <p:nvSpPr>
          <p:cNvPr id="5" name="Cloud 4"/>
          <p:cNvSpPr/>
          <p:nvPr/>
        </p:nvSpPr>
        <p:spPr>
          <a:xfrm>
            <a:off x="1558925" y="14288"/>
            <a:ext cx="2198688" cy="1989137"/>
          </a:xfrm>
          <a:prstGeom prst="cloud">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b="1" dirty="0">
                <a:solidFill>
                  <a:schemeClr val="tx2">
                    <a:lumMod val="50000"/>
                  </a:schemeClr>
                </a:solidFill>
              </a:rPr>
              <a:t>Challenges</a:t>
            </a:r>
          </a:p>
          <a:p>
            <a:pPr algn="ctr" fontAlgn="auto">
              <a:spcBef>
                <a:spcPts val="0"/>
              </a:spcBef>
              <a:spcAft>
                <a:spcPts val="0"/>
              </a:spcAft>
              <a:defRPr/>
            </a:pPr>
            <a:r>
              <a:rPr lang="en-IE" b="1" dirty="0">
                <a:solidFill>
                  <a:schemeClr val="tx2">
                    <a:lumMod val="50000"/>
                  </a:schemeClr>
                </a:solidFill>
              </a:rPr>
              <a:t>For</a:t>
            </a:r>
          </a:p>
          <a:p>
            <a:pPr algn="ctr" fontAlgn="auto">
              <a:spcBef>
                <a:spcPts val="0"/>
              </a:spcBef>
              <a:spcAft>
                <a:spcPts val="0"/>
              </a:spcAft>
              <a:defRPr/>
            </a:pPr>
            <a:r>
              <a:rPr lang="en-IE" b="1" dirty="0">
                <a:solidFill>
                  <a:schemeClr val="tx2">
                    <a:lumMod val="50000"/>
                  </a:schemeClr>
                </a:solidFill>
              </a:rPr>
              <a:t>Practitioners</a:t>
            </a:r>
          </a:p>
          <a:p>
            <a:pPr algn="ctr" fontAlgn="auto">
              <a:spcBef>
                <a:spcPts val="0"/>
              </a:spcBef>
              <a:spcAft>
                <a:spcPts val="0"/>
              </a:spcAft>
              <a:defRPr/>
            </a:pPr>
            <a:r>
              <a:rPr lang="en-IE" b="1" dirty="0">
                <a:solidFill>
                  <a:schemeClr val="tx2">
                    <a:lumMod val="50000"/>
                  </a:schemeClr>
                </a:solidFill>
              </a:rPr>
              <a:t>Managing</a:t>
            </a:r>
          </a:p>
          <a:p>
            <a:pPr algn="ctr" fontAlgn="auto">
              <a:spcBef>
                <a:spcPts val="0"/>
              </a:spcBef>
              <a:spcAft>
                <a:spcPts val="0"/>
              </a:spcAft>
              <a:defRPr/>
            </a:pPr>
            <a:r>
              <a:rPr lang="en-IE" b="1" dirty="0">
                <a:solidFill>
                  <a:schemeClr val="tx2">
                    <a:lumMod val="50000"/>
                  </a:schemeClr>
                </a:solidFill>
              </a:rPr>
              <a:t>Risk/Harm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3347531" y="1567406"/>
            <a:ext cx="5621709" cy="5309742"/>
            <a:chOff x="1880648" y="1572249"/>
            <a:chExt cx="5537056" cy="5149042"/>
          </a:xfrm>
          <a:solidFill>
            <a:schemeClr val="bg1">
              <a:lumMod val="75000"/>
            </a:schemeClr>
          </a:solidFill>
        </p:grpSpPr>
        <p:sp>
          <p:nvSpPr>
            <p:cNvPr id="5" name="Freeform 4"/>
            <p:cNvSpPr/>
            <p:nvPr/>
          </p:nvSpPr>
          <p:spPr>
            <a:xfrm>
              <a:off x="5181629" y="2266225"/>
              <a:ext cx="2194505" cy="697102"/>
            </a:xfrm>
            <a:custGeom>
              <a:avLst/>
              <a:gdLst>
                <a:gd name="connsiteX0" fmla="*/ 0 w 2194560"/>
                <a:gd name="connsiteY0" fmla="*/ 121920 h 1219200"/>
                <a:gd name="connsiteX1" fmla="*/ 121920 w 2194560"/>
                <a:gd name="connsiteY1" fmla="*/ 0 h 1219200"/>
                <a:gd name="connsiteX2" fmla="*/ 2072640 w 2194560"/>
                <a:gd name="connsiteY2" fmla="*/ 0 h 1219200"/>
                <a:gd name="connsiteX3" fmla="*/ 2194560 w 2194560"/>
                <a:gd name="connsiteY3" fmla="*/ 121920 h 1219200"/>
                <a:gd name="connsiteX4" fmla="*/ 2194560 w 2194560"/>
                <a:gd name="connsiteY4" fmla="*/ 1097280 h 1219200"/>
                <a:gd name="connsiteX5" fmla="*/ 2072640 w 2194560"/>
                <a:gd name="connsiteY5" fmla="*/ 1219200 h 1219200"/>
                <a:gd name="connsiteX6" fmla="*/ 121920 w 2194560"/>
                <a:gd name="connsiteY6" fmla="*/ 1219200 h 1219200"/>
                <a:gd name="connsiteX7" fmla="*/ 0 w 2194560"/>
                <a:gd name="connsiteY7" fmla="*/ 1097280 h 1219200"/>
                <a:gd name="connsiteX8" fmla="*/ 0 w 219456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219200">
                  <a:moveTo>
                    <a:pt x="0" y="121920"/>
                  </a:moveTo>
                  <a:cubicBezTo>
                    <a:pt x="0" y="54585"/>
                    <a:pt x="54585" y="0"/>
                    <a:pt x="121920" y="0"/>
                  </a:cubicBezTo>
                  <a:lnTo>
                    <a:pt x="2072640" y="0"/>
                  </a:lnTo>
                  <a:cubicBezTo>
                    <a:pt x="2139975" y="0"/>
                    <a:pt x="2194560" y="54585"/>
                    <a:pt x="2194560" y="121920"/>
                  </a:cubicBezTo>
                  <a:lnTo>
                    <a:pt x="2194560" y="1097280"/>
                  </a:lnTo>
                  <a:cubicBezTo>
                    <a:pt x="2194560" y="1164615"/>
                    <a:pt x="2139975" y="1219200"/>
                    <a:pt x="2072640" y="1219200"/>
                  </a:cubicBezTo>
                  <a:lnTo>
                    <a:pt x="121920" y="1219200"/>
                  </a:lnTo>
                  <a:cubicBezTo>
                    <a:pt x="54585" y="1219200"/>
                    <a:pt x="0" y="1164615"/>
                    <a:pt x="0" y="1097280"/>
                  </a:cubicBezTo>
                  <a:lnTo>
                    <a:pt x="0" y="121920"/>
                  </a:lnTo>
                  <a:close/>
                </a:path>
              </a:pathLst>
            </a:custGeom>
            <a:solidFill>
              <a:schemeClr val="bg1">
                <a:lumMod val="95000"/>
              </a:schemeClr>
            </a:solidFill>
            <a:ln>
              <a:solidFill>
                <a:schemeClr val="tx1">
                  <a:lumMod val="65000"/>
                  <a:lumOff val="3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57629" tIns="157629" rIns="157629" bIns="157629" spcCol="1270" anchor="ctr"/>
            <a:lstStyle/>
            <a:p>
              <a:pPr algn="ctr" defTabSz="1422400" fontAlgn="auto">
                <a:lnSpc>
                  <a:spcPct val="90000"/>
                </a:lnSpc>
                <a:spcAft>
                  <a:spcPct val="35000"/>
                </a:spcAft>
                <a:defRPr/>
              </a:pPr>
              <a:r>
                <a:rPr lang="en-IE" sz="1400" b="1" dirty="0"/>
                <a:t>Encourage Self Discipline </a:t>
              </a:r>
            </a:p>
            <a:p>
              <a:pPr algn="ctr" defTabSz="1422400" fontAlgn="auto">
                <a:lnSpc>
                  <a:spcPct val="90000"/>
                </a:lnSpc>
                <a:spcAft>
                  <a:spcPct val="35000"/>
                </a:spcAft>
                <a:defRPr/>
              </a:pPr>
              <a:r>
                <a:rPr lang="en-IE" sz="1400" b="1" dirty="0"/>
                <a:t>Anti- escalation strategies</a:t>
              </a:r>
              <a:endParaRPr lang="en-IE" sz="1600" b="1" dirty="0"/>
            </a:p>
          </p:txBody>
        </p:sp>
        <p:sp>
          <p:nvSpPr>
            <p:cNvPr id="6" name="Isosceles Triangle 5"/>
            <p:cNvSpPr/>
            <p:nvPr/>
          </p:nvSpPr>
          <p:spPr>
            <a:xfrm>
              <a:off x="4344878" y="6564614"/>
              <a:ext cx="667427" cy="156677"/>
            </a:xfrm>
            <a:prstGeom prst="triangle">
              <a:avLst/>
            </a:prstGeom>
            <a:solidFill>
              <a:schemeClr val="accent6"/>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ctangle 6"/>
            <p:cNvSpPr/>
            <p:nvPr/>
          </p:nvSpPr>
          <p:spPr>
            <a:xfrm rot="154984">
              <a:off x="1880648" y="6196990"/>
              <a:ext cx="5488075" cy="445654"/>
            </a:xfrm>
            <a:prstGeom prst="rect">
              <a:avLst/>
            </a:prstGeom>
            <a:solidFill>
              <a:schemeClr val="accent6"/>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fontAlgn="auto">
                <a:spcBef>
                  <a:spcPts val="0"/>
                </a:spcBef>
                <a:spcAft>
                  <a:spcPts val="0"/>
                </a:spcAft>
                <a:defRPr/>
              </a:pPr>
              <a:r>
                <a:rPr lang="en-IE" sz="2400" b="1" dirty="0">
                  <a:solidFill>
                    <a:srgbClr val="800080"/>
                  </a:solidFill>
                </a:rPr>
                <a:t>Relationship</a:t>
              </a:r>
            </a:p>
          </p:txBody>
        </p:sp>
        <p:sp>
          <p:nvSpPr>
            <p:cNvPr id="8" name="Freeform 7"/>
            <p:cNvSpPr/>
            <p:nvPr/>
          </p:nvSpPr>
          <p:spPr>
            <a:xfrm>
              <a:off x="5239824" y="4604889"/>
              <a:ext cx="2177880" cy="600247"/>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1">
                <a:lumMod val="9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5" rIns="154825" bIns="154825" spcCol="1270" anchor="ctr"/>
            <a:lstStyle/>
            <a:p>
              <a:pPr algn="ctr" defTabSz="1377950" fontAlgn="auto">
                <a:lnSpc>
                  <a:spcPct val="90000"/>
                </a:lnSpc>
                <a:spcAft>
                  <a:spcPct val="35000"/>
                </a:spcAft>
                <a:defRPr/>
              </a:pPr>
              <a:r>
                <a:rPr lang="en-IE" sz="1400" b="1" dirty="0">
                  <a:solidFill>
                    <a:schemeClr val="tx1"/>
                  </a:solidFill>
                </a:rPr>
                <a:t>Rewards/Consequences</a:t>
              </a:r>
            </a:p>
          </p:txBody>
        </p:sp>
        <p:sp>
          <p:nvSpPr>
            <p:cNvPr id="9" name="Freeform 8"/>
            <p:cNvSpPr/>
            <p:nvPr/>
          </p:nvSpPr>
          <p:spPr>
            <a:xfrm rot="217360">
              <a:off x="2117088" y="5087762"/>
              <a:ext cx="2177880" cy="572132"/>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5" tIns="154824" rIns="154825" bIns="154825" spcCol="1270" anchor="ctr"/>
            <a:lstStyle/>
            <a:p>
              <a:pPr algn="ctr" defTabSz="1377950" fontAlgn="auto">
                <a:lnSpc>
                  <a:spcPct val="90000"/>
                </a:lnSpc>
                <a:spcAft>
                  <a:spcPct val="35000"/>
                </a:spcAft>
                <a:defRPr/>
              </a:pPr>
              <a:r>
                <a:rPr lang="en-IE" sz="1600" b="1" dirty="0"/>
                <a:t>Pro-social</a:t>
              </a:r>
            </a:p>
            <a:p>
              <a:pPr algn="ctr" defTabSz="1377950" fontAlgn="auto">
                <a:lnSpc>
                  <a:spcPct val="90000"/>
                </a:lnSpc>
                <a:spcAft>
                  <a:spcPct val="35000"/>
                </a:spcAft>
                <a:defRPr/>
              </a:pPr>
              <a:r>
                <a:rPr lang="en-IE" sz="1600" b="1" dirty="0"/>
                <a:t>Activity</a:t>
              </a:r>
            </a:p>
          </p:txBody>
        </p:sp>
        <p:sp>
          <p:nvSpPr>
            <p:cNvPr id="10" name="Freeform 9"/>
            <p:cNvSpPr/>
            <p:nvPr/>
          </p:nvSpPr>
          <p:spPr>
            <a:xfrm>
              <a:off x="2251981" y="3595359"/>
              <a:ext cx="2177880" cy="545854"/>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5" rIns="154825" bIns="154825" spcCol="1270" anchor="ctr"/>
            <a:lstStyle/>
            <a:p>
              <a:pPr algn="ctr" defTabSz="1377950" fontAlgn="auto">
                <a:lnSpc>
                  <a:spcPct val="90000"/>
                </a:lnSpc>
                <a:spcAft>
                  <a:spcPct val="35000"/>
                </a:spcAft>
                <a:defRPr/>
              </a:pPr>
              <a:r>
                <a:rPr lang="en-IE" sz="1600" b="1" dirty="0"/>
                <a:t>Exceptions to</a:t>
              </a:r>
            </a:p>
            <a:p>
              <a:pPr algn="ctr" defTabSz="1377950" fontAlgn="auto">
                <a:lnSpc>
                  <a:spcPct val="90000"/>
                </a:lnSpc>
                <a:spcAft>
                  <a:spcPct val="35000"/>
                </a:spcAft>
                <a:defRPr/>
              </a:pPr>
              <a:r>
                <a:rPr lang="en-IE" sz="1600" b="1" dirty="0"/>
                <a:t>Behaviour</a:t>
              </a:r>
            </a:p>
          </p:txBody>
        </p:sp>
        <p:sp>
          <p:nvSpPr>
            <p:cNvPr id="11" name="Freeform 10"/>
            <p:cNvSpPr/>
            <p:nvPr/>
          </p:nvSpPr>
          <p:spPr>
            <a:xfrm rot="256324">
              <a:off x="2134918" y="5615007"/>
              <a:ext cx="2177880" cy="577051"/>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5" tIns="154825" rIns="154825" bIns="154825" spcCol="1270" anchor="ctr"/>
            <a:lstStyle/>
            <a:p>
              <a:pPr algn="ctr" defTabSz="1377950" fontAlgn="auto">
                <a:lnSpc>
                  <a:spcPct val="90000"/>
                </a:lnSpc>
                <a:spcAft>
                  <a:spcPct val="35000"/>
                </a:spcAft>
                <a:defRPr/>
              </a:pPr>
              <a:endParaRPr lang="en-IE" sz="3100" dirty="0"/>
            </a:p>
            <a:p>
              <a:pPr algn="ctr" defTabSz="1377950" fontAlgn="auto">
                <a:lnSpc>
                  <a:spcPct val="90000"/>
                </a:lnSpc>
                <a:spcAft>
                  <a:spcPct val="35000"/>
                </a:spcAft>
                <a:defRPr/>
              </a:pPr>
              <a:endParaRPr lang="en-IE" sz="3100" dirty="0"/>
            </a:p>
            <a:p>
              <a:pPr algn="ctr" defTabSz="1377950" fontAlgn="auto">
                <a:lnSpc>
                  <a:spcPct val="90000"/>
                </a:lnSpc>
                <a:spcAft>
                  <a:spcPct val="35000"/>
                </a:spcAft>
                <a:defRPr/>
              </a:pPr>
              <a:endParaRPr lang="en-IE" sz="3100" dirty="0"/>
            </a:p>
          </p:txBody>
        </p:sp>
        <p:sp>
          <p:nvSpPr>
            <p:cNvPr id="13" name="Freeform 12"/>
            <p:cNvSpPr/>
            <p:nvPr/>
          </p:nvSpPr>
          <p:spPr>
            <a:xfrm>
              <a:off x="5208246" y="3381376"/>
              <a:ext cx="2177880" cy="665543"/>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1">
                <a:lumMod val="9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400" b="1" dirty="0">
                  <a:solidFill>
                    <a:schemeClr val="tx1"/>
                  </a:solidFill>
                </a:rPr>
                <a:t>Behaviour not Person </a:t>
              </a:r>
            </a:p>
          </p:txBody>
        </p:sp>
        <p:sp>
          <p:nvSpPr>
            <p:cNvPr id="14" name="Freeform 13"/>
            <p:cNvSpPr/>
            <p:nvPr/>
          </p:nvSpPr>
          <p:spPr>
            <a:xfrm>
              <a:off x="5108689" y="1572249"/>
              <a:ext cx="2177880" cy="693976"/>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2">
                <a:lumMod val="7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5" tIns="154825" rIns="154825" bIns="154825" spcCol="1270" anchor="ctr"/>
            <a:lstStyle/>
            <a:p>
              <a:pPr algn="ctr" defTabSz="1377950" fontAlgn="auto">
                <a:lnSpc>
                  <a:spcPct val="90000"/>
                </a:lnSpc>
                <a:spcAft>
                  <a:spcPct val="35000"/>
                </a:spcAft>
                <a:defRPr/>
              </a:pPr>
              <a:r>
                <a:rPr lang="en-IE" sz="1400" b="1" dirty="0">
                  <a:solidFill>
                    <a:schemeClr val="tx1"/>
                  </a:solidFill>
                </a:rPr>
                <a:t>Identify Child/Parent Patterns of Interaction</a:t>
              </a:r>
            </a:p>
          </p:txBody>
        </p:sp>
      </p:grpSp>
      <p:sp>
        <p:nvSpPr>
          <p:cNvPr id="15" name="Freeform 14"/>
          <p:cNvSpPr/>
          <p:nvPr/>
        </p:nvSpPr>
        <p:spPr>
          <a:xfrm>
            <a:off x="6699250" y="2932113"/>
            <a:ext cx="2178050" cy="606425"/>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1">
              <a:lumMod val="8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5" tIns="154825" rIns="154825" bIns="154825" spcCol="1270" anchor="ctr"/>
          <a:lstStyle/>
          <a:p>
            <a:pPr algn="ctr" defTabSz="1377950" fontAlgn="auto">
              <a:lnSpc>
                <a:spcPct val="90000"/>
              </a:lnSpc>
              <a:spcAft>
                <a:spcPct val="35000"/>
              </a:spcAft>
              <a:defRPr/>
            </a:pPr>
            <a:endParaRPr lang="en-IE" sz="3100" dirty="0"/>
          </a:p>
          <a:p>
            <a:pPr algn="ctr" defTabSz="1377950" fontAlgn="auto">
              <a:lnSpc>
                <a:spcPct val="90000"/>
              </a:lnSpc>
              <a:spcAft>
                <a:spcPct val="35000"/>
              </a:spcAft>
              <a:defRPr/>
            </a:pPr>
            <a:endParaRPr lang="en-IE" sz="3100" dirty="0"/>
          </a:p>
          <a:p>
            <a:pPr algn="ctr" defTabSz="1377950" fontAlgn="auto">
              <a:lnSpc>
                <a:spcPct val="90000"/>
              </a:lnSpc>
              <a:spcAft>
                <a:spcPct val="35000"/>
              </a:spcAft>
              <a:defRPr/>
            </a:pPr>
            <a:endParaRPr lang="en-IE" sz="3100" dirty="0"/>
          </a:p>
          <a:p>
            <a:pPr algn="ctr" defTabSz="1377950" fontAlgn="auto">
              <a:lnSpc>
                <a:spcPct val="90000"/>
              </a:lnSpc>
              <a:spcAft>
                <a:spcPct val="35000"/>
              </a:spcAft>
              <a:defRPr/>
            </a:pPr>
            <a:endParaRPr lang="en-IE" sz="3100" dirty="0"/>
          </a:p>
        </p:txBody>
      </p:sp>
      <p:sp>
        <p:nvSpPr>
          <p:cNvPr id="16" name="Freeform 15"/>
          <p:cNvSpPr/>
          <p:nvPr/>
        </p:nvSpPr>
        <p:spPr>
          <a:xfrm>
            <a:off x="3717925" y="2847975"/>
            <a:ext cx="2178050" cy="820738"/>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5" tIns="154825" rIns="154825" bIns="154825" spcCol="1270" anchor="ctr"/>
          <a:lstStyle/>
          <a:p>
            <a:pPr algn="ctr" defTabSz="1377950" fontAlgn="auto">
              <a:lnSpc>
                <a:spcPct val="90000"/>
              </a:lnSpc>
              <a:spcAft>
                <a:spcPct val="35000"/>
              </a:spcAft>
              <a:defRPr/>
            </a:pPr>
            <a:r>
              <a:rPr lang="en-IE" sz="1400" b="1" dirty="0">
                <a:solidFill>
                  <a:prstClr val="white"/>
                </a:solidFill>
              </a:rPr>
              <a:t>Introduce Choice</a:t>
            </a:r>
          </a:p>
          <a:p>
            <a:pPr algn="ctr" defTabSz="1377950" fontAlgn="auto">
              <a:lnSpc>
                <a:spcPct val="90000"/>
              </a:lnSpc>
              <a:spcAft>
                <a:spcPct val="35000"/>
              </a:spcAft>
              <a:defRPr/>
            </a:pPr>
            <a:r>
              <a:rPr lang="en-IE" sz="1400" b="1" dirty="0">
                <a:solidFill>
                  <a:prstClr val="white"/>
                </a:solidFill>
              </a:rPr>
              <a:t>Avoid internalisation </a:t>
            </a:r>
          </a:p>
          <a:p>
            <a:pPr algn="ctr" defTabSz="1377950" fontAlgn="auto">
              <a:lnSpc>
                <a:spcPct val="90000"/>
              </a:lnSpc>
              <a:spcAft>
                <a:spcPct val="35000"/>
              </a:spcAft>
              <a:defRPr/>
            </a:pPr>
            <a:r>
              <a:rPr lang="en-IE" sz="1400" b="1" dirty="0"/>
              <a:t>of Anger and Rage</a:t>
            </a:r>
          </a:p>
        </p:txBody>
      </p:sp>
      <p:sp>
        <p:nvSpPr>
          <p:cNvPr id="5207" name="TextBox 1"/>
          <p:cNvSpPr txBox="1">
            <a:spLocks noChangeArrowheads="1"/>
          </p:cNvSpPr>
          <p:nvPr/>
        </p:nvSpPr>
        <p:spPr bwMode="auto">
          <a:xfrm>
            <a:off x="6780213" y="2973388"/>
            <a:ext cx="2049462" cy="522287"/>
          </a:xfrm>
          <a:prstGeom prst="rect">
            <a:avLst/>
          </a:prstGeom>
          <a:noFill/>
          <a:ln w="9525">
            <a:noFill/>
            <a:miter lim="800000"/>
            <a:headEnd/>
            <a:tailEnd/>
          </a:ln>
        </p:spPr>
        <p:txBody>
          <a:bodyPr wrap="none">
            <a:spAutoFit/>
          </a:bodyPr>
          <a:lstStyle/>
          <a:p>
            <a:pPr algn="ctr"/>
            <a:r>
              <a:rPr lang="en-IE" sz="1400" b="1">
                <a:latin typeface="Calibri" pitchFamily="34" charset="0"/>
              </a:rPr>
              <a:t>Communication</a:t>
            </a:r>
          </a:p>
          <a:p>
            <a:pPr algn="ctr"/>
            <a:r>
              <a:rPr lang="en-IE" sz="1400" b="1">
                <a:latin typeface="Calibri" pitchFamily="34" charset="0"/>
              </a:rPr>
              <a:t>Between Parents /Family</a:t>
            </a:r>
            <a:endParaRPr lang="en-IE" sz="1600" b="1">
              <a:latin typeface="Calibri" pitchFamily="34" charset="0"/>
            </a:endParaRPr>
          </a:p>
        </p:txBody>
      </p:sp>
      <p:sp>
        <p:nvSpPr>
          <p:cNvPr id="20" name="Freeform 19"/>
          <p:cNvSpPr/>
          <p:nvPr/>
        </p:nvSpPr>
        <p:spPr>
          <a:xfrm>
            <a:off x="6681788" y="1062038"/>
            <a:ext cx="2154237" cy="485775"/>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600" b="1" dirty="0">
                <a:solidFill>
                  <a:schemeClr val="tx1"/>
                </a:solidFill>
              </a:rPr>
              <a:t>Avoid Blame</a:t>
            </a:r>
          </a:p>
        </p:txBody>
      </p:sp>
      <p:sp>
        <p:nvSpPr>
          <p:cNvPr id="21" name="Freeform 20"/>
          <p:cNvSpPr/>
          <p:nvPr/>
        </p:nvSpPr>
        <p:spPr>
          <a:xfrm rot="151720">
            <a:off x="3702050" y="4170363"/>
            <a:ext cx="2293938" cy="517525"/>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600" b="1" dirty="0">
                <a:solidFill>
                  <a:schemeClr val="bg1"/>
                </a:solidFill>
              </a:rPr>
              <a:t>Reward -Responsibility</a:t>
            </a:r>
          </a:p>
        </p:txBody>
      </p:sp>
      <p:sp>
        <p:nvSpPr>
          <p:cNvPr id="25" name="Freeform 24"/>
          <p:cNvSpPr/>
          <p:nvPr/>
        </p:nvSpPr>
        <p:spPr>
          <a:xfrm>
            <a:off x="6757988" y="5326063"/>
            <a:ext cx="2293937" cy="538162"/>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1">
              <a:lumMod val="8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5" tIns="154825" rIns="154825" bIns="154825" spcCol="1270" anchor="ctr"/>
          <a:lstStyle/>
          <a:p>
            <a:pPr algn="ctr" defTabSz="1377950" fontAlgn="auto">
              <a:lnSpc>
                <a:spcPct val="90000"/>
              </a:lnSpc>
              <a:spcAft>
                <a:spcPct val="35000"/>
              </a:spcAft>
              <a:defRPr/>
            </a:pPr>
            <a:r>
              <a:rPr lang="en-IE" sz="1600" b="1" dirty="0">
                <a:solidFill>
                  <a:schemeClr val="tx1"/>
                </a:solidFill>
              </a:rPr>
              <a:t>Managing Expectations</a:t>
            </a:r>
          </a:p>
        </p:txBody>
      </p:sp>
      <p:graphicFrame>
        <p:nvGraphicFramePr>
          <p:cNvPr id="5202" name="Object 82"/>
          <p:cNvGraphicFramePr>
            <a:graphicFrameLocks noChangeAspect="1"/>
          </p:cNvGraphicFramePr>
          <p:nvPr/>
        </p:nvGraphicFramePr>
        <p:xfrm>
          <a:off x="0" y="277813"/>
          <a:ext cx="3059113" cy="6599237"/>
        </p:xfrm>
        <a:graphic>
          <a:graphicData uri="http://schemas.openxmlformats.org/presentationml/2006/ole">
            <mc:AlternateContent xmlns:mc="http://schemas.openxmlformats.org/markup-compatibility/2006">
              <mc:Choice xmlns:v="urn:schemas-microsoft-com:vml" Requires="v">
                <p:oleObj spid="_x0000_s5204" name="Slide" r:id="rId4" imgW="1633334" imgH="1224175" progId="PowerPoint.Slide.8">
                  <p:embed/>
                </p:oleObj>
              </mc:Choice>
              <mc:Fallback>
                <p:oleObj name="Slide" r:id="rId4" imgW="1633334" imgH="1224175" progId="PowerPoint.Slide.8">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7813"/>
                        <a:ext cx="3059113" cy="659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11" name="Rectangle 21"/>
          <p:cNvSpPr>
            <a:spLocks noChangeArrowheads="1"/>
          </p:cNvSpPr>
          <p:nvPr/>
        </p:nvSpPr>
        <p:spPr bwMode="auto">
          <a:xfrm rot="245815">
            <a:off x="3662363" y="5757863"/>
            <a:ext cx="2170112" cy="620712"/>
          </a:xfrm>
          <a:prstGeom prst="rect">
            <a:avLst/>
          </a:prstGeom>
          <a:noFill/>
          <a:ln w="9525">
            <a:noFill/>
            <a:miter lim="800000"/>
            <a:headEnd/>
            <a:tailEnd/>
          </a:ln>
        </p:spPr>
        <p:txBody>
          <a:bodyPr>
            <a:spAutoFit/>
          </a:bodyPr>
          <a:lstStyle/>
          <a:p>
            <a:pPr algn="ctr" defTabSz="1377950">
              <a:lnSpc>
                <a:spcPct val="90000"/>
              </a:lnSpc>
              <a:spcAft>
                <a:spcPct val="35000"/>
              </a:spcAft>
            </a:pPr>
            <a:r>
              <a:rPr lang="en-IE" sz="1600" b="1">
                <a:solidFill>
                  <a:srgbClr val="FFFFFF"/>
                </a:solidFill>
                <a:latin typeface="Calibri" pitchFamily="34" charset="0"/>
              </a:rPr>
              <a:t>Maintaining</a:t>
            </a:r>
          </a:p>
          <a:p>
            <a:pPr algn="ctr" defTabSz="1377950">
              <a:lnSpc>
                <a:spcPct val="90000"/>
              </a:lnSpc>
              <a:spcAft>
                <a:spcPct val="35000"/>
              </a:spcAft>
            </a:pPr>
            <a:r>
              <a:rPr lang="en-IE" sz="1600" b="1">
                <a:solidFill>
                  <a:srgbClr val="FFFFFF"/>
                </a:solidFill>
                <a:latin typeface="Calibri" pitchFamily="34" charset="0"/>
              </a:rPr>
              <a:t> Engagement</a:t>
            </a:r>
          </a:p>
        </p:txBody>
      </p:sp>
      <p:sp>
        <p:nvSpPr>
          <p:cNvPr id="24" name="Freeform 23"/>
          <p:cNvSpPr/>
          <p:nvPr/>
        </p:nvSpPr>
        <p:spPr>
          <a:xfrm>
            <a:off x="3702050" y="1762125"/>
            <a:ext cx="2293938" cy="560388"/>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600" b="1" dirty="0">
                <a:solidFill>
                  <a:schemeClr val="bg1"/>
                </a:solidFill>
              </a:rPr>
              <a:t>Address Substance use</a:t>
            </a:r>
          </a:p>
        </p:txBody>
      </p:sp>
      <p:sp>
        <p:nvSpPr>
          <p:cNvPr id="26" name="Freeform 25"/>
          <p:cNvSpPr/>
          <p:nvPr/>
        </p:nvSpPr>
        <p:spPr>
          <a:xfrm rot="213801">
            <a:off x="6837363" y="5857875"/>
            <a:ext cx="2228850" cy="528638"/>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bg2">
              <a:lumMod val="90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600" b="1" dirty="0">
                <a:solidFill>
                  <a:schemeClr val="tx1"/>
                </a:solidFill>
              </a:rPr>
              <a:t>Empowerment</a:t>
            </a:r>
          </a:p>
        </p:txBody>
      </p:sp>
      <p:sp>
        <p:nvSpPr>
          <p:cNvPr id="27" name="Freeform 26"/>
          <p:cNvSpPr/>
          <p:nvPr/>
        </p:nvSpPr>
        <p:spPr>
          <a:xfrm rot="283272">
            <a:off x="3587750" y="4657725"/>
            <a:ext cx="2303463" cy="593725"/>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5" rIns="154825" bIns="154825" spcCol="1270" anchor="ctr"/>
          <a:lstStyle/>
          <a:p>
            <a:pPr algn="ctr" defTabSz="1377950" fontAlgn="auto">
              <a:lnSpc>
                <a:spcPct val="90000"/>
              </a:lnSpc>
              <a:spcAft>
                <a:spcPct val="35000"/>
              </a:spcAft>
              <a:defRPr/>
            </a:pPr>
            <a:r>
              <a:rPr lang="en-IE" sz="1600" b="1" dirty="0"/>
              <a:t>Encourage Achievement</a:t>
            </a:r>
          </a:p>
        </p:txBody>
      </p:sp>
      <p:sp>
        <p:nvSpPr>
          <p:cNvPr id="28" name="Freeform 27"/>
          <p:cNvSpPr/>
          <p:nvPr/>
        </p:nvSpPr>
        <p:spPr>
          <a:xfrm>
            <a:off x="3738563" y="2305050"/>
            <a:ext cx="2293937" cy="560388"/>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600" b="1" dirty="0">
                <a:solidFill>
                  <a:schemeClr val="bg1"/>
                </a:solidFill>
              </a:rPr>
              <a:t>Encourage Expression</a:t>
            </a:r>
          </a:p>
          <a:p>
            <a:pPr algn="ctr" defTabSz="1377950" fontAlgn="auto">
              <a:lnSpc>
                <a:spcPct val="90000"/>
              </a:lnSpc>
              <a:spcAft>
                <a:spcPct val="35000"/>
              </a:spcAft>
              <a:defRPr/>
            </a:pPr>
            <a:r>
              <a:rPr lang="en-IE" sz="1600" b="1" dirty="0">
                <a:solidFill>
                  <a:schemeClr val="bg1"/>
                </a:solidFill>
              </a:rPr>
              <a:t>Feelings/Emotions</a:t>
            </a:r>
          </a:p>
        </p:txBody>
      </p:sp>
      <p:sp>
        <p:nvSpPr>
          <p:cNvPr id="29" name="Freeform 28"/>
          <p:cNvSpPr/>
          <p:nvPr/>
        </p:nvSpPr>
        <p:spPr>
          <a:xfrm>
            <a:off x="6796088" y="4106863"/>
            <a:ext cx="2176462" cy="587375"/>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accent3">
              <a:lumMod val="20000"/>
              <a:lumOff val="80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600" b="1" dirty="0">
                <a:solidFill>
                  <a:schemeClr val="tx1"/>
                </a:solidFill>
              </a:rPr>
              <a:t>Reduce Entitlement</a:t>
            </a:r>
          </a:p>
        </p:txBody>
      </p:sp>
      <p:sp>
        <p:nvSpPr>
          <p:cNvPr id="30" name="Freeform 29"/>
          <p:cNvSpPr/>
          <p:nvPr/>
        </p:nvSpPr>
        <p:spPr>
          <a:xfrm>
            <a:off x="3687763" y="1201738"/>
            <a:ext cx="2293937" cy="560387"/>
          </a:xfrm>
          <a:custGeom>
            <a:avLst/>
            <a:gdLst>
              <a:gd name="connsiteX0" fmla="*/ 0 w 2177880"/>
              <a:gd name="connsiteY0" fmla="*/ 125356 h 752118"/>
              <a:gd name="connsiteX1" fmla="*/ 125356 w 2177880"/>
              <a:gd name="connsiteY1" fmla="*/ 0 h 752118"/>
              <a:gd name="connsiteX2" fmla="*/ 2052524 w 2177880"/>
              <a:gd name="connsiteY2" fmla="*/ 0 h 752118"/>
              <a:gd name="connsiteX3" fmla="*/ 2177880 w 2177880"/>
              <a:gd name="connsiteY3" fmla="*/ 125356 h 752118"/>
              <a:gd name="connsiteX4" fmla="*/ 2177880 w 2177880"/>
              <a:gd name="connsiteY4" fmla="*/ 626762 h 752118"/>
              <a:gd name="connsiteX5" fmla="*/ 2052524 w 2177880"/>
              <a:gd name="connsiteY5" fmla="*/ 752118 h 752118"/>
              <a:gd name="connsiteX6" fmla="*/ 125356 w 2177880"/>
              <a:gd name="connsiteY6" fmla="*/ 752118 h 752118"/>
              <a:gd name="connsiteX7" fmla="*/ 0 w 2177880"/>
              <a:gd name="connsiteY7" fmla="*/ 626762 h 752118"/>
              <a:gd name="connsiteX8" fmla="*/ 0 w 2177880"/>
              <a:gd name="connsiteY8" fmla="*/ 125356 h 7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880" h="752118">
                <a:moveTo>
                  <a:pt x="0" y="125356"/>
                </a:moveTo>
                <a:cubicBezTo>
                  <a:pt x="0" y="56124"/>
                  <a:pt x="56124" y="0"/>
                  <a:pt x="125356" y="0"/>
                </a:cubicBezTo>
                <a:lnTo>
                  <a:pt x="2052524" y="0"/>
                </a:lnTo>
                <a:cubicBezTo>
                  <a:pt x="2121756" y="0"/>
                  <a:pt x="2177880" y="56124"/>
                  <a:pt x="2177880" y="125356"/>
                </a:cubicBezTo>
                <a:lnTo>
                  <a:pt x="2177880" y="626762"/>
                </a:lnTo>
                <a:cubicBezTo>
                  <a:pt x="2177880" y="695994"/>
                  <a:pt x="2121756" y="752118"/>
                  <a:pt x="2052524" y="752118"/>
                </a:cubicBezTo>
                <a:lnTo>
                  <a:pt x="125356" y="752118"/>
                </a:lnTo>
                <a:cubicBezTo>
                  <a:pt x="56124" y="752118"/>
                  <a:pt x="0" y="695994"/>
                  <a:pt x="0" y="626762"/>
                </a:cubicBezTo>
                <a:lnTo>
                  <a:pt x="0" y="125356"/>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824" tIns="154824" rIns="154825" bIns="154825" spcCol="1270" anchor="ctr"/>
          <a:lstStyle/>
          <a:p>
            <a:pPr algn="ctr" defTabSz="1377950" fontAlgn="auto">
              <a:lnSpc>
                <a:spcPct val="90000"/>
              </a:lnSpc>
              <a:spcAft>
                <a:spcPct val="35000"/>
              </a:spcAft>
              <a:defRPr/>
            </a:pPr>
            <a:r>
              <a:rPr lang="en-IE" sz="1600" b="1" dirty="0">
                <a:solidFill>
                  <a:schemeClr val="bg1"/>
                </a:solidFill>
              </a:rPr>
              <a:t>Address Ambivalence</a:t>
            </a:r>
          </a:p>
        </p:txBody>
      </p:sp>
      <p:sp>
        <p:nvSpPr>
          <p:cNvPr id="31" name="Rounded Rectangle 30"/>
          <p:cNvSpPr/>
          <p:nvPr/>
        </p:nvSpPr>
        <p:spPr>
          <a:xfrm>
            <a:off x="3687763" y="336550"/>
            <a:ext cx="2152650" cy="622300"/>
          </a:xfrm>
          <a:prstGeom prst="roundRect">
            <a:avLst>
              <a:gd name="adj" fmla="val 10000"/>
            </a:avLst>
          </a:prstGeom>
          <a:solidFill>
            <a:srgbClr val="FF00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fontAlgn="auto">
              <a:spcBef>
                <a:spcPts val="0"/>
              </a:spcBef>
              <a:spcAft>
                <a:spcPts val="0"/>
              </a:spcAft>
              <a:defRPr/>
            </a:pPr>
            <a:r>
              <a:rPr lang="en-IE" b="1" dirty="0">
                <a:solidFill>
                  <a:schemeClr val="tx1"/>
                </a:solidFill>
              </a:rPr>
              <a:t>Young </a:t>
            </a:r>
            <a:r>
              <a:rPr lang="en-IE" b="1" dirty="0">
                <a:solidFill>
                  <a:schemeClr val="tx1"/>
                </a:solidFill>
                <a:latin typeface="+mj-lt"/>
              </a:rPr>
              <a:t>Person</a:t>
            </a:r>
          </a:p>
        </p:txBody>
      </p:sp>
      <p:sp>
        <p:nvSpPr>
          <p:cNvPr id="32" name="Shape 31"/>
          <p:cNvSpPr/>
          <p:nvPr/>
        </p:nvSpPr>
        <p:spPr>
          <a:xfrm rot="20815497">
            <a:off x="3940175" y="-596900"/>
            <a:ext cx="2695575" cy="1798638"/>
          </a:xfrm>
          <a:prstGeom prst="leftCircularArrow">
            <a:avLst>
              <a:gd name="adj1" fmla="val 3155"/>
              <a:gd name="adj2" fmla="val 388272"/>
              <a:gd name="adj3" fmla="val 2163783"/>
              <a:gd name="adj4" fmla="val 9024489"/>
              <a:gd name="adj5" fmla="val 3681"/>
            </a:avLst>
          </a:prstGeom>
          <a:solidFill>
            <a:srgbClr val="7030A0"/>
          </a:solidFill>
          <a:ln>
            <a:solidFill>
              <a:srgbClr val="7030A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3" name="Group 32"/>
          <p:cNvGrpSpPr/>
          <p:nvPr/>
        </p:nvGrpSpPr>
        <p:grpSpPr>
          <a:xfrm>
            <a:off x="6567714" y="475066"/>
            <a:ext cx="2156439" cy="587367"/>
            <a:chOff x="4615737" y="1939750"/>
            <a:chExt cx="1477034" cy="587367"/>
          </a:xfrm>
          <a:solidFill>
            <a:schemeClr val="accent3"/>
          </a:solidFill>
        </p:grpSpPr>
        <p:sp>
          <p:nvSpPr>
            <p:cNvPr id="34" name="Rounded Rectangle 33"/>
            <p:cNvSpPr/>
            <p:nvPr/>
          </p:nvSpPr>
          <p:spPr>
            <a:xfrm>
              <a:off x="4615737" y="1939750"/>
              <a:ext cx="1477034" cy="5873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4632940" y="1979564"/>
              <a:ext cx="1442628" cy="530350"/>
            </a:xfrm>
            <a:prstGeom prst="rect">
              <a:avLst/>
            </a:prstGeom>
            <a:grpFill/>
          </p:spPr>
          <p:style>
            <a:lnRef idx="0">
              <a:scrgbClr r="0" g="0" b="0"/>
            </a:lnRef>
            <a:fillRef idx="0">
              <a:scrgbClr r="0" g="0" b="0"/>
            </a:fillRef>
            <a:effectRef idx="0">
              <a:scrgbClr r="0" g="0" b="0"/>
            </a:effectRef>
            <a:fontRef idx="minor">
              <a:schemeClr val="lt1"/>
            </a:fontRef>
          </p:style>
          <p:txBody>
            <a:bodyPr lIns="49530" tIns="33020" rIns="49530" bIns="33020" spcCol="1270" anchor="ctr"/>
            <a:lstStyle/>
            <a:p>
              <a:pPr algn="ctr" defTabSz="1155700" fontAlgn="auto">
                <a:lnSpc>
                  <a:spcPct val="90000"/>
                </a:lnSpc>
                <a:spcAft>
                  <a:spcPct val="35000"/>
                </a:spcAft>
                <a:defRPr/>
              </a:pPr>
              <a:r>
                <a:rPr lang="en-IE" b="1" dirty="0">
                  <a:solidFill>
                    <a:schemeClr val="tx2">
                      <a:lumMod val="75000"/>
                    </a:schemeClr>
                  </a:solidFill>
                </a:rPr>
                <a:t>Family</a:t>
              </a:r>
            </a:p>
          </p:txBody>
        </p:sp>
      </p:grpSp>
      <p:sp>
        <p:nvSpPr>
          <p:cNvPr id="36" name="Circular Arrow 35"/>
          <p:cNvSpPr/>
          <p:nvPr/>
        </p:nvSpPr>
        <p:spPr>
          <a:xfrm>
            <a:off x="6135688" y="-57150"/>
            <a:ext cx="2519362" cy="2224088"/>
          </a:xfrm>
          <a:prstGeom prst="circularArrow">
            <a:avLst>
              <a:gd name="adj1" fmla="val 2827"/>
              <a:gd name="adj2" fmla="val 345289"/>
              <a:gd name="adj3" fmla="val 19479200"/>
              <a:gd name="adj4" fmla="val 12575511"/>
              <a:gd name="adj5" fmla="val 3299"/>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22" name="TextBox 36"/>
          <p:cNvSpPr txBox="1">
            <a:spLocks noChangeArrowheads="1"/>
          </p:cNvSpPr>
          <p:nvPr/>
        </p:nvSpPr>
        <p:spPr bwMode="auto">
          <a:xfrm>
            <a:off x="41275" y="77788"/>
            <a:ext cx="3090863" cy="400050"/>
          </a:xfrm>
          <a:prstGeom prst="rect">
            <a:avLst/>
          </a:prstGeom>
          <a:noFill/>
          <a:ln w="9525">
            <a:noFill/>
            <a:miter lim="800000"/>
            <a:headEnd/>
            <a:tailEnd/>
          </a:ln>
        </p:spPr>
        <p:txBody>
          <a:bodyPr>
            <a:spAutoFit/>
          </a:bodyPr>
          <a:lstStyle/>
          <a:p>
            <a:r>
              <a:rPr lang="en-IE" sz="2000" b="1">
                <a:latin typeface="Calibri" pitchFamily="34" charset="0"/>
              </a:rPr>
              <a:t>Approaches to Intervention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Diagram 13"/>
          <p:cNvGraphicFramePr/>
          <p:nvPr/>
        </p:nvGraphicFramePr>
        <p:xfrm>
          <a:off x="4499654" y="908139"/>
          <a:ext cx="4211968" cy="4751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nvGraphicFramePr>
        <p:xfrm>
          <a:off x="239703" y="116632"/>
          <a:ext cx="4392488" cy="5432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Oval 16"/>
          <p:cNvSpPr/>
          <p:nvPr/>
        </p:nvSpPr>
        <p:spPr>
          <a:xfrm>
            <a:off x="688975" y="4979988"/>
            <a:ext cx="4679950" cy="1095375"/>
          </a:xfrm>
          <a:prstGeom prst="ellipse">
            <a:avLst/>
          </a:prstGeom>
          <a:no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Oval 17"/>
          <p:cNvSpPr/>
          <p:nvPr/>
        </p:nvSpPr>
        <p:spPr>
          <a:xfrm>
            <a:off x="3514725" y="4967288"/>
            <a:ext cx="4662488" cy="1028700"/>
          </a:xfrm>
          <a:prstGeom prst="ellipse">
            <a:avLst/>
          </a:prstGeom>
          <a:no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18"/>
          <p:cNvSpPr/>
          <p:nvPr/>
        </p:nvSpPr>
        <p:spPr>
          <a:xfrm>
            <a:off x="2036763" y="5467350"/>
            <a:ext cx="4927600" cy="1281113"/>
          </a:xfrm>
          <a:prstGeom prst="ellipse">
            <a:avLst/>
          </a:prstGeom>
          <a:noFill/>
          <a:ln>
            <a:solidFill>
              <a:schemeClr val="accent3">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7527" name="TextBox 19"/>
          <p:cNvSpPr txBox="1">
            <a:spLocks noChangeArrowheads="1"/>
          </p:cNvSpPr>
          <p:nvPr/>
        </p:nvSpPr>
        <p:spPr bwMode="auto">
          <a:xfrm>
            <a:off x="2414588" y="5657850"/>
            <a:ext cx="1152525" cy="338138"/>
          </a:xfrm>
          <a:prstGeom prst="rect">
            <a:avLst/>
          </a:prstGeom>
          <a:noFill/>
          <a:ln w="9525">
            <a:noFill/>
            <a:miter lim="800000"/>
            <a:headEnd/>
            <a:tailEnd/>
          </a:ln>
        </p:spPr>
        <p:txBody>
          <a:bodyPr>
            <a:spAutoFit/>
          </a:bodyPr>
          <a:lstStyle/>
          <a:p>
            <a:pPr algn="ctr"/>
            <a:r>
              <a:rPr lang="en-IE" sz="1600" b="1">
                <a:latin typeface="Calibri" pitchFamily="34" charset="0"/>
              </a:rPr>
              <a:t>Behaviour</a:t>
            </a:r>
          </a:p>
        </p:txBody>
      </p:sp>
      <p:sp>
        <p:nvSpPr>
          <p:cNvPr id="22" name="Oval 21"/>
          <p:cNvSpPr/>
          <p:nvPr/>
        </p:nvSpPr>
        <p:spPr>
          <a:xfrm>
            <a:off x="5821363" y="1154113"/>
            <a:ext cx="1187450" cy="1152525"/>
          </a:xfrm>
          <a:prstGeom prst="ellipse">
            <a:avLst/>
          </a:prstGeom>
          <a:solidFill>
            <a:srgbClr val="FFFF00">
              <a:alpha val="24000"/>
            </a:srgbClr>
          </a:solidFill>
          <a:ln>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IE" sz="1400" dirty="0">
              <a:solidFill>
                <a:schemeClr val="tx1"/>
              </a:solidFill>
            </a:endParaRPr>
          </a:p>
          <a:p>
            <a:pPr algn="ctr" fontAlgn="auto">
              <a:spcBef>
                <a:spcPts val="0"/>
              </a:spcBef>
              <a:spcAft>
                <a:spcPts val="0"/>
              </a:spcAft>
              <a:defRPr/>
            </a:pPr>
            <a:r>
              <a:rPr lang="en-IE" sz="1100" b="1" dirty="0">
                <a:solidFill>
                  <a:schemeClr val="tx1"/>
                </a:solidFill>
              </a:rPr>
              <a:t>Awareness</a:t>
            </a:r>
          </a:p>
          <a:p>
            <a:pPr algn="ctr" fontAlgn="auto">
              <a:spcBef>
                <a:spcPts val="0"/>
              </a:spcBef>
              <a:spcAft>
                <a:spcPts val="0"/>
              </a:spcAft>
              <a:defRPr/>
            </a:pPr>
            <a:r>
              <a:rPr lang="en-IE" sz="1100" b="1" dirty="0">
                <a:solidFill>
                  <a:schemeClr val="tx1"/>
                </a:solidFill>
              </a:rPr>
              <a:t>of Choice</a:t>
            </a:r>
          </a:p>
        </p:txBody>
      </p:sp>
      <p:sp>
        <p:nvSpPr>
          <p:cNvPr id="107529" name="TextBox 23"/>
          <p:cNvSpPr txBox="1">
            <a:spLocks noChangeArrowheads="1"/>
          </p:cNvSpPr>
          <p:nvPr/>
        </p:nvSpPr>
        <p:spPr bwMode="auto">
          <a:xfrm>
            <a:off x="120650" y="77788"/>
            <a:ext cx="4968875" cy="400050"/>
          </a:xfrm>
          <a:prstGeom prst="rect">
            <a:avLst/>
          </a:prstGeom>
          <a:noFill/>
          <a:ln w="9525">
            <a:noFill/>
            <a:miter lim="800000"/>
            <a:headEnd/>
            <a:tailEnd/>
          </a:ln>
        </p:spPr>
        <p:txBody>
          <a:bodyPr>
            <a:spAutoFit/>
          </a:bodyPr>
          <a:lstStyle/>
          <a:p>
            <a:r>
              <a:rPr lang="en-IE" sz="2000" b="1">
                <a:solidFill>
                  <a:srgbClr val="17375E"/>
                </a:solidFill>
                <a:latin typeface="Calibri" pitchFamily="34" charset="0"/>
              </a:rPr>
              <a:t>Approaches to Intervention</a:t>
            </a:r>
          </a:p>
        </p:txBody>
      </p:sp>
      <p:sp>
        <p:nvSpPr>
          <p:cNvPr id="107530" name="TextBox 24"/>
          <p:cNvSpPr txBox="1">
            <a:spLocks noChangeArrowheads="1"/>
          </p:cNvSpPr>
          <p:nvPr/>
        </p:nvSpPr>
        <p:spPr bwMode="auto">
          <a:xfrm>
            <a:off x="1849438" y="4251325"/>
            <a:ext cx="1179512" cy="661988"/>
          </a:xfrm>
          <a:prstGeom prst="rect">
            <a:avLst/>
          </a:prstGeom>
          <a:noFill/>
          <a:ln w="9525">
            <a:noFill/>
            <a:miter lim="800000"/>
            <a:headEnd/>
            <a:tailEnd/>
          </a:ln>
        </p:spPr>
        <p:txBody>
          <a:bodyPr>
            <a:spAutoFit/>
          </a:bodyPr>
          <a:lstStyle/>
          <a:p>
            <a:pPr algn="ctr"/>
            <a:endParaRPr lang="en-IE" sz="900" b="1">
              <a:solidFill>
                <a:srgbClr val="10253F"/>
              </a:solidFill>
              <a:latin typeface="Calibri" pitchFamily="34" charset="0"/>
            </a:endParaRPr>
          </a:p>
          <a:p>
            <a:pPr algn="ctr"/>
            <a:r>
              <a:rPr lang="en-IE" sz="1400" b="1">
                <a:solidFill>
                  <a:srgbClr val="10253F"/>
                </a:solidFill>
                <a:latin typeface="Calibri" pitchFamily="34" charset="0"/>
              </a:rPr>
              <a:t>Direct</a:t>
            </a:r>
          </a:p>
          <a:p>
            <a:pPr algn="ctr"/>
            <a:r>
              <a:rPr lang="en-IE" sz="1400" b="1">
                <a:solidFill>
                  <a:srgbClr val="10253F"/>
                </a:solidFill>
                <a:latin typeface="Calibri" pitchFamily="34" charset="0"/>
              </a:rPr>
              <a:t>Intervention</a:t>
            </a:r>
          </a:p>
        </p:txBody>
      </p:sp>
      <p:sp>
        <p:nvSpPr>
          <p:cNvPr id="107531" name="Rectangle 15"/>
          <p:cNvSpPr>
            <a:spLocks noChangeArrowheads="1"/>
          </p:cNvSpPr>
          <p:nvPr/>
        </p:nvSpPr>
        <p:spPr bwMode="auto">
          <a:xfrm>
            <a:off x="7416800" y="6586538"/>
            <a:ext cx="1360488" cy="246062"/>
          </a:xfrm>
          <a:prstGeom prst="rect">
            <a:avLst/>
          </a:prstGeom>
          <a:noFill/>
          <a:ln w="9525">
            <a:noFill/>
            <a:miter lim="800000"/>
            <a:headEnd/>
            <a:tailEnd/>
          </a:ln>
        </p:spPr>
        <p:txBody>
          <a:bodyPr wrap="none">
            <a:spAutoFit/>
          </a:bodyPr>
          <a:lstStyle/>
          <a:p>
            <a:r>
              <a:rPr lang="en-IE" sz="1000" b="1">
                <a:solidFill>
                  <a:srgbClr val="17375E"/>
                </a:solidFill>
                <a:latin typeface="Calibri" pitchFamily="34" charset="0"/>
              </a:rPr>
              <a:t>© Denis Murray 2014 </a:t>
            </a:r>
          </a:p>
        </p:txBody>
      </p:sp>
      <p:sp>
        <p:nvSpPr>
          <p:cNvPr id="2" name="Oval 1"/>
          <p:cNvSpPr/>
          <p:nvPr/>
        </p:nvSpPr>
        <p:spPr>
          <a:xfrm>
            <a:off x="6570663" y="1771650"/>
            <a:ext cx="1182687" cy="1203325"/>
          </a:xfrm>
          <a:prstGeom prst="ellipse">
            <a:avLst/>
          </a:prstGeom>
          <a:solidFill>
            <a:srgbClr val="CCFFFF">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1200" fontAlgn="auto">
              <a:lnSpc>
                <a:spcPct val="90000"/>
              </a:lnSpc>
              <a:spcAft>
                <a:spcPct val="35000"/>
              </a:spcAft>
              <a:defRPr/>
            </a:pPr>
            <a:r>
              <a:rPr lang="en-IE" sz="1200" b="1" dirty="0">
                <a:solidFill>
                  <a:srgbClr val="1F497D">
                    <a:lumMod val="50000"/>
                  </a:srgbClr>
                </a:solidFill>
              </a:rPr>
              <a:t>Building</a:t>
            </a:r>
          </a:p>
          <a:p>
            <a:pPr algn="ctr" defTabSz="711200" fontAlgn="auto">
              <a:lnSpc>
                <a:spcPct val="90000"/>
              </a:lnSpc>
              <a:spcAft>
                <a:spcPct val="35000"/>
              </a:spcAft>
              <a:defRPr/>
            </a:pPr>
            <a:r>
              <a:rPr lang="en-IE" sz="1200" b="1" dirty="0">
                <a:solidFill>
                  <a:srgbClr val="1F497D">
                    <a:lumMod val="50000"/>
                  </a:srgbClr>
                </a:solidFill>
              </a:rPr>
              <a:t>coping</a:t>
            </a:r>
          </a:p>
          <a:p>
            <a:pPr algn="ctr" defTabSz="711200" fontAlgn="auto">
              <a:lnSpc>
                <a:spcPct val="90000"/>
              </a:lnSpc>
              <a:spcAft>
                <a:spcPct val="35000"/>
              </a:spcAft>
              <a:defRPr/>
            </a:pPr>
            <a:r>
              <a:rPr lang="en-IE" sz="1200" b="1" dirty="0">
                <a:solidFill>
                  <a:srgbClr val="1F497D">
                    <a:lumMod val="50000"/>
                  </a:srgbClr>
                </a:solidFill>
              </a:rPr>
              <a:t>Capacity</a:t>
            </a:r>
          </a:p>
        </p:txBody>
      </p:sp>
      <p:sp>
        <p:nvSpPr>
          <p:cNvPr id="107533" name="TextBox 2"/>
          <p:cNvSpPr txBox="1">
            <a:spLocks noChangeArrowheads="1"/>
          </p:cNvSpPr>
          <p:nvPr/>
        </p:nvSpPr>
        <p:spPr bwMode="auto">
          <a:xfrm>
            <a:off x="3751263" y="5487988"/>
            <a:ext cx="1441450" cy="339725"/>
          </a:xfrm>
          <a:prstGeom prst="rect">
            <a:avLst/>
          </a:prstGeom>
          <a:noFill/>
          <a:ln w="9525">
            <a:noFill/>
            <a:miter lim="800000"/>
            <a:headEnd/>
            <a:tailEnd/>
          </a:ln>
        </p:spPr>
        <p:txBody>
          <a:bodyPr wrap="none">
            <a:spAutoFit/>
          </a:bodyPr>
          <a:lstStyle/>
          <a:p>
            <a:r>
              <a:rPr lang="en-IE" sz="1600" b="1">
                <a:latin typeface="Calibri" pitchFamily="34" charset="0"/>
              </a:rPr>
              <a:t>Understanding</a:t>
            </a:r>
          </a:p>
        </p:txBody>
      </p:sp>
      <p:sp>
        <p:nvSpPr>
          <p:cNvPr id="107534" name="TextBox 3"/>
          <p:cNvSpPr txBox="1">
            <a:spLocks noChangeArrowheads="1"/>
          </p:cNvSpPr>
          <p:nvPr/>
        </p:nvSpPr>
        <p:spPr bwMode="auto">
          <a:xfrm>
            <a:off x="2673350" y="6116638"/>
            <a:ext cx="1628775" cy="338137"/>
          </a:xfrm>
          <a:prstGeom prst="rect">
            <a:avLst/>
          </a:prstGeom>
          <a:noFill/>
          <a:ln w="9525">
            <a:noFill/>
            <a:miter lim="800000"/>
            <a:headEnd/>
            <a:tailEnd/>
          </a:ln>
        </p:spPr>
        <p:txBody>
          <a:bodyPr>
            <a:spAutoFit/>
          </a:bodyPr>
          <a:lstStyle/>
          <a:p>
            <a:r>
              <a:rPr lang="en-IE" sz="1600" b="1">
                <a:latin typeface="Calibri" pitchFamily="34" charset="0"/>
              </a:rPr>
              <a:t>Relationships</a:t>
            </a:r>
          </a:p>
        </p:txBody>
      </p:sp>
      <p:sp>
        <p:nvSpPr>
          <p:cNvPr id="107535" name="TextBox 4"/>
          <p:cNvSpPr txBox="1">
            <a:spLocks noChangeArrowheads="1"/>
          </p:cNvSpPr>
          <p:nvPr/>
        </p:nvSpPr>
        <p:spPr bwMode="auto">
          <a:xfrm>
            <a:off x="4152900" y="5170488"/>
            <a:ext cx="638175" cy="338137"/>
          </a:xfrm>
          <a:prstGeom prst="rect">
            <a:avLst/>
          </a:prstGeom>
          <a:noFill/>
          <a:ln w="9525">
            <a:noFill/>
            <a:miter lim="800000"/>
            <a:headEnd/>
            <a:tailEnd/>
          </a:ln>
        </p:spPr>
        <p:txBody>
          <a:bodyPr wrap="none">
            <a:spAutoFit/>
          </a:bodyPr>
          <a:lstStyle/>
          <a:p>
            <a:r>
              <a:rPr lang="en-IE" sz="1600" b="1">
                <a:latin typeface="Calibri" pitchFamily="34" charset="0"/>
              </a:rPr>
              <a:t>Hope</a:t>
            </a:r>
          </a:p>
        </p:txBody>
      </p:sp>
      <p:sp>
        <p:nvSpPr>
          <p:cNvPr id="107536" name="TextBox 5"/>
          <p:cNvSpPr txBox="1">
            <a:spLocks noChangeArrowheads="1"/>
          </p:cNvSpPr>
          <p:nvPr/>
        </p:nvSpPr>
        <p:spPr bwMode="auto">
          <a:xfrm>
            <a:off x="5413375" y="5635625"/>
            <a:ext cx="749300" cy="338138"/>
          </a:xfrm>
          <a:prstGeom prst="rect">
            <a:avLst/>
          </a:prstGeom>
          <a:noFill/>
          <a:ln w="9525">
            <a:noFill/>
            <a:miter lim="800000"/>
            <a:headEnd/>
            <a:tailEnd/>
          </a:ln>
        </p:spPr>
        <p:txBody>
          <a:bodyPr wrap="none">
            <a:spAutoFit/>
          </a:bodyPr>
          <a:lstStyle/>
          <a:p>
            <a:r>
              <a:rPr lang="en-IE" sz="1600" b="1">
                <a:latin typeface="Calibri" pitchFamily="34" charset="0"/>
              </a:rPr>
              <a:t>Beliefs</a:t>
            </a:r>
          </a:p>
        </p:txBody>
      </p:sp>
      <p:grpSp>
        <p:nvGrpSpPr>
          <p:cNvPr id="21" name="Group 20"/>
          <p:cNvGrpSpPr/>
          <p:nvPr/>
        </p:nvGrpSpPr>
        <p:grpSpPr>
          <a:xfrm>
            <a:off x="663621" y="1330462"/>
            <a:ext cx="1080000" cy="1080000"/>
            <a:chOff x="1137903" y="2222401"/>
            <a:chExt cx="1007996" cy="1007996"/>
          </a:xfrm>
          <a:solidFill>
            <a:schemeClr val="accent6">
              <a:lumMod val="75000"/>
              <a:alpha val="54000"/>
            </a:schemeClr>
          </a:solidFill>
        </p:grpSpPr>
        <p:sp>
          <p:nvSpPr>
            <p:cNvPr id="23" name="Oval 22"/>
            <p:cNvSpPr/>
            <p:nvPr/>
          </p:nvSpPr>
          <p:spPr>
            <a:xfrm>
              <a:off x="1137903" y="2222401"/>
              <a:ext cx="1007996" cy="1007996"/>
            </a:xfrm>
            <a:prstGeom prst="ellipse">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4"/>
            <p:cNvSpPr/>
            <p:nvPr/>
          </p:nvSpPr>
          <p:spPr>
            <a:xfrm>
              <a:off x="1285521" y="2370019"/>
              <a:ext cx="712760" cy="712760"/>
            </a:xfrm>
            <a:prstGeom prst="rect">
              <a:avLst/>
            </a:prstGeom>
            <a:solidFill>
              <a:schemeClr val="accent6">
                <a:lumMod val="75000"/>
                <a:alpha val="15000"/>
              </a:schemeClr>
            </a:solidFill>
            <a:ln>
              <a:noFill/>
            </a:ln>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fontAlgn="auto">
                <a:lnSpc>
                  <a:spcPct val="90000"/>
                </a:lnSpc>
                <a:spcAft>
                  <a:spcPct val="35000"/>
                </a:spcAft>
                <a:defRPr/>
              </a:pPr>
              <a:r>
                <a:rPr lang="en-IE" sz="1100" b="1" dirty="0">
                  <a:solidFill>
                    <a:schemeClr val="tx2">
                      <a:lumMod val="50000"/>
                    </a:schemeClr>
                  </a:solidFill>
                </a:rPr>
                <a:t>Introduce</a:t>
              </a:r>
            </a:p>
            <a:p>
              <a:pPr algn="ctr" defTabSz="488950" fontAlgn="auto">
                <a:lnSpc>
                  <a:spcPct val="90000"/>
                </a:lnSpc>
                <a:spcAft>
                  <a:spcPct val="35000"/>
                </a:spcAft>
                <a:defRPr/>
              </a:pPr>
              <a:r>
                <a:rPr lang="en-IE" sz="1100" b="1" dirty="0">
                  <a:solidFill>
                    <a:schemeClr val="tx2">
                      <a:lumMod val="50000"/>
                    </a:schemeClr>
                  </a:solidFill>
                </a:rPr>
                <a:t>Protective</a:t>
              </a:r>
            </a:p>
            <a:p>
              <a:pPr algn="ctr" defTabSz="488950" fontAlgn="auto">
                <a:lnSpc>
                  <a:spcPct val="90000"/>
                </a:lnSpc>
                <a:spcAft>
                  <a:spcPct val="35000"/>
                </a:spcAft>
                <a:defRPr/>
              </a:pPr>
              <a:r>
                <a:rPr lang="en-IE" sz="1100" b="1" dirty="0">
                  <a:solidFill>
                    <a:schemeClr val="tx2">
                      <a:lumMod val="50000"/>
                    </a:schemeClr>
                  </a:solidFill>
                </a:rPr>
                <a:t>Supports</a:t>
              </a:r>
            </a:p>
          </p:txBody>
        </p:sp>
      </p:grpSp>
      <p:sp>
        <p:nvSpPr>
          <p:cNvPr id="29" name="Oval 28"/>
          <p:cNvSpPr/>
          <p:nvPr/>
        </p:nvSpPr>
        <p:spPr>
          <a:xfrm>
            <a:off x="2511425" y="2341563"/>
            <a:ext cx="1239838" cy="1079500"/>
          </a:xfrm>
          <a:prstGeom prst="ellipse">
            <a:avLst/>
          </a:prstGeom>
          <a:solidFill>
            <a:srgbClr val="FF0000">
              <a:alpha val="44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fontAlgn="auto">
              <a:spcBef>
                <a:spcPts val="0"/>
              </a:spcBef>
              <a:spcAft>
                <a:spcPts val="0"/>
              </a:spcAft>
              <a:defRPr/>
            </a:pPr>
            <a:r>
              <a:rPr lang="en-IE" sz="1100" b="1" dirty="0">
                <a:solidFill>
                  <a:schemeClr val="tx2">
                    <a:lumMod val="50000"/>
                  </a:schemeClr>
                </a:solidFill>
              </a:rPr>
              <a:t>Interrupt</a:t>
            </a:r>
          </a:p>
          <a:p>
            <a:pPr algn="ctr" fontAlgn="auto">
              <a:spcBef>
                <a:spcPts val="0"/>
              </a:spcBef>
              <a:spcAft>
                <a:spcPts val="0"/>
              </a:spcAft>
              <a:defRPr/>
            </a:pPr>
            <a:r>
              <a:rPr lang="en-IE" sz="1100" b="1" dirty="0">
                <a:solidFill>
                  <a:schemeClr val="tx2">
                    <a:lumMod val="50000"/>
                  </a:schemeClr>
                </a:solidFill>
              </a:rPr>
              <a:t>Patterns </a:t>
            </a:r>
          </a:p>
          <a:p>
            <a:pPr algn="ctr" fontAlgn="auto">
              <a:spcBef>
                <a:spcPts val="0"/>
              </a:spcBef>
              <a:spcAft>
                <a:spcPts val="0"/>
              </a:spcAft>
              <a:defRPr/>
            </a:pPr>
            <a:r>
              <a:rPr lang="en-IE" sz="1100" b="1" dirty="0">
                <a:solidFill>
                  <a:schemeClr val="tx2">
                    <a:lumMod val="50000"/>
                  </a:schemeClr>
                </a:solidFill>
              </a:rPr>
              <a:t>of</a:t>
            </a:r>
          </a:p>
          <a:p>
            <a:pPr algn="ctr" fontAlgn="auto">
              <a:spcBef>
                <a:spcPts val="0"/>
              </a:spcBef>
              <a:spcAft>
                <a:spcPts val="0"/>
              </a:spcAft>
              <a:defRPr/>
            </a:pPr>
            <a:r>
              <a:rPr lang="en-IE" sz="1100" b="1" dirty="0">
                <a:solidFill>
                  <a:schemeClr val="tx2">
                    <a:lumMod val="50000"/>
                  </a:schemeClr>
                </a:solidFill>
              </a:rPr>
              <a:t>Interaction</a:t>
            </a:r>
          </a:p>
        </p:txBody>
      </p:sp>
      <p:sp>
        <p:nvSpPr>
          <p:cNvPr id="31" name="Oval 30"/>
          <p:cNvSpPr/>
          <p:nvPr/>
        </p:nvSpPr>
        <p:spPr>
          <a:xfrm>
            <a:off x="7416800" y="1103313"/>
            <a:ext cx="1182688" cy="1201737"/>
          </a:xfrm>
          <a:prstGeom prst="ellipse">
            <a:avLst/>
          </a:prstGeom>
          <a:solidFill>
            <a:srgbClr val="FF0000">
              <a:alpha val="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1200" fontAlgn="auto">
              <a:lnSpc>
                <a:spcPct val="90000"/>
              </a:lnSpc>
              <a:spcAft>
                <a:spcPct val="35000"/>
              </a:spcAft>
              <a:defRPr/>
            </a:pPr>
            <a:r>
              <a:rPr lang="en-IE" sz="1200" b="1" dirty="0">
                <a:solidFill>
                  <a:srgbClr val="1F497D">
                    <a:lumMod val="50000"/>
                  </a:srgbClr>
                </a:solidFill>
              </a:rPr>
              <a:t>Access</a:t>
            </a:r>
          </a:p>
          <a:p>
            <a:pPr algn="ctr" defTabSz="711200" fontAlgn="auto">
              <a:lnSpc>
                <a:spcPct val="90000"/>
              </a:lnSpc>
              <a:spcAft>
                <a:spcPct val="35000"/>
              </a:spcAft>
              <a:defRPr/>
            </a:pPr>
            <a:r>
              <a:rPr lang="en-IE" sz="1200" b="1" dirty="0">
                <a:solidFill>
                  <a:srgbClr val="1F497D">
                    <a:lumMod val="50000"/>
                  </a:srgbClr>
                </a:solidFill>
              </a:rPr>
              <a:t>To</a:t>
            </a:r>
          </a:p>
          <a:p>
            <a:pPr algn="ctr" defTabSz="711200" fontAlgn="auto">
              <a:lnSpc>
                <a:spcPct val="90000"/>
              </a:lnSpc>
              <a:spcAft>
                <a:spcPct val="35000"/>
              </a:spcAft>
              <a:defRPr/>
            </a:pPr>
            <a:r>
              <a:rPr lang="en-IE" sz="1200" b="1" dirty="0">
                <a:solidFill>
                  <a:srgbClr val="1F497D">
                    <a:lumMod val="50000"/>
                  </a:srgbClr>
                </a:solidFill>
              </a:rPr>
              <a:t>resources</a:t>
            </a:r>
          </a:p>
        </p:txBody>
      </p:sp>
      <p:sp>
        <p:nvSpPr>
          <p:cNvPr id="32" name="Oval 31"/>
          <p:cNvSpPr/>
          <p:nvPr/>
        </p:nvSpPr>
        <p:spPr>
          <a:xfrm>
            <a:off x="6570663" y="676275"/>
            <a:ext cx="1260475" cy="1187450"/>
          </a:xfrm>
          <a:prstGeom prst="ellipse">
            <a:avLst/>
          </a:prstGeom>
          <a:solidFill>
            <a:srgbClr val="FFFF99">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1200" fontAlgn="auto">
              <a:lnSpc>
                <a:spcPct val="90000"/>
              </a:lnSpc>
              <a:spcAft>
                <a:spcPct val="35000"/>
              </a:spcAft>
              <a:defRPr/>
            </a:pPr>
            <a:r>
              <a:rPr lang="en-IE" sz="1200" b="1" dirty="0">
                <a:solidFill>
                  <a:srgbClr val="1F497D">
                    <a:lumMod val="50000"/>
                  </a:srgbClr>
                </a:solidFill>
              </a:rPr>
              <a:t>Skills</a:t>
            </a:r>
          </a:p>
          <a:p>
            <a:pPr algn="ctr" defTabSz="711200" fontAlgn="auto">
              <a:lnSpc>
                <a:spcPct val="90000"/>
              </a:lnSpc>
              <a:spcAft>
                <a:spcPct val="35000"/>
              </a:spcAft>
              <a:defRPr/>
            </a:pPr>
            <a:r>
              <a:rPr lang="en-IE" sz="1200" b="1" dirty="0">
                <a:solidFill>
                  <a:srgbClr val="1F497D">
                    <a:lumMod val="50000"/>
                  </a:srgbClr>
                </a:solidFill>
              </a:rPr>
              <a:t>Knowledge</a:t>
            </a:r>
          </a:p>
          <a:p>
            <a:pPr algn="ctr" defTabSz="711200" fontAlgn="auto">
              <a:lnSpc>
                <a:spcPct val="90000"/>
              </a:lnSpc>
              <a:spcAft>
                <a:spcPct val="35000"/>
              </a:spcAft>
              <a:defRPr/>
            </a:pPr>
            <a:endParaRPr lang="en-IE" sz="1200" b="1" dirty="0">
              <a:solidFill>
                <a:srgbClr val="1F497D">
                  <a:lumMod val="50000"/>
                </a:srgbClr>
              </a:solidFill>
            </a:endParaRPr>
          </a:p>
        </p:txBody>
      </p:sp>
      <p:sp>
        <p:nvSpPr>
          <p:cNvPr id="36" name="Oval 35"/>
          <p:cNvSpPr/>
          <p:nvPr/>
        </p:nvSpPr>
        <p:spPr>
          <a:xfrm>
            <a:off x="1646238" y="1652588"/>
            <a:ext cx="1512887" cy="865187"/>
          </a:xfrm>
          <a:prstGeom prst="ellipse">
            <a:avLst/>
          </a:prstGeom>
          <a:solidFill>
            <a:schemeClr val="accent2">
              <a:lumMod val="40000"/>
              <a:lumOff val="60000"/>
              <a:alpha val="8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fontAlgn="auto">
              <a:spcBef>
                <a:spcPts val="0"/>
              </a:spcBef>
              <a:spcAft>
                <a:spcPts val="0"/>
              </a:spcAft>
              <a:defRPr/>
            </a:pPr>
            <a:r>
              <a:rPr lang="en-IE" sz="1050" b="1" dirty="0">
                <a:solidFill>
                  <a:schemeClr val="tx1"/>
                </a:solidFill>
              </a:rPr>
              <a:t>Improve</a:t>
            </a:r>
          </a:p>
          <a:p>
            <a:pPr algn="ctr" fontAlgn="auto">
              <a:spcBef>
                <a:spcPts val="0"/>
              </a:spcBef>
              <a:spcAft>
                <a:spcPts val="0"/>
              </a:spcAft>
              <a:defRPr/>
            </a:pPr>
            <a:r>
              <a:rPr lang="en-IE" sz="1050" b="1" dirty="0">
                <a:solidFill>
                  <a:schemeClr val="tx1"/>
                </a:solidFill>
              </a:rPr>
              <a:t>Communication</a:t>
            </a:r>
          </a:p>
        </p:txBody>
      </p:sp>
      <p:sp>
        <p:nvSpPr>
          <p:cNvPr id="107542" name="TextBox 6"/>
          <p:cNvSpPr txBox="1">
            <a:spLocks noChangeArrowheads="1"/>
          </p:cNvSpPr>
          <p:nvPr/>
        </p:nvSpPr>
        <p:spPr bwMode="auto">
          <a:xfrm>
            <a:off x="4891088" y="6121400"/>
            <a:ext cx="1185862" cy="338138"/>
          </a:xfrm>
          <a:prstGeom prst="rect">
            <a:avLst/>
          </a:prstGeom>
          <a:noFill/>
          <a:ln w="9525">
            <a:noFill/>
            <a:miter lim="800000"/>
            <a:headEnd/>
            <a:tailEnd/>
          </a:ln>
        </p:spPr>
        <p:txBody>
          <a:bodyPr wrap="none">
            <a:spAutoFit/>
          </a:bodyPr>
          <a:lstStyle/>
          <a:p>
            <a:r>
              <a:rPr lang="en-IE" sz="1600" b="1">
                <a:latin typeface="Calibri" pitchFamily="34" charset="0"/>
              </a:rPr>
              <a:t>Perceptions</a:t>
            </a:r>
          </a:p>
        </p:txBody>
      </p:sp>
      <p:sp>
        <p:nvSpPr>
          <p:cNvPr id="37" name="Oval 36"/>
          <p:cNvSpPr/>
          <p:nvPr/>
        </p:nvSpPr>
        <p:spPr>
          <a:xfrm>
            <a:off x="7637463" y="2078038"/>
            <a:ext cx="1079500" cy="1079500"/>
          </a:xfrm>
          <a:prstGeom prst="ellipse">
            <a:avLst/>
          </a:prstGeom>
          <a:solidFill>
            <a:srgbClr val="FFFFCC">
              <a:alpha val="6196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1200" fontAlgn="auto">
              <a:lnSpc>
                <a:spcPct val="90000"/>
              </a:lnSpc>
              <a:spcAft>
                <a:spcPct val="35000"/>
              </a:spcAft>
              <a:defRPr/>
            </a:pPr>
            <a:endParaRPr lang="en-IE" sz="1200" b="1" dirty="0">
              <a:solidFill>
                <a:srgbClr val="1F497D">
                  <a:lumMod val="50000"/>
                </a:srgbClr>
              </a:solidFill>
            </a:endParaRPr>
          </a:p>
          <a:p>
            <a:pPr algn="ctr" defTabSz="711200" fontAlgn="auto">
              <a:lnSpc>
                <a:spcPct val="90000"/>
              </a:lnSpc>
              <a:spcAft>
                <a:spcPct val="35000"/>
              </a:spcAft>
              <a:defRPr/>
            </a:pPr>
            <a:endParaRPr lang="en-IE" sz="1200" b="1" dirty="0">
              <a:solidFill>
                <a:srgbClr val="1F497D">
                  <a:lumMod val="50000"/>
                </a:srgbClr>
              </a:solidFill>
            </a:endParaRPr>
          </a:p>
          <a:p>
            <a:pPr algn="ctr" defTabSz="711200" fontAlgn="auto">
              <a:lnSpc>
                <a:spcPct val="90000"/>
              </a:lnSpc>
              <a:spcAft>
                <a:spcPct val="35000"/>
              </a:spcAft>
              <a:defRPr/>
            </a:pPr>
            <a:r>
              <a:rPr lang="en-IE" sz="1200" b="1" dirty="0">
                <a:solidFill>
                  <a:srgbClr val="1F497D">
                    <a:lumMod val="50000"/>
                  </a:srgbClr>
                </a:solidFill>
              </a:rPr>
              <a:t>Trust</a:t>
            </a:r>
          </a:p>
          <a:p>
            <a:pPr algn="ctr" defTabSz="711200" fontAlgn="auto">
              <a:lnSpc>
                <a:spcPct val="90000"/>
              </a:lnSpc>
              <a:spcAft>
                <a:spcPct val="35000"/>
              </a:spcAft>
              <a:defRPr/>
            </a:pPr>
            <a:endParaRPr lang="en-IE" sz="1200" b="1" dirty="0">
              <a:solidFill>
                <a:srgbClr val="1F497D">
                  <a:lumMod val="50000"/>
                </a:srgbClr>
              </a:solidFill>
            </a:endParaRPr>
          </a:p>
          <a:p>
            <a:pPr algn="ctr" defTabSz="711200" fontAlgn="auto">
              <a:lnSpc>
                <a:spcPct val="90000"/>
              </a:lnSpc>
              <a:spcAft>
                <a:spcPct val="35000"/>
              </a:spcAft>
              <a:defRPr/>
            </a:pPr>
            <a:endParaRPr lang="en-IE" sz="1200" b="1" dirty="0">
              <a:solidFill>
                <a:srgbClr val="1F497D">
                  <a:lumMod val="50000"/>
                </a:srgbClr>
              </a:solidFill>
            </a:endParaRPr>
          </a:p>
        </p:txBody>
      </p:sp>
      <p:sp>
        <p:nvSpPr>
          <p:cNvPr id="28" name="TextBox 27"/>
          <p:cNvSpPr txBox="1"/>
          <p:nvPr/>
        </p:nvSpPr>
        <p:spPr>
          <a:xfrm>
            <a:off x="7335542" y="4548579"/>
            <a:ext cx="1132033" cy="338554"/>
          </a:xfrm>
          <a:prstGeom prst="rect">
            <a:avLst/>
          </a:prstGeom>
          <a:noFill/>
        </p:spPr>
        <p:txBody>
          <a:bodyPr>
            <a:prstTxWarp prst="textDoubleWave1">
              <a:avLst/>
            </a:prstTxWarp>
            <a:spAutoFit/>
          </a:bodyPr>
          <a:lstStyle/>
          <a:p>
            <a:pPr fontAlgn="auto">
              <a:spcBef>
                <a:spcPts val="0"/>
              </a:spcBef>
              <a:spcAft>
                <a:spcPts val="0"/>
              </a:spcAft>
              <a:defRPr/>
            </a:pPr>
            <a:r>
              <a:rPr lang="en-IE" sz="1600" b="1" i="1" dirty="0">
                <a:solidFill>
                  <a:srgbClr val="FF0000"/>
                </a:solidFill>
                <a:effectLst>
                  <a:glow rad="139700">
                    <a:schemeClr val="accent2">
                      <a:satMod val="175000"/>
                      <a:alpha val="40000"/>
                    </a:schemeClr>
                  </a:glow>
                </a:effectLst>
                <a:latin typeface="+mn-lt"/>
              </a:rPr>
              <a:t>Creativity</a:t>
            </a:r>
          </a:p>
        </p:txBody>
      </p:sp>
      <p:sp>
        <p:nvSpPr>
          <p:cNvPr id="11" name="TextBox 10"/>
          <p:cNvSpPr txBox="1"/>
          <p:nvPr/>
        </p:nvSpPr>
        <p:spPr>
          <a:xfrm>
            <a:off x="5880143" y="4303269"/>
            <a:ext cx="1228221" cy="338554"/>
          </a:xfrm>
          <a:prstGeom prst="rect">
            <a:avLst/>
          </a:prstGeom>
          <a:noFill/>
        </p:spPr>
        <p:txBody>
          <a:bodyPr wrap="none">
            <a:prstTxWarp prst="textChevron">
              <a:avLst/>
            </a:prstTxWarp>
            <a:spAutoFit/>
          </a:bodyPr>
          <a:lstStyle/>
          <a:p>
            <a:pPr fontAlgn="auto">
              <a:spcBef>
                <a:spcPts val="0"/>
              </a:spcBef>
              <a:spcAft>
                <a:spcPts val="0"/>
              </a:spcAft>
              <a:defRPr/>
            </a:pPr>
            <a:r>
              <a:rPr lang="en-IE" sz="1600" b="1" i="1" dirty="0">
                <a:solidFill>
                  <a:srgbClr val="800080"/>
                </a:solidFill>
                <a:effectLst>
                  <a:reflection blurRad="6350" stA="55000" endA="50" endPos="85000" dir="5400000" sy="-100000" algn="bl" rotWithShape="0"/>
                </a:effectLst>
                <a:latin typeface="+mn-lt"/>
              </a:rPr>
              <a:t>Imagination</a:t>
            </a:r>
          </a:p>
        </p:txBody>
      </p:sp>
      <p:sp>
        <p:nvSpPr>
          <p:cNvPr id="12" name="TextBox 11"/>
          <p:cNvSpPr txBox="1"/>
          <p:nvPr/>
        </p:nvSpPr>
        <p:spPr>
          <a:xfrm rot="711621">
            <a:off x="7357833" y="4040001"/>
            <a:ext cx="994311" cy="338554"/>
          </a:xfrm>
          <a:prstGeom prst="rect">
            <a:avLst/>
          </a:prstGeom>
          <a:noFill/>
        </p:spPr>
        <p:txBody>
          <a:bodyPr wrap="none">
            <a:prstTxWarp prst="textChevronInverted">
              <a:avLst/>
            </a:prstTxWarp>
            <a:spAutoFit/>
            <a:scene3d>
              <a:camera prst="perspectiveAbove"/>
              <a:lightRig rig="threePt" dir="t"/>
            </a:scene3d>
          </a:bodyPr>
          <a:lstStyle/>
          <a:p>
            <a:pPr fontAlgn="auto">
              <a:spcBef>
                <a:spcPts val="0"/>
              </a:spcBef>
              <a:spcAft>
                <a:spcPts val="0"/>
              </a:spcAft>
              <a:defRPr/>
            </a:pPr>
            <a:r>
              <a:rPr lang="en-IE" sz="1600" b="1" i="1" dirty="0">
                <a:solidFill>
                  <a:srgbClr val="00B050"/>
                </a:solidFill>
                <a:latin typeface="+mn-lt"/>
              </a:rPr>
              <a:t>Flexibility</a:t>
            </a:r>
          </a:p>
        </p:txBody>
      </p:sp>
      <p:sp>
        <p:nvSpPr>
          <p:cNvPr id="8" name="TextBox 7"/>
          <p:cNvSpPr txBox="1"/>
          <p:nvPr/>
        </p:nvSpPr>
        <p:spPr>
          <a:xfrm>
            <a:off x="6131510" y="3870724"/>
            <a:ext cx="878767" cy="338554"/>
          </a:xfrm>
          <a:prstGeom prst="rect">
            <a:avLst/>
          </a:prstGeom>
          <a:noFill/>
        </p:spPr>
        <p:txBody>
          <a:bodyPr wrap="none">
            <a:prstTxWarp prst="textChevronInverted">
              <a:avLst/>
            </a:prstTxWarp>
            <a:spAutoFit/>
          </a:bodyPr>
          <a:lstStyle/>
          <a:p>
            <a:pPr fontAlgn="auto">
              <a:spcBef>
                <a:spcPts val="0"/>
              </a:spcBef>
              <a:spcAft>
                <a:spcPts val="0"/>
              </a:spcAft>
              <a:defRPr/>
            </a:pPr>
            <a:r>
              <a:rPr lang="en-IE" sz="1600" b="1" i="1" dirty="0">
                <a:solidFill>
                  <a:schemeClr val="accent2">
                    <a:lumMod val="75000"/>
                  </a:schemeClr>
                </a:solidFill>
                <a:latin typeface="+mn-lt"/>
              </a:rPr>
              <a:t>H</a:t>
            </a:r>
            <a:r>
              <a:rPr lang="en-IE" sz="1600" b="1" i="1" dirty="0">
                <a:solidFill>
                  <a:srgbClr val="FF0000"/>
                </a:solidFill>
                <a:latin typeface="+mn-lt"/>
              </a:rPr>
              <a:t>u</a:t>
            </a:r>
            <a:r>
              <a:rPr lang="en-IE" sz="1600" b="1" i="1" dirty="0">
                <a:solidFill>
                  <a:srgbClr val="00B050"/>
                </a:solidFill>
                <a:latin typeface="+mn-lt"/>
              </a:rPr>
              <a:t>m</a:t>
            </a:r>
            <a:r>
              <a:rPr lang="en-IE" sz="1600" b="1" i="1" dirty="0">
                <a:solidFill>
                  <a:srgbClr val="0070C0"/>
                </a:solidFill>
                <a:latin typeface="+mn-lt"/>
              </a:rPr>
              <a:t>o</a:t>
            </a:r>
            <a:r>
              <a:rPr lang="en-IE" sz="1600" b="1" i="1" dirty="0">
                <a:solidFill>
                  <a:srgbClr val="FF0000"/>
                </a:solidFill>
                <a:latin typeface="+mn-lt"/>
              </a:rPr>
              <a:t>u</a:t>
            </a:r>
            <a:r>
              <a:rPr lang="en-IE" sz="1600" b="1" i="1" dirty="0">
                <a:solidFill>
                  <a:srgbClr val="800080"/>
                </a:solidFill>
                <a:latin typeface="+mn-lt"/>
              </a:rPr>
              <a:t>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888" y="18891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chemeClr val="tx1"/>
                </a:solidFill>
              </a:rPr>
              <a:t>X</a:t>
            </a:r>
          </a:p>
        </p:txBody>
      </p:sp>
      <p:sp>
        <p:nvSpPr>
          <p:cNvPr id="5" name="Rectangle 4"/>
          <p:cNvSpPr/>
          <p:nvPr/>
        </p:nvSpPr>
        <p:spPr>
          <a:xfrm>
            <a:off x="892175" y="1982788"/>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45</a:t>
            </a:r>
          </a:p>
        </p:txBody>
      </p:sp>
      <p:sp>
        <p:nvSpPr>
          <p:cNvPr id="7" name="Oval 6"/>
          <p:cNvSpPr/>
          <p:nvPr/>
        </p:nvSpPr>
        <p:spPr>
          <a:xfrm>
            <a:off x="5006975" y="1216025"/>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9" name="Oval 8"/>
          <p:cNvSpPr/>
          <p:nvPr/>
        </p:nvSpPr>
        <p:spPr>
          <a:xfrm>
            <a:off x="2995613" y="150813"/>
            <a:ext cx="574675"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chemeClr val="tx1"/>
                </a:solidFill>
              </a:rPr>
              <a:t>X</a:t>
            </a:r>
          </a:p>
        </p:txBody>
      </p:sp>
      <p:sp>
        <p:nvSpPr>
          <p:cNvPr id="10" name="Oval 9"/>
          <p:cNvSpPr/>
          <p:nvPr/>
        </p:nvSpPr>
        <p:spPr>
          <a:xfrm>
            <a:off x="8058150" y="74613"/>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cxnSp>
        <p:nvCxnSpPr>
          <p:cNvPr id="32" name="Elbow Connector 31"/>
          <p:cNvCxnSpPr/>
          <p:nvPr/>
        </p:nvCxnSpPr>
        <p:spPr>
          <a:xfrm rot="16200000" flipH="1">
            <a:off x="2062163" y="-563562"/>
            <a:ext cx="15875" cy="2435225"/>
          </a:xfrm>
          <a:prstGeom prst="bentConnector3">
            <a:avLst>
              <a:gd name="adj1" fmla="val 272935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2"/>
          </p:cNvCxnSpPr>
          <p:nvPr/>
        </p:nvCxnSpPr>
        <p:spPr>
          <a:xfrm>
            <a:off x="1120775" y="2439988"/>
            <a:ext cx="19050" cy="576262"/>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1" idx="4"/>
          </p:cNvCxnSpPr>
          <p:nvPr/>
        </p:nvCxnSpPr>
        <p:spPr>
          <a:xfrm>
            <a:off x="6269038" y="2608263"/>
            <a:ext cx="7937" cy="42545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120775" y="3016250"/>
            <a:ext cx="5156200" cy="1746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980113" y="3033713"/>
            <a:ext cx="1587"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062038" y="1050925"/>
            <a:ext cx="19050" cy="922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269038" y="1050925"/>
            <a:ext cx="0" cy="101123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6838" y="4522788"/>
            <a:ext cx="4424362" cy="2276475"/>
          </a:xfrm>
          <a:prstGeom prst="rect">
            <a:avLst/>
          </a:prstGeom>
          <a:noFill/>
          <a:ln>
            <a:solidFill>
              <a:schemeClr val="bg2">
                <a:lumMod val="75000"/>
              </a:schemeClr>
            </a:solidFill>
          </a:ln>
        </p:spPr>
        <p:txBody>
          <a:bodyPr>
            <a:spAutoFit/>
          </a:bodyPr>
          <a:lstStyle/>
          <a:p>
            <a:pPr fontAlgn="auto">
              <a:spcBef>
                <a:spcPts val="0"/>
              </a:spcBef>
              <a:spcAft>
                <a:spcPts val="0"/>
              </a:spcAft>
              <a:defRPr/>
            </a:pPr>
            <a:r>
              <a:rPr lang="en-IE" sz="1000" b="1" u="sng" dirty="0">
                <a:solidFill>
                  <a:srgbClr val="000000"/>
                </a:solidFill>
                <a:latin typeface="+mn-lt"/>
              </a:rPr>
              <a:t>ISSUES</a:t>
            </a:r>
          </a:p>
          <a:p>
            <a:pPr fontAlgn="auto">
              <a:spcBef>
                <a:spcPts val="0"/>
              </a:spcBef>
              <a:spcAft>
                <a:spcPts val="0"/>
              </a:spcAft>
              <a:defRPr/>
            </a:pPr>
            <a:r>
              <a:rPr lang="en-IE" sz="1200" dirty="0">
                <a:solidFill>
                  <a:srgbClr val="000000"/>
                </a:solidFill>
                <a:latin typeface="Calibri" pitchFamily="34" charset="0"/>
              </a:rPr>
              <a:t>YPP assaulted youngest sibling</a:t>
            </a:r>
          </a:p>
          <a:p>
            <a:pPr fontAlgn="auto">
              <a:spcBef>
                <a:spcPts val="0"/>
              </a:spcBef>
              <a:spcAft>
                <a:spcPts val="0"/>
              </a:spcAft>
              <a:defRPr/>
            </a:pPr>
            <a:r>
              <a:rPr lang="en-IE" sz="1200" dirty="0">
                <a:solidFill>
                  <a:srgbClr val="000000"/>
                </a:solidFill>
                <a:latin typeface="Calibri" pitchFamily="34" charset="0"/>
              </a:rPr>
              <a:t>YPP 3year history daily Cannabis/Weed usage</a:t>
            </a:r>
          </a:p>
          <a:p>
            <a:pPr fontAlgn="auto">
              <a:spcBef>
                <a:spcPts val="0"/>
              </a:spcBef>
              <a:spcAft>
                <a:spcPts val="0"/>
              </a:spcAft>
              <a:defRPr/>
            </a:pPr>
            <a:r>
              <a:rPr lang="en-IE" sz="1200" dirty="0">
                <a:solidFill>
                  <a:srgbClr val="000000"/>
                </a:solidFill>
                <a:latin typeface="Calibri" pitchFamily="34" charset="0"/>
              </a:rPr>
              <a:t>Parents had ignored cannabis use even in home</a:t>
            </a:r>
          </a:p>
          <a:p>
            <a:pPr fontAlgn="auto">
              <a:spcBef>
                <a:spcPts val="0"/>
              </a:spcBef>
              <a:spcAft>
                <a:spcPts val="0"/>
              </a:spcAft>
              <a:defRPr/>
            </a:pPr>
            <a:r>
              <a:rPr lang="en-IE" sz="1200" dirty="0">
                <a:solidFill>
                  <a:srgbClr val="000000"/>
                </a:solidFill>
                <a:latin typeface="Calibri" pitchFamily="34" charset="0"/>
              </a:rPr>
              <a:t>YPP Challenging – Verbally abusive &amp; Damaging Property </a:t>
            </a:r>
            <a:br>
              <a:rPr lang="en-IE" sz="1200" dirty="0">
                <a:solidFill>
                  <a:srgbClr val="000000"/>
                </a:solidFill>
                <a:latin typeface="Calibri" pitchFamily="34" charset="0"/>
              </a:rPr>
            </a:br>
            <a:r>
              <a:rPr lang="en-IE" sz="1200" dirty="0">
                <a:solidFill>
                  <a:srgbClr val="000000"/>
                </a:solidFill>
                <a:latin typeface="Calibri" pitchFamily="34" charset="0"/>
              </a:rPr>
              <a:t>Absence of parental Authority/Supervision</a:t>
            </a:r>
          </a:p>
          <a:p>
            <a:pPr fontAlgn="auto">
              <a:spcBef>
                <a:spcPts val="0"/>
              </a:spcBef>
              <a:spcAft>
                <a:spcPts val="0"/>
              </a:spcAft>
              <a:defRPr/>
            </a:pPr>
            <a:r>
              <a:rPr lang="en-IE" sz="1200" dirty="0">
                <a:solidFill>
                  <a:srgbClr val="000000"/>
                </a:solidFill>
                <a:latin typeface="Calibri" pitchFamily="34" charset="0"/>
              </a:rPr>
              <a:t>YPP Poor Attendance at School and Challenging Behaviour</a:t>
            </a:r>
          </a:p>
          <a:p>
            <a:pPr fontAlgn="auto">
              <a:spcBef>
                <a:spcPts val="0"/>
              </a:spcBef>
              <a:spcAft>
                <a:spcPts val="0"/>
              </a:spcAft>
              <a:defRPr/>
            </a:pPr>
            <a:r>
              <a:rPr lang="en-IE" sz="1200" dirty="0">
                <a:solidFill>
                  <a:srgbClr val="000000"/>
                </a:solidFill>
                <a:latin typeface="Calibri" pitchFamily="34" charset="0"/>
              </a:rPr>
              <a:t>YPP Assaulted other  within Community</a:t>
            </a:r>
          </a:p>
          <a:p>
            <a:pPr fontAlgn="auto">
              <a:spcBef>
                <a:spcPts val="0"/>
              </a:spcBef>
              <a:spcAft>
                <a:spcPts val="0"/>
              </a:spcAft>
              <a:defRPr/>
            </a:pPr>
            <a:r>
              <a:rPr lang="en-IE" sz="1200" dirty="0">
                <a:solidFill>
                  <a:srgbClr val="000000"/>
                </a:solidFill>
                <a:latin typeface="Calibri" pitchFamily="34" charset="0"/>
              </a:rPr>
              <a:t>History of YPP not safe in Community (age 14yrs) </a:t>
            </a:r>
          </a:p>
          <a:p>
            <a:pPr fontAlgn="auto">
              <a:spcBef>
                <a:spcPts val="0"/>
              </a:spcBef>
              <a:spcAft>
                <a:spcPts val="0"/>
              </a:spcAft>
              <a:defRPr/>
            </a:pPr>
            <a:r>
              <a:rPr lang="en-IE" sz="1200" dirty="0">
                <a:solidFill>
                  <a:srgbClr val="000000"/>
                </a:solidFill>
                <a:latin typeface="Calibri" pitchFamily="34" charset="0"/>
              </a:rPr>
              <a:t>Parents distracted by Bereavements/Illnesses</a:t>
            </a:r>
          </a:p>
          <a:p>
            <a:pPr fontAlgn="auto">
              <a:spcBef>
                <a:spcPts val="0"/>
              </a:spcBef>
              <a:spcAft>
                <a:spcPts val="0"/>
              </a:spcAft>
              <a:defRPr/>
            </a:pPr>
            <a:r>
              <a:rPr lang="en-IE" sz="1200" dirty="0">
                <a:solidFill>
                  <a:srgbClr val="000000"/>
                </a:solidFill>
                <a:latin typeface="Calibri" pitchFamily="34" charset="0"/>
              </a:rPr>
              <a:t>Parents distancing/Not Communicating (Lifecycle Issues)</a:t>
            </a:r>
          </a:p>
          <a:p>
            <a:pPr fontAlgn="auto">
              <a:spcBef>
                <a:spcPts val="0"/>
              </a:spcBef>
              <a:spcAft>
                <a:spcPts val="0"/>
              </a:spcAft>
              <a:defRPr/>
            </a:pPr>
            <a:r>
              <a:rPr lang="en-IE" sz="1200" dirty="0">
                <a:solidFill>
                  <a:srgbClr val="000000"/>
                </a:solidFill>
                <a:latin typeface="Calibri" pitchFamily="34" charset="0"/>
              </a:rPr>
              <a:t>Eldest Have sense of Entitlement (Were Indulged)</a:t>
            </a:r>
          </a:p>
        </p:txBody>
      </p:sp>
      <p:sp>
        <p:nvSpPr>
          <p:cNvPr id="80" name="TextBox 79"/>
          <p:cNvSpPr txBox="1"/>
          <p:nvPr/>
        </p:nvSpPr>
        <p:spPr>
          <a:xfrm>
            <a:off x="7583488" y="1747838"/>
            <a:ext cx="1525587" cy="2538412"/>
          </a:xfrm>
          <a:prstGeom prst="rect">
            <a:avLst/>
          </a:prstGeom>
          <a:noFill/>
          <a:ln>
            <a:solidFill>
              <a:schemeClr val="bg2">
                <a:lumMod val="75000"/>
              </a:schemeClr>
            </a:solidFill>
          </a:ln>
        </p:spPr>
        <p:txBody>
          <a:bodyPr wrap="none">
            <a:spAutoFit/>
          </a:bodyPr>
          <a:lstStyle/>
          <a:p>
            <a:pPr fontAlgn="auto">
              <a:spcBef>
                <a:spcPts val="0"/>
              </a:spcBef>
              <a:spcAft>
                <a:spcPts val="0"/>
              </a:spcAft>
              <a:defRPr/>
            </a:pPr>
            <a:r>
              <a:rPr lang="en-IE" sz="1050" b="1" u="sng" dirty="0">
                <a:solidFill>
                  <a:srgbClr val="000000"/>
                </a:solidFill>
                <a:latin typeface="+mn-lt"/>
              </a:rPr>
              <a:t>Sessions</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Parents &amp; YPP</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Family without YPP</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YPP alone</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Family without YPP</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YPP Alone</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Mother + youngest</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Father Alone</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YPP alone</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Parents together x 2</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YPP alone</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YPP alone</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Family without YPP</a:t>
            </a:r>
          </a:p>
          <a:p>
            <a:pPr marL="228600" indent="-228600" fontAlgn="auto">
              <a:spcBef>
                <a:spcPts val="0"/>
              </a:spcBef>
              <a:spcAft>
                <a:spcPts val="0"/>
              </a:spcAft>
              <a:buFont typeface="+mj-lt"/>
              <a:buAutoNum type="arabicPeriod"/>
              <a:defRPr/>
            </a:pPr>
            <a:r>
              <a:rPr lang="en-IE" sz="1050" dirty="0">
                <a:solidFill>
                  <a:srgbClr val="000000"/>
                </a:solidFill>
                <a:latin typeface="Calibri" pitchFamily="34" charset="0"/>
              </a:rPr>
              <a:t>Entire family</a:t>
            </a:r>
          </a:p>
          <a:p>
            <a:pPr fontAlgn="auto">
              <a:spcBef>
                <a:spcPts val="0"/>
              </a:spcBef>
              <a:spcAft>
                <a:spcPts val="0"/>
              </a:spcAft>
              <a:defRPr/>
            </a:pPr>
            <a:r>
              <a:rPr lang="en-IE" sz="1200" dirty="0">
                <a:solidFill>
                  <a:srgbClr val="000000"/>
                </a:solidFill>
                <a:latin typeface="Calibri" pitchFamily="34" charset="0"/>
              </a:rPr>
              <a:t>(Timeline 7months)</a:t>
            </a:r>
          </a:p>
        </p:txBody>
      </p:sp>
      <p:sp>
        <p:nvSpPr>
          <p:cNvPr id="38" name="Rectangle 37"/>
          <p:cNvSpPr/>
          <p:nvPr/>
        </p:nvSpPr>
        <p:spPr>
          <a:xfrm>
            <a:off x="1657350" y="3355975"/>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21</a:t>
            </a:r>
          </a:p>
        </p:txBody>
      </p:sp>
      <p:sp>
        <p:nvSpPr>
          <p:cNvPr id="58" name="Rectangle 57"/>
          <p:cNvSpPr/>
          <p:nvPr/>
        </p:nvSpPr>
        <p:spPr>
          <a:xfrm>
            <a:off x="4292600" y="15081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chemeClr val="tx1"/>
                </a:solidFill>
              </a:rPr>
              <a:t>X</a:t>
            </a:r>
          </a:p>
        </p:txBody>
      </p:sp>
      <p:cxnSp>
        <p:nvCxnSpPr>
          <p:cNvPr id="31" name="Straight Connector 30"/>
          <p:cNvCxnSpPr>
            <a:stCxn id="58" idx="2"/>
          </p:cNvCxnSpPr>
          <p:nvPr/>
        </p:nvCxnSpPr>
        <p:spPr>
          <a:xfrm>
            <a:off x="4521200" y="608013"/>
            <a:ext cx="0" cy="42068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45488" y="608013"/>
            <a:ext cx="0" cy="42068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84688" y="1050925"/>
            <a:ext cx="38608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70" idx="0"/>
          </p:cNvCxnSpPr>
          <p:nvPr/>
        </p:nvCxnSpPr>
        <p:spPr>
          <a:xfrm>
            <a:off x="8161338" y="1014413"/>
            <a:ext cx="0" cy="29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83" idx="0"/>
          </p:cNvCxnSpPr>
          <p:nvPr/>
        </p:nvCxnSpPr>
        <p:spPr>
          <a:xfrm>
            <a:off x="7224713" y="1062038"/>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168900" y="1050925"/>
            <a:ext cx="0" cy="155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780088" y="3394075"/>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14</a:t>
            </a:r>
          </a:p>
        </p:txBody>
      </p:sp>
      <p:sp>
        <p:nvSpPr>
          <p:cNvPr id="70" name="Rectangle 69"/>
          <p:cNvSpPr/>
          <p:nvPr/>
        </p:nvSpPr>
        <p:spPr>
          <a:xfrm>
            <a:off x="7999413" y="1311275"/>
            <a:ext cx="323850" cy="32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71" name="Oval 70"/>
          <p:cNvSpPr/>
          <p:nvPr/>
        </p:nvSpPr>
        <p:spPr>
          <a:xfrm>
            <a:off x="5981700" y="2074863"/>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46</a:t>
            </a:r>
          </a:p>
        </p:txBody>
      </p:sp>
      <p:cxnSp>
        <p:nvCxnSpPr>
          <p:cNvPr id="81" name="Straight Connector 80"/>
          <p:cNvCxnSpPr/>
          <p:nvPr/>
        </p:nvCxnSpPr>
        <p:spPr>
          <a:xfrm>
            <a:off x="1885950" y="3033713"/>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282950" y="3033713"/>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7062788" y="1300163"/>
            <a:ext cx="323850" cy="32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84" name="Oval 83"/>
          <p:cNvSpPr/>
          <p:nvPr/>
        </p:nvSpPr>
        <p:spPr>
          <a:xfrm>
            <a:off x="2995613" y="3343275"/>
            <a:ext cx="574675"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chemeClr val="tx1"/>
                </a:solidFill>
              </a:rPr>
              <a:t>19</a:t>
            </a:r>
          </a:p>
        </p:txBody>
      </p:sp>
      <p:sp>
        <p:nvSpPr>
          <p:cNvPr id="73" name="Rectangle 72"/>
          <p:cNvSpPr/>
          <p:nvPr/>
        </p:nvSpPr>
        <p:spPr>
          <a:xfrm>
            <a:off x="4292600" y="3338513"/>
            <a:ext cx="4572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17</a:t>
            </a:r>
          </a:p>
        </p:txBody>
      </p:sp>
      <p:cxnSp>
        <p:nvCxnSpPr>
          <p:cNvPr id="75" name="Straight Connector 74"/>
          <p:cNvCxnSpPr/>
          <p:nvPr/>
        </p:nvCxnSpPr>
        <p:spPr>
          <a:xfrm>
            <a:off x="4521200" y="3024188"/>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4791075" y="3506788"/>
            <a:ext cx="982663" cy="314325"/>
          </a:xfrm>
          <a:custGeom>
            <a:avLst/>
            <a:gdLst>
              <a:gd name="connsiteX0" fmla="*/ 0 w 982718"/>
              <a:gd name="connsiteY0" fmla="*/ 177421 h 313898"/>
              <a:gd name="connsiteX1" fmla="*/ 122830 w 982718"/>
              <a:gd name="connsiteY1" fmla="*/ 40943 h 313898"/>
              <a:gd name="connsiteX2" fmla="*/ 150126 w 982718"/>
              <a:gd name="connsiteY2" fmla="*/ 0 h 313898"/>
              <a:gd name="connsiteX3" fmla="*/ 204717 w 982718"/>
              <a:gd name="connsiteY3" fmla="*/ 122829 h 313898"/>
              <a:gd name="connsiteX4" fmla="*/ 218364 w 982718"/>
              <a:gd name="connsiteY4" fmla="*/ 163773 h 313898"/>
              <a:gd name="connsiteX5" fmla="*/ 245660 w 982718"/>
              <a:gd name="connsiteY5" fmla="*/ 204716 h 313898"/>
              <a:gd name="connsiteX6" fmla="*/ 286603 w 982718"/>
              <a:gd name="connsiteY6" fmla="*/ 177421 h 313898"/>
              <a:gd name="connsiteX7" fmla="*/ 300251 w 982718"/>
              <a:gd name="connsiteY7" fmla="*/ 136477 h 313898"/>
              <a:gd name="connsiteX8" fmla="*/ 341194 w 982718"/>
              <a:gd name="connsiteY8" fmla="*/ 95534 h 313898"/>
              <a:gd name="connsiteX9" fmla="*/ 382137 w 982718"/>
              <a:gd name="connsiteY9" fmla="*/ 13647 h 313898"/>
              <a:gd name="connsiteX10" fmla="*/ 409433 w 982718"/>
              <a:gd name="connsiteY10" fmla="*/ 95534 h 313898"/>
              <a:gd name="connsiteX11" fmla="*/ 436729 w 982718"/>
              <a:gd name="connsiteY11" fmla="*/ 136477 h 313898"/>
              <a:gd name="connsiteX12" fmla="*/ 464024 w 982718"/>
              <a:gd name="connsiteY12" fmla="*/ 218364 h 313898"/>
              <a:gd name="connsiteX13" fmla="*/ 518615 w 982718"/>
              <a:gd name="connsiteY13" fmla="*/ 136477 h 313898"/>
              <a:gd name="connsiteX14" fmla="*/ 586854 w 982718"/>
              <a:gd name="connsiteY14" fmla="*/ 68238 h 313898"/>
              <a:gd name="connsiteX15" fmla="*/ 600502 w 982718"/>
              <a:gd name="connsiteY15" fmla="*/ 27295 h 313898"/>
              <a:gd name="connsiteX16" fmla="*/ 668740 w 982718"/>
              <a:gd name="connsiteY16" fmla="*/ 150125 h 313898"/>
              <a:gd name="connsiteX17" fmla="*/ 682388 w 982718"/>
              <a:gd name="connsiteY17" fmla="*/ 191068 h 313898"/>
              <a:gd name="connsiteX18" fmla="*/ 696036 w 982718"/>
              <a:gd name="connsiteY18" fmla="*/ 232012 h 313898"/>
              <a:gd name="connsiteX19" fmla="*/ 723332 w 982718"/>
              <a:gd name="connsiteY19" fmla="*/ 191068 h 313898"/>
              <a:gd name="connsiteX20" fmla="*/ 791570 w 982718"/>
              <a:gd name="connsiteY20" fmla="*/ 68238 h 313898"/>
              <a:gd name="connsiteX21" fmla="*/ 832514 w 982718"/>
              <a:gd name="connsiteY21" fmla="*/ 54591 h 313898"/>
              <a:gd name="connsiteX22" fmla="*/ 846161 w 982718"/>
              <a:gd name="connsiteY22" fmla="*/ 163773 h 313898"/>
              <a:gd name="connsiteX23" fmla="*/ 859809 w 982718"/>
              <a:gd name="connsiteY23" fmla="*/ 204716 h 313898"/>
              <a:gd name="connsiteX24" fmla="*/ 887105 w 982718"/>
              <a:gd name="connsiteY24" fmla="*/ 313898 h 313898"/>
              <a:gd name="connsiteX25" fmla="*/ 914400 w 982718"/>
              <a:gd name="connsiteY25" fmla="*/ 272955 h 313898"/>
              <a:gd name="connsiteX26" fmla="*/ 941696 w 982718"/>
              <a:gd name="connsiteY26" fmla="*/ 191068 h 313898"/>
              <a:gd name="connsiteX27" fmla="*/ 982639 w 982718"/>
              <a:gd name="connsiteY27" fmla="*/ 150125 h 31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2718" h="313898">
                <a:moveTo>
                  <a:pt x="0" y="177421"/>
                </a:moveTo>
                <a:cubicBezTo>
                  <a:pt x="93856" y="102335"/>
                  <a:pt x="52080" y="147067"/>
                  <a:pt x="122830" y="40943"/>
                </a:cubicBezTo>
                <a:lnTo>
                  <a:pt x="150126" y="0"/>
                </a:lnTo>
                <a:cubicBezTo>
                  <a:pt x="193379" y="64881"/>
                  <a:pt x="172236" y="25386"/>
                  <a:pt x="204717" y="122829"/>
                </a:cubicBezTo>
                <a:cubicBezTo>
                  <a:pt x="209266" y="136477"/>
                  <a:pt x="210384" y="151803"/>
                  <a:pt x="218364" y="163773"/>
                </a:cubicBezTo>
                <a:lnTo>
                  <a:pt x="245660" y="204716"/>
                </a:lnTo>
                <a:cubicBezTo>
                  <a:pt x="259308" y="195618"/>
                  <a:pt x="276357" y="190229"/>
                  <a:pt x="286603" y="177421"/>
                </a:cubicBezTo>
                <a:cubicBezTo>
                  <a:pt x="295590" y="166187"/>
                  <a:pt x="292271" y="148447"/>
                  <a:pt x="300251" y="136477"/>
                </a:cubicBezTo>
                <a:cubicBezTo>
                  <a:pt x="310957" y="120418"/>
                  <a:pt x="327546" y="109182"/>
                  <a:pt x="341194" y="95534"/>
                </a:cubicBezTo>
                <a:cubicBezTo>
                  <a:pt x="341466" y="94719"/>
                  <a:pt x="368028" y="3065"/>
                  <a:pt x="382137" y="13647"/>
                </a:cubicBezTo>
                <a:cubicBezTo>
                  <a:pt x="405155" y="30910"/>
                  <a:pt x="400334" y="68238"/>
                  <a:pt x="409433" y="95534"/>
                </a:cubicBezTo>
                <a:cubicBezTo>
                  <a:pt x="414620" y="111095"/>
                  <a:pt x="427630" y="122829"/>
                  <a:pt x="436729" y="136477"/>
                </a:cubicBezTo>
                <a:lnTo>
                  <a:pt x="464024" y="218364"/>
                </a:lnTo>
                <a:cubicBezTo>
                  <a:pt x="474398" y="249486"/>
                  <a:pt x="500418" y="163773"/>
                  <a:pt x="518615" y="136477"/>
                </a:cubicBezTo>
                <a:cubicBezTo>
                  <a:pt x="555008" y="81887"/>
                  <a:pt x="532265" y="104632"/>
                  <a:pt x="586854" y="68238"/>
                </a:cubicBezTo>
                <a:cubicBezTo>
                  <a:pt x="591403" y="54590"/>
                  <a:pt x="586116" y="27295"/>
                  <a:pt x="600502" y="27295"/>
                </a:cubicBezTo>
                <a:cubicBezTo>
                  <a:pt x="641361" y="27295"/>
                  <a:pt x="665795" y="141291"/>
                  <a:pt x="668740" y="150125"/>
                </a:cubicBezTo>
                <a:lnTo>
                  <a:pt x="682388" y="191068"/>
                </a:lnTo>
                <a:lnTo>
                  <a:pt x="696036" y="232012"/>
                </a:lnTo>
                <a:cubicBezTo>
                  <a:pt x="705135" y="218364"/>
                  <a:pt x="715996" y="205739"/>
                  <a:pt x="723332" y="191068"/>
                </a:cubicBezTo>
                <a:cubicBezTo>
                  <a:pt x="742559" y="152613"/>
                  <a:pt x="739930" y="85450"/>
                  <a:pt x="791570" y="68238"/>
                </a:cubicBezTo>
                <a:lnTo>
                  <a:pt x="832514" y="54591"/>
                </a:lnTo>
                <a:cubicBezTo>
                  <a:pt x="837063" y="90985"/>
                  <a:pt x="839600" y="127687"/>
                  <a:pt x="846161" y="163773"/>
                </a:cubicBezTo>
                <a:cubicBezTo>
                  <a:pt x="848734" y="177927"/>
                  <a:pt x="856320" y="190760"/>
                  <a:pt x="859809" y="204716"/>
                </a:cubicBezTo>
                <a:lnTo>
                  <a:pt x="887105" y="313898"/>
                </a:lnTo>
                <a:cubicBezTo>
                  <a:pt x="896203" y="300250"/>
                  <a:pt x="907738" y="287944"/>
                  <a:pt x="914400" y="272955"/>
                </a:cubicBezTo>
                <a:cubicBezTo>
                  <a:pt x="926085" y="246663"/>
                  <a:pt x="917756" y="207028"/>
                  <a:pt x="941696" y="191068"/>
                </a:cubicBezTo>
                <a:cubicBezTo>
                  <a:pt x="986424" y="161250"/>
                  <a:pt x="982639" y="180175"/>
                  <a:pt x="982639" y="15012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a:p>
        </p:txBody>
      </p:sp>
      <p:cxnSp>
        <p:nvCxnSpPr>
          <p:cNvPr id="23" name="Straight Connector 22"/>
          <p:cNvCxnSpPr/>
          <p:nvPr/>
        </p:nvCxnSpPr>
        <p:spPr>
          <a:xfrm>
            <a:off x="4749800" y="3394075"/>
            <a:ext cx="1023938" cy="1127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49800" y="3732213"/>
            <a:ext cx="1023938" cy="80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4" idx="6"/>
            <a:endCxn id="73" idx="1"/>
          </p:cNvCxnSpPr>
          <p:nvPr/>
        </p:nvCxnSpPr>
        <p:spPr>
          <a:xfrm flipV="1">
            <a:off x="3570288" y="3567113"/>
            <a:ext cx="722312" cy="428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5" idx="3"/>
          </p:cNvCxnSpPr>
          <p:nvPr/>
        </p:nvCxnSpPr>
        <p:spPr>
          <a:xfrm>
            <a:off x="1349375" y="2211388"/>
            <a:ext cx="2943225" cy="11826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3" idx="0"/>
            <a:endCxn id="71" idx="2"/>
          </p:cNvCxnSpPr>
          <p:nvPr/>
        </p:nvCxnSpPr>
        <p:spPr>
          <a:xfrm flipV="1">
            <a:off x="4521200" y="2341563"/>
            <a:ext cx="1460500" cy="9969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799013" y="2590800"/>
            <a:ext cx="1316037" cy="8524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4791075" y="2470150"/>
            <a:ext cx="1282700" cy="914400"/>
          </a:xfrm>
          <a:custGeom>
            <a:avLst/>
            <a:gdLst>
              <a:gd name="connsiteX0" fmla="*/ 0 w 1282969"/>
              <a:gd name="connsiteY0" fmla="*/ 914400 h 914400"/>
              <a:gd name="connsiteX1" fmla="*/ 81887 w 1282969"/>
              <a:gd name="connsiteY1" fmla="*/ 805218 h 914400"/>
              <a:gd name="connsiteX2" fmla="*/ 136478 w 1282969"/>
              <a:gd name="connsiteY2" fmla="*/ 682388 h 914400"/>
              <a:gd name="connsiteX3" fmla="*/ 218364 w 1282969"/>
              <a:gd name="connsiteY3" fmla="*/ 736979 h 914400"/>
              <a:gd name="connsiteX4" fmla="*/ 259308 w 1282969"/>
              <a:gd name="connsiteY4" fmla="*/ 764274 h 914400"/>
              <a:gd name="connsiteX5" fmla="*/ 300251 w 1282969"/>
              <a:gd name="connsiteY5" fmla="*/ 777922 h 914400"/>
              <a:gd name="connsiteX6" fmla="*/ 354842 w 1282969"/>
              <a:gd name="connsiteY6" fmla="*/ 655092 h 914400"/>
              <a:gd name="connsiteX7" fmla="*/ 368490 w 1282969"/>
              <a:gd name="connsiteY7" fmla="*/ 614149 h 914400"/>
              <a:gd name="connsiteX8" fmla="*/ 395785 w 1282969"/>
              <a:gd name="connsiteY8" fmla="*/ 573206 h 914400"/>
              <a:gd name="connsiteX9" fmla="*/ 409433 w 1282969"/>
              <a:gd name="connsiteY9" fmla="*/ 504967 h 914400"/>
              <a:gd name="connsiteX10" fmla="*/ 450376 w 1282969"/>
              <a:gd name="connsiteY10" fmla="*/ 532262 h 914400"/>
              <a:gd name="connsiteX11" fmla="*/ 491320 w 1282969"/>
              <a:gd name="connsiteY11" fmla="*/ 545910 h 914400"/>
              <a:gd name="connsiteX12" fmla="*/ 573206 w 1282969"/>
              <a:gd name="connsiteY12" fmla="*/ 586854 h 914400"/>
              <a:gd name="connsiteX13" fmla="*/ 614149 w 1282969"/>
              <a:gd name="connsiteY13" fmla="*/ 573206 h 914400"/>
              <a:gd name="connsiteX14" fmla="*/ 641445 w 1282969"/>
              <a:gd name="connsiteY14" fmla="*/ 491319 h 914400"/>
              <a:gd name="connsiteX15" fmla="*/ 655093 w 1282969"/>
              <a:gd name="connsiteY15" fmla="*/ 450376 h 914400"/>
              <a:gd name="connsiteX16" fmla="*/ 668740 w 1282969"/>
              <a:gd name="connsiteY16" fmla="*/ 327546 h 914400"/>
              <a:gd name="connsiteX17" fmla="*/ 791570 w 1282969"/>
              <a:gd name="connsiteY17" fmla="*/ 382137 h 914400"/>
              <a:gd name="connsiteX18" fmla="*/ 832514 w 1282969"/>
              <a:gd name="connsiteY18" fmla="*/ 395785 h 914400"/>
              <a:gd name="connsiteX19" fmla="*/ 873457 w 1282969"/>
              <a:gd name="connsiteY19" fmla="*/ 382137 h 914400"/>
              <a:gd name="connsiteX20" fmla="*/ 928048 w 1282969"/>
              <a:gd name="connsiteY20" fmla="*/ 204716 h 914400"/>
              <a:gd name="connsiteX21" fmla="*/ 941696 w 1282969"/>
              <a:gd name="connsiteY21" fmla="*/ 245659 h 914400"/>
              <a:gd name="connsiteX22" fmla="*/ 1023582 w 1282969"/>
              <a:gd name="connsiteY22" fmla="*/ 286603 h 914400"/>
              <a:gd name="connsiteX23" fmla="*/ 1050878 w 1282969"/>
              <a:gd name="connsiteY23" fmla="*/ 245659 h 914400"/>
              <a:gd name="connsiteX24" fmla="*/ 1091821 w 1282969"/>
              <a:gd name="connsiteY24" fmla="*/ 109182 h 914400"/>
              <a:gd name="connsiteX25" fmla="*/ 1119117 w 1282969"/>
              <a:gd name="connsiteY25" fmla="*/ 0 h 914400"/>
              <a:gd name="connsiteX26" fmla="*/ 1146412 w 1282969"/>
              <a:gd name="connsiteY26" fmla="*/ 40943 h 914400"/>
              <a:gd name="connsiteX27" fmla="*/ 1201003 w 1282969"/>
              <a:gd name="connsiteY27" fmla="*/ 54591 h 914400"/>
              <a:gd name="connsiteX28" fmla="*/ 1241946 w 1282969"/>
              <a:gd name="connsiteY28" fmla="*/ 68239 h 914400"/>
              <a:gd name="connsiteX29" fmla="*/ 1282890 w 1282969"/>
              <a:gd name="connsiteY29" fmla="*/ 10918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82969" h="914400">
                <a:moveTo>
                  <a:pt x="0" y="914400"/>
                </a:moveTo>
                <a:cubicBezTo>
                  <a:pt x="6956" y="905705"/>
                  <a:pt x="71025" y="829657"/>
                  <a:pt x="81887" y="805218"/>
                </a:cubicBezTo>
                <a:cubicBezTo>
                  <a:pt x="146852" y="659047"/>
                  <a:pt x="74704" y="775047"/>
                  <a:pt x="136478" y="682388"/>
                </a:cubicBezTo>
                <a:lnTo>
                  <a:pt x="218364" y="736979"/>
                </a:lnTo>
                <a:cubicBezTo>
                  <a:pt x="232012" y="746078"/>
                  <a:pt x="243747" y="759087"/>
                  <a:pt x="259308" y="764274"/>
                </a:cubicBezTo>
                <a:lnTo>
                  <a:pt x="300251" y="777922"/>
                </a:lnTo>
                <a:cubicBezTo>
                  <a:pt x="343506" y="713039"/>
                  <a:pt x="322359" y="752540"/>
                  <a:pt x="354842" y="655092"/>
                </a:cubicBezTo>
                <a:cubicBezTo>
                  <a:pt x="359391" y="641444"/>
                  <a:pt x="360510" y="626119"/>
                  <a:pt x="368490" y="614149"/>
                </a:cubicBezTo>
                <a:lnTo>
                  <a:pt x="395785" y="573206"/>
                </a:lnTo>
                <a:cubicBezTo>
                  <a:pt x="400334" y="550460"/>
                  <a:pt x="390876" y="518885"/>
                  <a:pt x="409433" y="504967"/>
                </a:cubicBezTo>
                <a:cubicBezTo>
                  <a:pt x="422555" y="495125"/>
                  <a:pt x="435705" y="524927"/>
                  <a:pt x="450376" y="532262"/>
                </a:cubicBezTo>
                <a:cubicBezTo>
                  <a:pt x="463243" y="538696"/>
                  <a:pt x="477672" y="541361"/>
                  <a:pt x="491320" y="545910"/>
                </a:cubicBezTo>
                <a:cubicBezTo>
                  <a:pt x="512020" y="559711"/>
                  <a:pt x="544954" y="586854"/>
                  <a:pt x="573206" y="586854"/>
                </a:cubicBezTo>
                <a:cubicBezTo>
                  <a:pt x="587592" y="586854"/>
                  <a:pt x="600501" y="577755"/>
                  <a:pt x="614149" y="573206"/>
                </a:cubicBezTo>
                <a:lnTo>
                  <a:pt x="641445" y="491319"/>
                </a:lnTo>
                <a:lnTo>
                  <a:pt x="655093" y="450376"/>
                </a:lnTo>
                <a:cubicBezTo>
                  <a:pt x="659642" y="409433"/>
                  <a:pt x="639611" y="356675"/>
                  <a:pt x="668740" y="327546"/>
                </a:cubicBezTo>
                <a:cubicBezTo>
                  <a:pt x="692213" y="304073"/>
                  <a:pt x="768858" y="370781"/>
                  <a:pt x="791570" y="382137"/>
                </a:cubicBezTo>
                <a:cubicBezTo>
                  <a:pt x="804437" y="388571"/>
                  <a:pt x="818866" y="391236"/>
                  <a:pt x="832514" y="395785"/>
                </a:cubicBezTo>
                <a:cubicBezTo>
                  <a:pt x="846162" y="391236"/>
                  <a:pt x="869968" y="396093"/>
                  <a:pt x="873457" y="382137"/>
                </a:cubicBezTo>
                <a:cubicBezTo>
                  <a:pt x="922937" y="184216"/>
                  <a:pt x="821869" y="133931"/>
                  <a:pt x="928048" y="204716"/>
                </a:cubicBezTo>
                <a:cubicBezTo>
                  <a:pt x="932597" y="218364"/>
                  <a:pt x="932709" y="234425"/>
                  <a:pt x="941696" y="245659"/>
                </a:cubicBezTo>
                <a:cubicBezTo>
                  <a:pt x="960938" y="269711"/>
                  <a:pt x="996610" y="277612"/>
                  <a:pt x="1023582" y="286603"/>
                </a:cubicBezTo>
                <a:cubicBezTo>
                  <a:pt x="1032681" y="272955"/>
                  <a:pt x="1044216" y="260648"/>
                  <a:pt x="1050878" y="245659"/>
                </a:cubicBezTo>
                <a:cubicBezTo>
                  <a:pt x="1076823" y="187283"/>
                  <a:pt x="1075942" y="164758"/>
                  <a:pt x="1091821" y="109182"/>
                </a:cubicBezTo>
                <a:cubicBezTo>
                  <a:pt x="1119799" y="11260"/>
                  <a:pt x="1091369" y="138737"/>
                  <a:pt x="1119117" y="0"/>
                </a:cubicBezTo>
                <a:cubicBezTo>
                  <a:pt x="1128215" y="13648"/>
                  <a:pt x="1132764" y="31845"/>
                  <a:pt x="1146412" y="40943"/>
                </a:cubicBezTo>
                <a:cubicBezTo>
                  <a:pt x="1162019" y="51348"/>
                  <a:pt x="1182968" y="49438"/>
                  <a:pt x="1201003" y="54591"/>
                </a:cubicBezTo>
                <a:cubicBezTo>
                  <a:pt x="1214835" y="58543"/>
                  <a:pt x="1229079" y="61805"/>
                  <a:pt x="1241946" y="68239"/>
                </a:cubicBezTo>
                <a:cubicBezTo>
                  <a:pt x="1286675" y="90603"/>
                  <a:pt x="1282890" y="81199"/>
                  <a:pt x="1282890" y="10918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a:p>
        </p:txBody>
      </p:sp>
      <p:cxnSp>
        <p:nvCxnSpPr>
          <p:cNvPr id="20" name="Elbow Connector 19"/>
          <p:cNvCxnSpPr/>
          <p:nvPr/>
        </p:nvCxnSpPr>
        <p:spPr>
          <a:xfrm rot="16200000" flipH="1">
            <a:off x="6951663" y="1335087"/>
            <a:ext cx="20638" cy="557213"/>
          </a:xfrm>
          <a:prstGeom prst="bentConnector3">
            <a:avLst>
              <a:gd name="adj1" fmla="val 113570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6200000" flipH="1">
            <a:off x="4905375" y="1279526"/>
            <a:ext cx="22225" cy="558800"/>
          </a:xfrm>
          <a:prstGeom prst="bentConnector3">
            <a:avLst>
              <a:gd name="adj1" fmla="val 113570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810375" y="1997075"/>
            <a:ext cx="107950" cy="107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cxnSp>
        <p:nvCxnSpPr>
          <p:cNvPr id="28" name="Straight Connector 27"/>
          <p:cNvCxnSpPr/>
          <p:nvPr/>
        </p:nvCxnSpPr>
        <p:spPr>
          <a:xfrm>
            <a:off x="6853238" y="1930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175500" y="1863725"/>
            <a:ext cx="0" cy="119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865938" y="1863725"/>
            <a:ext cx="0" cy="119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006975" y="1803400"/>
            <a:ext cx="0" cy="212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748213" y="1803400"/>
            <a:ext cx="0" cy="212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181600" y="1816100"/>
            <a:ext cx="0" cy="147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4694238" y="1982788"/>
            <a:ext cx="107950" cy="107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85" name="Rectangle 84"/>
          <p:cNvSpPr/>
          <p:nvPr/>
        </p:nvSpPr>
        <p:spPr>
          <a:xfrm flipH="1">
            <a:off x="4954588" y="2016125"/>
            <a:ext cx="107950" cy="107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86" name="Oval 85"/>
          <p:cNvSpPr/>
          <p:nvPr/>
        </p:nvSpPr>
        <p:spPr>
          <a:xfrm>
            <a:off x="6557963" y="1422400"/>
            <a:ext cx="252412" cy="2524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89" name="Oval 88"/>
          <p:cNvSpPr/>
          <p:nvPr/>
        </p:nvSpPr>
        <p:spPr>
          <a:xfrm flipV="1">
            <a:off x="7137400" y="2016125"/>
            <a:ext cx="107950" cy="107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92" name="Oval 91"/>
          <p:cNvSpPr/>
          <p:nvPr/>
        </p:nvSpPr>
        <p:spPr>
          <a:xfrm>
            <a:off x="5141913" y="1943100"/>
            <a:ext cx="107950" cy="107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93" name="Rectangle 92"/>
          <p:cNvSpPr/>
          <p:nvPr/>
        </p:nvSpPr>
        <p:spPr>
          <a:xfrm>
            <a:off x="4537075" y="1328738"/>
            <a:ext cx="252413" cy="252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94" name="Freeform 93"/>
          <p:cNvSpPr/>
          <p:nvPr/>
        </p:nvSpPr>
        <p:spPr>
          <a:xfrm>
            <a:off x="623888" y="1882775"/>
            <a:ext cx="6059487" cy="2122488"/>
          </a:xfrm>
          <a:custGeom>
            <a:avLst/>
            <a:gdLst>
              <a:gd name="connsiteX0" fmla="*/ 1943 w 6252617"/>
              <a:gd name="connsiteY0" fmla="*/ 1419367 h 2842644"/>
              <a:gd name="connsiteX1" fmla="*/ 15591 w 6252617"/>
              <a:gd name="connsiteY1" fmla="*/ 723331 h 2842644"/>
              <a:gd name="connsiteX2" fmla="*/ 42886 w 6252617"/>
              <a:gd name="connsiteY2" fmla="*/ 491319 h 2842644"/>
              <a:gd name="connsiteX3" fmla="*/ 70182 w 6252617"/>
              <a:gd name="connsiteY3" fmla="*/ 286603 h 2842644"/>
              <a:gd name="connsiteX4" fmla="*/ 83829 w 6252617"/>
              <a:gd name="connsiteY4" fmla="*/ 191069 h 2842644"/>
              <a:gd name="connsiteX5" fmla="*/ 111125 w 6252617"/>
              <a:gd name="connsiteY5" fmla="*/ 109182 h 2842644"/>
              <a:gd name="connsiteX6" fmla="*/ 193011 w 6252617"/>
              <a:gd name="connsiteY6" fmla="*/ 54591 h 2842644"/>
              <a:gd name="connsiteX7" fmla="*/ 329489 w 6252617"/>
              <a:gd name="connsiteY7" fmla="*/ 27296 h 2842644"/>
              <a:gd name="connsiteX8" fmla="*/ 534206 w 6252617"/>
              <a:gd name="connsiteY8" fmla="*/ 0 h 2842644"/>
              <a:gd name="connsiteX9" fmla="*/ 697979 w 6252617"/>
              <a:gd name="connsiteY9" fmla="*/ 13648 h 2842644"/>
              <a:gd name="connsiteX10" fmla="*/ 861752 w 6252617"/>
              <a:gd name="connsiteY10" fmla="*/ 54591 h 2842644"/>
              <a:gd name="connsiteX11" fmla="*/ 1052820 w 6252617"/>
              <a:gd name="connsiteY11" fmla="*/ 68239 h 2842644"/>
              <a:gd name="connsiteX12" fmla="*/ 1271185 w 6252617"/>
              <a:gd name="connsiteY12" fmla="*/ 163773 h 2842644"/>
              <a:gd name="connsiteX13" fmla="*/ 1353071 w 6252617"/>
              <a:gd name="connsiteY13" fmla="*/ 177421 h 2842644"/>
              <a:gd name="connsiteX14" fmla="*/ 1394014 w 6252617"/>
              <a:gd name="connsiteY14" fmla="*/ 191069 h 2842644"/>
              <a:gd name="connsiteX15" fmla="*/ 1489549 w 6252617"/>
              <a:gd name="connsiteY15" fmla="*/ 204716 h 2842644"/>
              <a:gd name="connsiteX16" fmla="*/ 1571435 w 6252617"/>
              <a:gd name="connsiteY16" fmla="*/ 218364 h 2842644"/>
              <a:gd name="connsiteX17" fmla="*/ 1626026 w 6252617"/>
              <a:gd name="connsiteY17" fmla="*/ 232012 h 2842644"/>
              <a:gd name="connsiteX18" fmla="*/ 1666970 w 6252617"/>
              <a:gd name="connsiteY18" fmla="*/ 245660 h 2842644"/>
              <a:gd name="connsiteX19" fmla="*/ 1748856 w 6252617"/>
              <a:gd name="connsiteY19" fmla="*/ 259308 h 2842644"/>
              <a:gd name="connsiteX20" fmla="*/ 1912629 w 6252617"/>
              <a:gd name="connsiteY20" fmla="*/ 286603 h 2842644"/>
              <a:gd name="connsiteX21" fmla="*/ 2035459 w 6252617"/>
              <a:gd name="connsiteY21" fmla="*/ 327546 h 2842644"/>
              <a:gd name="connsiteX22" fmla="*/ 2076403 w 6252617"/>
              <a:gd name="connsiteY22" fmla="*/ 341194 h 2842644"/>
              <a:gd name="connsiteX23" fmla="*/ 2117346 w 6252617"/>
              <a:gd name="connsiteY23" fmla="*/ 354842 h 2842644"/>
              <a:gd name="connsiteX24" fmla="*/ 2171937 w 6252617"/>
              <a:gd name="connsiteY24" fmla="*/ 368490 h 2842644"/>
              <a:gd name="connsiteX25" fmla="*/ 2253823 w 6252617"/>
              <a:gd name="connsiteY25" fmla="*/ 395785 h 2842644"/>
              <a:gd name="connsiteX26" fmla="*/ 2376653 w 6252617"/>
              <a:gd name="connsiteY26" fmla="*/ 409433 h 2842644"/>
              <a:gd name="connsiteX27" fmla="*/ 2458540 w 6252617"/>
              <a:gd name="connsiteY27" fmla="*/ 436728 h 2842644"/>
              <a:gd name="connsiteX28" fmla="*/ 2540426 w 6252617"/>
              <a:gd name="connsiteY28" fmla="*/ 450376 h 2842644"/>
              <a:gd name="connsiteX29" fmla="*/ 2635961 w 6252617"/>
              <a:gd name="connsiteY29" fmla="*/ 464024 h 2842644"/>
              <a:gd name="connsiteX30" fmla="*/ 2704200 w 6252617"/>
              <a:gd name="connsiteY30" fmla="*/ 477672 h 2842644"/>
              <a:gd name="connsiteX31" fmla="*/ 2786086 w 6252617"/>
              <a:gd name="connsiteY31" fmla="*/ 504967 h 2842644"/>
              <a:gd name="connsiteX32" fmla="*/ 3018098 w 6252617"/>
              <a:gd name="connsiteY32" fmla="*/ 532263 h 2842644"/>
              <a:gd name="connsiteX33" fmla="*/ 3113632 w 6252617"/>
              <a:gd name="connsiteY33" fmla="*/ 586854 h 2842644"/>
              <a:gd name="connsiteX34" fmla="*/ 3209167 w 6252617"/>
              <a:gd name="connsiteY34" fmla="*/ 600502 h 2842644"/>
              <a:gd name="connsiteX35" fmla="*/ 3277406 w 6252617"/>
              <a:gd name="connsiteY35" fmla="*/ 614149 h 2842644"/>
              <a:gd name="connsiteX36" fmla="*/ 3413883 w 6252617"/>
              <a:gd name="connsiteY36" fmla="*/ 655093 h 2842644"/>
              <a:gd name="connsiteX37" fmla="*/ 3577656 w 6252617"/>
              <a:gd name="connsiteY37" fmla="*/ 668740 h 2842644"/>
              <a:gd name="connsiteX38" fmla="*/ 3714134 w 6252617"/>
              <a:gd name="connsiteY38" fmla="*/ 682388 h 2842644"/>
              <a:gd name="connsiteX39" fmla="*/ 4164510 w 6252617"/>
              <a:gd name="connsiteY39" fmla="*/ 668740 h 2842644"/>
              <a:gd name="connsiteX40" fmla="*/ 4300988 w 6252617"/>
              <a:gd name="connsiteY40" fmla="*/ 641445 h 2842644"/>
              <a:gd name="connsiteX41" fmla="*/ 4396522 w 6252617"/>
              <a:gd name="connsiteY41" fmla="*/ 627797 h 2842644"/>
              <a:gd name="connsiteX42" fmla="*/ 4519352 w 6252617"/>
              <a:gd name="connsiteY42" fmla="*/ 573206 h 2842644"/>
              <a:gd name="connsiteX43" fmla="*/ 4546647 w 6252617"/>
              <a:gd name="connsiteY43" fmla="*/ 532263 h 2842644"/>
              <a:gd name="connsiteX44" fmla="*/ 4628534 w 6252617"/>
              <a:gd name="connsiteY44" fmla="*/ 504967 h 2842644"/>
              <a:gd name="connsiteX45" fmla="*/ 4642182 w 6252617"/>
              <a:gd name="connsiteY45" fmla="*/ 450376 h 2842644"/>
              <a:gd name="connsiteX46" fmla="*/ 4710420 w 6252617"/>
              <a:gd name="connsiteY46" fmla="*/ 436728 h 2842644"/>
              <a:gd name="connsiteX47" fmla="*/ 4751364 w 6252617"/>
              <a:gd name="connsiteY47" fmla="*/ 423081 h 2842644"/>
              <a:gd name="connsiteX48" fmla="*/ 4874194 w 6252617"/>
              <a:gd name="connsiteY48" fmla="*/ 341194 h 2842644"/>
              <a:gd name="connsiteX49" fmla="*/ 4915137 w 6252617"/>
              <a:gd name="connsiteY49" fmla="*/ 313899 h 2842644"/>
              <a:gd name="connsiteX50" fmla="*/ 4956080 w 6252617"/>
              <a:gd name="connsiteY50" fmla="*/ 300251 h 2842644"/>
              <a:gd name="connsiteX51" fmla="*/ 5037967 w 6252617"/>
              <a:gd name="connsiteY51" fmla="*/ 232012 h 2842644"/>
              <a:gd name="connsiteX52" fmla="*/ 5078910 w 6252617"/>
              <a:gd name="connsiteY52" fmla="*/ 218364 h 2842644"/>
              <a:gd name="connsiteX53" fmla="*/ 5188092 w 6252617"/>
              <a:gd name="connsiteY53" fmla="*/ 122830 h 2842644"/>
              <a:gd name="connsiteX54" fmla="*/ 5269979 w 6252617"/>
              <a:gd name="connsiteY54" fmla="*/ 95534 h 2842644"/>
              <a:gd name="connsiteX55" fmla="*/ 5597525 w 6252617"/>
              <a:gd name="connsiteY55" fmla="*/ 122830 h 2842644"/>
              <a:gd name="connsiteX56" fmla="*/ 5761298 w 6252617"/>
              <a:gd name="connsiteY56" fmla="*/ 150125 h 2842644"/>
              <a:gd name="connsiteX57" fmla="*/ 5802241 w 6252617"/>
              <a:gd name="connsiteY57" fmla="*/ 163773 h 2842644"/>
              <a:gd name="connsiteX58" fmla="*/ 5870480 w 6252617"/>
              <a:gd name="connsiteY58" fmla="*/ 232012 h 2842644"/>
              <a:gd name="connsiteX59" fmla="*/ 5911423 w 6252617"/>
              <a:gd name="connsiteY59" fmla="*/ 272955 h 2842644"/>
              <a:gd name="connsiteX60" fmla="*/ 5993310 w 6252617"/>
              <a:gd name="connsiteY60" fmla="*/ 327546 h 2842644"/>
              <a:gd name="connsiteX61" fmla="*/ 6034253 w 6252617"/>
              <a:gd name="connsiteY61" fmla="*/ 354842 h 2842644"/>
              <a:gd name="connsiteX62" fmla="*/ 6047901 w 6252617"/>
              <a:gd name="connsiteY62" fmla="*/ 395785 h 2842644"/>
              <a:gd name="connsiteX63" fmla="*/ 6102492 w 6252617"/>
              <a:gd name="connsiteY63" fmla="*/ 477672 h 2842644"/>
              <a:gd name="connsiteX64" fmla="*/ 6143435 w 6252617"/>
              <a:gd name="connsiteY64" fmla="*/ 559558 h 2842644"/>
              <a:gd name="connsiteX65" fmla="*/ 6184379 w 6252617"/>
              <a:gd name="connsiteY65" fmla="*/ 668740 h 2842644"/>
              <a:gd name="connsiteX66" fmla="*/ 6225322 w 6252617"/>
              <a:gd name="connsiteY66" fmla="*/ 777922 h 2842644"/>
              <a:gd name="connsiteX67" fmla="*/ 6238970 w 6252617"/>
              <a:gd name="connsiteY67" fmla="*/ 968991 h 2842644"/>
              <a:gd name="connsiteX68" fmla="*/ 6252617 w 6252617"/>
              <a:gd name="connsiteY68" fmla="*/ 1050878 h 2842644"/>
              <a:gd name="connsiteX69" fmla="*/ 6238970 w 6252617"/>
              <a:gd name="connsiteY69" fmla="*/ 1760561 h 2842644"/>
              <a:gd name="connsiteX70" fmla="*/ 6211674 w 6252617"/>
              <a:gd name="connsiteY70" fmla="*/ 1965278 h 2842644"/>
              <a:gd name="connsiteX71" fmla="*/ 6184379 w 6252617"/>
              <a:gd name="connsiteY71" fmla="*/ 2047164 h 2842644"/>
              <a:gd name="connsiteX72" fmla="*/ 6143435 w 6252617"/>
              <a:gd name="connsiteY72" fmla="*/ 2088108 h 2842644"/>
              <a:gd name="connsiteX73" fmla="*/ 6102492 w 6252617"/>
              <a:gd name="connsiteY73" fmla="*/ 2169994 h 2842644"/>
              <a:gd name="connsiteX74" fmla="*/ 6047901 w 6252617"/>
              <a:gd name="connsiteY74" fmla="*/ 2265528 h 2842644"/>
              <a:gd name="connsiteX75" fmla="*/ 6006958 w 6252617"/>
              <a:gd name="connsiteY75" fmla="*/ 2279176 h 2842644"/>
              <a:gd name="connsiteX76" fmla="*/ 5884128 w 6252617"/>
              <a:gd name="connsiteY76" fmla="*/ 2415654 h 2842644"/>
              <a:gd name="connsiteX77" fmla="*/ 5843185 w 6252617"/>
              <a:gd name="connsiteY77" fmla="*/ 2442949 h 2842644"/>
              <a:gd name="connsiteX78" fmla="*/ 5788594 w 6252617"/>
              <a:gd name="connsiteY78" fmla="*/ 2456597 h 2842644"/>
              <a:gd name="connsiteX79" fmla="*/ 5747650 w 6252617"/>
              <a:gd name="connsiteY79" fmla="*/ 2483893 h 2842644"/>
              <a:gd name="connsiteX80" fmla="*/ 5665764 w 6252617"/>
              <a:gd name="connsiteY80" fmla="*/ 2565779 h 2842644"/>
              <a:gd name="connsiteX81" fmla="*/ 5556582 w 6252617"/>
              <a:gd name="connsiteY81" fmla="*/ 2593075 h 2842644"/>
              <a:gd name="connsiteX82" fmla="*/ 5420104 w 6252617"/>
              <a:gd name="connsiteY82" fmla="*/ 2620370 h 2842644"/>
              <a:gd name="connsiteX83" fmla="*/ 5365513 w 6252617"/>
              <a:gd name="connsiteY83" fmla="*/ 2634018 h 2842644"/>
              <a:gd name="connsiteX84" fmla="*/ 5324570 w 6252617"/>
              <a:gd name="connsiteY84" fmla="*/ 2647666 h 2842644"/>
              <a:gd name="connsiteX85" fmla="*/ 5174444 w 6252617"/>
              <a:gd name="connsiteY85" fmla="*/ 2661313 h 2842644"/>
              <a:gd name="connsiteX86" fmla="*/ 5092558 w 6252617"/>
              <a:gd name="connsiteY86" fmla="*/ 2674961 h 2842644"/>
              <a:gd name="connsiteX87" fmla="*/ 4778659 w 6252617"/>
              <a:gd name="connsiteY87" fmla="*/ 2702257 h 2842644"/>
              <a:gd name="connsiteX88" fmla="*/ 4573943 w 6252617"/>
              <a:gd name="connsiteY88" fmla="*/ 2729552 h 2842644"/>
              <a:gd name="connsiteX89" fmla="*/ 4437465 w 6252617"/>
              <a:gd name="connsiteY89" fmla="*/ 2756848 h 2842644"/>
              <a:gd name="connsiteX90" fmla="*/ 4109919 w 6252617"/>
              <a:gd name="connsiteY90" fmla="*/ 2784143 h 2842644"/>
              <a:gd name="connsiteX91" fmla="*/ 2199232 w 6252617"/>
              <a:gd name="connsiteY91" fmla="*/ 2784143 h 2842644"/>
              <a:gd name="connsiteX92" fmla="*/ 1898982 w 6252617"/>
              <a:gd name="connsiteY92" fmla="*/ 2756848 h 2842644"/>
              <a:gd name="connsiteX93" fmla="*/ 1626026 w 6252617"/>
              <a:gd name="connsiteY93" fmla="*/ 2743200 h 2842644"/>
              <a:gd name="connsiteX94" fmla="*/ 1516844 w 6252617"/>
              <a:gd name="connsiteY94" fmla="*/ 2729552 h 2842644"/>
              <a:gd name="connsiteX95" fmla="*/ 1366719 w 6252617"/>
              <a:gd name="connsiteY95" fmla="*/ 2715905 h 2842644"/>
              <a:gd name="connsiteX96" fmla="*/ 1271185 w 6252617"/>
              <a:gd name="connsiteY96" fmla="*/ 2702257 h 2842644"/>
              <a:gd name="connsiteX97" fmla="*/ 1202946 w 6252617"/>
              <a:gd name="connsiteY97" fmla="*/ 2674961 h 2842644"/>
              <a:gd name="connsiteX98" fmla="*/ 998229 w 6252617"/>
              <a:gd name="connsiteY98" fmla="*/ 2552131 h 2842644"/>
              <a:gd name="connsiteX99" fmla="*/ 875400 w 6252617"/>
              <a:gd name="connsiteY99" fmla="*/ 2538484 h 2842644"/>
              <a:gd name="connsiteX100" fmla="*/ 793513 w 6252617"/>
              <a:gd name="connsiteY100" fmla="*/ 2483893 h 2842644"/>
              <a:gd name="connsiteX101" fmla="*/ 670683 w 6252617"/>
              <a:gd name="connsiteY101" fmla="*/ 2456597 h 2842644"/>
              <a:gd name="connsiteX102" fmla="*/ 616092 w 6252617"/>
              <a:gd name="connsiteY102" fmla="*/ 2388358 h 2842644"/>
              <a:gd name="connsiteX103" fmla="*/ 561501 w 6252617"/>
              <a:gd name="connsiteY103" fmla="*/ 2333767 h 2842644"/>
              <a:gd name="connsiteX104" fmla="*/ 547853 w 6252617"/>
              <a:gd name="connsiteY104" fmla="*/ 2279176 h 2842644"/>
              <a:gd name="connsiteX105" fmla="*/ 520558 w 6252617"/>
              <a:gd name="connsiteY105" fmla="*/ 2224585 h 2842644"/>
              <a:gd name="connsiteX106" fmla="*/ 506910 w 6252617"/>
              <a:gd name="connsiteY106" fmla="*/ 2183642 h 2842644"/>
              <a:gd name="connsiteX107" fmla="*/ 465967 w 6252617"/>
              <a:gd name="connsiteY107" fmla="*/ 2156346 h 2842644"/>
              <a:gd name="connsiteX108" fmla="*/ 452319 w 6252617"/>
              <a:gd name="connsiteY108" fmla="*/ 2060812 h 2842644"/>
              <a:gd name="connsiteX109" fmla="*/ 397728 w 6252617"/>
              <a:gd name="connsiteY109" fmla="*/ 1992573 h 2842644"/>
              <a:gd name="connsiteX110" fmla="*/ 384080 w 6252617"/>
              <a:gd name="connsiteY110" fmla="*/ 1951630 h 2842644"/>
              <a:gd name="connsiteX111" fmla="*/ 356785 w 6252617"/>
              <a:gd name="connsiteY111" fmla="*/ 1910687 h 2842644"/>
              <a:gd name="connsiteX112" fmla="*/ 329489 w 6252617"/>
              <a:gd name="connsiteY112" fmla="*/ 1801505 h 2842644"/>
              <a:gd name="connsiteX113" fmla="*/ 288546 w 6252617"/>
              <a:gd name="connsiteY113" fmla="*/ 1760561 h 2842644"/>
              <a:gd name="connsiteX114" fmla="*/ 274898 w 6252617"/>
              <a:gd name="connsiteY114" fmla="*/ 1719618 h 2842644"/>
              <a:gd name="connsiteX115" fmla="*/ 261250 w 6252617"/>
              <a:gd name="connsiteY115" fmla="*/ 1665027 h 2842644"/>
              <a:gd name="connsiteX116" fmla="*/ 206659 w 6252617"/>
              <a:gd name="connsiteY116" fmla="*/ 1610436 h 2842644"/>
              <a:gd name="connsiteX117" fmla="*/ 165716 w 6252617"/>
              <a:gd name="connsiteY117" fmla="*/ 1542197 h 2842644"/>
              <a:gd name="connsiteX118" fmla="*/ 138420 w 6252617"/>
              <a:gd name="connsiteY118" fmla="*/ 1487606 h 2842644"/>
              <a:gd name="connsiteX119" fmla="*/ 56534 w 6252617"/>
              <a:gd name="connsiteY119" fmla="*/ 1473958 h 2842644"/>
              <a:gd name="connsiteX120" fmla="*/ 1943 w 6252617"/>
              <a:gd name="connsiteY120" fmla="*/ 1419367 h 284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2617" h="2842644">
                <a:moveTo>
                  <a:pt x="1943" y="1419367"/>
                </a:moveTo>
                <a:cubicBezTo>
                  <a:pt x="-4881" y="1294263"/>
                  <a:pt x="7860" y="955259"/>
                  <a:pt x="15591" y="723331"/>
                </a:cubicBezTo>
                <a:cubicBezTo>
                  <a:pt x="16493" y="696274"/>
                  <a:pt x="39082" y="523653"/>
                  <a:pt x="42886" y="491319"/>
                </a:cubicBezTo>
                <a:cubicBezTo>
                  <a:pt x="71370" y="249210"/>
                  <a:pt x="41848" y="470774"/>
                  <a:pt x="70182" y="286603"/>
                </a:cubicBezTo>
                <a:cubicBezTo>
                  <a:pt x="75073" y="254809"/>
                  <a:pt x="76596" y="222413"/>
                  <a:pt x="83829" y="191069"/>
                </a:cubicBezTo>
                <a:cubicBezTo>
                  <a:pt x="90299" y="163034"/>
                  <a:pt x="102026" y="136478"/>
                  <a:pt x="111125" y="109182"/>
                </a:cubicBezTo>
                <a:cubicBezTo>
                  <a:pt x="121499" y="78061"/>
                  <a:pt x="161889" y="64965"/>
                  <a:pt x="193011" y="54591"/>
                </a:cubicBezTo>
                <a:cubicBezTo>
                  <a:pt x="262136" y="31549"/>
                  <a:pt x="224938" y="41236"/>
                  <a:pt x="329489" y="27296"/>
                </a:cubicBezTo>
                <a:cubicBezTo>
                  <a:pt x="593938" y="-7963"/>
                  <a:pt x="294179" y="34290"/>
                  <a:pt x="534206" y="0"/>
                </a:cubicBezTo>
                <a:cubicBezTo>
                  <a:pt x="588797" y="4549"/>
                  <a:pt x="643944" y="4642"/>
                  <a:pt x="697979" y="13648"/>
                </a:cubicBezTo>
                <a:cubicBezTo>
                  <a:pt x="961814" y="57620"/>
                  <a:pt x="601739" y="28589"/>
                  <a:pt x="861752" y="54591"/>
                </a:cubicBezTo>
                <a:cubicBezTo>
                  <a:pt x="925287" y="60945"/>
                  <a:pt x="989131" y="63690"/>
                  <a:pt x="1052820" y="68239"/>
                </a:cubicBezTo>
                <a:cubicBezTo>
                  <a:pt x="1146899" y="124686"/>
                  <a:pt x="1135914" y="123987"/>
                  <a:pt x="1271185" y="163773"/>
                </a:cubicBezTo>
                <a:cubicBezTo>
                  <a:pt x="1297732" y="171581"/>
                  <a:pt x="1326058" y="171418"/>
                  <a:pt x="1353071" y="177421"/>
                </a:cubicBezTo>
                <a:cubicBezTo>
                  <a:pt x="1367114" y="180542"/>
                  <a:pt x="1379907" y="188248"/>
                  <a:pt x="1394014" y="191069"/>
                </a:cubicBezTo>
                <a:cubicBezTo>
                  <a:pt x="1425558" y="197378"/>
                  <a:pt x="1457755" y="199825"/>
                  <a:pt x="1489549" y="204716"/>
                </a:cubicBezTo>
                <a:cubicBezTo>
                  <a:pt x="1516899" y="208924"/>
                  <a:pt x="1544301" y="212937"/>
                  <a:pt x="1571435" y="218364"/>
                </a:cubicBezTo>
                <a:cubicBezTo>
                  <a:pt x="1589828" y="222043"/>
                  <a:pt x="1607991" y="226859"/>
                  <a:pt x="1626026" y="232012"/>
                </a:cubicBezTo>
                <a:cubicBezTo>
                  <a:pt x="1639859" y="235964"/>
                  <a:pt x="1652926" y="242539"/>
                  <a:pt x="1666970" y="245660"/>
                </a:cubicBezTo>
                <a:cubicBezTo>
                  <a:pt x="1693983" y="251663"/>
                  <a:pt x="1721630" y="254358"/>
                  <a:pt x="1748856" y="259308"/>
                </a:cubicBezTo>
                <a:cubicBezTo>
                  <a:pt x="1895188" y="285913"/>
                  <a:pt x="1729578" y="260452"/>
                  <a:pt x="1912629" y="286603"/>
                </a:cubicBezTo>
                <a:lnTo>
                  <a:pt x="2035459" y="327546"/>
                </a:lnTo>
                <a:lnTo>
                  <a:pt x="2076403" y="341194"/>
                </a:lnTo>
                <a:cubicBezTo>
                  <a:pt x="2090051" y="345743"/>
                  <a:pt x="2103390" y="351353"/>
                  <a:pt x="2117346" y="354842"/>
                </a:cubicBezTo>
                <a:cubicBezTo>
                  <a:pt x="2135543" y="359391"/>
                  <a:pt x="2153971" y="363100"/>
                  <a:pt x="2171937" y="368490"/>
                </a:cubicBezTo>
                <a:cubicBezTo>
                  <a:pt x="2199495" y="376757"/>
                  <a:pt x="2225227" y="392608"/>
                  <a:pt x="2253823" y="395785"/>
                </a:cubicBezTo>
                <a:lnTo>
                  <a:pt x="2376653" y="409433"/>
                </a:lnTo>
                <a:cubicBezTo>
                  <a:pt x="2403949" y="418531"/>
                  <a:pt x="2430159" y="431998"/>
                  <a:pt x="2458540" y="436728"/>
                </a:cubicBezTo>
                <a:lnTo>
                  <a:pt x="2540426" y="450376"/>
                </a:lnTo>
                <a:cubicBezTo>
                  <a:pt x="2572220" y="455268"/>
                  <a:pt x="2604230" y="458735"/>
                  <a:pt x="2635961" y="464024"/>
                </a:cubicBezTo>
                <a:cubicBezTo>
                  <a:pt x="2658842" y="467838"/>
                  <a:pt x="2681821" y="471569"/>
                  <a:pt x="2704200" y="477672"/>
                </a:cubicBezTo>
                <a:cubicBezTo>
                  <a:pt x="2731958" y="485242"/>
                  <a:pt x="2757490" y="501790"/>
                  <a:pt x="2786086" y="504967"/>
                </a:cubicBezTo>
                <a:cubicBezTo>
                  <a:pt x="2945369" y="522665"/>
                  <a:pt x="2868039" y="513505"/>
                  <a:pt x="3018098" y="532263"/>
                </a:cubicBezTo>
                <a:cubicBezTo>
                  <a:pt x="3049943" y="550460"/>
                  <a:pt x="3079092" y="574518"/>
                  <a:pt x="3113632" y="586854"/>
                </a:cubicBezTo>
                <a:cubicBezTo>
                  <a:pt x="3143926" y="597673"/>
                  <a:pt x="3177436" y="595214"/>
                  <a:pt x="3209167" y="600502"/>
                </a:cubicBezTo>
                <a:cubicBezTo>
                  <a:pt x="3232048" y="604315"/>
                  <a:pt x="3254762" y="609117"/>
                  <a:pt x="3277406" y="614149"/>
                </a:cubicBezTo>
                <a:cubicBezTo>
                  <a:pt x="3339279" y="627898"/>
                  <a:pt x="3345848" y="632414"/>
                  <a:pt x="3413883" y="655093"/>
                </a:cubicBezTo>
                <a:cubicBezTo>
                  <a:pt x="3465852" y="672416"/>
                  <a:pt x="3523101" y="663781"/>
                  <a:pt x="3577656" y="668740"/>
                </a:cubicBezTo>
                <a:lnTo>
                  <a:pt x="3714134" y="682388"/>
                </a:lnTo>
                <a:lnTo>
                  <a:pt x="4164510" y="668740"/>
                </a:lnTo>
                <a:cubicBezTo>
                  <a:pt x="4348363" y="659548"/>
                  <a:pt x="4196398" y="662363"/>
                  <a:pt x="4300988" y="641445"/>
                </a:cubicBezTo>
                <a:cubicBezTo>
                  <a:pt x="4332531" y="635136"/>
                  <a:pt x="4364677" y="632346"/>
                  <a:pt x="4396522" y="627797"/>
                </a:cubicBezTo>
                <a:cubicBezTo>
                  <a:pt x="4493969" y="595315"/>
                  <a:pt x="4454468" y="616462"/>
                  <a:pt x="4519352" y="573206"/>
                </a:cubicBezTo>
                <a:cubicBezTo>
                  <a:pt x="4528450" y="559558"/>
                  <a:pt x="4532738" y="540956"/>
                  <a:pt x="4546647" y="532263"/>
                </a:cubicBezTo>
                <a:cubicBezTo>
                  <a:pt x="4571046" y="517014"/>
                  <a:pt x="4628534" y="504967"/>
                  <a:pt x="4628534" y="504967"/>
                </a:cubicBezTo>
                <a:cubicBezTo>
                  <a:pt x="4633083" y="486770"/>
                  <a:pt x="4627772" y="462384"/>
                  <a:pt x="4642182" y="450376"/>
                </a:cubicBezTo>
                <a:cubicBezTo>
                  <a:pt x="4660002" y="435526"/>
                  <a:pt x="4687916" y="442354"/>
                  <a:pt x="4710420" y="436728"/>
                </a:cubicBezTo>
                <a:cubicBezTo>
                  <a:pt x="4724377" y="433239"/>
                  <a:pt x="4737716" y="427630"/>
                  <a:pt x="4751364" y="423081"/>
                </a:cubicBezTo>
                <a:lnTo>
                  <a:pt x="4874194" y="341194"/>
                </a:lnTo>
                <a:cubicBezTo>
                  <a:pt x="4887842" y="332096"/>
                  <a:pt x="4899576" y="319086"/>
                  <a:pt x="4915137" y="313899"/>
                </a:cubicBezTo>
                <a:cubicBezTo>
                  <a:pt x="4928785" y="309350"/>
                  <a:pt x="4943213" y="306685"/>
                  <a:pt x="4956080" y="300251"/>
                </a:cubicBezTo>
                <a:cubicBezTo>
                  <a:pt x="5045381" y="255599"/>
                  <a:pt x="4947418" y="292377"/>
                  <a:pt x="5037967" y="232012"/>
                </a:cubicBezTo>
                <a:cubicBezTo>
                  <a:pt x="5049937" y="224032"/>
                  <a:pt x="5065262" y="222913"/>
                  <a:pt x="5078910" y="218364"/>
                </a:cubicBezTo>
                <a:cubicBezTo>
                  <a:pt x="5124403" y="150126"/>
                  <a:pt x="5092558" y="186520"/>
                  <a:pt x="5188092" y="122830"/>
                </a:cubicBezTo>
                <a:cubicBezTo>
                  <a:pt x="5212032" y="106870"/>
                  <a:pt x="5269979" y="95534"/>
                  <a:pt x="5269979" y="95534"/>
                </a:cubicBezTo>
                <a:cubicBezTo>
                  <a:pt x="5399993" y="104821"/>
                  <a:pt x="5473882" y="108284"/>
                  <a:pt x="5597525" y="122830"/>
                </a:cubicBezTo>
                <a:cubicBezTo>
                  <a:pt x="5641165" y="127964"/>
                  <a:pt x="5715496" y="138675"/>
                  <a:pt x="5761298" y="150125"/>
                </a:cubicBezTo>
                <a:cubicBezTo>
                  <a:pt x="5775254" y="153614"/>
                  <a:pt x="5788593" y="159224"/>
                  <a:pt x="5802241" y="163773"/>
                </a:cubicBezTo>
                <a:cubicBezTo>
                  <a:pt x="5852284" y="238835"/>
                  <a:pt x="5802241" y="175146"/>
                  <a:pt x="5870480" y="232012"/>
                </a:cubicBezTo>
                <a:cubicBezTo>
                  <a:pt x="5885307" y="244368"/>
                  <a:pt x="5896188" y="261106"/>
                  <a:pt x="5911423" y="272955"/>
                </a:cubicBezTo>
                <a:cubicBezTo>
                  <a:pt x="5937318" y="293095"/>
                  <a:pt x="5966014" y="309349"/>
                  <a:pt x="5993310" y="327546"/>
                </a:cubicBezTo>
                <a:lnTo>
                  <a:pt x="6034253" y="354842"/>
                </a:lnTo>
                <a:cubicBezTo>
                  <a:pt x="6038802" y="368490"/>
                  <a:pt x="6040915" y="383209"/>
                  <a:pt x="6047901" y="395785"/>
                </a:cubicBezTo>
                <a:cubicBezTo>
                  <a:pt x="6063833" y="424462"/>
                  <a:pt x="6092118" y="446550"/>
                  <a:pt x="6102492" y="477672"/>
                </a:cubicBezTo>
                <a:cubicBezTo>
                  <a:pt x="6136797" y="580584"/>
                  <a:pt x="6090522" y="453732"/>
                  <a:pt x="6143435" y="559558"/>
                </a:cubicBezTo>
                <a:cubicBezTo>
                  <a:pt x="6169809" y="612307"/>
                  <a:pt x="6166662" y="621495"/>
                  <a:pt x="6184379" y="668740"/>
                </a:cubicBezTo>
                <a:cubicBezTo>
                  <a:pt x="6233336" y="799293"/>
                  <a:pt x="6194344" y="684989"/>
                  <a:pt x="6225322" y="777922"/>
                </a:cubicBezTo>
                <a:cubicBezTo>
                  <a:pt x="6229871" y="841612"/>
                  <a:pt x="6232617" y="905456"/>
                  <a:pt x="6238970" y="968991"/>
                </a:cubicBezTo>
                <a:cubicBezTo>
                  <a:pt x="6241723" y="996526"/>
                  <a:pt x="6252617" y="1023206"/>
                  <a:pt x="6252617" y="1050878"/>
                </a:cubicBezTo>
                <a:cubicBezTo>
                  <a:pt x="6252617" y="1287483"/>
                  <a:pt x="6246852" y="1524088"/>
                  <a:pt x="6238970" y="1760561"/>
                </a:cubicBezTo>
                <a:cubicBezTo>
                  <a:pt x="6238681" y="1769216"/>
                  <a:pt x="6215292" y="1949599"/>
                  <a:pt x="6211674" y="1965278"/>
                </a:cubicBezTo>
                <a:cubicBezTo>
                  <a:pt x="6205204" y="1993313"/>
                  <a:pt x="6193477" y="2019869"/>
                  <a:pt x="6184379" y="2047164"/>
                </a:cubicBezTo>
                <a:cubicBezTo>
                  <a:pt x="6178275" y="2065475"/>
                  <a:pt x="6157083" y="2074460"/>
                  <a:pt x="6143435" y="2088108"/>
                </a:cubicBezTo>
                <a:cubicBezTo>
                  <a:pt x="6118413" y="2163176"/>
                  <a:pt x="6144823" y="2095915"/>
                  <a:pt x="6102492" y="2169994"/>
                </a:cubicBezTo>
                <a:cubicBezTo>
                  <a:pt x="6094006" y="2184844"/>
                  <a:pt x="6065404" y="2251526"/>
                  <a:pt x="6047901" y="2265528"/>
                </a:cubicBezTo>
                <a:cubicBezTo>
                  <a:pt x="6036667" y="2274515"/>
                  <a:pt x="6020606" y="2274627"/>
                  <a:pt x="6006958" y="2279176"/>
                </a:cubicBezTo>
                <a:cubicBezTo>
                  <a:pt x="5943256" y="2374730"/>
                  <a:pt x="5971726" y="2349956"/>
                  <a:pt x="5884128" y="2415654"/>
                </a:cubicBezTo>
                <a:cubicBezTo>
                  <a:pt x="5871006" y="2425495"/>
                  <a:pt x="5858261" y="2436488"/>
                  <a:pt x="5843185" y="2442949"/>
                </a:cubicBezTo>
                <a:cubicBezTo>
                  <a:pt x="5825945" y="2450338"/>
                  <a:pt x="5806791" y="2452048"/>
                  <a:pt x="5788594" y="2456597"/>
                </a:cubicBezTo>
                <a:cubicBezTo>
                  <a:pt x="5774946" y="2465696"/>
                  <a:pt x="5759249" y="2472294"/>
                  <a:pt x="5747650" y="2483893"/>
                </a:cubicBezTo>
                <a:cubicBezTo>
                  <a:pt x="5701427" y="2530116"/>
                  <a:pt x="5742228" y="2533919"/>
                  <a:pt x="5665764" y="2565779"/>
                </a:cubicBezTo>
                <a:cubicBezTo>
                  <a:pt x="5631136" y="2580208"/>
                  <a:pt x="5592976" y="2583977"/>
                  <a:pt x="5556582" y="2593075"/>
                </a:cubicBezTo>
                <a:cubicBezTo>
                  <a:pt x="5429795" y="2624771"/>
                  <a:pt x="5587397" y="2586911"/>
                  <a:pt x="5420104" y="2620370"/>
                </a:cubicBezTo>
                <a:cubicBezTo>
                  <a:pt x="5401711" y="2624049"/>
                  <a:pt x="5383548" y="2628865"/>
                  <a:pt x="5365513" y="2634018"/>
                </a:cubicBezTo>
                <a:cubicBezTo>
                  <a:pt x="5351681" y="2637970"/>
                  <a:pt x="5338811" y="2645632"/>
                  <a:pt x="5324570" y="2647666"/>
                </a:cubicBezTo>
                <a:cubicBezTo>
                  <a:pt x="5274827" y="2654772"/>
                  <a:pt x="5224348" y="2655442"/>
                  <a:pt x="5174444" y="2661313"/>
                </a:cubicBezTo>
                <a:cubicBezTo>
                  <a:pt x="5146962" y="2664546"/>
                  <a:pt x="5120083" y="2672114"/>
                  <a:pt x="5092558" y="2674961"/>
                </a:cubicBezTo>
                <a:cubicBezTo>
                  <a:pt x="4988088" y="2685768"/>
                  <a:pt x="4882876" y="2689230"/>
                  <a:pt x="4778659" y="2702257"/>
                </a:cubicBezTo>
                <a:cubicBezTo>
                  <a:pt x="4740658" y="2707007"/>
                  <a:pt x="4615360" y="2722022"/>
                  <a:pt x="4573943" y="2729552"/>
                </a:cubicBezTo>
                <a:cubicBezTo>
                  <a:pt x="4444667" y="2753056"/>
                  <a:pt x="4608431" y="2735477"/>
                  <a:pt x="4437465" y="2756848"/>
                </a:cubicBezTo>
                <a:cubicBezTo>
                  <a:pt x="4330781" y="2770184"/>
                  <a:pt x="4216248" y="2776548"/>
                  <a:pt x="4109919" y="2784143"/>
                </a:cubicBezTo>
                <a:cubicBezTo>
                  <a:pt x="3432044" y="2897124"/>
                  <a:pt x="3938185" y="2817584"/>
                  <a:pt x="2199232" y="2784143"/>
                </a:cubicBezTo>
                <a:cubicBezTo>
                  <a:pt x="2098755" y="2782211"/>
                  <a:pt x="1999223" y="2764008"/>
                  <a:pt x="1898982" y="2756848"/>
                </a:cubicBezTo>
                <a:cubicBezTo>
                  <a:pt x="1808115" y="2750358"/>
                  <a:pt x="1717011" y="2747749"/>
                  <a:pt x="1626026" y="2743200"/>
                </a:cubicBezTo>
                <a:lnTo>
                  <a:pt x="1516844" y="2729552"/>
                </a:lnTo>
                <a:cubicBezTo>
                  <a:pt x="1466872" y="2724292"/>
                  <a:pt x="1416660" y="2721454"/>
                  <a:pt x="1366719" y="2715905"/>
                </a:cubicBezTo>
                <a:cubicBezTo>
                  <a:pt x="1334748" y="2712353"/>
                  <a:pt x="1303030" y="2706806"/>
                  <a:pt x="1271185" y="2702257"/>
                </a:cubicBezTo>
                <a:cubicBezTo>
                  <a:pt x="1248439" y="2693158"/>
                  <a:pt x="1224453" y="2686692"/>
                  <a:pt x="1202946" y="2674961"/>
                </a:cubicBezTo>
                <a:cubicBezTo>
                  <a:pt x="1124199" y="2632008"/>
                  <a:pt x="1089612" y="2582592"/>
                  <a:pt x="998229" y="2552131"/>
                </a:cubicBezTo>
                <a:cubicBezTo>
                  <a:pt x="959148" y="2539104"/>
                  <a:pt x="916343" y="2543033"/>
                  <a:pt x="875400" y="2538484"/>
                </a:cubicBezTo>
                <a:cubicBezTo>
                  <a:pt x="848104" y="2520287"/>
                  <a:pt x="822190" y="2499825"/>
                  <a:pt x="793513" y="2483893"/>
                </a:cubicBezTo>
                <a:cubicBezTo>
                  <a:pt x="764714" y="2467894"/>
                  <a:pt x="692903" y="2460300"/>
                  <a:pt x="670683" y="2456597"/>
                </a:cubicBezTo>
                <a:cubicBezTo>
                  <a:pt x="652486" y="2433851"/>
                  <a:pt x="635445" y="2410130"/>
                  <a:pt x="616092" y="2388358"/>
                </a:cubicBezTo>
                <a:cubicBezTo>
                  <a:pt x="598995" y="2369124"/>
                  <a:pt x="575140" y="2355590"/>
                  <a:pt x="561501" y="2333767"/>
                </a:cubicBezTo>
                <a:cubicBezTo>
                  <a:pt x="551560" y="2317861"/>
                  <a:pt x="554439" y="2296739"/>
                  <a:pt x="547853" y="2279176"/>
                </a:cubicBezTo>
                <a:cubicBezTo>
                  <a:pt x="540710" y="2260127"/>
                  <a:pt x="528572" y="2243285"/>
                  <a:pt x="520558" y="2224585"/>
                </a:cubicBezTo>
                <a:cubicBezTo>
                  <a:pt x="514891" y="2211362"/>
                  <a:pt x="515897" y="2194876"/>
                  <a:pt x="506910" y="2183642"/>
                </a:cubicBezTo>
                <a:cubicBezTo>
                  <a:pt x="496663" y="2170834"/>
                  <a:pt x="479615" y="2165445"/>
                  <a:pt x="465967" y="2156346"/>
                </a:cubicBezTo>
                <a:cubicBezTo>
                  <a:pt x="461418" y="2124501"/>
                  <a:pt x="464691" y="2090506"/>
                  <a:pt x="452319" y="2060812"/>
                </a:cubicBezTo>
                <a:cubicBezTo>
                  <a:pt x="441115" y="2033923"/>
                  <a:pt x="413167" y="2017275"/>
                  <a:pt x="397728" y="1992573"/>
                </a:cubicBezTo>
                <a:cubicBezTo>
                  <a:pt x="390103" y="1980374"/>
                  <a:pt x="390514" y="1964497"/>
                  <a:pt x="384080" y="1951630"/>
                </a:cubicBezTo>
                <a:cubicBezTo>
                  <a:pt x="376745" y="1936959"/>
                  <a:pt x="365883" y="1924335"/>
                  <a:pt x="356785" y="1910687"/>
                </a:cubicBezTo>
                <a:cubicBezTo>
                  <a:pt x="354816" y="1900842"/>
                  <a:pt x="341480" y="1819492"/>
                  <a:pt x="329489" y="1801505"/>
                </a:cubicBezTo>
                <a:cubicBezTo>
                  <a:pt x="318783" y="1785446"/>
                  <a:pt x="302194" y="1774209"/>
                  <a:pt x="288546" y="1760561"/>
                </a:cubicBezTo>
                <a:cubicBezTo>
                  <a:pt x="283997" y="1746913"/>
                  <a:pt x="278850" y="1733450"/>
                  <a:pt x="274898" y="1719618"/>
                </a:cubicBezTo>
                <a:cubicBezTo>
                  <a:pt x="269745" y="1701583"/>
                  <a:pt x="271191" y="1680933"/>
                  <a:pt x="261250" y="1665027"/>
                </a:cubicBezTo>
                <a:cubicBezTo>
                  <a:pt x="247611" y="1643204"/>
                  <a:pt x="222458" y="1630750"/>
                  <a:pt x="206659" y="1610436"/>
                </a:cubicBezTo>
                <a:cubicBezTo>
                  <a:pt x="190373" y="1589497"/>
                  <a:pt x="178598" y="1565385"/>
                  <a:pt x="165716" y="1542197"/>
                </a:cubicBezTo>
                <a:cubicBezTo>
                  <a:pt x="155836" y="1524412"/>
                  <a:pt x="155672" y="1498389"/>
                  <a:pt x="138420" y="1487606"/>
                </a:cubicBezTo>
                <a:cubicBezTo>
                  <a:pt x="114954" y="1472940"/>
                  <a:pt x="83829" y="1478507"/>
                  <a:pt x="56534" y="1473958"/>
                </a:cubicBezTo>
                <a:cubicBezTo>
                  <a:pt x="9487" y="1411229"/>
                  <a:pt x="8767" y="1544471"/>
                  <a:pt x="1943" y="1419367"/>
                </a:cubicBezTo>
                <a:close/>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cxnSp>
        <p:nvCxnSpPr>
          <p:cNvPr id="96" name="Straight Connector 95"/>
          <p:cNvCxnSpPr>
            <a:stCxn id="5" idx="3"/>
          </p:cNvCxnSpPr>
          <p:nvPr/>
        </p:nvCxnSpPr>
        <p:spPr>
          <a:xfrm>
            <a:off x="1349375" y="2211388"/>
            <a:ext cx="2349500" cy="2587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71" idx="2"/>
          </p:cNvCxnSpPr>
          <p:nvPr/>
        </p:nvCxnSpPr>
        <p:spPr>
          <a:xfrm flipH="1">
            <a:off x="3932238" y="2341563"/>
            <a:ext cx="2049462" cy="128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4" idx="33"/>
          </p:cNvCxnSpPr>
          <p:nvPr/>
        </p:nvCxnSpPr>
        <p:spPr>
          <a:xfrm flipH="1" flipV="1">
            <a:off x="3641725" y="2320925"/>
            <a:ext cx="57150" cy="2873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endCxn id="94" idx="35"/>
          </p:cNvCxnSpPr>
          <p:nvPr/>
        </p:nvCxnSpPr>
        <p:spPr>
          <a:xfrm flipH="1" flipV="1">
            <a:off x="3800475" y="2341563"/>
            <a:ext cx="131763" cy="266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Left-Right Arrow 105"/>
          <p:cNvSpPr/>
          <p:nvPr/>
        </p:nvSpPr>
        <p:spPr>
          <a:xfrm>
            <a:off x="1885950" y="3876675"/>
            <a:ext cx="2406650" cy="415925"/>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chemeClr val="tx1"/>
                </a:solidFill>
              </a:rPr>
              <a:t>Now Sharing Room</a:t>
            </a:r>
          </a:p>
        </p:txBody>
      </p:sp>
      <p:sp>
        <p:nvSpPr>
          <p:cNvPr id="107" name="Left-Right Arrow 106"/>
          <p:cNvSpPr/>
          <p:nvPr/>
        </p:nvSpPr>
        <p:spPr>
          <a:xfrm>
            <a:off x="4521200" y="3851275"/>
            <a:ext cx="1755775" cy="38417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100" dirty="0">
                <a:solidFill>
                  <a:schemeClr val="tx1"/>
                </a:solidFill>
              </a:rPr>
              <a:t>Were Sharing Room</a:t>
            </a:r>
          </a:p>
        </p:txBody>
      </p:sp>
      <p:sp>
        <p:nvSpPr>
          <p:cNvPr id="108" name="TextBox 107"/>
          <p:cNvSpPr txBox="1"/>
          <p:nvPr/>
        </p:nvSpPr>
        <p:spPr>
          <a:xfrm>
            <a:off x="4537075" y="4337050"/>
            <a:ext cx="4583113" cy="2462213"/>
          </a:xfrm>
          <a:prstGeom prst="rect">
            <a:avLst/>
          </a:prstGeom>
          <a:noFill/>
          <a:ln>
            <a:solidFill>
              <a:schemeClr val="bg2">
                <a:lumMod val="75000"/>
              </a:schemeClr>
            </a:solidFill>
          </a:ln>
        </p:spPr>
        <p:txBody>
          <a:bodyPr>
            <a:spAutoFit/>
          </a:bodyPr>
          <a:lstStyle/>
          <a:p>
            <a:pPr fontAlgn="auto">
              <a:spcBef>
                <a:spcPts val="0"/>
              </a:spcBef>
              <a:spcAft>
                <a:spcPts val="0"/>
              </a:spcAft>
              <a:defRPr/>
            </a:pPr>
            <a:r>
              <a:rPr lang="en-IE" sz="1000" b="1" u="sng" dirty="0">
                <a:latin typeface="+mn-lt"/>
              </a:rPr>
              <a:t>Interventions</a:t>
            </a:r>
          </a:p>
          <a:p>
            <a:pPr fontAlgn="auto">
              <a:spcBef>
                <a:spcPts val="0"/>
              </a:spcBef>
              <a:spcAft>
                <a:spcPts val="0"/>
              </a:spcAft>
              <a:defRPr/>
            </a:pPr>
            <a:r>
              <a:rPr lang="en-IE" sz="1200" dirty="0">
                <a:solidFill>
                  <a:srgbClr val="000000"/>
                </a:solidFill>
                <a:latin typeface="Calibri" pitchFamily="34" charset="0"/>
              </a:rPr>
              <a:t>Protect Youngest Child (Safe Sleeping Space)</a:t>
            </a:r>
            <a:endParaRPr lang="en-IE" sz="1200" dirty="0">
              <a:latin typeface="Calibri" pitchFamily="34" charset="0"/>
            </a:endParaRPr>
          </a:p>
          <a:p>
            <a:pPr fontAlgn="auto">
              <a:spcBef>
                <a:spcPts val="0"/>
              </a:spcBef>
              <a:spcAft>
                <a:spcPts val="0"/>
              </a:spcAft>
              <a:defRPr/>
            </a:pPr>
            <a:r>
              <a:rPr lang="en-IE" sz="1200" dirty="0">
                <a:latin typeface="Calibri" pitchFamily="34" charset="0"/>
              </a:rPr>
              <a:t>Consider  consequences for YPP if assault repeated</a:t>
            </a:r>
          </a:p>
          <a:p>
            <a:pPr fontAlgn="auto">
              <a:spcBef>
                <a:spcPts val="0"/>
              </a:spcBef>
              <a:spcAft>
                <a:spcPts val="0"/>
              </a:spcAft>
              <a:defRPr/>
            </a:pPr>
            <a:r>
              <a:rPr lang="en-IE" sz="1200" dirty="0">
                <a:solidFill>
                  <a:srgbClr val="000000"/>
                </a:solidFill>
                <a:latin typeface="Calibri" pitchFamily="34" charset="0"/>
              </a:rPr>
              <a:t>Elevate Concern  for Behaviour  (Anti-escalation steps) </a:t>
            </a:r>
            <a:endParaRPr lang="en-IE" sz="1200" dirty="0">
              <a:latin typeface="Calibri" pitchFamily="34" charset="0"/>
            </a:endParaRPr>
          </a:p>
          <a:p>
            <a:pPr fontAlgn="auto">
              <a:spcBef>
                <a:spcPts val="0"/>
              </a:spcBef>
              <a:spcAft>
                <a:spcPts val="0"/>
              </a:spcAft>
              <a:defRPr/>
            </a:pPr>
            <a:r>
              <a:rPr lang="en-IE" sz="1200" dirty="0">
                <a:latin typeface="Calibri" pitchFamily="34" charset="0"/>
              </a:rPr>
              <a:t>Reconciliation (Acknowledge  Absence  of  Care – Black Sheep Role)</a:t>
            </a:r>
          </a:p>
          <a:p>
            <a:pPr fontAlgn="auto">
              <a:spcBef>
                <a:spcPts val="0"/>
              </a:spcBef>
              <a:spcAft>
                <a:spcPts val="0"/>
              </a:spcAft>
              <a:defRPr/>
            </a:pPr>
            <a:r>
              <a:rPr lang="en-IE" sz="1200" dirty="0">
                <a:latin typeface="Calibri" pitchFamily="34" charset="0"/>
              </a:rPr>
              <a:t>Distinguish between Parenting Role/Parent Relationship</a:t>
            </a:r>
          </a:p>
          <a:p>
            <a:pPr fontAlgn="auto">
              <a:spcBef>
                <a:spcPts val="0"/>
              </a:spcBef>
              <a:spcAft>
                <a:spcPts val="0"/>
              </a:spcAft>
              <a:defRPr/>
            </a:pPr>
            <a:r>
              <a:rPr lang="en-IE" sz="1200" dirty="0">
                <a:latin typeface="Calibri" pitchFamily="34" charset="0"/>
              </a:rPr>
              <a:t>Establish Parental Authority - Communication – Agreed Approach</a:t>
            </a:r>
          </a:p>
          <a:p>
            <a:pPr fontAlgn="auto">
              <a:spcBef>
                <a:spcPts val="0"/>
              </a:spcBef>
              <a:spcAft>
                <a:spcPts val="0"/>
              </a:spcAft>
              <a:defRPr/>
            </a:pPr>
            <a:r>
              <a:rPr lang="en-IE" sz="1200" dirty="0">
                <a:latin typeface="Calibri" pitchFamily="34" charset="0"/>
              </a:rPr>
              <a:t>Boundaries  RE Drug Use /Possession in home </a:t>
            </a:r>
          </a:p>
          <a:p>
            <a:pPr fontAlgn="auto">
              <a:spcBef>
                <a:spcPts val="0"/>
              </a:spcBef>
              <a:spcAft>
                <a:spcPts val="0"/>
              </a:spcAft>
              <a:defRPr/>
            </a:pPr>
            <a:r>
              <a:rPr lang="en-IE" sz="1200" dirty="0">
                <a:latin typeface="Calibri" pitchFamily="34" charset="0"/>
              </a:rPr>
              <a:t>Reward Positive Behaviour</a:t>
            </a:r>
          </a:p>
          <a:p>
            <a:pPr fontAlgn="auto">
              <a:spcBef>
                <a:spcPts val="0"/>
              </a:spcBef>
              <a:spcAft>
                <a:spcPts val="0"/>
              </a:spcAft>
              <a:defRPr/>
            </a:pPr>
            <a:r>
              <a:rPr lang="en-IE" sz="1200" dirty="0">
                <a:latin typeface="Calibri" pitchFamily="34" charset="0"/>
              </a:rPr>
              <a:t>School Contract</a:t>
            </a:r>
          </a:p>
          <a:p>
            <a:pPr fontAlgn="auto">
              <a:spcBef>
                <a:spcPts val="0"/>
              </a:spcBef>
              <a:spcAft>
                <a:spcPts val="0"/>
              </a:spcAft>
              <a:defRPr/>
            </a:pPr>
            <a:r>
              <a:rPr lang="en-IE" sz="1200" dirty="0">
                <a:latin typeface="Calibri" pitchFamily="34" charset="0"/>
              </a:rPr>
              <a:t>Family approach to bring YPP in from Margins</a:t>
            </a:r>
          </a:p>
          <a:p>
            <a:pPr fontAlgn="auto">
              <a:spcBef>
                <a:spcPts val="0"/>
              </a:spcBef>
              <a:spcAft>
                <a:spcPts val="0"/>
              </a:spcAft>
              <a:defRPr/>
            </a:pPr>
            <a:r>
              <a:rPr lang="en-IE" sz="1200" dirty="0">
                <a:latin typeface="Calibri" pitchFamily="34" charset="0"/>
              </a:rPr>
              <a:t>Expectation that all siblings do chores appropriate to their age</a:t>
            </a:r>
          </a:p>
          <a:p>
            <a:pPr fontAlgn="auto">
              <a:spcBef>
                <a:spcPts val="0"/>
              </a:spcBef>
              <a:spcAft>
                <a:spcPts val="0"/>
              </a:spcAft>
              <a:defRPr/>
            </a:pPr>
            <a:r>
              <a:rPr lang="en-IE" sz="1200" dirty="0">
                <a:latin typeface="Calibri" pitchFamily="34" charset="0"/>
              </a:rPr>
              <a:t>Increase Fathers Participation in  Home/Time out for Mother</a:t>
            </a:r>
            <a:endParaRPr lang="en-IE" sz="1050" dirty="0">
              <a:latin typeface="+mn-lt"/>
            </a:endParaRPr>
          </a:p>
        </p:txBody>
      </p:sp>
      <p:sp>
        <p:nvSpPr>
          <p:cNvPr id="109631" name="TextBox 114"/>
          <p:cNvSpPr txBox="1">
            <a:spLocks noChangeArrowheads="1"/>
          </p:cNvSpPr>
          <p:nvPr/>
        </p:nvSpPr>
        <p:spPr bwMode="auto">
          <a:xfrm>
            <a:off x="6886575" y="701675"/>
            <a:ext cx="823913" cy="276225"/>
          </a:xfrm>
          <a:prstGeom prst="rect">
            <a:avLst/>
          </a:prstGeom>
          <a:solidFill>
            <a:srgbClr val="FFCCFF"/>
          </a:solidFill>
          <a:ln w="9525">
            <a:noFill/>
            <a:miter lim="800000"/>
            <a:headEnd/>
            <a:tailEnd/>
          </a:ln>
        </p:spPr>
        <p:txBody>
          <a:bodyPr wrap="none">
            <a:spAutoFit/>
          </a:bodyPr>
          <a:lstStyle/>
          <a:p>
            <a:r>
              <a:rPr lang="en-IE" sz="1200"/>
              <a:t>Illnesses </a:t>
            </a:r>
          </a:p>
        </p:txBody>
      </p:sp>
      <p:cxnSp>
        <p:nvCxnSpPr>
          <p:cNvPr id="66" name="Straight Connector 65"/>
          <p:cNvCxnSpPr/>
          <p:nvPr/>
        </p:nvCxnSpPr>
        <p:spPr>
          <a:xfrm>
            <a:off x="1824038" y="1090613"/>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784475" y="1090613"/>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2555875" y="139541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90" name="Oval 89"/>
          <p:cNvSpPr/>
          <p:nvPr/>
        </p:nvSpPr>
        <p:spPr>
          <a:xfrm>
            <a:off x="1536700" y="1355725"/>
            <a:ext cx="574675"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chemeClr val="tx1"/>
              </a:solidFill>
            </a:endParaRPr>
          </a:p>
        </p:txBody>
      </p:sp>
      <p:sp>
        <p:nvSpPr>
          <p:cNvPr id="109636" name="TextBox 90"/>
          <p:cNvSpPr txBox="1">
            <a:spLocks noChangeArrowheads="1"/>
          </p:cNvSpPr>
          <p:nvPr/>
        </p:nvSpPr>
        <p:spPr bwMode="auto">
          <a:xfrm>
            <a:off x="1185863" y="785813"/>
            <a:ext cx="925512" cy="276225"/>
          </a:xfrm>
          <a:prstGeom prst="rect">
            <a:avLst/>
          </a:prstGeom>
          <a:solidFill>
            <a:srgbClr val="FFCCFF"/>
          </a:solidFill>
          <a:ln w="9525">
            <a:noFill/>
            <a:miter lim="800000"/>
            <a:headEnd/>
            <a:tailEnd/>
          </a:ln>
        </p:spPr>
        <p:txBody>
          <a:bodyPr wrap="none">
            <a:spAutoFit/>
          </a:bodyPr>
          <a:lstStyle/>
          <a:p>
            <a:r>
              <a:rPr lang="en-IE" sz="1200"/>
              <a:t>Estranged </a:t>
            </a:r>
          </a:p>
        </p:txBody>
      </p:sp>
      <p:sp>
        <p:nvSpPr>
          <p:cNvPr id="109637" name="TextBox 2"/>
          <p:cNvSpPr txBox="1">
            <a:spLocks noChangeArrowheads="1"/>
          </p:cNvSpPr>
          <p:nvPr/>
        </p:nvSpPr>
        <p:spPr bwMode="auto">
          <a:xfrm>
            <a:off x="217488" y="2479675"/>
            <a:ext cx="860425" cy="261938"/>
          </a:xfrm>
          <a:prstGeom prst="rect">
            <a:avLst/>
          </a:prstGeom>
          <a:solidFill>
            <a:srgbClr val="00FFFF"/>
          </a:solidFill>
          <a:ln w="9525">
            <a:solidFill>
              <a:srgbClr val="0070C0"/>
            </a:solidFill>
            <a:miter lim="800000"/>
            <a:headEnd/>
            <a:tailEnd/>
          </a:ln>
        </p:spPr>
        <p:txBody>
          <a:bodyPr wrap="none">
            <a:spAutoFit/>
          </a:bodyPr>
          <a:lstStyle/>
          <a:p>
            <a:r>
              <a:rPr lang="en-IE" sz="1100" b="1"/>
              <a:t>Employed</a:t>
            </a:r>
          </a:p>
        </p:txBody>
      </p:sp>
      <p:sp>
        <p:nvSpPr>
          <p:cNvPr id="109638" name="TextBox 94"/>
          <p:cNvSpPr txBox="1">
            <a:spLocks noChangeArrowheads="1"/>
          </p:cNvSpPr>
          <p:nvPr/>
        </p:nvSpPr>
        <p:spPr bwMode="auto">
          <a:xfrm>
            <a:off x="6329363" y="2640013"/>
            <a:ext cx="858837" cy="261937"/>
          </a:xfrm>
          <a:prstGeom prst="rect">
            <a:avLst/>
          </a:prstGeom>
          <a:solidFill>
            <a:srgbClr val="00FFFF"/>
          </a:solidFill>
          <a:ln w="9525">
            <a:solidFill>
              <a:srgbClr val="0070C0"/>
            </a:solidFill>
            <a:miter lim="800000"/>
            <a:headEnd/>
            <a:tailEnd/>
          </a:ln>
        </p:spPr>
        <p:txBody>
          <a:bodyPr wrap="none">
            <a:spAutoFit/>
          </a:bodyPr>
          <a:lstStyle/>
          <a:p>
            <a:r>
              <a:rPr lang="en-IE" sz="1100" b="1"/>
              <a:t>Employed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7125" y="16351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rgbClr val="000000"/>
                </a:solidFill>
              </a:rPr>
              <a:t>X</a:t>
            </a:r>
          </a:p>
        </p:txBody>
      </p:sp>
      <p:sp>
        <p:nvSpPr>
          <p:cNvPr id="5" name="Rectangle 4"/>
          <p:cNvSpPr/>
          <p:nvPr/>
        </p:nvSpPr>
        <p:spPr>
          <a:xfrm>
            <a:off x="2840038" y="1508125"/>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rgbClr val="000000"/>
                </a:solidFill>
              </a:rPr>
              <a:t>X</a:t>
            </a:r>
          </a:p>
        </p:txBody>
      </p:sp>
      <p:sp>
        <p:nvSpPr>
          <p:cNvPr id="9" name="Oval 8"/>
          <p:cNvSpPr/>
          <p:nvPr/>
        </p:nvSpPr>
        <p:spPr>
          <a:xfrm>
            <a:off x="3697288" y="98425"/>
            <a:ext cx="576262"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rgbClr val="000000"/>
                </a:solidFill>
              </a:rPr>
              <a:t>X</a:t>
            </a:r>
          </a:p>
        </p:txBody>
      </p:sp>
      <p:sp>
        <p:nvSpPr>
          <p:cNvPr id="10" name="Oval 9"/>
          <p:cNvSpPr/>
          <p:nvPr/>
        </p:nvSpPr>
        <p:spPr>
          <a:xfrm>
            <a:off x="7172325" y="74613"/>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chemeClr val="tx1"/>
                </a:solidFill>
              </a:rPr>
              <a:t>X</a:t>
            </a:r>
          </a:p>
        </p:txBody>
      </p:sp>
      <p:cxnSp>
        <p:nvCxnSpPr>
          <p:cNvPr id="32" name="Elbow Connector 31"/>
          <p:cNvCxnSpPr>
            <a:endCxn id="9" idx="4"/>
          </p:cNvCxnSpPr>
          <p:nvPr/>
        </p:nvCxnSpPr>
        <p:spPr>
          <a:xfrm>
            <a:off x="2589213" y="609600"/>
            <a:ext cx="1395412" cy="22225"/>
          </a:xfrm>
          <a:prstGeom prst="bentConnector4">
            <a:avLst>
              <a:gd name="adj1" fmla="val -44"/>
              <a:gd name="adj2" fmla="val 168231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2"/>
          </p:cNvCxnSpPr>
          <p:nvPr/>
        </p:nvCxnSpPr>
        <p:spPr>
          <a:xfrm>
            <a:off x="3068638" y="1965325"/>
            <a:ext cx="20637" cy="3619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1" idx="4"/>
          </p:cNvCxnSpPr>
          <p:nvPr/>
        </p:nvCxnSpPr>
        <p:spPr>
          <a:xfrm>
            <a:off x="6269038" y="1982788"/>
            <a:ext cx="7937" cy="4254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89275" y="2376488"/>
            <a:ext cx="3187700" cy="349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394325" y="2376488"/>
            <a:ext cx="1588" cy="36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063875" y="1028700"/>
            <a:ext cx="0" cy="46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269038" y="1050925"/>
            <a:ext cx="7937" cy="47783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5250" y="3983038"/>
            <a:ext cx="4362450" cy="2030412"/>
          </a:xfrm>
          <a:prstGeom prst="rect">
            <a:avLst/>
          </a:prstGeom>
          <a:noFill/>
          <a:ln>
            <a:solidFill>
              <a:schemeClr val="tx1"/>
            </a:solidFill>
          </a:ln>
        </p:spPr>
        <p:txBody>
          <a:bodyPr wrap="none">
            <a:spAutoFit/>
          </a:bodyPr>
          <a:lstStyle/>
          <a:p>
            <a:pPr fontAlgn="auto">
              <a:spcBef>
                <a:spcPts val="0"/>
              </a:spcBef>
              <a:spcAft>
                <a:spcPts val="0"/>
              </a:spcAft>
              <a:defRPr/>
            </a:pPr>
            <a:r>
              <a:rPr lang="en-IE" sz="1050" b="1" u="sng" dirty="0">
                <a:solidFill>
                  <a:srgbClr val="000000"/>
                </a:solidFill>
                <a:latin typeface="+mn-lt"/>
              </a:rPr>
              <a:t>ISSUES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History of Self-harm (CAMHS 4yrs)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Sibling overdose Referred CAMHS leading to referral  AAS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Sibling withdrawn  &amp; missing school</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Cannabis use in family home (2yrs) </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Absence of parental authority/supervision YPP out over night</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Expectation that parent  pays drug debts and funds habit</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Challenging – Verbally/ Physically destructive of Property</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Absence of parental supports (No Extended Family)</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Mother  Conflicted - funding YPP SU out of fear of self-harm </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Non Attendance at School(10months)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Family finances strained</a:t>
            </a:r>
          </a:p>
        </p:txBody>
      </p:sp>
      <p:sp>
        <p:nvSpPr>
          <p:cNvPr id="80" name="TextBox 79"/>
          <p:cNvSpPr txBox="1"/>
          <p:nvPr/>
        </p:nvSpPr>
        <p:spPr>
          <a:xfrm>
            <a:off x="4641850" y="3533775"/>
            <a:ext cx="4430713" cy="3162300"/>
          </a:xfrm>
          <a:prstGeom prst="rect">
            <a:avLst/>
          </a:prstGeom>
          <a:noFill/>
          <a:ln>
            <a:solidFill>
              <a:schemeClr val="tx1"/>
            </a:solidFill>
          </a:ln>
        </p:spPr>
        <p:txBody>
          <a:bodyPr wrap="none">
            <a:spAutoFit/>
          </a:bodyPr>
          <a:lstStyle/>
          <a:p>
            <a:pPr fontAlgn="auto">
              <a:spcBef>
                <a:spcPts val="0"/>
              </a:spcBef>
              <a:spcAft>
                <a:spcPts val="0"/>
              </a:spcAft>
              <a:defRPr/>
            </a:pPr>
            <a:r>
              <a:rPr lang="en-IE" sz="1050" b="1" u="sng" dirty="0">
                <a:solidFill>
                  <a:srgbClr val="000000"/>
                </a:solidFill>
                <a:latin typeface="+mn-lt"/>
              </a:rPr>
              <a:t>Interventions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Naming what is happening </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Acknowledging past events (Grief, Loss, Moves etc.)</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Expectation  that abusive behaviour will stop</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Respite for sibling (Safety – Space – Personal Needs)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Mother Parent Support  Group (In absence of informal support)</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Mother non – confrontational /de-escalatory approach</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Report YPP when missing(to Garda – Social Work)</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Reality Check Family Finances (Budgeting)</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Access alternative Education (Dropped Out)</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reacting to structure/expectation</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YAP worker (Re-engage interests, Break Cycle SU)</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dropped out Adolescent Addiction Service</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Letter to YPP CC; Parent &amp; others (Reflect Patterns)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Accessed  2</a:t>
            </a:r>
            <a:r>
              <a:rPr lang="en-IE" sz="1050" b="1" baseline="30000" dirty="0">
                <a:solidFill>
                  <a:srgbClr val="000000"/>
                </a:solidFill>
                <a:latin typeface="+mn-lt"/>
              </a:rPr>
              <a:t>nd</a:t>
            </a:r>
            <a:r>
              <a:rPr lang="en-IE" sz="1050" b="1" dirty="0">
                <a:solidFill>
                  <a:srgbClr val="000000"/>
                </a:solidFill>
                <a:latin typeface="+mn-lt"/>
              </a:rPr>
              <a:t> Alternative Education Programme</a:t>
            </a:r>
          </a:p>
          <a:p>
            <a:pPr fontAlgn="auto">
              <a:spcBef>
                <a:spcPts val="0"/>
              </a:spcBef>
              <a:spcAft>
                <a:spcPts val="0"/>
              </a:spcAft>
              <a:defRPr/>
            </a:pPr>
            <a:r>
              <a:rPr lang="en-IE" sz="1050" b="1" dirty="0">
                <a:solidFill>
                  <a:srgbClr val="000000"/>
                </a:solidFill>
                <a:latin typeface="+mn-lt"/>
              </a:rPr>
              <a:t>      (Receives payment- Expected Pay own debts)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returned further sessions AAS (Reflective )</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Expectation that  YPP reduce SU (Allowance pay for own debts)</a:t>
            </a:r>
          </a:p>
          <a:p>
            <a:pPr marL="171450" indent="-171450" fontAlgn="auto">
              <a:spcBef>
                <a:spcPts val="0"/>
              </a:spcBef>
              <a:spcAft>
                <a:spcPts val="0"/>
              </a:spcAft>
              <a:buFont typeface="Arial" pitchFamily="34" charset="0"/>
              <a:buChar char="•"/>
              <a:defRPr/>
            </a:pPr>
            <a:r>
              <a:rPr lang="en-IE" sz="1050" b="1" dirty="0">
                <a:solidFill>
                  <a:srgbClr val="000000"/>
                </a:solidFill>
                <a:latin typeface="+mn-lt"/>
              </a:rPr>
              <a:t>YPP Responsibilities appropriate to their age</a:t>
            </a:r>
          </a:p>
        </p:txBody>
      </p:sp>
      <p:sp>
        <p:nvSpPr>
          <p:cNvPr id="58" name="Rectangle 57"/>
          <p:cNvSpPr/>
          <p:nvPr/>
        </p:nvSpPr>
        <p:spPr>
          <a:xfrm>
            <a:off x="4875213" y="15081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3600" dirty="0">
                <a:solidFill>
                  <a:srgbClr val="000000"/>
                </a:solidFill>
              </a:rPr>
              <a:t>X</a:t>
            </a:r>
          </a:p>
        </p:txBody>
      </p:sp>
      <p:cxnSp>
        <p:nvCxnSpPr>
          <p:cNvPr id="31" name="Straight Connector 30"/>
          <p:cNvCxnSpPr>
            <a:stCxn id="58" idx="2"/>
          </p:cNvCxnSpPr>
          <p:nvPr/>
        </p:nvCxnSpPr>
        <p:spPr>
          <a:xfrm>
            <a:off x="5103813" y="608013"/>
            <a:ext cx="0" cy="42068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488238" y="608013"/>
            <a:ext cx="0" cy="42068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03813" y="1028700"/>
            <a:ext cx="2384425"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67313" y="275431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11</a:t>
            </a:r>
          </a:p>
        </p:txBody>
      </p:sp>
      <p:sp>
        <p:nvSpPr>
          <p:cNvPr id="71" name="Oval 70"/>
          <p:cNvSpPr/>
          <p:nvPr/>
        </p:nvSpPr>
        <p:spPr>
          <a:xfrm>
            <a:off x="5981700" y="1449388"/>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38</a:t>
            </a:r>
          </a:p>
        </p:txBody>
      </p:sp>
      <p:cxnSp>
        <p:nvCxnSpPr>
          <p:cNvPr id="82" name="Straight Connector 81"/>
          <p:cNvCxnSpPr/>
          <p:nvPr/>
        </p:nvCxnSpPr>
        <p:spPr>
          <a:xfrm>
            <a:off x="3851275" y="2465388"/>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3563938" y="2754313"/>
            <a:ext cx="576262"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15</a:t>
            </a:r>
          </a:p>
        </p:txBody>
      </p:sp>
      <p:sp>
        <p:nvSpPr>
          <p:cNvPr id="46" name="Rectangle 45"/>
          <p:cNvSpPr/>
          <p:nvPr/>
        </p:nvSpPr>
        <p:spPr>
          <a:xfrm>
            <a:off x="4044950" y="1557338"/>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43</a:t>
            </a:r>
          </a:p>
        </p:txBody>
      </p:sp>
      <p:cxnSp>
        <p:nvCxnSpPr>
          <p:cNvPr id="47" name="Straight Connector 46"/>
          <p:cNvCxnSpPr/>
          <p:nvPr/>
        </p:nvCxnSpPr>
        <p:spPr>
          <a:xfrm>
            <a:off x="4292600" y="2014538"/>
            <a:ext cx="0" cy="3619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19650" y="2270125"/>
            <a:ext cx="228600" cy="35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938713" y="2225675"/>
            <a:ext cx="228600"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rot="21031566">
            <a:off x="3371850" y="1536700"/>
            <a:ext cx="3336925" cy="1858963"/>
          </a:xfrm>
          <a:custGeom>
            <a:avLst/>
            <a:gdLst>
              <a:gd name="connsiteX0" fmla="*/ 3725838 w 3916907"/>
              <a:gd name="connsiteY0" fmla="*/ 27296 h 2565779"/>
              <a:gd name="connsiteX1" fmla="*/ 3630304 w 3916907"/>
              <a:gd name="connsiteY1" fmla="*/ 13648 h 2565779"/>
              <a:gd name="connsiteX2" fmla="*/ 3562065 w 3916907"/>
              <a:gd name="connsiteY2" fmla="*/ 0 h 2565779"/>
              <a:gd name="connsiteX3" fmla="*/ 3029803 w 3916907"/>
              <a:gd name="connsiteY3" fmla="*/ 13648 h 2565779"/>
              <a:gd name="connsiteX4" fmla="*/ 2988859 w 3916907"/>
              <a:gd name="connsiteY4" fmla="*/ 27296 h 2565779"/>
              <a:gd name="connsiteX5" fmla="*/ 2906973 w 3916907"/>
              <a:gd name="connsiteY5" fmla="*/ 81887 h 2565779"/>
              <a:gd name="connsiteX6" fmla="*/ 2825086 w 3916907"/>
              <a:gd name="connsiteY6" fmla="*/ 136478 h 2565779"/>
              <a:gd name="connsiteX7" fmla="*/ 2784143 w 3916907"/>
              <a:gd name="connsiteY7" fmla="*/ 150126 h 2565779"/>
              <a:gd name="connsiteX8" fmla="*/ 2702256 w 3916907"/>
              <a:gd name="connsiteY8" fmla="*/ 218364 h 2565779"/>
              <a:gd name="connsiteX9" fmla="*/ 2647665 w 3916907"/>
              <a:gd name="connsiteY9" fmla="*/ 232012 h 2565779"/>
              <a:gd name="connsiteX10" fmla="*/ 2565779 w 3916907"/>
              <a:gd name="connsiteY10" fmla="*/ 259308 h 2565779"/>
              <a:gd name="connsiteX11" fmla="*/ 2524835 w 3916907"/>
              <a:gd name="connsiteY11" fmla="*/ 272955 h 2565779"/>
              <a:gd name="connsiteX12" fmla="*/ 2429301 w 3916907"/>
              <a:gd name="connsiteY12" fmla="*/ 286603 h 2565779"/>
              <a:gd name="connsiteX13" fmla="*/ 2347414 w 3916907"/>
              <a:gd name="connsiteY13" fmla="*/ 327546 h 2565779"/>
              <a:gd name="connsiteX14" fmla="*/ 2306471 w 3916907"/>
              <a:gd name="connsiteY14" fmla="*/ 341194 h 2565779"/>
              <a:gd name="connsiteX15" fmla="*/ 2224585 w 3916907"/>
              <a:gd name="connsiteY15" fmla="*/ 395785 h 2565779"/>
              <a:gd name="connsiteX16" fmla="*/ 2183641 w 3916907"/>
              <a:gd name="connsiteY16" fmla="*/ 423081 h 2565779"/>
              <a:gd name="connsiteX17" fmla="*/ 2115403 w 3916907"/>
              <a:gd name="connsiteY17" fmla="*/ 436729 h 2565779"/>
              <a:gd name="connsiteX18" fmla="*/ 2074459 w 3916907"/>
              <a:gd name="connsiteY18" fmla="*/ 477672 h 2565779"/>
              <a:gd name="connsiteX19" fmla="*/ 1992573 w 3916907"/>
              <a:gd name="connsiteY19" fmla="*/ 504967 h 2565779"/>
              <a:gd name="connsiteX20" fmla="*/ 1951629 w 3916907"/>
              <a:gd name="connsiteY20" fmla="*/ 532263 h 2565779"/>
              <a:gd name="connsiteX21" fmla="*/ 1828800 w 3916907"/>
              <a:gd name="connsiteY21" fmla="*/ 559558 h 2565779"/>
              <a:gd name="connsiteX22" fmla="*/ 1787856 w 3916907"/>
              <a:gd name="connsiteY22" fmla="*/ 573206 h 2565779"/>
              <a:gd name="connsiteX23" fmla="*/ 1733265 w 3916907"/>
              <a:gd name="connsiteY23" fmla="*/ 586854 h 2565779"/>
              <a:gd name="connsiteX24" fmla="*/ 1692322 w 3916907"/>
              <a:gd name="connsiteY24" fmla="*/ 600502 h 2565779"/>
              <a:gd name="connsiteX25" fmla="*/ 1501253 w 3916907"/>
              <a:gd name="connsiteY25" fmla="*/ 655093 h 2565779"/>
              <a:gd name="connsiteX26" fmla="*/ 1460310 w 3916907"/>
              <a:gd name="connsiteY26" fmla="*/ 668740 h 2565779"/>
              <a:gd name="connsiteX27" fmla="*/ 1419367 w 3916907"/>
              <a:gd name="connsiteY27" fmla="*/ 696036 h 2565779"/>
              <a:gd name="connsiteX28" fmla="*/ 1282889 w 3916907"/>
              <a:gd name="connsiteY28" fmla="*/ 736979 h 2565779"/>
              <a:gd name="connsiteX29" fmla="*/ 1173707 w 3916907"/>
              <a:gd name="connsiteY29" fmla="*/ 777923 h 2565779"/>
              <a:gd name="connsiteX30" fmla="*/ 1105468 w 3916907"/>
              <a:gd name="connsiteY30" fmla="*/ 791570 h 2565779"/>
              <a:gd name="connsiteX31" fmla="*/ 996286 w 3916907"/>
              <a:gd name="connsiteY31" fmla="*/ 832514 h 2565779"/>
              <a:gd name="connsiteX32" fmla="*/ 887104 w 3916907"/>
              <a:gd name="connsiteY32" fmla="*/ 859809 h 2565779"/>
              <a:gd name="connsiteX33" fmla="*/ 791570 w 3916907"/>
              <a:gd name="connsiteY33" fmla="*/ 887105 h 2565779"/>
              <a:gd name="connsiteX34" fmla="*/ 736979 w 3916907"/>
              <a:gd name="connsiteY34" fmla="*/ 900752 h 2565779"/>
              <a:gd name="connsiteX35" fmla="*/ 696035 w 3916907"/>
              <a:gd name="connsiteY35" fmla="*/ 914400 h 2565779"/>
              <a:gd name="connsiteX36" fmla="*/ 614149 w 3916907"/>
              <a:gd name="connsiteY36" fmla="*/ 928048 h 2565779"/>
              <a:gd name="connsiteX37" fmla="*/ 518614 w 3916907"/>
              <a:gd name="connsiteY37" fmla="*/ 955343 h 2565779"/>
              <a:gd name="connsiteX38" fmla="*/ 395785 w 3916907"/>
              <a:gd name="connsiteY38" fmla="*/ 1009935 h 2565779"/>
              <a:gd name="connsiteX39" fmla="*/ 313898 w 3916907"/>
              <a:gd name="connsiteY39" fmla="*/ 1064526 h 2565779"/>
              <a:gd name="connsiteX40" fmla="*/ 272955 w 3916907"/>
              <a:gd name="connsiteY40" fmla="*/ 1091821 h 2565779"/>
              <a:gd name="connsiteX41" fmla="*/ 245659 w 3916907"/>
              <a:gd name="connsiteY41" fmla="*/ 1132764 h 2565779"/>
              <a:gd name="connsiteX42" fmla="*/ 204716 w 3916907"/>
              <a:gd name="connsiteY42" fmla="*/ 1146412 h 2565779"/>
              <a:gd name="connsiteX43" fmla="*/ 136477 w 3916907"/>
              <a:gd name="connsiteY43" fmla="*/ 1228299 h 2565779"/>
              <a:gd name="connsiteX44" fmla="*/ 81886 w 3916907"/>
              <a:gd name="connsiteY44" fmla="*/ 1351129 h 2565779"/>
              <a:gd name="connsiteX45" fmla="*/ 54591 w 3916907"/>
              <a:gd name="connsiteY45" fmla="*/ 1392072 h 2565779"/>
              <a:gd name="connsiteX46" fmla="*/ 27295 w 3916907"/>
              <a:gd name="connsiteY46" fmla="*/ 1473958 h 2565779"/>
              <a:gd name="connsiteX47" fmla="*/ 0 w 3916907"/>
              <a:gd name="connsiteY47" fmla="*/ 1583140 h 2565779"/>
              <a:gd name="connsiteX48" fmla="*/ 13647 w 3916907"/>
              <a:gd name="connsiteY48" fmla="*/ 1856096 h 2565779"/>
              <a:gd name="connsiteX49" fmla="*/ 40943 w 3916907"/>
              <a:gd name="connsiteY49" fmla="*/ 1937982 h 2565779"/>
              <a:gd name="connsiteX50" fmla="*/ 81886 w 3916907"/>
              <a:gd name="connsiteY50" fmla="*/ 1978926 h 2565779"/>
              <a:gd name="connsiteX51" fmla="*/ 150125 w 3916907"/>
              <a:gd name="connsiteY51" fmla="*/ 2074460 h 2565779"/>
              <a:gd name="connsiteX52" fmla="*/ 204716 w 3916907"/>
              <a:gd name="connsiteY52" fmla="*/ 2129051 h 2565779"/>
              <a:gd name="connsiteX53" fmla="*/ 218364 w 3916907"/>
              <a:gd name="connsiteY53" fmla="*/ 2169994 h 2565779"/>
              <a:gd name="connsiteX54" fmla="*/ 313898 w 3916907"/>
              <a:gd name="connsiteY54" fmla="*/ 2210937 h 2565779"/>
              <a:gd name="connsiteX55" fmla="*/ 354841 w 3916907"/>
              <a:gd name="connsiteY55" fmla="*/ 2238233 h 2565779"/>
              <a:gd name="connsiteX56" fmla="*/ 423080 w 3916907"/>
              <a:gd name="connsiteY56" fmla="*/ 2279176 h 2565779"/>
              <a:gd name="connsiteX57" fmla="*/ 477671 w 3916907"/>
              <a:gd name="connsiteY57" fmla="*/ 2320120 h 2565779"/>
              <a:gd name="connsiteX58" fmla="*/ 559558 w 3916907"/>
              <a:gd name="connsiteY58" fmla="*/ 2347415 h 2565779"/>
              <a:gd name="connsiteX59" fmla="*/ 655092 w 3916907"/>
              <a:gd name="connsiteY59" fmla="*/ 2442949 h 2565779"/>
              <a:gd name="connsiteX60" fmla="*/ 709683 w 3916907"/>
              <a:gd name="connsiteY60" fmla="*/ 2456597 h 2565779"/>
              <a:gd name="connsiteX61" fmla="*/ 750626 w 3916907"/>
              <a:gd name="connsiteY61" fmla="*/ 2470245 h 2565779"/>
              <a:gd name="connsiteX62" fmla="*/ 968991 w 3916907"/>
              <a:gd name="connsiteY62" fmla="*/ 2497540 h 2565779"/>
              <a:gd name="connsiteX63" fmla="*/ 1037229 w 3916907"/>
              <a:gd name="connsiteY63" fmla="*/ 2511188 h 2565779"/>
              <a:gd name="connsiteX64" fmla="*/ 1078173 w 3916907"/>
              <a:gd name="connsiteY64" fmla="*/ 2524836 h 2565779"/>
              <a:gd name="connsiteX65" fmla="*/ 1132764 w 3916907"/>
              <a:gd name="connsiteY65" fmla="*/ 2538484 h 2565779"/>
              <a:gd name="connsiteX66" fmla="*/ 1173707 w 3916907"/>
              <a:gd name="connsiteY66" fmla="*/ 2552132 h 2565779"/>
              <a:gd name="connsiteX67" fmla="*/ 1241946 w 3916907"/>
              <a:gd name="connsiteY67" fmla="*/ 2565779 h 2565779"/>
              <a:gd name="connsiteX68" fmla="*/ 1610435 w 3916907"/>
              <a:gd name="connsiteY68" fmla="*/ 2538484 h 2565779"/>
              <a:gd name="connsiteX69" fmla="*/ 1746913 w 3916907"/>
              <a:gd name="connsiteY69" fmla="*/ 2511188 h 2565779"/>
              <a:gd name="connsiteX70" fmla="*/ 1787856 w 3916907"/>
              <a:gd name="connsiteY70" fmla="*/ 2497540 h 2565779"/>
              <a:gd name="connsiteX71" fmla="*/ 1910686 w 3916907"/>
              <a:gd name="connsiteY71" fmla="*/ 2483893 h 2565779"/>
              <a:gd name="connsiteX72" fmla="*/ 2019868 w 3916907"/>
              <a:gd name="connsiteY72" fmla="*/ 2470245 h 2565779"/>
              <a:gd name="connsiteX73" fmla="*/ 2169994 w 3916907"/>
              <a:gd name="connsiteY73" fmla="*/ 2415654 h 2565779"/>
              <a:gd name="connsiteX74" fmla="*/ 2292823 w 3916907"/>
              <a:gd name="connsiteY74" fmla="*/ 2388358 h 2565779"/>
              <a:gd name="connsiteX75" fmla="*/ 2442949 w 3916907"/>
              <a:gd name="connsiteY75" fmla="*/ 2361063 h 2565779"/>
              <a:gd name="connsiteX76" fmla="*/ 2483892 w 3916907"/>
              <a:gd name="connsiteY76" fmla="*/ 2333767 h 2565779"/>
              <a:gd name="connsiteX77" fmla="*/ 2552131 w 3916907"/>
              <a:gd name="connsiteY77" fmla="*/ 2320120 h 2565779"/>
              <a:gd name="connsiteX78" fmla="*/ 2606722 w 3916907"/>
              <a:gd name="connsiteY78" fmla="*/ 2306472 h 2565779"/>
              <a:gd name="connsiteX79" fmla="*/ 2729552 w 3916907"/>
              <a:gd name="connsiteY79" fmla="*/ 2265529 h 2565779"/>
              <a:gd name="connsiteX80" fmla="*/ 2811438 w 3916907"/>
              <a:gd name="connsiteY80" fmla="*/ 2238233 h 2565779"/>
              <a:gd name="connsiteX81" fmla="*/ 2947916 w 3916907"/>
              <a:gd name="connsiteY81" fmla="*/ 2224585 h 2565779"/>
              <a:gd name="connsiteX82" fmla="*/ 3057098 w 3916907"/>
              <a:gd name="connsiteY82" fmla="*/ 2197290 h 2565779"/>
              <a:gd name="connsiteX83" fmla="*/ 3111689 w 3916907"/>
              <a:gd name="connsiteY83" fmla="*/ 2183642 h 2565779"/>
              <a:gd name="connsiteX84" fmla="*/ 3152632 w 3916907"/>
              <a:gd name="connsiteY84" fmla="*/ 2169994 h 2565779"/>
              <a:gd name="connsiteX85" fmla="*/ 3275462 w 3916907"/>
              <a:gd name="connsiteY85" fmla="*/ 2142699 h 2565779"/>
              <a:gd name="connsiteX86" fmla="*/ 3316406 w 3916907"/>
              <a:gd name="connsiteY86" fmla="*/ 2115403 h 2565779"/>
              <a:gd name="connsiteX87" fmla="*/ 3343701 w 3916907"/>
              <a:gd name="connsiteY87" fmla="*/ 2074460 h 2565779"/>
              <a:gd name="connsiteX88" fmla="*/ 3398292 w 3916907"/>
              <a:gd name="connsiteY88" fmla="*/ 2060812 h 2565779"/>
              <a:gd name="connsiteX89" fmla="*/ 3439235 w 3916907"/>
              <a:gd name="connsiteY89" fmla="*/ 2047164 h 2565779"/>
              <a:gd name="connsiteX90" fmla="*/ 3466531 w 3916907"/>
              <a:gd name="connsiteY90" fmla="*/ 2006221 h 2565779"/>
              <a:gd name="connsiteX91" fmla="*/ 3507474 w 3916907"/>
              <a:gd name="connsiteY91" fmla="*/ 1978926 h 2565779"/>
              <a:gd name="connsiteX92" fmla="*/ 3548417 w 3916907"/>
              <a:gd name="connsiteY92" fmla="*/ 1910687 h 2565779"/>
              <a:gd name="connsiteX93" fmla="*/ 3630304 w 3916907"/>
              <a:gd name="connsiteY93" fmla="*/ 1774209 h 2565779"/>
              <a:gd name="connsiteX94" fmla="*/ 3643952 w 3916907"/>
              <a:gd name="connsiteY94" fmla="*/ 1733266 h 2565779"/>
              <a:gd name="connsiteX95" fmla="*/ 3671247 w 3916907"/>
              <a:gd name="connsiteY95" fmla="*/ 1665027 h 2565779"/>
              <a:gd name="connsiteX96" fmla="*/ 3725838 w 3916907"/>
              <a:gd name="connsiteY96" fmla="*/ 1583140 h 2565779"/>
              <a:gd name="connsiteX97" fmla="*/ 3739486 w 3916907"/>
              <a:gd name="connsiteY97" fmla="*/ 1528549 h 2565779"/>
              <a:gd name="connsiteX98" fmla="*/ 3753134 w 3916907"/>
              <a:gd name="connsiteY98" fmla="*/ 1487606 h 2565779"/>
              <a:gd name="connsiteX99" fmla="*/ 3780429 w 3916907"/>
              <a:gd name="connsiteY99" fmla="*/ 1364776 h 2565779"/>
              <a:gd name="connsiteX100" fmla="*/ 3807725 w 3916907"/>
              <a:gd name="connsiteY100" fmla="*/ 1282890 h 2565779"/>
              <a:gd name="connsiteX101" fmla="*/ 3821373 w 3916907"/>
              <a:gd name="connsiteY101" fmla="*/ 1228299 h 2565779"/>
              <a:gd name="connsiteX102" fmla="*/ 3835020 w 3916907"/>
              <a:gd name="connsiteY102" fmla="*/ 1187355 h 2565779"/>
              <a:gd name="connsiteX103" fmla="*/ 3862316 w 3916907"/>
              <a:gd name="connsiteY103" fmla="*/ 1078173 h 2565779"/>
              <a:gd name="connsiteX104" fmla="*/ 3875964 w 3916907"/>
              <a:gd name="connsiteY104" fmla="*/ 873457 h 2565779"/>
              <a:gd name="connsiteX105" fmla="*/ 3916907 w 3916907"/>
              <a:gd name="connsiteY105" fmla="*/ 641445 h 2565779"/>
              <a:gd name="connsiteX106" fmla="*/ 3903259 w 3916907"/>
              <a:gd name="connsiteY106" fmla="*/ 464024 h 2565779"/>
              <a:gd name="connsiteX107" fmla="*/ 3889612 w 3916907"/>
              <a:gd name="connsiteY107" fmla="*/ 423081 h 2565779"/>
              <a:gd name="connsiteX108" fmla="*/ 3875964 w 3916907"/>
              <a:gd name="connsiteY108" fmla="*/ 341194 h 2565779"/>
              <a:gd name="connsiteX109" fmla="*/ 3848668 w 3916907"/>
              <a:gd name="connsiteY109" fmla="*/ 259308 h 2565779"/>
              <a:gd name="connsiteX110" fmla="*/ 3794077 w 3916907"/>
              <a:gd name="connsiteY110" fmla="*/ 136478 h 2565779"/>
              <a:gd name="connsiteX111" fmla="*/ 3780429 w 3916907"/>
              <a:gd name="connsiteY111" fmla="*/ 68239 h 256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916907" h="2565779">
                <a:moveTo>
                  <a:pt x="3725838" y="27296"/>
                </a:moveTo>
                <a:cubicBezTo>
                  <a:pt x="3693993" y="22747"/>
                  <a:pt x="3662034" y="18936"/>
                  <a:pt x="3630304" y="13648"/>
                </a:cubicBezTo>
                <a:cubicBezTo>
                  <a:pt x="3607423" y="9834"/>
                  <a:pt x="3585262" y="0"/>
                  <a:pt x="3562065" y="0"/>
                </a:cubicBezTo>
                <a:cubicBezTo>
                  <a:pt x="3384586" y="0"/>
                  <a:pt x="3207224" y="9099"/>
                  <a:pt x="3029803" y="13648"/>
                </a:cubicBezTo>
                <a:cubicBezTo>
                  <a:pt x="3016155" y="18197"/>
                  <a:pt x="3001435" y="20309"/>
                  <a:pt x="2988859" y="27296"/>
                </a:cubicBezTo>
                <a:cubicBezTo>
                  <a:pt x="2960182" y="43228"/>
                  <a:pt x="2934268" y="63690"/>
                  <a:pt x="2906973" y="81887"/>
                </a:cubicBezTo>
                <a:lnTo>
                  <a:pt x="2825086" y="136478"/>
                </a:lnTo>
                <a:cubicBezTo>
                  <a:pt x="2813116" y="144458"/>
                  <a:pt x="2797791" y="145577"/>
                  <a:pt x="2784143" y="150126"/>
                </a:cubicBezTo>
                <a:cubicBezTo>
                  <a:pt x="2759547" y="174722"/>
                  <a:pt x="2735510" y="204112"/>
                  <a:pt x="2702256" y="218364"/>
                </a:cubicBezTo>
                <a:cubicBezTo>
                  <a:pt x="2685016" y="225753"/>
                  <a:pt x="2665631" y="226622"/>
                  <a:pt x="2647665" y="232012"/>
                </a:cubicBezTo>
                <a:cubicBezTo>
                  <a:pt x="2620107" y="240280"/>
                  <a:pt x="2593074" y="250210"/>
                  <a:pt x="2565779" y="259308"/>
                </a:cubicBezTo>
                <a:lnTo>
                  <a:pt x="2524835" y="272955"/>
                </a:lnTo>
                <a:cubicBezTo>
                  <a:pt x="2494318" y="283127"/>
                  <a:pt x="2461146" y="282054"/>
                  <a:pt x="2429301" y="286603"/>
                </a:cubicBezTo>
                <a:cubicBezTo>
                  <a:pt x="2326390" y="320907"/>
                  <a:pt x="2453241" y="274633"/>
                  <a:pt x="2347414" y="327546"/>
                </a:cubicBezTo>
                <a:cubicBezTo>
                  <a:pt x="2334547" y="333980"/>
                  <a:pt x="2319047" y="334208"/>
                  <a:pt x="2306471" y="341194"/>
                </a:cubicBezTo>
                <a:cubicBezTo>
                  <a:pt x="2277794" y="357126"/>
                  <a:pt x="2251880" y="377588"/>
                  <a:pt x="2224585" y="395785"/>
                </a:cubicBezTo>
                <a:lnTo>
                  <a:pt x="2183641" y="423081"/>
                </a:lnTo>
                <a:cubicBezTo>
                  <a:pt x="2164340" y="435948"/>
                  <a:pt x="2138149" y="432180"/>
                  <a:pt x="2115403" y="436729"/>
                </a:cubicBezTo>
                <a:cubicBezTo>
                  <a:pt x="2101755" y="450377"/>
                  <a:pt x="2091331" y="468299"/>
                  <a:pt x="2074459" y="477672"/>
                </a:cubicBezTo>
                <a:cubicBezTo>
                  <a:pt x="2049308" y="491645"/>
                  <a:pt x="1992573" y="504967"/>
                  <a:pt x="1992573" y="504967"/>
                </a:cubicBezTo>
                <a:cubicBezTo>
                  <a:pt x="1978925" y="514066"/>
                  <a:pt x="1966706" y="525802"/>
                  <a:pt x="1951629" y="532263"/>
                </a:cubicBezTo>
                <a:cubicBezTo>
                  <a:pt x="1932010" y="540671"/>
                  <a:pt x="1844352" y="555670"/>
                  <a:pt x="1828800" y="559558"/>
                </a:cubicBezTo>
                <a:cubicBezTo>
                  <a:pt x="1814843" y="563047"/>
                  <a:pt x="1801689" y="569254"/>
                  <a:pt x="1787856" y="573206"/>
                </a:cubicBezTo>
                <a:cubicBezTo>
                  <a:pt x="1769821" y="578359"/>
                  <a:pt x="1751300" y="581701"/>
                  <a:pt x="1733265" y="586854"/>
                </a:cubicBezTo>
                <a:cubicBezTo>
                  <a:pt x="1719433" y="590806"/>
                  <a:pt x="1706201" y="596717"/>
                  <a:pt x="1692322" y="600502"/>
                </a:cubicBezTo>
                <a:cubicBezTo>
                  <a:pt x="1503790" y="651920"/>
                  <a:pt x="1658179" y="602785"/>
                  <a:pt x="1501253" y="655093"/>
                </a:cubicBezTo>
                <a:lnTo>
                  <a:pt x="1460310" y="668740"/>
                </a:lnTo>
                <a:cubicBezTo>
                  <a:pt x="1446662" y="677839"/>
                  <a:pt x="1434356" y="689374"/>
                  <a:pt x="1419367" y="696036"/>
                </a:cubicBezTo>
                <a:cubicBezTo>
                  <a:pt x="1324439" y="738227"/>
                  <a:pt x="1362294" y="710511"/>
                  <a:pt x="1282889" y="736979"/>
                </a:cubicBezTo>
                <a:cubicBezTo>
                  <a:pt x="1245327" y="749500"/>
                  <a:pt x="1212034" y="768341"/>
                  <a:pt x="1173707" y="777923"/>
                </a:cubicBezTo>
                <a:cubicBezTo>
                  <a:pt x="1151203" y="783549"/>
                  <a:pt x="1128112" y="786538"/>
                  <a:pt x="1105468" y="791570"/>
                </a:cubicBezTo>
                <a:cubicBezTo>
                  <a:pt x="951029" y="825889"/>
                  <a:pt x="1154546" y="779761"/>
                  <a:pt x="996286" y="832514"/>
                </a:cubicBezTo>
                <a:cubicBezTo>
                  <a:pt x="960697" y="844377"/>
                  <a:pt x="923498" y="850711"/>
                  <a:pt x="887104" y="859809"/>
                </a:cubicBezTo>
                <a:cubicBezTo>
                  <a:pt x="716420" y="902480"/>
                  <a:pt x="928642" y="847942"/>
                  <a:pt x="791570" y="887105"/>
                </a:cubicBezTo>
                <a:cubicBezTo>
                  <a:pt x="773535" y="892258"/>
                  <a:pt x="755014" y="895599"/>
                  <a:pt x="736979" y="900752"/>
                </a:cubicBezTo>
                <a:cubicBezTo>
                  <a:pt x="723146" y="904704"/>
                  <a:pt x="710079" y="911279"/>
                  <a:pt x="696035" y="914400"/>
                </a:cubicBezTo>
                <a:cubicBezTo>
                  <a:pt x="669022" y="920403"/>
                  <a:pt x="641283" y="922621"/>
                  <a:pt x="614149" y="928048"/>
                </a:cubicBezTo>
                <a:cubicBezTo>
                  <a:pt x="571312" y="936616"/>
                  <a:pt x="557633" y="942338"/>
                  <a:pt x="518614" y="955343"/>
                </a:cubicBezTo>
                <a:cubicBezTo>
                  <a:pt x="453732" y="998599"/>
                  <a:pt x="493232" y="977452"/>
                  <a:pt x="395785" y="1009935"/>
                </a:cubicBezTo>
                <a:cubicBezTo>
                  <a:pt x="364663" y="1020309"/>
                  <a:pt x="341194" y="1046329"/>
                  <a:pt x="313898" y="1064526"/>
                </a:cubicBezTo>
                <a:lnTo>
                  <a:pt x="272955" y="1091821"/>
                </a:lnTo>
                <a:cubicBezTo>
                  <a:pt x="263856" y="1105469"/>
                  <a:pt x="258467" y="1122517"/>
                  <a:pt x="245659" y="1132764"/>
                </a:cubicBezTo>
                <a:cubicBezTo>
                  <a:pt x="234425" y="1141751"/>
                  <a:pt x="212696" y="1134442"/>
                  <a:pt x="204716" y="1146412"/>
                </a:cubicBezTo>
                <a:cubicBezTo>
                  <a:pt x="138876" y="1245172"/>
                  <a:pt x="252800" y="1199218"/>
                  <a:pt x="136477" y="1228299"/>
                </a:cubicBezTo>
                <a:cubicBezTo>
                  <a:pt x="93222" y="1293182"/>
                  <a:pt x="114369" y="1253681"/>
                  <a:pt x="81886" y="1351129"/>
                </a:cubicBezTo>
                <a:cubicBezTo>
                  <a:pt x="76699" y="1366690"/>
                  <a:pt x="61253" y="1377083"/>
                  <a:pt x="54591" y="1392072"/>
                </a:cubicBezTo>
                <a:cubicBezTo>
                  <a:pt x="42906" y="1418364"/>
                  <a:pt x="36394" y="1446663"/>
                  <a:pt x="27295" y="1473958"/>
                </a:cubicBezTo>
                <a:cubicBezTo>
                  <a:pt x="6312" y="1536905"/>
                  <a:pt x="16467" y="1500799"/>
                  <a:pt x="0" y="1583140"/>
                </a:cubicBezTo>
                <a:cubicBezTo>
                  <a:pt x="4549" y="1674125"/>
                  <a:pt x="3205" y="1765597"/>
                  <a:pt x="13647" y="1856096"/>
                </a:cubicBezTo>
                <a:cubicBezTo>
                  <a:pt x="16945" y="1884678"/>
                  <a:pt x="20598" y="1917637"/>
                  <a:pt x="40943" y="1937982"/>
                </a:cubicBezTo>
                <a:lnTo>
                  <a:pt x="81886" y="1978926"/>
                </a:lnTo>
                <a:cubicBezTo>
                  <a:pt x="113731" y="2074460"/>
                  <a:pt x="81887" y="2051713"/>
                  <a:pt x="150125" y="2074460"/>
                </a:cubicBezTo>
                <a:cubicBezTo>
                  <a:pt x="186520" y="2183641"/>
                  <a:pt x="131928" y="2056263"/>
                  <a:pt x="204716" y="2129051"/>
                </a:cubicBezTo>
                <a:cubicBezTo>
                  <a:pt x="214888" y="2139223"/>
                  <a:pt x="209377" y="2158760"/>
                  <a:pt x="218364" y="2169994"/>
                </a:cubicBezTo>
                <a:cubicBezTo>
                  <a:pt x="241928" y="2199449"/>
                  <a:pt x="281115" y="2202742"/>
                  <a:pt x="313898" y="2210937"/>
                </a:cubicBezTo>
                <a:cubicBezTo>
                  <a:pt x="327546" y="2220036"/>
                  <a:pt x="340932" y="2229540"/>
                  <a:pt x="354841" y="2238233"/>
                </a:cubicBezTo>
                <a:cubicBezTo>
                  <a:pt x="377335" y="2252292"/>
                  <a:pt x="401009" y="2264462"/>
                  <a:pt x="423080" y="2279176"/>
                </a:cubicBezTo>
                <a:cubicBezTo>
                  <a:pt x="442006" y="2291793"/>
                  <a:pt x="457326" y="2309948"/>
                  <a:pt x="477671" y="2320120"/>
                </a:cubicBezTo>
                <a:cubicBezTo>
                  <a:pt x="503406" y="2332987"/>
                  <a:pt x="559558" y="2347415"/>
                  <a:pt x="559558" y="2347415"/>
                </a:cubicBezTo>
                <a:cubicBezTo>
                  <a:pt x="591403" y="2379260"/>
                  <a:pt x="611402" y="2432026"/>
                  <a:pt x="655092" y="2442949"/>
                </a:cubicBezTo>
                <a:cubicBezTo>
                  <a:pt x="673289" y="2447498"/>
                  <a:pt x="691648" y="2451444"/>
                  <a:pt x="709683" y="2456597"/>
                </a:cubicBezTo>
                <a:cubicBezTo>
                  <a:pt x="723515" y="2460549"/>
                  <a:pt x="736583" y="2467124"/>
                  <a:pt x="750626" y="2470245"/>
                </a:cubicBezTo>
                <a:cubicBezTo>
                  <a:pt x="819893" y="2485638"/>
                  <a:pt x="900338" y="2490675"/>
                  <a:pt x="968991" y="2497540"/>
                </a:cubicBezTo>
                <a:cubicBezTo>
                  <a:pt x="991737" y="2502089"/>
                  <a:pt x="1014725" y="2505562"/>
                  <a:pt x="1037229" y="2511188"/>
                </a:cubicBezTo>
                <a:cubicBezTo>
                  <a:pt x="1051186" y="2514677"/>
                  <a:pt x="1064340" y="2520884"/>
                  <a:pt x="1078173" y="2524836"/>
                </a:cubicBezTo>
                <a:cubicBezTo>
                  <a:pt x="1096208" y="2529989"/>
                  <a:pt x="1114729" y="2533331"/>
                  <a:pt x="1132764" y="2538484"/>
                </a:cubicBezTo>
                <a:cubicBezTo>
                  <a:pt x="1146596" y="2542436"/>
                  <a:pt x="1159751" y="2548643"/>
                  <a:pt x="1173707" y="2552132"/>
                </a:cubicBezTo>
                <a:cubicBezTo>
                  <a:pt x="1196211" y="2557758"/>
                  <a:pt x="1219200" y="2561230"/>
                  <a:pt x="1241946" y="2565779"/>
                </a:cubicBezTo>
                <a:cubicBezTo>
                  <a:pt x="1446775" y="2554999"/>
                  <a:pt x="1453971" y="2560836"/>
                  <a:pt x="1610435" y="2538484"/>
                </a:cubicBezTo>
                <a:cubicBezTo>
                  <a:pt x="1664057" y="2530824"/>
                  <a:pt x="1697176" y="2525399"/>
                  <a:pt x="1746913" y="2511188"/>
                </a:cubicBezTo>
                <a:cubicBezTo>
                  <a:pt x="1760745" y="2507236"/>
                  <a:pt x="1773666" y="2499905"/>
                  <a:pt x="1787856" y="2497540"/>
                </a:cubicBezTo>
                <a:cubicBezTo>
                  <a:pt x="1828491" y="2490768"/>
                  <a:pt x="1869773" y="2488706"/>
                  <a:pt x="1910686" y="2483893"/>
                </a:cubicBezTo>
                <a:lnTo>
                  <a:pt x="2019868" y="2470245"/>
                </a:lnTo>
                <a:cubicBezTo>
                  <a:pt x="2092026" y="2422140"/>
                  <a:pt x="2044898" y="2446928"/>
                  <a:pt x="2169994" y="2415654"/>
                </a:cubicBezTo>
                <a:cubicBezTo>
                  <a:pt x="2219067" y="2403386"/>
                  <a:pt x="2240846" y="2397021"/>
                  <a:pt x="2292823" y="2388358"/>
                </a:cubicBezTo>
                <a:cubicBezTo>
                  <a:pt x="2439533" y="2363907"/>
                  <a:pt x="2338138" y="2387266"/>
                  <a:pt x="2442949" y="2361063"/>
                </a:cubicBezTo>
                <a:cubicBezTo>
                  <a:pt x="2456597" y="2351964"/>
                  <a:pt x="2468534" y="2339526"/>
                  <a:pt x="2483892" y="2333767"/>
                </a:cubicBezTo>
                <a:cubicBezTo>
                  <a:pt x="2505612" y="2325622"/>
                  <a:pt x="2529487" y="2325152"/>
                  <a:pt x="2552131" y="2320120"/>
                </a:cubicBezTo>
                <a:cubicBezTo>
                  <a:pt x="2570441" y="2316051"/>
                  <a:pt x="2588525" y="2311021"/>
                  <a:pt x="2606722" y="2306472"/>
                </a:cubicBezTo>
                <a:cubicBezTo>
                  <a:pt x="2682316" y="2256075"/>
                  <a:pt x="2611871" y="2294949"/>
                  <a:pt x="2729552" y="2265529"/>
                </a:cubicBezTo>
                <a:cubicBezTo>
                  <a:pt x="2757465" y="2258551"/>
                  <a:pt x="2783159" y="2243535"/>
                  <a:pt x="2811438" y="2238233"/>
                </a:cubicBezTo>
                <a:cubicBezTo>
                  <a:pt x="2856374" y="2229807"/>
                  <a:pt x="2902597" y="2230628"/>
                  <a:pt x="2947916" y="2224585"/>
                </a:cubicBezTo>
                <a:cubicBezTo>
                  <a:pt x="3025947" y="2214181"/>
                  <a:pt x="2996824" y="2214511"/>
                  <a:pt x="3057098" y="2197290"/>
                </a:cubicBezTo>
                <a:cubicBezTo>
                  <a:pt x="3075133" y="2192137"/>
                  <a:pt x="3093654" y="2188795"/>
                  <a:pt x="3111689" y="2183642"/>
                </a:cubicBezTo>
                <a:cubicBezTo>
                  <a:pt x="3125521" y="2179690"/>
                  <a:pt x="3138589" y="2173115"/>
                  <a:pt x="3152632" y="2169994"/>
                </a:cubicBezTo>
                <a:cubicBezTo>
                  <a:pt x="3296758" y="2137966"/>
                  <a:pt x="3183288" y="2173422"/>
                  <a:pt x="3275462" y="2142699"/>
                </a:cubicBezTo>
                <a:cubicBezTo>
                  <a:pt x="3289110" y="2133600"/>
                  <a:pt x="3304807" y="2127002"/>
                  <a:pt x="3316406" y="2115403"/>
                </a:cubicBezTo>
                <a:cubicBezTo>
                  <a:pt x="3328004" y="2103805"/>
                  <a:pt x="3330053" y="2083558"/>
                  <a:pt x="3343701" y="2074460"/>
                </a:cubicBezTo>
                <a:cubicBezTo>
                  <a:pt x="3359308" y="2064055"/>
                  <a:pt x="3380257" y="2065965"/>
                  <a:pt x="3398292" y="2060812"/>
                </a:cubicBezTo>
                <a:cubicBezTo>
                  <a:pt x="3412124" y="2056860"/>
                  <a:pt x="3425587" y="2051713"/>
                  <a:pt x="3439235" y="2047164"/>
                </a:cubicBezTo>
                <a:cubicBezTo>
                  <a:pt x="3448334" y="2033516"/>
                  <a:pt x="3454933" y="2017819"/>
                  <a:pt x="3466531" y="2006221"/>
                </a:cubicBezTo>
                <a:cubicBezTo>
                  <a:pt x="3478129" y="1994623"/>
                  <a:pt x="3496799" y="1991380"/>
                  <a:pt x="3507474" y="1978926"/>
                </a:cubicBezTo>
                <a:cubicBezTo>
                  <a:pt x="3524737" y="1958786"/>
                  <a:pt x="3534176" y="1933066"/>
                  <a:pt x="3548417" y="1910687"/>
                </a:cubicBezTo>
                <a:cubicBezTo>
                  <a:pt x="3590869" y="1843976"/>
                  <a:pt x="3602866" y="1838232"/>
                  <a:pt x="3630304" y="1774209"/>
                </a:cubicBezTo>
                <a:cubicBezTo>
                  <a:pt x="3635971" y="1760986"/>
                  <a:pt x="3638901" y="1746736"/>
                  <a:pt x="3643952" y="1733266"/>
                </a:cubicBezTo>
                <a:cubicBezTo>
                  <a:pt x="3652554" y="1710327"/>
                  <a:pt x="3659516" y="1686534"/>
                  <a:pt x="3671247" y="1665027"/>
                </a:cubicBezTo>
                <a:cubicBezTo>
                  <a:pt x="3686956" y="1636227"/>
                  <a:pt x="3725838" y="1583140"/>
                  <a:pt x="3725838" y="1583140"/>
                </a:cubicBezTo>
                <a:cubicBezTo>
                  <a:pt x="3730387" y="1564943"/>
                  <a:pt x="3734333" y="1546584"/>
                  <a:pt x="3739486" y="1528549"/>
                </a:cubicBezTo>
                <a:cubicBezTo>
                  <a:pt x="3743438" y="1514717"/>
                  <a:pt x="3749645" y="1501562"/>
                  <a:pt x="3753134" y="1487606"/>
                </a:cubicBezTo>
                <a:cubicBezTo>
                  <a:pt x="3772609" y="1409709"/>
                  <a:pt x="3759419" y="1434808"/>
                  <a:pt x="3780429" y="1364776"/>
                </a:cubicBezTo>
                <a:cubicBezTo>
                  <a:pt x="3788697" y="1337218"/>
                  <a:pt x="3800747" y="1310803"/>
                  <a:pt x="3807725" y="1282890"/>
                </a:cubicBezTo>
                <a:cubicBezTo>
                  <a:pt x="3812274" y="1264693"/>
                  <a:pt x="3816220" y="1246334"/>
                  <a:pt x="3821373" y="1228299"/>
                </a:cubicBezTo>
                <a:cubicBezTo>
                  <a:pt x="3825325" y="1214466"/>
                  <a:pt x="3831531" y="1201312"/>
                  <a:pt x="3835020" y="1187355"/>
                </a:cubicBezTo>
                <a:lnTo>
                  <a:pt x="3862316" y="1078173"/>
                </a:lnTo>
                <a:cubicBezTo>
                  <a:pt x="3866865" y="1009934"/>
                  <a:pt x="3868927" y="941484"/>
                  <a:pt x="3875964" y="873457"/>
                </a:cubicBezTo>
                <a:cubicBezTo>
                  <a:pt x="3893562" y="703339"/>
                  <a:pt x="3885537" y="735553"/>
                  <a:pt x="3916907" y="641445"/>
                </a:cubicBezTo>
                <a:cubicBezTo>
                  <a:pt x="3912358" y="582305"/>
                  <a:pt x="3910616" y="522881"/>
                  <a:pt x="3903259" y="464024"/>
                </a:cubicBezTo>
                <a:cubicBezTo>
                  <a:pt x="3901475" y="449749"/>
                  <a:pt x="3892733" y="437124"/>
                  <a:pt x="3889612" y="423081"/>
                </a:cubicBezTo>
                <a:cubicBezTo>
                  <a:pt x="3883609" y="396068"/>
                  <a:pt x="3882676" y="368040"/>
                  <a:pt x="3875964" y="341194"/>
                </a:cubicBezTo>
                <a:cubicBezTo>
                  <a:pt x="3868986" y="313281"/>
                  <a:pt x="3864627" y="283248"/>
                  <a:pt x="3848668" y="259308"/>
                </a:cubicBezTo>
                <a:cubicBezTo>
                  <a:pt x="3805414" y="194424"/>
                  <a:pt x="3826560" y="233925"/>
                  <a:pt x="3794077" y="136478"/>
                </a:cubicBezTo>
                <a:cubicBezTo>
                  <a:pt x="3777552" y="86903"/>
                  <a:pt x="3780429" y="109921"/>
                  <a:pt x="3780429" y="68239"/>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a:p>
        </p:txBody>
      </p:sp>
      <p:sp>
        <p:nvSpPr>
          <p:cNvPr id="3" name="Rectangle 2"/>
          <p:cNvSpPr/>
          <p:nvPr/>
        </p:nvSpPr>
        <p:spPr>
          <a:xfrm>
            <a:off x="239713" y="1747838"/>
            <a:ext cx="1058862" cy="301625"/>
          </a:xfrm>
          <a:prstGeom prst="rect">
            <a:avLst/>
          </a:prstGeom>
          <a:solidFill>
            <a:srgbClr val="00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House Move</a:t>
            </a:r>
          </a:p>
          <a:p>
            <a:pPr algn="ctr" fontAlgn="auto">
              <a:spcBef>
                <a:spcPts val="0"/>
              </a:spcBef>
              <a:spcAft>
                <a:spcPts val="0"/>
              </a:spcAft>
              <a:defRPr/>
            </a:pPr>
            <a:r>
              <a:rPr lang="en-IE" sz="1000" dirty="0">
                <a:solidFill>
                  <a:schemeClr val="tx1"/>
                </a:solidFill>
              </a:rPr>
              <a:t>2002</a:t>
            </a:r>
          </a:p>
        </p:txBody>
      </p:sp>
      <p:sp>
        <p:nvSpPr>
          <p:cNvPr id="30" name="Rectangle 29"/>
          <p:cNvSpPr/>
          <p:nvPr/>
        </p:nvSpPr>
        <p:spPr>
          <a:xfrm>
            <a:off x="239713" y="2255838"/>
            <a:ext cx="1058862" cy="301625"/>
          </a:xfrm>
          <a:prstGeom prst="rect">
            <a:avLst/>
          </a:prstGeom>
          <a:solidFill>
            <a:srgbClr val="00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House Move</a:t>
            </a:r>
          </a:p>
          <a:p>
            <a:pPr algn="ctr" fontAlgn="auto">
              <a:spcBef>
                <a:spcPts val="0"/>
              </a:spcBef>
              <a:spcAft>
                <a:spcPts val="0"/>
              </a:spcAft>
              <a:defRPr/>
            </a:pPr>
            <a:r>
              <a:rPr lang="en-IE" sz="1000" dirty="0">
                <a:solidFill>
                  <a:schemeClr val="tx1"/>
                </a:solidFill>
              </a:rPr>
              <a:t>2004</a:t>
            </a:r>
          </a:p>
        </p:txBody>
      </p:sp>
      <p:sp>
        <p:nvSpPr>
          <p:cNvPr id="33" name="Rectangle 32"/>
          <p:cNvSpPr/>
          <p:nvPr/>
        </p:nvSpPr>
        <p:spPr>
          <a:xfrm>
            <a:off x="239713" y="2735263"/>
            <a:ext cx="1058862" cy="301625"/>
          </a:xfrm>
          <a:prstGeom prst="rect">
            <a:avLst/>
          </a:prstGeom>
          <a:solidFill>
            <a:srgbClr val="00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House Move</a:t>
            </a:r>
          </a:p>
          <a:p>
            <a:pPr algn="ctr" fontAlgn="auto">
              <a:spcBef>
                <a:spcPts val="0"/>
              </a:spcBef>
              <a:spcAft>
                <a:spcPts val="0"/>
              </a:spcAft>
              <a:defRPr/>
            </a:pPr>
            <a:r>
              <a:rPr lang="en-IE" sz="1000" dirty="0">
                <a:solidFill>
                  <a:schemeClr val="tx1"/>
                </a:solidFill>
              </a:rPr>
              <a:t>2010</a:t>
            </a:r>
          </a:p>
        </p:txBody>
      </p:sp>
      <p:sp>
        <p:nvSpPr>
          <p:cNvPr id="34" name="Rectangle 33"/>
          <p:cNvSpPr/>
          <p:nvPr/>
        </p:nvSpPr>
        <p:spPr>
          <a:xfrm>
            <a:off x="258763" y="3522663"/>
            <a:ext cx="1058862" cy="3016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CAMHS</a:t>
            </a:r>
          </a:p>
        </p:txBody>
      </p:sp>
      <p:sp>
        <p:nvSpPr>
          <p:cNvPr id="38" name="Rectangle 37"/>
          <p:cNvSpPr/>
          <p:nvPr/>
        </p:nvSpPr>
        <p:spPr>
          <a:xfrm>
            <a:off x="1747838" y="3516313"/>
            <a:ext cx="1057275" cy="3016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Social Work</a:t>
            </a:r>
          </a:p>
        </p:txBody>
      </p:sp>
      <p:sp>
        <p:nvSpPr>
          <p:cNvPr id="40" name="Rectangle 39"/>
          <p:cNvSpPr/>
          <p:nvPr/>
        </p:nvSpPr>
        <p:spPr>
          <a:xfrm>
            <a:off x="3214688" y="3527425"/>
            <a:ext cx="1058862" cy="303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Addiction Service</a:t>
            </a:r>
          </a:p>
        </p:txBody>
      </p:sp>
      <p:cxnSp>
        <p:nvCxnSpPr>
          <p:cNvPr id="15" name="Straight Connector 14"/>
          <p:cNvCxnSpPr>
            <a:stCxn id="84" idx="2"/>
            <a:endCxn id="34" idx="0"/>
          </p:cNvCxnSpPr>
          <p:nvPr/>
        </p:nvCxnSpPr>
        <p:spPr>
          <a:xfrm flipH="1">
            <a:off x="787400" y="3021013"/>
            <a:ext cx="2776538" cy="501650"/>
          </a:xfrm>
          <a:prstGeom prst="line">
            <a:avLst/>
          </a:prstGeom>
          <a:ln w="28575">
            <a:solidFill>
              <a:srgbClr val="00CC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20775" y="3021013"/>
            <a:ext cx="4211638" cy="506412"/>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1317625" y="3590925"/>
            <a:ext cx="407988" cy="120650"/>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48" name="Right Arrow 47"/>
          <p:cNvSpPr/>
          <p:nvPr/>
        </p:nvSpPr>
        <p:spPr>
          <a:xfrm>
            <a:off x="2805113" y="3578225"/>
            <a:ext cx="409575" cy="120650"/>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50" name="TextBox 49"/>
          <p:cNvSpPr txBox="1"/>
          <p:nvPr/>
        </p:nvSpPr>
        <p:spPr>
          <a:xfrm>
            <a:off x="187325" y="103188"/>
            <a:ext cx="1924050" cy="400050"/>
          </a:xfrm>
          <a:prstGeom prst="rect">
            <a:avLst/>
          </a:prstGeom>
          <a:noFill/>
        </p:spPr>
        <p:txBody>
          <a:bodyPr wrap="none">
            <a:spAutoFit/>
          </a:bodyPr>
          <a:lstStyle/>
          <a:p>
            <a:pPr fontAlgn="auto">
              <a:spcBef>
                <a:spcPts val="0"/>
              </a:spcBef>
              <a:spcAft>
                <a:spcPts val="0"/>
              </a:spcAft>
              <a:defRPr/>
            </a:pPr>
            <a:r>
              <a:rPr lang="en-IE" sz="2000" b="1" dirty="0">
                <a:solidFill>
                  <a:schemeClr val="accent2">
                    <a:lumMod val="50000"/>
                  </a:schemeClr>
                </a:solidFill>
                <a:latin typeface="+mn-lt"/>
              </a:rPr>
              <a:t>Case Example</a:t>
            </a:r>
          </a:p>
        </p:txBody>
      </p:sp>
      <p:sp>
        <p:nvSpPr>
          <p:cNvPr id="51" name="Rectangle 50"/>
          <p:cNvSpPr/>
          <p:nvPr/>
        </p:nvSpPr>
        <p:spPr>
          <a:xfrm>
            <a:off x="7380288" y="2681288"/>
            <a:ext cx="1439862" cy="355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Respite </a:t>
            </a:r>
          </a:p>
          <a:p>
            <a:pPr algn="ctr" fontAlgn="auto">
              <a:spcBef>
                <a:spcPts val="0"/>
              </a:spcBef>
              <a:spcAft>
                <a:spcPts val="0"/>
              </a:spcAft>
              <a:defRPr/>
            </a:pPr>
            <a:r>
              <a:rPr lang="en-IE" sz="1000" dirty="0">
                <a:solidFill>
                  <a:schemeClr val="tx1"/>
                </a:solidFill>
              </a:rPr>
              <a:t>(Agreed with YPP</a:t>
            </a:r>
          </a:p>
        </p:txBody>
      </p:sp>
      <p:cxnSp>
        <p:nvCxnSpPr>
          <p:cNvPr id="52" name="Straight Connector 51"/>
          <p:cNvCxnSpPr>
            <a:endCxn id="69" idx="3"/>
          </p:cNvCxnSpPr>
          <p:nvPr/>
        </p:nvCxnSpPr>
        <p:spPr>
          <a:xfrm flipH="1">
            <a:off x="5624513" y="2832100"/>
            <a:ext cx="1803400" cy="150813"/>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380288" y="1528763"/>
            <a:ext cx="1439862" cy="33813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000" dirty="0">
                <a:solidFill>
                  <a:schemeClr val="tx1"/>
                </a:solidFill>
              </a:rPr>
              <a:t>Parent Support Group</a:t>
            </a:r>
          </a:p>
        </p:txBody>
      </p:sp>
      <p:cxnSp>
        <p:nvCxnSpPr>
          <p:cNvPr id="55" name="Straight Connector 54"/>
          <p:cNvCxnSpPr>
            <a:endCxn id="71" idx="6"/>
          </p:cNvCxnSpPr>
          <p:nvPr/>
        </p:nvCxnSpPr>
        <p:spPr>
          <a:xfrm flipH="1">
            <a:off x="6557963" y="1698625"/>
            <a:ext cx="930275" cy="17463"/>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888" y="1038225"/>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5" name="Rectangle 4"/>
          <p:cNvSpPr/>
          <p:nvPr/>
        </p:nvSpPr>
        <p:spPr>
          <a:xfrm>
            <a:off x="1089025" y="294005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6" name="Rectangle 5"/>
          <p:cNvSpPr/>
          <p:nvPr/>
        </p:nvSpPr>
        <p:spPr>
          <a:xfrm>
            <a:off x="7021513" y="106045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7" name="Oval 6"/>
          <p:cNvSpPr/>
          <p:nvPr/>
        </p:nvSpPr>
        <p:spPr>
          <a:xfrm>
            <a:off x="5168900" y="2192338"/>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9" name="Oval 8"/>
          <p:cNvSpPr/>
          <p:nvPr/>
        </p:nvSpPr>
        <p:spPr>
          <a:xfrm>
            <a:off x="3040063" y="995363"/>
            <a:ext cx="576262"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10" name="Oval 9"/>
          <p:cNvSpPr/>
          <p:nvPr/>
        </p:nvSpPr>
        <p:spPr>
          <a:xfrm>
            <a:off x="8286750" y="962025"/>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cxnSp>
        <p:nvCxnSpPr>
          <p:cNvPr id="32" name="Elbow Connector 31"/>
          <p:cNvCxnSpPr/>
          <p:nvPr/>
        </p:nvCxnSpPr>
        <p:spPr>
          <a:xfrm rot="16200000" flipH="1">
            <a:off x="2102644" y="326231"/>
            <a:ext cx="15875" cy="2436813"/>
          </a:xfrm>
          <a:prstGeom prst="bentConnector3">
            <a:avLst>
              <a:gd name="adj1" fmla="val 272935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2"/>
          </p:cNvCxnSpPr>
          <p:nvPr/>
        </p:nvCxnSpPr>
        <p:spPr>
          <a:xfrm>
            <a:off x="1317625" y="3397250"/>
            <a:ext cx="19050" cy="11842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59575" y="3368675"/>
            <a:ext cx="14288" cy="12112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36675" y="4581525"/>
            <a:ext cx="54086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040188" y="4579938"/>
            <a:ext cx="1587" cy="36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 idx="0"/>
          </p:cNvCxnSpPr>
          <p:nvPr/>
        </p:nvCxnSpPr>
        <p:spPr>
          <a:xfrm flipV="1">
            <a:off x="1317625" y="2017713"/>
            <a:ext cx="19050" cy="922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734175" y="1916113"/>
            <a:ext cx="25400" cy="920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630" name="TextBox 73"/>
          <p:cNvSpPr txBox="1">
            <a:spLocks noChangeArrowheads="1"/>
          </p:cNvSpPr>
          <p:nvPr/>
        </p:nvSpPr>
        <p:spPr bwMode="auto">
          <a:xfrm>
            <a:off x="66675" y="5084763"/>
            <a:ext cx="3865563" cy="1616075"/>
          </a:xfrm>
          <a:prstGeom prst="rect">
            <a:avLst/>
          </a:prstGeom>
          <a:noFill/>
          <a:ln w="9525">
            <a:noFill/>
            <a:miter lim="800000"/>
            <a:headEnd/>
            <a:tailEnd/>
          </a:ln>
        </p:spPr>
        <p:txBody>
          <a:bodyPr wrap="none">
            <a:spAutoFit/>
          </a:bodyPr>
          <a:lstStyle/>
          <a:p>
            <a:r>
              <a:rPr lang="en-IE" sz="1100" b="1" u="sng">
                <a:solidFill>
                  <a:srgbClr val="000000"/>
                </a:solidFill>
              </a:rPr>
              <a:t>ISSUES</a:t>
            </a:r>
          </a:p>
          <a:p>
            <a:r>
              <a:rPr lang="en-IE" sz="1100" b="1">
                <a:solidFill>
                  <a:srgbClr val="000000"/>
                </a:solidFill>
              </a:rPr>
              <a:t>YPP Cannabis-Cocaine-Ecstasy-Alcohol</a:t>
            </a:r>
            <a:r>
              <a:rPr lang="en-IE" sz="1100" b="1" u="sng">
                <a:solidFill>
                  <a:srgbClr val="000000"/>
                </a:solidFill>
              </a:rPr>
              <a:t/>
            </a:r>
            <a:br>
              <a:rPr lang="en-IE" sz="1100" b="1" u="sng">
                <a:solidFill>
                  <a:srgbClr val="000000"/>
                </a:solidFill>
              </a:rPr>
            </a:br>
            <a:r>
              <a:rPr lang="en-IE" sz="1100" b="1">
                <a:solidFill>
                  <a:srgbClr val="000000"/>
                </a:solidFill>
              </a:rPr>
              <a:t>YPP Challenging-Verbally /Physically Abusive (Mother)</a:t>
            </a:r>
            <a:endParaRPr lang="en-IE" sz="1100" b="1" u="sng">
              <a:solidFill>
                <a:srgbClr val="000000"/>
              </a:solidFill>
            </a:endParaRPr>
          </a:p>
          <a:p>
            <a:r>
              <a:rPr lang="en-IE" sz="1100" b="1">
                <a:solidFill>
                  <a:srgbClr val="000000"/>
                </a:solidFill>
              </a:rPr>
              <a:t>Absence of parental authority/Supervision</a:t>
            </a:r>
          </a:p>
          <a:p>
            <a:r>
              <a:rPr lang="en-IE" sz="1100" b="1">
                <a:solidFill>
                  <a:srgbClr val="000000"/>
                </a:solidFill>
              </a:rPr>
              <a:t>Absent parenting (drinking - meeting friends)</a:t>
            </a:r>
          </a:p>
          <a:p>
            <a:r>
              <a:rPr lang="en-IE" sz="1100" b="1">
                <a:solidFill>
                  <a:srgbClr val="000000"/>
                </a:solidFill>
              </a:rPr>
              <a:t>YPP not returning or returning to empty house</a:t>
            </a:r>
          </a:p>
          <a:p>
            <a:r>
              <a:rPr lang="en-IE" sz="1100" b="1">
                <a:solidFill>
                  <a:srgbClr val="000000"/>
                </a:solidFill>
              </a:rPr>
              <a:t>YPP Non School Attendance</a:t>
            </a:r>
          </a:p>
          <a:p>
            <a:r>
              <a:rPr lang="en-IE" sz="1100" b="1">
                <a:solidFill>
                  <a:srgbClr val="000000"/>
                </a:solidFill>
              </a:rPr>
              <a:t>Parent Guilt/Indulgence</a:t>
            </a:r>
          </a:p>
          <a:p>
            <a:r>
              <a:rPr lang="en-IE" sz="1100" b="1">
                <a:solidFill>
                  <a:srgbClr val="000000"/>
                </a:solidFill>
              </a:rPr>
              <a:t>Family Secrets (Mothers SU/Maintenance)</a:t>
            </a:r>
            <a:endParaRPr lang="en-IE" sz="1100">
              <a:solidFill>
                <a:srgbClr val="000000"/>
              </a:solidFill>
            </a:endParaRPr>
          </a:p>
        </p:txBody>
      </p:sp>
      <p:sp>
        <p:nvSpPr>
          <p:cNvPr id="111631" name="TextBox 75"/>
          <p:cNvSpPr txBox="1">
            <a:spLocks noChangeArrowheads="1"/>
          </p:cNvSpPr>
          <p:nvPr/>
        </p:nvSpPr>
        <p:spPr bwMode="auto">
          <a:xfrm>
            <a:off x="5253038" y="3789363"/>
            <a:ext cx="314325" cy="369887"/>
          </a:xfrm>
          <a:prstGeom prst="rect">
            <a:avLst/>
          </a:prstGeom>
          <a:solidFill>
            <a:srgbClr val="FF0000"/>
          </a:solidFill>
          <a:ln w="9525">
            <a:noFill/>
            <a:miter lim="800000"/>
            <a:headEnd/>
            <a:tailEnd/>
          </a:ln>
        </p:spPr>
        <p:txBody>
          <a:bodyPr wrap="none">
            <a:spAutoFit/>
          </a:bodyPr>
          <a:lstStyle/>
          <a:p>
            <a:r>
              <a:rPr lang="en-IE" b="1">
                <a:solidFill>
                  <a:srgbClr val="000000"/>
                </a:solidFill>
              </a:rPr>
              <a:t>1</a:t>
            </a:r>
          </a:p>
        </p:txBody>
      </p:sp>
      <p:sp>
        <p:nvSpPr>
          <p:cNvPr id="111632" name="TextBox 76"/>
          <p:cNvSpPr txBox="1">
            <a:spLocks noChangeArrowheads="1"/>
          </p:cNvSpPr>
          <p:nvPr/>
        </p:nvSpPr>
        <p:spPr bwMode="auto">
          <a:xfrm>
            <a:off x="4691063" y="3419475"/>
            <a:ext cx="312737" cy="369888"/>
          </a:xfrm>
          <a:prstGeom prst="rect">
            <a:avLst/>
          </a:prstGeom>
          <a:solidFill>
            <a:schemeClr val="accent2"/>
          </a:solidFill>
          <a:ln w="9525">
            <a:noFill/>
            <a:miter lim="800000"/>
            <a:headEnd/>
            <a:tailEnd/>
          </a:ln>
        </p:spPr>
        <p:txBody>
          <a:bodyPr wrap="none">
            <a:spAutoFit/>
          </a:bodyPr>
          <a:lstStyle/>
          <a:p>
            <a:r>
              <a:rPr lang="en-IE" b="1">
                <a:solidFill>
                  <a:schemeClr val="bg1"/>
                </a:solidFill>
              </a:rPr>
              <a:t>2</a:t>
            </a:r>
          </a:p>
        </p:txBody>
      </p:sp>
      <p:sp>
        <p:nvSpPr>
          <p:cNvPr id="80" name="TextBox 79"/>
          <p:cNvSpPr txBox="1"/>
          <p:nvPr/>
        </p:nvSpPr>
        <p:spPr>
          <a:xfrm>
            <a:off x="7031038" y="4038600"/>
            <a:ext cx="2217737" cy="2862263"/>
          </a:xfrm>
          <a:prstGeom prst="rect">
            <a:avLst/>
          </a:prstGeom>
          <a:noFill/>
        </p:spPr>
        <p:txBody>
          <a:bodyPr wrap="none">
            <a:spAutoFit/>
          </a:bodyPr>
          <a:lstStyle/>
          <a:p>
            <a:pPr fontAlgn="auto">
              <a:spcBef>
                <a:spcPts val="0"/>
              </a:spcBef>
              <a:spcAft>
                <a:spcPts val="0"/>
              </a:spcAft>
              <a:defRPr/>
            </a:pPr>
            <a:r>
              <a:rPr lang="en-IE" sz="1200" b="1" dirty="0">
                <a:solidFill>
                  <a:srgbClr val="000000"/>
                </a:solidFill>
                <a:latin typeface="+mn-lt"/>
              </a:rPr>
              <a:t>Interventions</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Address Behaviour</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Elevate Concern for YPP</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Engage Extended Family</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Engage Social Work</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Security of Accommodation</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Expect YPP return home</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Adult presence in home</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Reporting when Missing</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Attendance Education</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Regular Screens SU</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Parent stability/support</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Explore Past Events</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Envision Future</a:t>
            </a:r>
          </a:p>
          <a:p>
            <a:pPr marL="171450" indent="-171450" fontAlgn="auto">
              <a:spcBef>
                <a:spcPts val="0"/>
              </a:spcBef>
              <a:spcAft>
                <a:spcPts val="0"/>
              </a:spcAft>
              <a:buFont typeface="Arial" pitchFamily="34" charset="0"/>
              <a:buChar char="•"/>
              <a:defRPr/>
            </a:pPr>
            <a:r>
              <a:rPr lang="en-IE" sz="1200" dirty="0">
                <a:solidFill>
                  <a:srgbClr val="000000"/>
                </a:solidFill>
                <a:latin typeface="+mn-lt"/>
              </a:rPr>
              <a:t>Awareness of Choices</a:t>
            </a:r>
          </a:p>
        </p:txBody>
      </p:sp>
      <p:sp>
        <p:nvSpPr>
          <p:cNvPr id="38" name="Rectangle 37"/>
          <p:cNvSpPr/>
          <p:nvPr/>
        </p:nvSpPr>
        <p:spPr>
          <a:xfrm>
            <a:off x="1679575" y="2268538"/>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cxnSp>
        <p:nvCxnSpPr>
          <p:cNvPr id="15" name="Straight Connector 14"/>
          <p:cNvCxnSpPr/>
          <p:nvPr/>
        </p:nvCxnSpPr>
        <p:spPr>
          <a:xfrm>
            <a:off x="1108075" y="2940050"/>
            <a:ext cx="43815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08075" y="2940050"/>
            <a:ext cx="438150" cy="430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72050" y="103346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58" name="Rectangle 57"/>
          <p:cNvSpPr/>
          <p:nvPr/>
        </p:nvSpPr>
        <p:spPr>
          <a:xfrm>
            <a:off x="4303713" y="103981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cxnSp>
        <p:nvCxnSpPr>
          <p:cNvPr id="31" name="Straight Connector 30"/>
          <p:cNvCxnSpPr>
            <a:stCxn id="58" idx="2"/>
          </p:cNvCxnSpPr>
          <p:nvPr/>
        </p:nvCxnSpPr>
        <p:spPr>
          <a:xfrm>
            <a:off x="4532313" y="1497013"/>
            <a:ext cx="0" cy="4191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183188" y="1528763"/>
            <a:ext cx="0" cy="420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53288" y="1495425"/>
            <a:ext cx="0" cy="4206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74088" y="1495425"/>
            <a:ext cx="0" cy="4206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32313" y="1916113"/>
            <a:ext cx="40417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07125" y="1905000"/>
            <a:ext cx="0"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775200" y="1930400"/>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10200" y="1930400"/>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3846513" y="4976813"/>
            <a:ext cx="4572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14</a:t>
            </a:r>
          </a:p>
        </p:txBody>
      </p:sp>
      <p:sp>
        <p:nvSpPr>
          <p:cNvPr id="70" name="Rectangle 69"/>
          <p:cNvSpPr/>
          <p:nvPr/>
        </p:nvSpPr>
        <p:spPr>
          <a:xfrm>
            <a:off x="5986463" y="2192338"/>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71" name="Oval 70"/>
          <p:cNvSpPr/>
          <p:nvPr/>
        </p:nvSpPr>
        <p:spPr>
          <a:xfrm>
            <a:off x="6484938" y="2822575"/>
            <a:ext cx="576262"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35</a:t>
            </a:r>
          </a:p>
        </p:txBody>
      </p:sp>
      <p:sp>
        <p:nvSpPr>
          <p:cNvPr id="53" name="Freeform 52"/>
          <p:cNvSpPr/>
          <p:nvPr/>
        </p:nvSpPr>
        <p:spPr>
          <a:xfrm>
            <a:off x="3659188" y="2687638"/>
            <a:ext cx="3573462" cy="2781300"/>
          </a:xfrm>
          <a:custGeom>
            <a:avLst/>
            <a:gdLst>
              <a:gd name="connsiteX0" fmla="*/ 484909 w 3643746"/>
              <a:gd name="connsiteY0" fmla="*/ 2909454 h 2909454"/>
              <a:gd name="connsiteX1" fmla="*/ 110837 w 3643746"/>
              <a:gd name="connsiteY1" fmla="*/ 2867891 h 2909454"/>
              <a:gd name="connsiteX2" fmla="*/ 41564 w 3643746"/>
              <a:gd name="connsiteY2" fmla="*/ 2660073 h 2909454"/>
              <a:gd name="connsiteX3" fmla="*/ 13855 w 3643746"/>
              <a:gd name="connsiteY3" fmla="*/ 2576945 h 2909454"/>
              <a:gd name="connsiteX4" fmla="*/ 0 w 3643746"/>
              <a:gd name="connsiteY4" fmla="*/ 2535382 h 2909454"/>
              <a:gd name="connsiteX5" fmla="*/ 41564 w 3643746"/>
              <a:gd name="connsiteY5" fmla="*/ 2396836 h 2909454"/>
              <a:gd name="connsiteX6" fmla="*/ 96982 w 3643746"/>
              <a:gd name="connsiteY6" fmla="*/ 2327563 h 2909454"/>
              <a:gd name="connsiteX7" fmla="*/ 124691 w 3643746"/>
              <a:gd name="connsiteY7" fmla="*/ 2286000 h 2909454"/>
              <a:gd name="connsiteX8" fmla="*/ 180109 w 3643746"/>
              <a:gd name="connsiteY8" fmla="*/ 2216727 h 2909454"/>
              <a:gd name="connsiteX9" fmla="*/ 207818 w 3643746"/>
              <a:gd name="connsiteY9" fmla="*/ 2175163 h 2909454"/>
              <a:gd name="connsiteX10" fmla="*/ 235528 w 3643746"/>
              <a:gd name="connsiteY10" fmla="*/ 2147454 h 2909454"/>
              <a:gd name="connsiteX11" fmla="*/ 290946 w 3643746"/>
              <a:gd name="connsiteY11" fmla="*/ 2064327 h 2909454"/>
              <a:gd name="connsiteX12" fmla="*/ 318655 w 3643746"/>
              <a:gd name="connsiteY12" fmla="*/ 2022763 h 2909454"/>
              <a:gd name="connsiteX13" fmla="*/ 360218 w 3643746"/>
              <a:gd name="connsiteY13" fmla="*/ 1995054 h 2909454"/>
              <a:gd name="connsiteX14" fmla="*/ 401782 w 3643746"/>
              <a:gd name="connsiteY14" fmla="*/ 1911927 h 2909454"/>
              <a:gd name="connsiteX15" fmla="*/ 443346 w 3643746"/>
              <a:gd name="connsiteY15" fmla="*/ 1884218 h 2909454"/>
              <a:gd name="connsiteX16" fmla="*/ 471055 w 3643746"/>
              <a:gd name="connsiteY16" fmla="*/ 1842654 h 2909454"/>
              <a:gd name="connsiteX17" fmla="*/ 554182 w 3643746"/>
              <a:gd name="connsiteY17" fmla="*/ 1787236 h 2909454"/>
              <a:gd name="connsiteX18" fmla="*/ 637309 w 3643746"/>
              <a:gd name="connsiteY18" fmla="*/ 1731818 h 2909454"/>
              <a:gd name="connsiteX19" fmla="*/ 678873 w 3643746"/>
              <a:gd name="connsiteY19" fmla="*/ 1690254 h 2909454"/>
              <a:gd name="connsiteX20" fmla="*/ 762000 w 3643746"/>
              <a:gd name="connsiteY20" fmla="*/ 1634836 h 2909454"/>
              <a:gd name="connsiteX21" fmla="*/ 817418 w 3643746"/>
              <a:gd name="connsiteY21" fmla="*/ 1620982 h 2909454"/>
              <a:gd name="connsiteX22" fmla="*/ 858982 w 3643746"/>
              <a:gd name="connsiteY22" fmla="*/ 1607127 h 2909454"/>
              <a:gd name="connsiteX23" fmla="*/ 955964 w 3643746"/>
              <a:gd name="connsiteY23" fmla="*/ 1579418 h 2909454"/>
              <a:gd name="connsiteX24" fmla="*/ 997528 w 3643746"/>
              <a:gd name="connsiteY24" fmla="*/ 1551709 h 2909454"/>
              <a:gd name="connsiteX25" fmla="*/ 1122218 w 3643746"/>
              <a:gd name="connsiteY25" fmla="*/ 1510145 h 2909454"/>
              <a:gd name="connsiteX26" fmla="*/ 1163782 w 3643746"/>
              <a:gd name="connsiteY26" fmla="*/ 1496291 h 2909454"/>
              <a:gd name="connsiteX27" fmla="*/ 1246909 w 3643746"/>
              <a:gd name="connsiteY27" fmla="*/ 1482436 h 2909454"/>
              <a:gd name="connsiteX28" fmla="*/ 1302328 w 3643746"/>
              <a:gd name="connsiteY28" fmla="*/ 1468582 h 2909454"/>
              <a:gd name="connsiteX29" fmla="*/ 1385455 w 3643746"/>
              <a:gd name="connsiteY29" fmla="*/ 1454727 h 2909454"/>
              <a:gd name="connsiteX30" fmla="*/ 1537855 w 3643746"/>
              <a:gd name="connsiteY30" fmla="*/ 1343891 h 2909454"/>
              <a:gd name="connsiteX31" fmla="*/ 1620982 w 3643746"/>
              <a:gd name="connsiteY31" fmla="*/ 1316182 h 2909454"/>
              <a:gd name="connsiteX32" fmla="*/ 1662546 w 3643746"/>
              <a:gd name="connsiteY32" fmla="*/ 1288473 h 2909454"/>
              <a:gd name="connsiteX33" fmla="*/ 1717964 w 3643746"/>
              <a:gd name="connsiteY33" fmla="*/ 1219200 h 2909454"/>
              <a:gd name="connsiteX34" fmla="*/ 1759528 w 3643746"/>
              <a:gd name="connsiteY34" fmla="*/ 1191491 h 2909454"/>
              <a:gd name="connsiteX35" fmla="*/ 1814946 w 3643746"/>
              <a:gd name="connsiteY35" fmla="*/ 1136073 h 2909454"/>
              <a:gd name="connsiteX36" fmla="*/ 1842655 w 3643746"/>
              <a:gd name="connsiteY36" fmla="*/ 1094509 h 2909454"/>
              <a:gd name="connsiteX37" fmla="*/ 1884218 w 3643746"/>
              <a:gd name="connsiteY37" fmla="*/ 1052945 h 2909454"/>
              <a:gd name="connsiteX38" fmla="*/ 1911928 w 3643746"/>
              <a:gd name="connsiteY38" fmla="*/ 997527 h 2909454"/>
              <a:gd name="connsiteX39" fmla="*/ 1925782 w 3643746"/>
              <a:gd name="connsiteY39" fmla="*/ 955963 h 2909454"/>
              <a:gd name="connsiteX40" fmla="*/ 1967346 w 3643746"/>
              <a:gd name="connsiteY40" fmla="*/ 942109 h 2909454"/>
              <a:gd name="connsiteX41" fmla="*/ 1995055 w 3643746"/>
              <a:gd name="connsiteY41" fmla="*/ 858982 h 2909454"/>
              <a:gd name="connsiteX42" fmla="*/ 2008909 w 3643746"/>
              <a:gd name="connsiteY42" fmla="*/ 817418 h 2909454"/>
              <a:gd name="connsiteX43" fmla="*/ 2064328 w 3643746"/>
              <a:gd name="connsiteY43" fmla="*/ 762000 h 2909454"/>
              <a:gd name="connsiteX44" fmla="*/ 2078182 w 3643746"/>
              <a:gd name="connsiteY44" fmla="*/ 720436 h 2909454"/>
              <a:gd name="connsiteX45" fmla="*/ 2092037 w 3643746"/>
              <a:gd name="connsiteY45" fmla="*/ 665018 h 2909454"/>
              <a:gd name="connsiteX46" fmla="*/ 2202873 w 3643746"/>
              <a:gd name="connsiteY46" fmla="*/ 568036 h 2909454"/>
              <a:gd name="connsiteX47" fmla="*/ 2230582 w 3643746"/>
              <a:gd name="connsiteY47" fmla="*/ 512618 h 2909454"/>
              <a:gd name="connsiteX48" fmla="*/ 2272146 w 3643746"/>
              <a:gd name="connsiteY48" fmla="*/ 415636 h 2909454"/>
              <a:gd name="connsiteX49" fmla="*/ 2396837 w 3643746"/>
              <a:gd name="connsiteY49" fmla="*/ 346363 h 2909454"/>
              <a:gd name="connsiteX50" fmla="*/ 2521528 w 3643746"/>
              <a:gd name="connsiteY50" fmla="*/ 332509 h 2909454"/>
              <a:gd name="connsiteX51" fmla="*/ 2576946 w 3643746"/>
              <a:gd name="connsiteY51" fmla="*/ 249382 h 2909454"/>
              <a:gd name="connsiteX52" fmla="*/ 2660073 w 3643746"/>
              <a:gd name="connsiteY52" fmla="*/ 207818 h 2909454"/>
              <a:gd name="connsiteX53" fmla="*/ 2743200 w 3643746"/>
              <a:gd name="connsiteY53" fmla="*/ 166254 h 2909454"/>
              <a:gd name="connsiteX54" fmla="*/ 2784764 w 3643746"/>
              <a:gd name="connsiteY54" fmla="*/ 124691 h 2909454"/>
              <a:gd name="connsiteX55" fmla="*/ 2840182 w 3643746"/>
              <a:gd name="connsiteY55" fmla="*/ 110836 h 2909454"/>
              <a:gd name="connsiteX56" fmla="*/ 2923309 w 3643746"/>
              <a:gd name="connsiteY56" fmla="*/ 83127 h 2909454"/>
              <a:gd name="connsiteX57" fmla="*/ 2964873 w 3643746"/>
              <a:gd name="connsiteY57" fmla="*/ 69273 h 2909454"/>
              <a:gd name="connsiteX58" fmla="*/ 3075709 w 3643746"/>
              <a:gd name="connsiteY58" fmla="*/ 13854 h 2909454"/>
              <a:gd name="connsiteX59" fmla="*/ 3117273 w 3643746"/>
              <a:gd name="connsiteY59" fmla="*/ 0 h 2909454"/>
              <a:gd name="connsiteX60" fmla="*/ 3366655 w 3643746"/>
              <a:gd name="connsiteY60" fmla="*/ 13854 h 2909454"/>
              <a:gd name="connsiteX61" fmla="*/ 3449782 w 3643746"/>
              <a:gd name="connsiteY61" fmla="*/ 55418 h 2909454"/>
              <a:gd name="connsiteX62" fmla="*/ 3519055 w 3643746"/>
              <a:gd name="connsiteY62" fmla="*/ 83127 h 2909454"/>
              <a:gd name="connsiteX63" fmla="*/ 3616037 w 3643746"/>
              <a:gd name="connsiteY63" fmla="*/ 235527 h 2909454"/>
              <a:gd name="connsiteX64" fmla="*/ 3629891 w 3643746"/>
              <a:gd name="connsiteY64" fmla="*/ 277091 h 2909454"/>
              <a:gd name="connsiteX65" fmla="*/ 3643746 w 3643746"/>
              <a:gd name="connsiteY65" fmla="*/ 318654 h 2909454"/>
              <a:gd name="connsiteX66" fmla="*/ 3629891 w 3643746"/>
              <a:gd name="connsiteY66" fmla="*/ 540327 h 2909454"/>
              <a:gd name="connsiteX67" fmla="*/ 3602182 w 3643746"/>
              <a:gd name="connsiteY67" fmla="*/ 623454 h 2909454"/>
              <a:gd name="connsiteX68" fmla="*/ 3560618 w 3643746"/>
              <a:gd name="connsiteY68" fmla="*/ 748145 h 2909454"/>
              <a:gd name="connsiteX69" fmla="*/ 3532909 w 3643746"/>
              <a:gd name="connsiteY69" fmla="*/ 789709 h 2909454"/>
              <a:gd name="connsiteX70" fmla="*/ 3463637 w 3643746"/>
              <a:gd name="connsiteY70" fmla="*/ 942109 h 2909454"/>
              <a:gd name="connsiteX71" fmla="*/ 3449782 w 3643746"/>
              <a:gd name="connsiteY71" fmla="*/ 983673 h 2909454"/>
              <a:gd name="connsiteX72" fmla="*/ 3394364 w 3643746"/>
              <a:gd name="connsiteY72" fmla="*/ 1094509 h 2909454"/>
              <a:gd name="connsiteX73" fmla="*/ 3338946 w 3643746"/>
              <a:gd name="connsiteY73" fmla="*/ 1177636 h 2909454"/>
              <a:gd name="connsiteX74" fmla="*/ 3311237 w 3643746"/>
              <a:gd name="connsiteY74" fmla="*/ 1219200 h 2909454"/>
              <a:gd name="connsiteX75" fmla="*/ 3255818 w 3643746"/>
              <a:gd name="connsiteY75" fmla="*/ 1330036 h 2909454"/>
              <a:gd name="connsiteX76" fmla="*/ 3214255 w 3643746"/>
              <a:gd name="connsiteY76" fmla="*/ 1413163 h 2909454"/>
              <a:gd name="connsiteX77" fmla="*/ 3186546 w 3643746"/>
              <a:gd name="connsiteY77" fmla="*/ 1440873 h 2909454"/>
              <a:gd name="connsiteX78" fmla="*/ 3103418 w 3643746"/>
              <a:gd name="connsiteY78" fmla="*/ 1551709 h 2909454"/>
              <a:gd name="connsiteX79" fmla="*/ 3061855 w 3643746"/>
              <a:gd name="connsiteY79" fmla="*/ 1634836 h 2909454"/>
              <a:gd name="connsiteX80" fmla="*/ 3048000 w 3643746"/>
              <a:gd name="connsiteY80" fmla="*/ 1676400 h 2909454"/>
              <a:gd name="connsiteX81" fmla="*/ 2992582 w 3643746"/>
              <a:gd name="connsiteY81" fmla="*/ 1759527 h 2909454"/>
              <a:gd name="connsiteX82" fmla="*/ 2951018 w 3643746"/>
              <a:gd name="connsiteY82" fmla="*/ 1828800 h 2909454"/>
              <a:gd name="connsiteX83" fmla="*/ 2895600 w 3643746"/>
              <a:gd name="connsiteY83" fmla="*/ 1898073 h 2909454"/>
              <a:gd name="connsiteX84" fmla="*/ 2854037 w 3643746"/>
              <a:gd name="connsiteY84" fmla="*/ 1925782 h 2909454"/>
              <a:gd name="connsiteX85" fmla="*/ 2770909 w 3643746"/>
              <a:gd name="connsiteY85" fmla="*/ 1995054 h 2909454"/>
              <a:gd name="connsiteX86" fmla="*/ 2673928 w 3643746"/>
              <a:gd name="connsiteY86" fmla="*/ 2036618 h 2909454"/>
              <a:gd name="connsiteX87" fmla="*/ 2646218 w 3643746"/>
              <a:gd name="connsiteY87" fmla="*/ 2064327 h 2909454"/>
              <a:gd name="connsiteX88" fmla="*/ 2590800 w 3643746"/>
              <a:gd name="connsiteY88" fmla="*/ 2078182 h 2909454"/>
              <a:gd name="connsiteX89" fmla="*/ 2549237 w 3643746"/>
              <a:gd name="connsiteY89" fmla="*/ 2092036 h 2909454"/>
              <a:gd name="connsiteX90" fmla="*/ 2452255 w 3643746"/>
              <a:gd name="connsiteY90" fmla="*/ 2161309 h 2909454"/>
              <a:gd name="connsiteX91" fmla="*/ 2396837 w 3643746"/>
              <a:gd name="connsiteY91" fmla="*/ 2216727 h 2909454"/>
              <a:gd name="connsiteX92" fmla="*/ 2272146 w 3643746"/>
              <a:gd name="connsiteY92" fmla="*/ 2313709 h 2909454"/>
              <a:gd name="connsiteX93" fmla="*/ 2216728 w 3643746"/>
              <a:gd name="connsiteY93" fmla="*/ 2369127 h 2909454"/>
              <a:gd name="connsiteX94" fmla="*/ 2133600 w 3643746"/>
              <a:gd name="connsiteY94" fmla="*/ 2410691 h 2909454"/>
              <a:gd name="connsiteX95" fmla="*/ 2050473 w 3643746"/>
              <a:gd name="connsiteY95" fmla="*/ 2466109 h 2909454"/>
              <a:gd name="connsiteX96" fmla="*/ 1884218 w 3643746"/>
              <a:gd name="connsiteY96" fmla="*/ 2549236 h 2909454"/>
              <a:gd name="connsiteX97" fmla="*/ 1842655 w 3643746"/>
              <a:gd name="connsiteY97" fmla="*/ 2563091 h 2909454"/>
              <a:gd name="connsiteX98" fmla="*/ 1801091 w 3643746"/>
              <a:gd name="connsiteY98" fmla="*/ 2576945 h 2909454"/>
              <a:gd name="connsiteX99" fmla="*/ 1759528 w 3643746"/>
              <a:gd name="connsiteY99" fmla="*/ 2604654 h 2909454"/>
              <a:gd name="connsiteX100" fmla="*/ 1662546 w 3643746"/>
              <a:gd name="connsiteY100" fmla="*/ 2632363 h 2909454"/>
              <a:gd name="connsiteX101" fmla="*/ 1620982 w 3643746"/>
              <a:gd name="connsiteY101" fmla="*/ 2660073 h 2909454"/>
              <a:gd name="connsiteX102" fmla="*/ 1551709 w 3643746"/>
              <a:gd name="connsiteY102" fmla="*/ 2673927 h 2909454"/>
              <a:gd name="connsiteX103" fmla="*/ 1468582 w 3643746"/>
              <a:gd name="connsiteY103" fmla="*/ 2701636 h 2909454"/>
              <a:gd name="connsiteX104" fmla="*/ 1427018 w 3643746"/>
              <a:gd name="connsiteY104" fmla="*/ 2715491 h 2909454"/>
              <a:gd name="connsiteX105" fmla="*/ 1385455 w 3643746"/>
              <a:gd name="connsiteY105" fmla="*/ 2743200 h 2909454"/>
              <a:gd name="connsiteX106" fmla="*/ 1302328 w 3643746"/>
              <a:gd name="connsiteY106" fmla="*/ 2770909 h 2909454"/>
              <a:gd name="connsiteX107" fmla="*/ 1108364 w 3643746"/>
              <a:gd name="connsiteY107" fmla="*/ 2812473 h 2909454"/>
              <a:gd name="connsiteX108" fmla="*/ 955964 w 3643746"/>
              <a:gd name="connsiteY108" fmla="*/ 2826327 h 2909454"/>
              <a:gd name="connsiteX109" fmla="*/ 720437 w 3643746"/>
              <a:gd name="connsiteY109" fmla="*/ 2854036 h 2909454"/>
              <a:gd name="connsiteX110" fmla="*/ 651164 w 3643746"/>
              <a:gd name="connsiteY110" fmla="*/ 2867891 h 2909454"/>
              <a:gd name="connsiteX111" fmla="*/ 568037 w 3643746"/>
              <a:gd name="connsiteY111" fmla="*/ 2895600 h 2909454"/>
              <a:gd name="connsiteX112" fmla="*/ 526473 w 3643746"/>
              <a:gd name="connsiteY112" fmla="*/ 2909454 h 2909454"/>
              <a:gd name="connsiteX113" fmla="*/ 484909 w 3643746"/>
              <a:gd name="connsiteY113" fmla="*/ 2909454 h 29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643746" h="2909454">
                <a:moveTo>
                  <a:pt x="484909" y="2909454"/>
                </a:moveTo>
                <a:cubicBezTo>
                  <a:pt x="147285" y="2880095"/>
                  <a:pt x="269691" y="2907603"/>
                  <a:pt x="110837" y="2867891"/>
                </a:cubicBezTo>
                <a:lnTo>
                  <a:pt x="41564" y="2660073"/>
                </a:lnTo>
                <a:lnTo>
                  <a:pt x="13855" y="2576945"/>
                </a:lnTo>
                <a:lnTo>
                  <a:pt x="0" y="2535382"/>
                </a:lnTo>
                <a:cubicBezTo>
                  <a:pt x="20939" y="2451627"/>
                  <a:pt x="7834" y="2498027"/>
                  <a:pt x="41564" y="2396836"/>
                </a:cubicBezTo>
                <a:cubicBezTo>
                  <a:pt x="53746" y="2360289"/>
                  <a:pt x="75364" y="2354586"/>
                  <a:pt x="96982" y="2327563"/>
                </a:cubicBezTo>
                <a:cubicBezTo>
                  <a:pt x="107384" y="2314561"/>
                  <a:pt x="114700" y="2299321"/>
                  <a:pt x="124691" y="2286000"/>
                </a:cubicBezTo>
                <a:cubicBezTo>
                  <a:pt x="142433" y="2262343"/>
                  <a:pt x="162367" y="2240384"/>
                  <a:pt x="180109" y="2216727"/>
                </a:cubicBezTo>
                <a:cubicBezTo>
                  <a:pt x="190100" y="2203406"/>
                  <a:pt x="197416" y="2188165"/>
                  <a:pt x="207818" y="2175163"/>
                </a:cubicBezTo>
                <a:cubicBezTo>
                  <a:pt x="215978" y="2164963"/>
                  <a:pt x="227691" y="2157904"/>
                  <a:pt x="235528" y="2147454"/>
                </a:cubicBezTo>
                <a:cubicBezTo>
                  <a:pt x="255509" y="2120812"/>
                  <a:pt x="272473" y="2092036"/>
                  <a:pt x="290946" y="2064327"/>
                </a:cubicBezTo>
                <a:cubicBezTo>
                  <a:pt x="300182" y="2050472"/>
                  <a:pt x="304800" y="2031999"/>
                  <a:pt x="318655" y="2022763"/>
                </a:cubicBezTo>
                <a:lnTo>
                  <a:pt x="360218" y="1995054"/>
                </a:lnTo>
                <a:cubicBezTo>
                  <a:pt x="371486" y="1961251"/>
                  <a:pt x="374926" y="1938783"/>
                  <a:pt x="401782" y="1911927"/>
                </a:cubicBezTo>
                <a:cubicBezTo>
                  <a:pt x="413556" y="1900153"/>
                  <a:pt x="429491" y="1893454"/>
                  <a:pt x="443346" y="1884218"/>
                </a:cubicBezTo>
                <a:cubicBezTo>
                  <a:pt x="452582" y="1870363"/>
                  <a:pt x="458524" y="1853619"/>
                  <a:pt x="471055" y="1842654"/>
                </a:cubicBezTo>
                <a:cubicBezTo>
                  <a:pt x="496117" y="1820724"/>
                  <a:pt x="526473" y="1805709"/>
                  <a:pt x="554182" y="1787236"/>
                </a:cubicBezTo>
                <a:lnTo>
                  <a:pt x="637309" y="1731818"/>
                </a:lnTo>
                <a:cubicBezTo>
                  <a:pt x="653612" y="1720949"/>
                  <a:pt x="663407" y="1702283"/>
                  <a:pt x="678873" y="1690254"/>
                </a:cubicBezTo>
                <a:cubicBezTo>
                  <a:pt x="705160" y="1669808"/>
                  <a:pt x="734291" y="1653309"/>
                  <a:pt x="762000" y="1634836"/>
                </a:cubicBezTo>
                <a:cubicBezTo>
                  <a:pt x="777843" y="1624274"/>
                  <a:pt x="799109" y="1626213"/>
                  <a:pt x="817418" y="1620982"/>
                </a:cubicBezTo>
                <a:cubicBezTo>
                  <a:pt x="831460" y="1616970"/>
                  <a:pt x="844940" y="1611139"/>
                  <a:pt x="858982" y="1607127"/>
                </a:cubicBezTo>
                <a:cubicBezTo>
                  <a:pt x="879704" y="1601206"/>
                  <a:pt x="933814" y="1590493"/>
                  <a:pt x="955964" y="1579418"/>
                </a:cubicBezTo>
                <a:cubicBezTo>
                  <a:pt x="970857" y="1571971"/>
                  <a:pt x="982635" y="1559156"/>
                  <a:pt x="997528" y="1551709"/>
                </a:cubicBezTo>
                <a:cubicBezTo>
                  <a:pt x="1061214" y="1519866"/>
                  <a:pt x="1060486" y="1527782"/>
                  <a:pt x="1122218" y="1510145"/>
                </a:cubicBezTo>
                <a:cubicBezTo>
                  <a:pt x="1136260" y="1506133"/>
                  <a:pt x="1149526" y="1499459"/>
                  <a:pt x="1163782" y="1496291"/>
                </a:cubicBezTo>
                <a:cubicBezTo>
                  <a:pt x="1191204" y="1490197"/>
                  <a:pt x="1219363" y="1487945"/>
                  <a:pt x="1246909" y="1482436"/>
                </a:cubicBezTo>
                <a:cubicBezTo>
                  <a:pt x="1265581" y="1478702"/>
                  <a:pt x="1283656" y="1472316"/>
                  <a:pt x="1302328" y="1468582"/>
                </a:cubicBezTo>
                <a:cubicBezTo>
                  <a:pt x="1329874" y="1463073"/>
                  <a:pt x="1357746" y="1459345"/>
                  <a:pt x="1385455" y="1454727"/>
                </a:cubicBezTo>
                <a:cubicBezTo>
                  <a:pt x="1450066" y="1390116"/>
                  <a:pt x="1442612" y="1387849"/>
                  <a:pt x="1537855" y="1343891"/>
                </a:cubicBezTo>
                <a:cubicBezTo>
                  <a:pt x="1564375" y="1331651"/>
                  <a:pt x="1620982" y="1316182"/>
                  <a:pt x="1620982" y="1316182"/>
                </a:cubicBezTo>
                <a:cubicBezTo>
                  <a:pt x="1634837" y="1306946"/>
                  <a:pt x="1649544" y="1298875"/>
                  <a:pt x="1662546" y="1288473"/>
                </a:cubicBezTo>
                <a:cubicBezTo>
                  <a:pt x="1731097" y="1233631"/>
                  <a:pt x="1645955" y="1291208"/>
                  <a:pt x="1717964" y="1219200"/>
                </a:cubicBezTo>
                <a:cubicBezTo>
                  <a:pt x="1729738" y="1207426"/>
                  <a:pt x="1745673" y="1200727"/>
                  <a:pt x="1759528" y="1191491"/>
                </a:cubicBezTo>
                <a:cubicBezTo>
                  <a:pt x="1789755" y="1100806"/>
                  <a:pt x="1747772" y="1189811"/>
                  <a:pt x="1814946" y="1136073"/>
                </a:cubicBezTo>
                <a:cubicBezTo>
                  <a:pt x="1827948" y="1125671"/>
                  <a:pt x="1831995" y="1107301"/>
                  <a:pt x="1842655" y="1094509"/>
                </a:cubicBezTo>
                <a:cubicBezTo>
                  <a:pt x="1855198" y="1079457"/>
                  <a:pt x="1872830" y="1068889"/>
                  <a:pt x="1884218" y="1052945"/>
                </a:cubicBezTo>
                <a:cubicBezTo>
                  <a:pt x="1896222" y="1036139"/>
                  <a:pt x="1903792" y="1016510"/>
                  <a:pt x="1911928" y="997527"/>
                </a:cubicBezTo>
                <a:cubicBezTo>
                  <a:pt x="1917681" y="984104"/>
                  <a:pt x="1915455" y="966290"/>
                  <a:pt x="1925782" y="955963"/>
                </a:cubicBezTo>
                <a:cubicBezTo>
                  <a:pt x="1936109" y="945636"/>
                  <a:pt x="1953491" y="946727"/>
                  <a:pt x="1967346" y="942109"/>
                </a:cubicBezTo>
                <a:lnTo>
                  <a:pt x="1995055" y="858982"/>
                </a:lnTo>
                <a:cubicBezTo>
                  <a:pt x="1999673" y="845127"/>
                  <a:pt x="1998582" y="827745"/>
                  <a:pt x="2008909" y="817418"/>
                </a:cubicBezTo>
                <a:lnTo>
                  <a:pt x="2064328" y="762000"/>
                </a:lnTo>
                <a:cubicBezTo>
                  <a:pt x="2068946" y="748145"/>
                  <a:pt x="2074170" y="734478"/>
                  <a:pt x="2078182" y="720436"/>
                </a:cubicBezTo>
                <a:cubicBezTo>
                  <a:pt x="2083413" y="702127"/>
                  <a:pt x="2081945" y="681165"/>
                  <a:pt x="2092037" y="665018"/>
                </a:cubicBezTo>
                <a:cubicBezTo>
                  <a:pt x="2113138" y="631256"/>
                  <a:pt x="2171320" y="591701"/>
                  <a:pt x="2202873" y="568036"/>
                </a:cubicBezTo>
                <a:cubicBezTo>
                  <a:pt x="2212109" y="549563"/>
                  <a:pt x="2222446" y="531601"/>
                  <a:pt x="2230582" y="512618"/>
                </a:cubicBezTo>
                <a:cubicBezTo>
                  <a:pt x="2243002" y="483639"/>
                  <a:pt x="2249172" y="438610"/>
                  <a:pt x="2272146" y="415636"/>
                </a:cubicBezTo>
                <a:cubicBezTo>
                  <a:pt x="2295947" y="391835"/>
                  <a:pt x="2355025" y="353332"/>
                  <a:pt x="2396837" y="346363"/>
                </a:cubicBezTo>
                <a:cubicBezTo>
                  <a:pt x="2438087" y="339488"/>
                  <a:pt x="2479964" y="337127"/>
                  <a:pt x="2521528" y="332509"/>
                </a:cubicBezTo>
                <a:lnTo>
                  <a:pt x="2576946" y="249382"/>
                </a:lnTo>
                <a:cubicBezTo>
                  <a:pt x="2596798" y="219604"/>
                  <a:pt x="2632412" y="221648"/>
                  <a:pt x="2660073" y="207818"/>
                </a:cubicBezTo>
                <a:cubicBezTo>
                  <a:pt x="2767506" y="154102"/>
                  <a:pt x="2638728" y="201080"/>
                  <a:pt x="2743200" y="166254"/>
                </a:cubicBezTo>
                <a:cubicBezTo>
                  <a:pt x="2757055" y="152400"/>
                  <a:pt x="2767752" y="134412"/>
                  <a:pt x="2784764" y="124691"/>
                </a:cubicBezTo>
                <a:cubicBezTo>
                  <a:pt x="2801296" y="115244"/>
                  <a:pt x="2821944" y="116308"/>
                  <a:pt x="2840182" y="110836"/>
                </a:cubicBezTo>
                <a:cubicBezTo>
                  <a:pt x="2868158" y="102443"/>
                  <a:pt x="2895600" y="92363"/>
                  <a:pt x="2923309" y="83127"/>
                </a:cubicBezTo>
                <a:lnTo>
                  <a:pt x="2964873" y="69273"/>
                </a:lnTo>
                <a:cubicBezTo>
                  <a:pt x="3013234" y="20910"/>
                  <a:pt x="2980191" y="45693"/>
                  <a:pt x="3075709" y="13854"/>
                </a:cubicBezTo>
                <a:lnTo>
                  <a:pt x="3117273" y="0"/>
                </a:lnTo>
                <a:cubicBezTo>
                  <a:pt x="3200400" y="4618"/>
                  <a:pt x="3283775" y="5961"/>
                  <a:pt x="3366655" y="13854"/>
                </a:cubicBezTo>
                <a:cubicBezTo>
                  <a:pt x="3409669" y="17951"/>
                  <a:pt x="3412423" y="36739"/>
                  <a:pt x="3449782" y="55418"/>
                </a:cubicBezTo>
                <a:cubicBezTo>
                  <a:pt x="3472026" y="66540"/>
                  <a:pt x="3495964" y="73891"/>
                  <a:pt x="3519055" y="83127"/>
                </a:cubicBezTo>
                <a:cubicBezTo>
                  <a:pt x="3608980" y="173052"/>
                  <a:pt x="3578002" y="121421"/>
                  <a:pt x="3616037" y="235527"/>
                </a:cubicBezTo>
                <a:lnTo>
                  <a:pt x="3629891" y="277091"/>
                </a:lnTo>
                <a:lnTo>
                  <a:pt x="3643746" y="318654"/>
                </a:lnTo>
                <a:cubicBezTo>
                  <a:pt x="3639128" y="392545"/>
                  <a:pt x="3639894" y="466971"/>
                  <a:pt x="3629891" y="540327"/>
                </a:cubicBezTo>
                <a:cubicBezTo>
                  <a:pt x="3625945" y="569267"/>
                  <a:pt x="3611418" y="595745"/>
                  <a:pt x="3602182" y="623454"/>
                </a:cubicBezTo>
                <a:lnTo>
                  <a:pt x="3560618" y="748145"/>
                </a:lnTo>
                <a:cubicBezTo>
                  <a:pt x="3555352" y="763942"/>
                  <a:pt x="3542145" y="775854"/>
                  <a:pt x="3532909" y="789709"/>
                </a:cubicBezTo>
                <a:cubicBezTo>
                  <a:pt x="3476225" y="959761"/>
                  <a:pt x="3539090" y="791202"/>
                  <a:pt x="3463637" y="942109"/>
                </a:cubicBezTo>
                <a:cubicBezTo>
                  <a:pt x="3457106" y="955171"/>
                  <a:pt x="3455825" y="970378"/>
                  <a:pt x="3449782" y="983673"/>
                </a:cubicBezTo>
                <a:cubicBezTo>
                  <a:pt x="3432689" y="1021277"/>
                  <a:pt x="3412837" y="1057564"/>
                  <a:pt x="3394364" y="1094509"/>
                </a:cubicBezTo>
                <a:cubicBezTo>
                  <a:pt x="3379471" y="1124295"/>
                  <a:pt x="3357419" y="1149927"/>
                  <a:pt x="3338946" y="1177636"/>
                </a:cubicBezTo>
                <a:cubicBezTo>
                  <a:pt x="3329710" y="1191491"/>
                  <a:pt x="3316503" y="1203403"/>
                  <a:pt x="3311237" y="1219200"/>
                </a:cubicBezTo>
                <a:cubicBezTo>
                  <a:pt x="3279397" y="1314719"/>
                  <a:pt x="3304181" y="1281674"/>
                  <a:pt x="3255818" y="1330036"/>
                </a:cubicBezTo>
                <a:cubicBezTo>
                  <a:pt x="3241185" y="1373938"/>
                  <a:pt x="3244950" y="1374794"/>
                  <a:pt x="3214255" y="1413163"/>
                </a:cubicBezTo>
                <a:cubicBezTo>
                  <a:pt x="3206095" y="1423363"/>
                  <a:pt x="3194383" y="1430423"/>
                  <a:pt x="3186546" y="1440873"/>
                </a:cubicBezTo>
                <a:cubicBezTo>
                  <a:pt x="3092557" y="1566192"/>
                  <a:pt x="3166963" y="1488166"/>
                  <a:pt x="3103418" y="1551709"/>
                </a:cubicBezTo>
                <a:cubicBezTo>
                  <a:pt x="3068598" y="1656175"/>
                  <a:pt x="3115567" y="1527414"/>
                  <a:pt x="3061855" y="1634836"/>
                </a:cubicBezTo>
                <a:cubicBezTo>
                  <a:pt x="3055324" y="1647898"/>
                  <a:pt x="3055092" y="1663634"/>
                  <a:pt x="3048000" y="1676400"/>
                </a:cubicBezTo>
                <a:cubicBezTo>
                  <a:pt x="3031827" y="1705511"/>
                  <a:pt x="2992582" y="1759527"/>
                  <a:pt x="2992582" y="1759527"/>
                </a:cubicBezTo>
                <a:cubicBezTo>
                  <a:pt x="2968523" y="1831708"/>
                  <a:pt x="2994488" y="1774464"/>
                  <a:pt x="2951018" y="1828800"/>
                </a:cubicBezTo>
                <a:cubicBezTo>
                  <a:pt x="2919014" y="1868804"/>
                  <a:pt x="2932768" y="1868338"/>
                  <a:pt x="2895600" y="1898073"/>
                </a:cubicBezTo>
                <a:cubicBezTo>
                  <a:pt x="2882598" y="1908475"/>
                  <a:pt x="2866829" y="1915122"/>
                  <a:pt x="2854037" y="1925782"/>
                </a:cubicBezTo>
                <a:cubicBezTo>
                  <a:pt x="2808075" y="1964083"/>
                  <a:pt x="2822507" y="1969255"/>
                  <a:pt x="2770909" y="1995054"/>
                </a:cubicBezTo>
                <a:cubicBezTo>
                  <a:pt x="2697019" y="2031999"/>
                  <a:pt x="2760416" y="1978960"/>
                  <a:pt x="2673928" y="2036618"/>
                </a:cubicBezTo>
                <a:cubicBezTo>
                  <a:pt x="2663059" y="2043864"/>
                  <a:pt x="2657901" y="2058485"/>
                  <a:pt x="2646218" y="2064327"/>
                </a:cubicBezTo>
                <a:cubicBezTo>
                  <a:pt x="2629187" y="2072842"/>
                  <a:pt x="2609109" y="2072951"/>
                  <a:pt x="2590800" y="2078182"/>
                </a:cubicBezTo>
                <a:cubicBezTo>
                  <a:pt x="2576758" y="2082194"/>
                  <a:pt x="2563091" y="2087418"/>
                  <a:pt x="2549237" y="2092036"/>
                </a:cubicBezTo>
                <a:cubicBezTo>
                  <a:pt x="2518198" y="2112728"/>
                  <a:pt x="2479755" y="2137247"/>
                  <a:pt x="2452255" y="2161309"/>
                </a:cubicBezTo>
                <a:cubicBezTo>
                  <a:pt x="2432595" y="2178512"/>
                  <a:pt x="2416780" y="2199852"/>
                  <a:pt x="2396837" y="2216727"/>
                </a:cubicBezTo>
                <a:cubicBezTo>
                  <a:pt x="2356641" y="2250739"/>
                  <a:pt x="2313710" y="2281382"/>
                  <a:pt x="2272146" y="2313709"/>
                </a:cubicBezTo>
                <a:cubicBezTo>
                  <a:pt x="2251525" y="2329748"/>
                  <a:pt x="2236563" y="2352126"/>
                  <a:pt x="2216728" y="2369127"/>
                </a:cubicBezTo>
                <a:cubicBezTo>
                  <a:pt x="2182546" y="2398425"/>
                  <a:pt x="2173828" y="2397281"/>
                  <a:pt x="2133600" y="2410691"/>
                </a:cubicBezTo>
                <a:cubicBezTo>
                  <a:pt x="2041362" y="2502929"/>
                  <a:pt x="2140700" y="2415983"/>
                  <a:pt x="2050473" y="2466109"/>
                </a:cubicBezTo>
                <a:cubicBezTo>
                  <a:pt x="1889325" y="2555636"/>
                  <a:pt x="2046054" y="2495290"/>
                  <a:pt x="1884218" y="2549236"/>
                </a:cubicBezTo>
                <a:lnTo>
                  <a:pt x="1842655" y="2563091"/>
                </a:lnTo>
                <a:lnTo>
                  <a:pt x="1801091" y="2576945"/>
                </a:lnTo>
                <a:cubicBezTo>
                  <a:pt x="1787237" y="2586181"/>
                  <a:pt x="1774421" y="2597207"/>
                  <a:pt x="1759528" y="2604654"/>
                </a:cubicBezTo>
                <a:cubicBezTo>
                  <a:pt x="1739649" y="2614594"/>
                  <a:pt x="1680306" y="2627923"/>
                  <a:pt x="1662546" y="2632363"/>
                </a:cubicBezTo>
                <a:cubicBezTo>
                  <a:pt x="1648691" y="2641600"/>
                  <a:pt x="1636573" y="2654226"/>
                  <a:pt x="1620982" y="2660073"/>
                </a:cubicBezTo>
                <a:cubicBezTo>
                  <a:pt x="1598933" y="2668341"/>
                  <a:pt x="1574428" y="2667731"/>
                  <a:pt x="1551709" y="2673927"/>
                </a:cubicBezTo>
                <a:cubicBezTo>
                  <a:pt x="1523530" y="2681612"/>
                  <a:pt x="1496291" y="2692400"/>
                  <a:pt x="1468582" y="2701636"/>
                </a:cubicBezTo>
                <a:cubicBezTo>
                  <a:pt x="1454727" y="2706254"/>
                  <a:pt x="1439169" y="2707390"/>
                  <a:pt x="1427018" y="2715491"/>
                </a:cubicBezTo>
                <a:cubicBezTo>
                  <a:pt x="1413164" y="2724727"/>
                  <a:pt x="1400671" y="2736437"/>
                  <a:pt x="1385455" y="2743200"/>
                </a:cubicBezTo>
                <a:cubicBezTo>
                  <a:pt x="1358765" y="2755062"/>
                  <a:pt x="1330664" y="2763825"/>
                  <a:pt x="1302328" y="2770909"/>
                </a:cubicBezTo>
                <a:cubicBezTo>
                  <a:pt x="1224847" y="2790279"/>
                  <a:pt x="1184349" y="2803534"/>
                  <a:pt x="1108364" y="2812473"/>
                </a:cubicBezTo>
                <a:cubicBezTo>
                  <a:pt x="1057704" y="2818433"/>
                  <a:pt x="1006744" y="2821491"/>
                  <a:pt x="955964" y="2826327"/>
                </a:cubicBezTo>
                <a:cubicBezTo>
                  <a:pt x="864061" y="2835080"/>
                  <a:pt x="807685" y="2839495"/>
                  <a:pt x="720437" y="2854036"/>
                </a:cubicBezTo>
                <a:cubicBezTo>
                  <a:pt x="697209" y="2857907"/>
                  <a:pt x="673883" y="2861695"/>
                  <a:pt x="651164" y="2867891"/>
                </a:cubicBezTo>
                <a:cubicBezTo>
                  <a:pt x="622985" y="2875576"/>
                  <a:pt x="595746" y="2886364"/>
                  <a:pt x="568037" y="2895600"/>
                </a:cubicBezTo>
                <a:lnTo>
                  <a:pt x="526473" y="2909454"/>
                </a:lnTo>
                <a:lnTo>
                  <a:pt x="484909" y="2909454"/>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59" name="Freeform 58"/>
          <p:cNvSpPr/>
          <p:nvPr/>
        </p:nvSpPr>
        <p:spPr>
          <a:xfrm>
            <a:off x="3659188" y="735013"/>
            <a:ext cx="5359400" cy="4838700"/>
          </a:xfrm>
          <a:custGeom>
            <a:avLst/>
            <a:gdLst>
              <a:gd name="connsiteX0" fmla="*/ 153614 w 5529178"/>
              <a:gd name="connsiteY0" fmla="*/ 4031673 h 4918364"/>
              <a:gd name="connsiteX1" fmla="*/ 209033 w 5529178"/>
              <a:gd name="connsiteY1" fmla="*/ 3962400 h 4918364"/>
              <a:gd name="connsiteX2" fmla="*/ 236742 w 5529178"/>
              <a:gd name="connsiteY2" fmla="*/ 3879273 h 4918364"/>
              <a:gd name="connsiteX3" fmla="*/ 333724 w 5529178"/>
              <a:gd name="connsiteY3" fmla="*/ 3726873 h 4918364"/>
              <a:gd name="connsiteX4" fmla="*/ 402996 w 5529178"/>
              <a:gd name="connsiteY4" fmla="*/ 3602182 h 4918364"/>
              <a:gd name="connsiteX5" fmla="*/ 430705 w 5529178"/>
              <a:gd name="connsiteY5" fmla="*/ 3546764 h 4918364"/>
              <a:gd name="connsiteX6" fmla="*/ 472269 w 5529178"/>
              <a:gd name="connsiteY6" fmla="*/ 3532909 h 4918364"/>
              <a:gd name="connsiteX7" fmla="*/ 569251 w 5529178"/>
              <a:gd name="connsiteY7" fmla="*/ 3505200 h 4918364"/>
              <a:gd name="connsiteX8" fmla="*/ 638524 w 5529178"/>
              <a:gd name="connsiteY8" fmla="*/ 3449782 h 4918364"/>
              <a:gd name="connsiteX9" fmla="*/ 721651 w 5529178"/>
              <a:gd name="connsiteY9" fmla="*/ 3394364 h 4918364"/>
              <a:gd name="connsiteX10" fmla="*/ 749360 w 5529178"/>
              <a:gd name="connsiteY10" fmla="*/ 3366654 h 4918364"/>
              <a:gd name="connsiteX11" fmla="*/ 804778 w 5529178"/>
              <a:gd name="connsiteY11" fmla="*/ 3338945 h 4918364"/>
              <a:gd name="connsiteX12" fmla="*/ 887905 w 5529178"/>
              <a:gd name="connsiteY12" fmla="*/ 3283527 h 4918364"/>
              <a:gd name="connsiteX13" fmla="*/ 929469 w 5529178"/>
              <a:gd name="connsiteY13" fmla="*/ 3255818 h 4918364"/>
              <a:gd name="connsiteX14" fmla="*/ 957178 w 5529178"/>
              <a:gd name="connsiteY14" fmla="*/ 3214254 h 4918364"/>
              <a:gd name="connsiteX15" fmla="*/ 998742 w 5529178"/>
              <a:gd name="connsiteY15" fmla="*/ 3200400 h 4918364"/>
              <a:gd name="connsiteX16" fmla="*/ 1040305 w 5529178"/>
              <a:gd name="connsiteY16" fmla="*/ 3172691 h 4918364"/>
              <a:gd name="connsiteX17" fmla="*/ 1095724 w 5529178"/>
              <a:gd name="connsiteY17" fmla="*/ 3144982 h 4918364"/>
              <a:gd name="connsiteX18" fmla="*/ 1234269 w 5529178"/>
              <a:gd name="connsiteY18" fmla="*/ 3061854 h 4918364"/>
              <a:gd name="connsiteX19" fmla="*/ 1358960 w 5529178"/>
              <a:gd name="connsiteY19" fmla="*/ 3006436 h 4918364"/>
              <a:gd name="connsiteX20" fmla="*/ 1428233 w 5529178"/>
              <a:gd name="connsiteY20" fmla="*/ 2937164 h 4918364"/>
              <a:gd name="connsiteX21" fmla="*/ 1483651 w 5529178"/>
              <a:gd name="connsiteY21" fmla="*/ 2895600 h 4918364"/>
              <a:gd name="connsiteX22" fmla="*/ 1539069 w 5529178"/>
              <a:gd name="connsiteY22" fmla="*/ 2840182 h 4918364"/>
              <a:gd name="connsiteX23" fmla="*/ 1580633 w 5529178"/>
              <a:gd name="connsiteY23" fmla="*/ 2812473 h 4918364"/>
              <a:gd name="connsiteX24" fmla="*/ 1622196 w 5529178"/>
              <a:gd name="connsiteY24" fmla="*/ 2770909 h 4918364"/>
              <a:gd name="connsiteX25" fmla="*/ 1691469 w 5529178"/>
              <a:gd name="connsiteY25" fmla="*/ 2715491 h 4918364"/>
              <a:gd name="connsiteX26" fmla="*/ 1816160 w 5529178"/>
              <a:gd name="connsiteY26" fmla="*/ 2632364 h 4918364"/>
              <a:gd name="connsiteX27" fmla="*/ 1871578 w 5529178"/>
              <a:gd name="connsiteY27" fmla="*/ 2604654 h 4918364"/>
              <a:gd name="connsiteX28" fmla="*/ 1913142 w 5529178"/>
              <a:gd name="connsiteY28" fmla="*/ 2563091 h 4918364"/>
              <a:gd name="connsiteX29" fmla="*/ 2037833 w 5529178"/>
              <a:gd name="connsiteY29" fmla="*/ 2479964 h 4918364"/>
              <a:gd name="connsiteX30" fmla="*/ 2065542 w 5529178"/>
              <a:gd name="connsiteY30" fmla="*/ 2452254 h 4918364"/>
              <a:gd name="connsiteX31" fmla="*/ 2107105 w 5529178"/>
              <a:gd name="connsiteY31" fmla="*/ 2424545 h 4918364"/>
              <a:gd name="connsiteX32" fmla="*/ 2134814 w 5529178"/>
              <a:gd name="connsiteY32" fmla="*/ 2382982 h 4918364"/>
              <a:gd name="connsiteX33" fmla="*/ 2162524 w 5529178"/>
              <a:gd name="connsiteY33" fmla="*/ 2355273 h 4918364"/>
              <a:gd name="connsiteX34" fmla="*/ 2217942 w 5529178"/>
              <a:gd name="connsiteY34" fmla="*/ 2272145 h 4918364"/>
              <a:gd name="connsiteX35" fmla="*/ 2245651 w 5529178"/>
              <a:gd name="connsiteY35" fmla="*/ 2230582 h 4918364"/>
              <a:gd name="connsiteX36" fmla="*/ 2273360 w 5529178"/>
              <a:gd name="connsiteY36" fmla="*/ 2189018 h 4918364"/>
              <a:gd name="connsiteX37" fmla="*/ 2342633 w 5529178"/>
              <a:gd name="connsiteY37" fmla="*/ 1981200 h 4918364"/>
              <a:gd name="connsiteX38" fmla="*/ 2356487 w 5529178"/>
              <a:gd name="connsiteY38" fmla="*/ 1939636 h 4918364"/>
              <a:gd name="connsiteX39" fmla="*/ 2370342 w 5529178"/>
              <a:gd name="connsiteY39" fmla="*/ 1898073 h 4918364"/>
              <a:gd name="connsiteX40" fmla="*/ 2384196 w 5529178"/>
              <a:gd name="connsiteY40" fmla="*/ 1801091 h 4918364"/>
              <a:gd name="connsiteX41" fmla="*/ 2398051 w 5529178"/>
              <a:gd name="connsiteY41" fmla="*/ 1676400 h 4918364"/>
              <a:gd name="connsiteX42" fmla="*/ 2411905 w 5529178"/>
              <a:gd name="connsiteY42" fmla="*/ 1593273 h 4918364"/>
              <a:gd name="connsiteX43" fmla="*/ 2425760 w 5529178"/>
              <a:gd name="connsiteY43" fmla="*/ 1524000 h 4918364"/>
              <a:gd name="connsiteX44" fmla="*/ 2453469 w 5529178"/>
              <a:gd name="connsiteY44" fmla="*/ 1233054 h 4918364"/>
              <a:gd name="connsiteX45" fmla="*/ 2467324 w 5529178"/>
              <a:gd name="connsiteY45" fmla="*/ 1177636 h 4918364"/>
              <a:gd name="connsiteX46" fmla="*/ 2522742 w 5529178"/>
              <a:gd name="connsiteY46" fmla="*/ 955964 h 4918364"/>
              <a:gd name="connsiteX47" fmla="*/ 2536596 w 5529178"/>
              <a:gd name="connsiteY47" fmla="*/ 914400 h 4918364"/>
              <a:gd name="connsiteX48" fmla="*/ 2564305 w 5529178"/>
              <a:gd name="connsiteY48" fmla="*/ 872836 h 4918364"/>
              <a:gd name="connsiteX49" fmla="*/ 2592014 w 5529178"/>
              <a:gd name="connsiteY49" fmla="*/ 789709 h 4918364"/>
              <a:gd name="connsiteX50" fmla="*/ 2605869 w 5529178"/>
              <a:gd name="connsiteY50" fmla="*/ 748145 h 4918364"/>
              <a:gd name="connsiteX51" fmla="*/ 2661287 w 5529178"/>
              <a:gd name="connsiteY51" fmla="*/ 665018 h 4918364"/>
              <a:gd name="connsiteX52" fmla="*/ 2702851 w 5529178"/>
              <a:gd name="connsiteY52" fmla="*/ 637309 h 4918364"/>
              <a:gd name="connsiteX53" fmla="*/ 2799833 w 5529178"/>
              <a:gd name="connsiteY53" fmla="*/ 526473 h 4918364"/>
              <a:gd name="connsiteX54" fmla="*/ 2841396 w 5529178"/>
              <a:gd name="connsiteY54" fmla="*/ 429491 h 4918364"/>
              <a:gd name="connsiteX55" fmla="*/ 2882960 w 5529178"/>
              <a:gd name="connsiteY55" fmla="*/ 374073 h 4918364"/>
              <a:gd name="connsiteX56" fmla="*/ 2966087 w 5529178"/>
              <a:gd name="connsiteY56" fmla="*/ 235527 h 4918364"/>
              <a:gd name="connsiteX57" fmla="*/ 2993796 w 5529178"/>
              <a:gd name="connsiteY57" fmla="*/ 193964 h 4918364"/>
              <a:gd name="connsiteX58" fmla="*/ 3076924 w 5529178"/>
              <a:gd name="connsiteY58" fmla="*/ 166254 h 4918364"/>
              <a:gd name="connsiteX59" fmla="*/ 3160051 w 5529178"/>
              <a:gd name="connsiteY59" fmla="*/ 138545 h 4918364"/>
              <a:gd name="connsiteX60" fmla="*/ 3284742 w 5529178"/>
              <a:gd name="connsiteY60" fmla="*/ 96982 h 4918364"/>
              <a:gd name="connsiteX61" fmla="*/ 3395578 w 5529178"/>
              <a:gd name="connsiteY61" fmla="*/ 69273 h 4918364"/>
              <a:gd name="connsiteX62" fmla="*/ 3575687 w 5529178"/>
              <a:gd name="connsiteY62" fmla="*/ 55418 h 4918364"/>
              <a:gd name="connsiteX63" fmla="*/ 3700378 w 5529178"/>
              <a:gd name="connsiteY63" fmla="*/ 41564 h 4918364"/>
              <a:gd name="connsiteX64" fmla="*/ 3866633 w 5529178"/>
              <a:gd name="connsiteY64" fmla="*/ 27709 h 4918364"/>
              <a:gd name="connsiteX65" fmla="*/ 3991324 w 5529178"/>
              <a:gd name="connsiteY65" fmla="*/ 13854 h 4918364"/>
              <a:gd name="connsiteX66" fmla="*/ 4157578 w 5529178"/>
              <a:gd name="connsiteY66" fmla="*/ 0 h 4918364"/>
              <a:gd name="connsiteX67" fmla="*/ 4919578 w 5529178"/>
              <a:gd name="connsiteY67" fmla="*/ 110836 h 4918364"/>
              <a:gd name="connsiteX68" fmla="*/ 5113542 w 5529178"/>
              <a:gd name="connsiteY68" fmla="*/ 138545 h 4918364"/>
              <a:gd name="connsiteX69" fmla="*/ 5196669 w 5529178"/>
              <a:gd name="connsiteY69" fmla="*/ 166254 h 4918364"/>
              <a:gd name="connsiteX70" fmla="*/ 5238233 w 5529178"/>
              <a:gd name="connsiteY70" fmla="*/ 180109 h 4918364"/>
              <a:gd name="connsiteX71" fmla="*/ 5349069 w 5529178"/>
              <a:gd name="connsiteY71" fmla="*/ 277091 h 4918364"/>
              <a:gd name="connsiteX72" fmla="*/ 5390633 w 5529178"/>
              <a:gd name="connsiteY72" fmla="*/ 304800 h 4918364"/>
              <a:gd name="connsiteX73" fmla="*/ 5432196 w 5529178"/>
              <a:gd name="connsiteY73" fmla="*/ 332509 h 4918364"/>
              <a:gd name="connsiteX74" fmla="*/ 5487614 w 5529178"/>
              <a:gd name="connsiteY74" fmla="*/ 415636 h 4918364"/>
              <a:gd name="connsiteX75" fmla="*/ 5501469 w 5529178"/>
              <a:gd name="connsiteY75" fmla="*/ 457200 h 4918364"/>
              <a:gd name="connsiteX76" fmla="*/ 5529178 w 5529178"/>
              <a:gd name="connsiteY76" fmla="*/ 498764 h 4918364"/>
              <a:gd name="connsiteX77" fmla="*/ 5515324 w 5529178"/>
              <a:gd name="connsiteY77" fmla="*/ 651164 h 4918364"/>
              <a:gd name="connsiteX78" fmla="*/ 5487614 w 5529178"/>
              <a:gd name="connsiteY78" fmla="*/ 734291 h 4918364"/>
              <a:gd name="connsiteX79" fmla="*/ 5473760 w 5529178"/>
              <a:gd name="connsiteY79" fmla="*/ 775854 h 4918364"/>
              <a:gd name="connsiteX80" fmla="*/ 5446051 w 5529178"/>
              <a:gd name="connsiteY80" fmla="*/ 803564 h 4918364"/>
              <a:gd name="connsiteX81" fmla="*/ 5376778 w 5529178"/>
              <a:gd name="connsiteY81" fmla="*/ 886691 h 4918364"/>
              <a:gd name="connsiteX82" fmla="*/ 5362924 w 5529178"/>
              <a:gd name="connsiteY82" fmla="*/ 928254 h 4918364"/>
              <a:gd name="connsiteX83" fmla="*/ 5335214 w 5529178"/>
              <a:gd name="connsiteY83" fmla="*/ 955964 h 4918364"/>
              <a:gd name="connsiteX84" fmla="*/ 5210524 w 5529178"/>
              <a:gd name="connsiteY84" fmla="*/ 1025236 h 4918364"/>
              <a:gd name="connsiteX85" fmla="*/ 5182814 w 5529178"/>
              <a:gd name="connsiteY85" fmla="*/ 1052945 h 4918364"/>
              <a:gd name="connsiteX86" fmla="*/ 5141251 w 5529178"/>
              <a:gd name="connsiteY86" fmla="*/ 1066800 h 4918364"/>
              <a:gd name="connsiteX87" fmla="*/ 5071978 w 5529178"/>
              <a:gd name="connsiteY87" fmla="*/ 1122218 h 4918364"/>
              <a:gd name="connsiteX88" fmla="*/ 4988851 w 5529178"/>
              <a:gd name="connsiteY88" fmla="*/ 1177636 h 4918364"/>
              <a:gd name="connsiteX89" fmla="*/ 4947287 w 5529178"/>
              <a:gd name="connsiteY89" fmla="*/ 1205345 h 4918364"/>
              <a:gd name="connsiteX90" fmla="*/ 4905724 w 5529178"/>
              <a:gd name="connsiteY90" fmla="*/ 1246909 h 4918364"/>
              <a:gd name="connsiteX91" fmla="*/ 4850305 w 5529178"/>
              <a:gd name="connsiteY91" fmla="*/ 1260764 h 4918364"/>
              <a:gd name="connsiteX92" fmla="*/ 4808742 w 5529178"/>
              <a:gd name="connsiteY92" fmla="*/ 1288473 h 4918364"/>
              <a:gd name="connsiteX93" fmla="*/ 4781033 w 5529178"/>
              <a:gd name="connsiteY93" fmla="*/ 1330036 h 4918364"/>
              <a:gd name="connsiteX94" fmla="*/ 4739469 w 5529178"/>
              <a:gd name="connsiteY94" fmla="*/ 1343891 h 4918364"/>
              <a:gd name="connsiteX95" fmla="*/ 4697905 w 5529178"/>
              <a:gd name="connsiteY95" fmla="*/ 1371600 h 4918364"/>
              <a:gd name="connsiteX96" fmla="*/ 4628633 w 5529178"/>
              <a:gd name="connsiteY96" fmla="*/ 1399309 h 4918364"/>
              <a:gd name="connsiteX97" fmla="*/ 4587069 w 5529178"/>
              <a:gd name="connsiteY97" fmla="*/ 1413164 h 4918364"/>
              <a:gd name="connsiteX98" fmla="*/ 4545505 w 5529178"/>
              <a:gd name="connsiteY98" fmla="*/ 1440873 h 4918364"/>
              <a:gd name="connsiteX99" fmla="*/ 4503942 w 5529178"/>
              <a:gd name="connsiteY99" fmla="*/ 1454727 h 4918364"/>
              <a:gd name="connsiteX100" fmla="*/ 4185287 w 5529178"/>
              <a:gd name="connsiteY100" fmla="*/ 1496291 h 4918364"/>
              <a:gd name="connsiteX101" fmla="*/ 4129869 w 5529178"/>
              <a:gd name="connsiteY101" fmla="*/ 1510145 h 4918364"/>
              <a:gd name="connsiteX102" fmla="*/ 4019033 w 5529178"/>
              <a:gd name="connsiteY102" fmla="*/ 1524000 h 4918364"/>
              <a:gd name="connsiteX103" fmla="*/ 3922051 w 5529178"/>
              <a:gd name="connsiteY103" fmla="*/ 1537854 h 4918364"/>
              <a:gd name="connsiteX104" fmla="*/ 3838924 w 5529178"/>
              <a:gd name="connsiteY104" fmla="*/ 1551709 h 4918364"/>
              <a:gd name="connsiteX105" fmla="*/ 3797360 w 5529178"/>
              <a:gd name="connsiteY105" fmla="*/ 1565564 h 4918364"/>
              <a:gd name="connsiteX106" fmla="*/ 3728087 w 5529178"/>
              <a:gd name="connsiteY106" fmla="*/ 1579418 h 4918364"/>
              <a:gd name="connsiteX107" fmla="*/ 3686524 w 5529178"/>
              <a:gd name="connsiteY107" fmla="*/ 1607127 h 4918364"/>
              <a:gd name="connsiteX108" fmla="*/ 3547978 w 5529178"/>
              <a:gd name="connsiteY108" fmla="*/ 1648691 h 4918364"/>
              <a:gd name="connsiteX109" fmla="*/ 3478705 w 5529178"/>
              <a:gd name="connsiteY109" fmla="*/ 1662545 h 4918364"/>
              <a:gd name="connsiteX110" fmla="*/ 3395578 w 5529178"/>
              <a:gd name="connsiteY110" fmla="*/ 1690254 h 4918364"/>
              <a:gd name="connsiteX111" fmla="*/ 3312451 w 5529178"/>
              <a:gd name="connsiteY111" fmla="*/ 1704109 h 4918364"/>
              <a:gd name="connsiteX112" fmla="*/ 3257033 w 5529178"/>
              <a:gd name="connsiteY112" fmla="*/ 1717964 h 4918364"/>
              <a:gd name="connsiteX113" fmla="*/ 3215469 w 5529178"/>
              <a:gd name="connsiteY113" fmla="*/ 1731818 h 4918364"/>
              <a:gd name="connsiteX114" fmla="*/ 3076924 w 5529178"/>
              <a:gd name="connsiteY114" fmla="*/ 1759527 h 4918364"/>
              <a:gd name="connsiteX115" fmla="*/ 2993796 w 5529178"/>
              <a:gd name="connsiteY115" fmla="*/ 1787236 h 4918364"/>
              <a:gd name="connsiteX116" fmla="*/ 3021505 w 5529178"/>
              <a:gd name="connsiteY116" fmla="*/ 1856509 h 4918364"/>
              <a:gd name="connsiteX117" fmla="*/ 2952233 w 5529178"/>
              <a:gd name="connsiteY117" fmla="*/ 1911927 h 4918364"/>
              <a:gd name="connsiteX118" fmla="*/ 2924524 w 5529178"/>
              <a:gd name="connsiteY118" fmla="*/ 1953491 h 4918364"/>
              <a:gd name="connsiteX119" fmla="*/ 2896814 w 5529178"/>
              <a:gd name="connsiteY119" fmla="*/ 1981200 h 4918364"/>
              <a:gd name="connsiteX120" fmla="*/ 2882960 w 5529178"/>
              <a:gd name="connsiteY120" fmla="*/ 2022764 h 4918364"/>
              <a:gd name="connsiteX121" fmla="*/ 2799833 w 5529178"/>
              <a:gd name="connsiteY121" fmla="*/ 2078182 h 4918364"/>
              <a:gd name="connsiteX122" fmla="*/ 2716705 w 5529178"/>
              <a:gd name="connsiteY122" fmla="*/ 2119745 h 4918364"/>
              <a:gd name="connsiteX123" fmla="*/ 2578160 w 5529178"/>
              <a:gd name="connsiteY123" fmla="*/ 2147454 h 4918364"/>
              <a:gd name="connsiteX124" fmla="*/ 2495033 w 5529178"/>
              <a:gd name="connsiteY124" fmla="*/ 2175164 h 4918364"/>
              <a:gd name="connsiteX125" fmla="*/ 2425760 w 5529178"/>
              <a:gd name="connsiteY125" fmla="*/ 2230582 h 4918364"/>
              <a:gd name="connsiteX126" fmla="*/ 2384196 w 5529178"/>
              <a:gd name="connsiteY126" fmla="*/ 2272145 h 4918364"/>
              <a:gd name="connsiteX127" fmla="*/ 2342633 w 5529178"/>
              <a:gd name="connsiteY127" fmla="*/ 2299854 h 4918364"/>
              <a:gd name="connsiteX128" fmla="*/ 2245651 w 5529178"/>
              <a:gd name="connsiteY128" fmla="*/ 2369127 h 4918364"/>
              <a:gd name="connsiteX129" fmla="*/ 2204087 w 5529178"/>
              <a:gd name="connsiteY129" fmla="*/ 2410691 h 4918364"/>
              <a:gd name="connsiteX130" fmla="*/ 2093251 w 5529178"/>
              <a:gd name="connsiteY130" fmla="*/ 2452254 h 4918364"/>
              <a:gd name="connsiteX131" fmla="*/ 1996269 w 5529178"/>
              <a:gd name="connsiteY131" fmla="*/ 2493818 h 4918364"/>
              <a:gd name="connsiteX132" fmla="*/ 1913142 w 5529178"/>
              <a:gd name="connsiteY132" fmla="*/ 2563091 h 4918364"/>
              <a:gd name="connsiteX133" fmla="*/ 1871578 w 5529178"/>
              <a:gd name="connsiteY133" fmla="*/ 2590800 h 4918364"/>
              <a:gd name="connsiteX134" fmla="*/ 1843869 w 5529178"/>
              <a:gd name="connsiteY134" fmla="*/ 2632364 h 4918364"/>
              <a:gd name="connsiteX135" fmla="*/ 1760742 w 5529178"/>
              <a:gd name="connsiteY135" fmla="*/ 2687782 h 4918364"/>
              <a:gd name="connsiteX136" fmla="*/ 1705324 w 5529178"/>
              <a:gd name="connsiteY136" fmla="*/ 2770909 h 4918364"/>
              <a:gd name="connsiteX137" fmla="*/ 1677614 w 5529178"/>
              <a:gd name="connsiteY137" fmla="*/ 2798618 h 4918364"/>
              <a:gd name="connsiteX138" fmla="*/ 1594487 w 5529178"/>
              <a:gd name="connsiteY138" fmla="*/ 2923309 h 4918364"/>
              <a:gd name="connsiteX139" fmla="*/ 1566778 w 5529178"/>
              <a:gd name="connsiteY139" fmla="*/ 2964873 h 4918364"/>
              <a:gd name="connsiteX140" fmla="*/ 1525214 w 5529178"/>
              <a:gd name="connsiteY140" fmla="*/ 2992582 h 4918364"/>
              <a:gd name="connsiteX141" fmla="*/ 1400524 w 5529178"/>
              <a:gd name="connsiteY141" fmla="*/ 3103418 h 4918364"/>
              <a:gd name="connsiteX142" fmla="*/ 1345105 w 5529178"/>
              <a:gd name="connsiteY142" fmla="*/ 3186545 h 4918364"/>
              <a:gd name="connsiteX143" fmla="*/ 1248124 w 5529178"/>
              <a:gd name="connsiteY143" fmla="*/ 3311236 h 4918364"/>
              <a:gd name="connsiteX144" fmla="*/ 1234269 w 5529178"/>
              <a:gd name="connsiteY144" fmla="*/ 3352800 h 4918364"/>
              <a:gd name="connsiteX145" fmla="*/ 1164996 w 5529178"/>
              <a:gd name="connsiteY145" fmla="*/ 3435927 h 4918364"/>
              <a:gd name="connsiteX146" fmla="*/ 1123433 w 5529178"/>
              <a:gd name="connsiteY146" fmla="*/ 3519054 h 4918364"/>
              <a:gd name="connsiteX147" fmla="*/ 1095724 w 5529178"/>
              <a:gd name="connsiteY147" fmla="*/ 3629891 h 4918364"/>
              <a:gd name="connsiteX148" fmla="*/ 1081869 w 5529178"/>
              <a:gd name="connsiteY148" fmla="*/ 3671454 h 4918364"/>
              <a:gd name="connsiteX149" fmla="*/ 1068014 w 5529178"/>
              <a:gd name="connsiteY149" fmla="*/ 3948545 h 4918364"/>
              <a:gd name="connsiteX150" fmla="*/ 1054160 w 5529178"/>
              <a:gd name="connsiteY150" fmla="*/ 3990109 h 4918364"/>
              <a:gd name="connsiteX151" fmla="*/ 1040305 w 5529178"/>
              <a:gd name="connsiteY151" fmla="*/ 4114800 h 4918364"/>
              <a:gd name="connsiteX152" fmla="*/ 1012596 w 5529178"/>
              <a:gd name="connsiteY152" fmla="*/ 4488873 h 4918364"/>
              <a:gd name="connsiteX153" fmla="*/ 998742 w 5529178"/>
              <a:gd name="connsiteY153" fmla="*/ 4544291 h 4918364"/>
              <a:gd name="connsiteX154" fmla="*/ 984887 w 5529178"/>
              <a:gd name="connsiteY154" fmla="*/ 4696691 h 4918364"/>
              <a:gd name="connsiteX155" fmla="*/ 971033 w 5529178"/>
              <a:gd name="connsiteY155" fmla="*/ 4765964 h 4918364"/>
              <a:gd name="connsiteX156" fmla="*/ 804778 w 5529178"/>
              <a:gd name="connsiteY156" fmla="*/ 4807527 h 4918364"/>
              <a:gd name="connsiteX157" fmla="*/ 721651 w 5529178"/>
              <a:gd name="connsiteY157" fmla="*/ 4835236 h 4918364"/>
              <a:gd name="connsiteX158" fmla="*/ 610814 w 5529178"/>
              <a:gd name="connsiteY158" fmla="*/ 4918364 h 4918364"/>
              <a:gd name="connsiteX159" fmla="*/ 306014 w 5529178"/>
              <a:gd name="connsiteY159" fmla="*/ 4904509 h 4918364"/>
              <a:gd name="connsiteX160" fmla="*/ 222887 w 5529178"/>
              <a:gd name="connsiteY160" fmla="*/ 4876800 h 4918364"/>
              <a:gd name="connsiteX161" fmla="*/ 153614 w 5529178"/>
              <a:gd name="connsiteY161" fmla="*/ 4807527 h 4918364"/>
              <a:gd name="connsiteX162" fmla="*/ 125905 w 5529178"/>
              <a:gd name="connsiteY162" fmla="*/ 4765964 h 4918364"/>
              <a:gd name="connsiteX163" fmla="*/ 98196 w 5529178"/>
              <a:gd name="connsiteY163" fmla="*/ 4738254 h 4918364"/>
              <a:gd name="connsiteX164" fmla="*/ 28924 w 5529178"/>
              <a:gd name="connsiteY164" fmla="*/ 4530436 h 4918364"/>
              <a:gd name="connsiteX165" fmla="*/ 15069 w 5529178"/>
              <a:gd name="connsiteY165" fmla="*/ 4488873 h 4918364"/>
              <a:gd name="connsiteX166" fmla="*/ 1214 w 5529178"/>
              <a:gd name="connsiteY166" fmla="*/ 4447309 h 4918364"/>
              <a:gd name="connsiteX167" fmla="*/ 70487 w 5529178"/>
              <a:gd name="connsiteY167" fmla="*/ 4128654 h 4918364"/>
              <a:gd name="connsiteX168" fmla="*/ 112051 w 5529178"/>
              <a:gd name="connsiteY168" fmla="*/ 4100945 h 4918364"/>
              <a:gd name="connsiteX169" fmla="*/ 153614 w 5529178"/>
              <a:gd name="connsiteY169" fmla="*/ 4031673 h 49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529178" h="4918364">
                <a:moveTo>
                  <a:pt x="153614" y="4031673"/>
                </a:moveTo>
                <a:cubicBezTo>
                  <a:pt x="169778" y="4008582"/>
                  <a:pt x="194873" y="3988360"/>
                  <a:pt x="209033" y="3962400"/>
                </a:cubicBezTo>
                <a:cubicBezTo>
                  <a:pt x="223019" y="3936759"/>
                  <a:pt x="227506" y="3906982"/>
                  <a:pt x="236742" y="3879273"/>
                </a:cubicBezTo>
                <a:cubicBezTo>
                  <a:pt x="268833" y="3783000"/>
                  <a:pt x="278173" y="3782423"/>
                  <a:pt x="333724" y="3726873"/>
                </a:cubicBezTo>
                <a:cubicBezTo>
                  <a:pt x="358109" y="3653716"/>
                  <a:pt x="339477" y="3697460"/>
                  <a:pt x="402996" y="3602182"/>
                </a:cubicBezTo>
                <a:cubicBezTo>
                  <a:pt x="414452" y="3584998"/>
                  <a:pt x="416101" y="3561368"/>
                  <a:pt x="430705" y="3546764"/>
                </a:cubicBezTo>
                <a:cubicBezTo>
                  <a:pt x="441032" y="3536437"/>
                  <a:pt x="458227" y="3536921"/>
                  <a:pt x="472269" y="3532909"/>
                </a:cubicBezTo>
                <a:cubicBezTo>
                  <a:pt x="594071" y="3498107"/>
                  <a:pt x="469574" y="3538424"/>
                  <a:pt x="569251" y="3505200"/>
                </a:cubicBezTo>
                <a:cubicBezTo>
                  <a:pt x="620450" y="3428401"/>
                  <a:pt x="567666" y="3489147"/>
                  <a:pt x="638524" y="3449782"/>
                </a:cubicBezTo>
                <a:cubicBezTo>
                  <a:pt x="667635" y="3433609"/>
                  <a:pt x="698103" y="3417913"/>
                  <a:pt x="721651" y="3394364"/>
                </a:cubicBezTo>
                <a:cubicBezTo>
                  <a:pt x="730887" y="3385127"/>
                  <a:pt x="738492" y="3373900"/>
                  <a:pt x="749360" y="3366654"/>
                </a:cubicBezTo>
                <a:cubicBezTo>
                  <a:pt x="766544" y="3355198"/>
                  <a:pt x="787068" y="3349571"/>
                  <a:pt x="804778" y="3338945"/>
                </a:cubicBezTo>
                <a:cubicBezTo>
                  <a:pt x="833334" y="3321811"/>
                  <a:pt x="860196" y="3302000"/>
                  <a:pt x="887905" y="3283527"/>
                </a:cubicBezTo>
                <a:lnTo>
                  <a:pt x="929469" y="3255818"/>
                </a:lnTo>
                <a:cubicBezTo>
                  <a:pt x="938705" y="3241963"/>
                  <a:pt x="944176" y="3224656"/>
                  <a:pt x="957178" y="3214254"/>
                </a:cubicBezTo>
                <a:cubicBezTo>
                  <a:pt x="968582" y="3205131"/>
                  <a:pt x="985680" y="3206931"/>
                  <a:pt x="998742" y="3200400"/>
                </a:cubicBezTo>
                <a:cubicBezTo>
                  <a:pt x="1013635" y="3192954"/>
                  <a:pt x="1025848" y="3180952"/>
                  <a:pt x="1040305" y="3172691"/>
                </a:cubicBezTo>
                <a:cubicBezTo>
                  <a:pt x="1058237" y="3162444"/>
                  <a:pt x="1078014" y="3155608"/>
                  <a:pt x="1095724" y="3144982"/>
                </a:cubicBezTo>
                <a:cubicBezTo>
                  <a:pt x="1189952" y="3088446"/>
                  <a:pt x="1152838" y="3098046"/>
                  <a:pt x="1234269" y="3061854"/>
                </a:cubicBezTo>
                <a:cubicBezTo>
                  <a:pt x="1256581" y="3051937"/>
                  <a:pt x="1336221" y="3024122"/>
                  <a:pt x="1358960" y="3006436"/>
                </a:cubicBezTo>
                <a:cubicBezTo>
                  <a:pt x="1384737" y="2986388"/>
                  <a:pt x="1403826" y="2958859"/>
                  <a:pt x="1428233" y="2937164"/>
                </a:cubicBezTo>
                <a:cubicBezTo>
                  <a:pt x="1445491" y="2921823"/>
                  <a:pt x="1466273" y="2910806"/>
                  <a:pt x="1483651" y="2895600"/>
                </a:cubicBezTo>
                <a:cubicBezTo>
                  <a:pt x="1503311" y="2878397"/>
                  <a:pt x="1519234" y="2857183"/>
                  <a:pt x="1539069" y="2840182"/>
                </a:cubicBezTo>
                <a:cubicBezTo>
                  <a:pt x="1551712" y="2829346"/>
                  <a:pt x="1567841" y="2823133"/>
                  <a:pt x="1580633" y="2812473"/>
                </a:cubicBezTo>
                <a:cubicBezTo>
                  <a:pt x="1595685" y="2799930"/>
                  <a:pt x="1607451" y="2783811"/>
                  <a:pt x="1622196" y="2770909"/>
                </a:cubicBezTo>
                <a:cubicBezTo>
                  <a:pt x="1644450" y="2751436"/>
                  <a:pt x="1667554" y="2732884"/>
                  <a:pt x="1691469" y="2715491"/>
                </a:cubicBezTo>
                <a:cubicBezTo>
                  <a:pt x="1691482" y="2715482"/>
                  <a:pt x="1795372" y="2646223"/>
                  <a:pt x="1816160" y="2632364"/>
                </a:cubicBezTo>
                <a:cubicBezTo>
                  <a:pt x="1833345" y="2620908"/>
                  <a:pt x="1854772" y="2616658"/>
                  <a:pt x="1871578" y="2604654"/>
                </a:cubicBezTo>
                <a:cubicBezTo>
                  <a:pt x="1887522" y="2593266"/>
                  <a:pt x="1897676" y="2575120"/>
                  <a:pt x="1913142" y="2563091"/>
                </a:cubicBezTo>
                <a:cubicBezTo>
                  <a:pt x="1913149" y="2563086"/>
                  <a:pt x="2017048" y="2493821"/>
                  <a:pt x="2037833" y="2479964"/>
                </a:cubicBezTo>
                <a:cubicBezTo>
                  <a:pt x="2048702" y="2472718"/>
                  <a:pt x="2055342" y="2460414"/>
                  <a:pt x="2065542" y="2452254"/>
                </a:cubicBezTo>
                <a:cubicBezTo>
                  <a:pt x="2078544" y="2441852"/>
                  <a:pt x="2093251" y="2433781"/>
                  <a:pt x="2107105" y="2424545"/>
                </a:cubicBezTo>
                <a:cubicBezTo>
                  <a:pt x="2116341" y="2410691"/>
                  <a:pt x="2124412" y="2395984"/>
                  <a:pt x="2134814" y="2382982"/>
                </a:cubicBezTo>
                <a:cubicBezTo>
                  <a:pt x="2142974" y="2372782"/>
                  <a:pt x="2154687" y="2365723"/>
                  <a:pt x="2162524" y="2355273"/>
                </a:cubicBezTo>
                <a:cubicBezTo>
                  <a:pt x="2182505" y="2328631"/>
                  <a:pt x="2199469" y="2299854"/>
                  <a:pt x="2217942" y="2272145"/>
                </a:cubicBezTo>
                <a:lnTo>
                  <a:pt x="2245651" y="2230582"/>
                </a:lnTo>
                <a:lnTo>
                  <a:pt x="2273360" y="2189018"/>
                </a:lnTo>
                <a:lnTo>
                  <a:pt x="2342633" y="1981200"/>
                </a:lnTo>
                <a:lnTo>
                  <a:pt x="2356487" y="1939636"/>
                </a:lnTo>
                <a:lnTo>
                  <a:pt x="2370342" y="1898073"/>
                </a:lnTo>
                <a:cubicBezTo>
                  <a:pt x="2374960" y="1865746"/>
                  <a:pt x="2380146" y="1833494"/>
                  <a:pt x="2384196" y="1801091"/>
                </a:cubicBezTo>
                <a:cubicBezTo>
                  <a:pt x="2389383" y="1759594"/>
                  <a:pt x="2392524" y="1717853"/>
                  <a:pt x="2398051" y="1676400"/>
                </a:cubicBezTo>
                <a:cubicBezTo>
                  <a:pt x="2401764" y="1648555"/>
                  <a:pt x="2406880" y="1620911"/>
                  <a:pt x="2411905" y="1593273"/>
                </a:cubicBezTo>
                <a:cubicBezTo>
                  <a:pt x="2416117" y="1570105"/>
                  <a:pt x="2422430" y="1547312"/>
                  <a:pt x="2425760" y="1524000"/>
                </a:cubicBezTo>
                <a:cubicBezTo>
                  <a:pt x="2457884" y="1299132"/>
                  <a:pt x="2420012" y="1500700"/>
                  <a:pt x="2453469" y="1233054"/>
                </a:cubicBezTo>
                <a:cubicBezTo>
                  <a:pt x="2455831" y="1214160"/>
                  <a:pt x="2463334" y="1196255"/>
                  <a:pt x="2467324" y="1177636"/>
                </a:cubicBezTo>
                <a:cubicBezTo>
                  <a:pt x="2507452" y="990374"/>
                  <a:pt x="2475990" y="1096221"/>
                  <a:pt x="2522742" y="955964"/>
                </a:cubicBezTo>
                <a:cubicBezTo>
                  <a:pt x="2527360" y="942109"/>
                  <a:pt x="2528495" y="926551"/>
                  <a:pt x="2536596" y="914400"/>
                </a:cubicBezTo>
                <a:cubicBezTo>
                  <a:pt x="2545832" y="900545"/>
                  <a:pt x="2557542" y="888052"/>
                  <a:pt x="2564305" y="872836"/>
                </a:cubicBezTo>
                <a:cubicBezTo>
                  <a:pt x="2576167" y="846146"/>
                  <a:pt x="2582778" y="817418"/>
                  <a:pt x="2592014" y="789709"/>
                </a:cubicBezTo>
                <a:lnTo>
                  <a:pt x="2605869" y="748145"/>
                </a:lnTo>
                <a:cubicBezTo>
                  <a:pt x="2616400" y="716552"/>
                  <a:pt x="2642814" y="692727"/>
                  <a:pt x="2661287" y="665018"/>
                </a:cubicBezTo>
                <a:cubicBezTo>
                  <a:pt x="2670523" y="651163"/>
                  <a:pt x="2688996" y="646545"/>
                  <a:pt x="2702851" y="637309"/>
                </a:cubicBezTo>
                <a:cubicBezTo>
                  <a:pt x="2767505" y="540327"/>
                  <a:pt x="2730560" y="572655"/>
                  <a:pt x="2799833" y="526473"/>
                </a:cubicBezTo>
                <a:cubicBezTo>
                  <a:pt x="2813301" y="486068"/>
                  <a:pt x="2816938" y="468624"/>
                  <a:pt x="2841396" y="429491"/>
                </a:cubicBezTo>
                <a:cubicBezTo>
                  <a:pt x="2853634" y="409910"/>
                  <a:pt x="2869105" y="392546"/>
                  <a:pt x="2882960" y="374073"/>
                </a:cubicBezTo>
                <a:cubicBezTo>
                  <a:pt x="2926662" y="242967"/>
                  <a:pt x="2883101" y="332344"/>
                  <a:pt x="2966087" y="235527"/>
                </a:cubicBezTo>
                <a:cubicBezTo>
                  <a:pt x="2976923" y="222885"/>
                  <a:pt x="2979676" y="202789"/>
                  <a:pt x="2993796" y="193964"/>
                </a:cubicBezTo>
                <a:cubicBezTo>
                  <a:pt x="3018565" y="178484"/>
                  <a:pt x="3049215" y="175491"/>
                  <a:pt x="3076924" y="166254"/>
                </a:cubicBezTo>
                <a:lnTo>
                  <a:pt x="3160051" y="138545"/>
                </a:lnTo>
                <a:lnTo>
                  <a:pt x="3284742" y="96982"/>
                </a:lnTo>
                <a:cubicBezTo>
                  <a:pt x="3327915" y="82591"/>
                  <a:pt x="3345411" y="74847"/>
                  <a:pt x="3395578" y="69273"/>
                </a:cubicBezTo>
                <a:cubicBezTo>
                  <a:pt x="3455423" y="62624"/>
                  <a:pt x="3515721" y="60869"/>
                  <a:pt x="3575687" y="55418"/>
                </a:cubicBezTo>
                <a:cubicBezTo>
                  <a:pt x="3617335" y="51632"/>
                  <a:pt x="3658747" y="45529"/>
                  <a:pt x="3700378" y="41564"/>
                </a:cubicBezTo>
                <a:cubicBezTo>
                  <a:pt x="3755738" y="36292"/>
                  <a:pt x="3811273" y="32982"/>
                  <a:pt x="3866633" y="27709"/>
                </a:cubicBezTo>
                <a:cubicBezTo>
                  <a:pt x="3908264" y="23744"/>
                  <a:pt x="3949693" y="17819"/>
                  <a:pt x="3991324" y="13854"/>
                </a:cubicBezTo>
                <a:cubicBezTo>
                  <a:pt x="4046684" y="8582"/>
                  <a:pt x="4102160" y="4618"/>
                  <a:pt x="4157578" y="0"/>
                </a:cubicBezTo>
                <a:cubicBezTo>
                  <a:pt x="4664848" y="18787"/>
                  <a:pt x="4410600" y="-16409"/>
                  <a:pt x="4919578" y="110836"/>
                </a:cubicBezTo>
                <a:cubicBezTo>
                  <a:pt x="4982939" y="126676"/>
                  <a:pt x="5113542" y="138545"/>
                  <a:pt x="5113542" y="138545"/>
                </a:cubicBezTo>
                <a:lnTo>
                  <a:pt x="5196669" y="166254"/>
                </a:lnTo>
                <a:lnTo>
                  <a:pt x="5238233" y="180109"/>
                </a:lnTo>
                <a:cubicBezTo>
                  <a:pt x="5284414" y="249382"/>
                  <a:pt x="5252088" y="212437"/>
                  <a:pt x="5349069" y="277091"/>
                </a:cubicBezTo>
                <a:lnTo>
                  <a:pt x="5390633" y="304800"/>
                </a:lnTo>
                <a:lnTo>
                  <a:pt x="5432196" y="332509"/>
                </a:lnTo>
                <a:lnTo>
                  <a:pt x="5487614" y="415636"/>
                </a:lnTo>
                <a:cubicBezTo>
                  <a:pt x="5495715" y="427787"/>
                  <a:pt x="5494938" y="444138"/>
                  <a:pt x="5501469" y="457200"/>
                </a:cubicBezTo>
                <a:cubicBezTo>
                  <a:pt x="5508916" y="472093"/>
                  <a:pt x="5519942" y="484909"/>
                  <a:pt x="5529178" y="498764"/>
                </a:cubicBezTo>
                <a:cubicBezTo>
                  <a:pt x="5524560" y="549564"/>
                  <a:pt x="5524189" y="600931"/>
                  <a:pt x="5515324" y="651164"/>
                </a:cubicBezTo>
                <a:cubicBezTo>
                  <a:pt x="5510248" y="679928"/>
                  <a:pt x="5496851" y="706582"/>
                  <a:pt x="5487614" y="734291"/>
                </a:cubicBezTo>
                <a:lnTo>
                  <a:pt x="5473760" y="775854"/>
                </a:lnTo>
                <a:cubicBezTo>
                  <a:pt x="5469629" y="788246"/>
                  <a:pt x="5454211" y="793364"/>
                  <a:pt x="5446051" y="803564"/>
                </a:cubicBezTo>
                <a:cubicBezTo>
                  <a:pt x="5368901" y="900002"/>
                  <a:pt x="5475504" y="787965"/>
                  <a:pt x="5376778" y="886691"/>
                </a:cubicBezTo>
                <a:cubicBezTo>
                  <a:pt x="5372160" y="900545"/>
                  <a:pt x="5370438" y="915731"/>
                  <a:pt x="5362924" y="928254"/>
                </a:cubicBezTo>
                <a:cubicBezTo>
                  <a:pt x="5356203" y="939455"/>
                  <a:pt x="5345664" y="948126"/>
                  <a:pt x="5335214" y="955964"/>
                </a:cubicBezTo>
                <a:cubicBezTo>
                  <a:pt x="5258992" y="1013131"/>
                  <a:pt x="5275324" y="1003637"/>
                  <a:pt x="5210524" y="1025236"/>
                </a:cubicBezTo>
                <a:cubicBezTo>
                  <a:pt x="5201287" y="1034472"/>
                  <a:pt x="5194015" y="1046224"/>
                  <a:pt x="5182814" y="1052945"/>
                </a:cubicBezTo>
                <a:cubicBezTo>
                  <a:pt x="5170291" y="1060459"/>
                  <a:pt x="5152655" y="1057677"/>
                  <a:pt x="5141251" y="1066800"/>
                </a:cubicBezTo>
                <a:cubicBezTo>
                  <a:pt x="5051731" y="1138418"/>
                  <a:pt x="5176446" y="1087397"/>
                  <a:pt x="5071978" y="1122218"/>
                </a:cubicBezTo>
                <a:lnTo>
                  <a:pt x="4988851" y="1177636"/>
                </a:lnTo>
                <a:cubicBezTo>
                  <a:pt x="4974996" y="1186872"/>
                  <a:pt x="4959061" y="1193571"/>
                  <a:pt x="4947287" y="1205345"/>
                </a:cubicBezTo>
                <a:cubicBezTo>
                  <a:pt x="4933433" y="1219200"/>
                  <a:pt x="4922736" y="1237188"/>
                  <a:pt x="4905724" y="1246909"/>
                </a:cubicBezTo>
                <a:cubicBezTo>
                  <a:pt x="4889191" y="1256356"/>
                  <a:pt x="4868778" y="1256146"/>
                  <a:pt x="4850305" y="1260764"/>
                </a:cubicBezTo>
                <a:cubicBezTo>
                  <a:pt x="4836451" y="1270000"/>
                  <a:pt x="4820516" y="1276699"/>
                  <a:pt x="4808742" y="1288473"/>
                </a:cubicBezTo>
                <a:cubicBezTo>
                  <a:pt x="4796968" y="1300247"/>
                  <a:pt x="4794035" y="1319634"/>
                  <a:pt x="4781033" y="1330036"/>
                </a:cubicBezTo>
                <a:cubicBezTo>
                  <a:pt x="4769629" y="1339159"/>
                  <a:pt x="4752531" y="1337360"/>
                  <a:pt x="4739469" y="1343891"/>
                </a:cubicBezTo>
                <a:cubicBezTo>
                  <a:pt x="4724576" y="1351338"/>
                  <a:pt x="4712798" y="1364153"/>
                  <a:pt x="4697905" y="1371600"/>
                </a:cubicBezTo>
                <a:cubicBezTo>
                  <a:pt x="4675661" y="1382722"/>
                  <a:pt x="4651919" y="1390577"/>
                  <a:pt x="4628633" y="1399309"/>
                </a:cubicBezTo>
                <a:cubicBezTo>
                  <a:pt x="4614959" y="1404437"/>
                  <a:pt x="4600131" y="1406633"/>
                  <a:pt x="4587069" y="1413164"/>
                </a:cubicBezTo>
                <a:cubicBezTo>
                  <a:pt x="4572176" y="1420611"/>
                  <a:pt x="4560398" y="1433426"/>
                  <a:pt x="4545505" y="1440873"/>
                </a:cubicBezTo>
                <a:cubicBezTo>
                  <a:pt x="4532443" y="1447404"/>
                  <a:pt x="4518172" y="1451443"/>
                  <a:pt x="4503942" y="1454727"/>
                </a:cubicBezTo>
                <a:cubicBezTo>
                  <a:pt x="4345869" y="1491205"/>
                  <a:pt x="4361831" y="1482710"/>
                  <a:pt x="4185287" y="1496291"/>
                </a:cubicBezTo>
                <a:cubicBezTo>
                  <a:pt x="4166814" y="1500909"/>
                  <a:pt x="4148651" y="1507015"/>
                  <a:pt x="4129869" y="1510145"/>
                </a:cubicBezTo>
                <a:cubicBezTo>
                  <a:pt x="4093143" y="1516266"/>
                  <a:pt x="4055939" y="1519079"/>
                  <a:pt x="4019033" y="1524000"/>
                </a:cubicBezTo>
                <a:lnTo>
                  <a:pt x="3922051" y="1537854"/>
                </a:lnTo>
                <a:cubicBezTo>
                  <a:pt x="3894286" y="1542125"/>
                  <a:pt x="3866346" y="1545615"/>
                  <a:pt x="3838924" y="1551709"/>
                </a:cubicBezTo>
                <a:cubicBezTo>
                  <a:pt x="3824668" y="1554877"/>
                  <a:pt x="3811528" y="1562022"/>
                  <a:pt x="3797360" y="1565564"/>
                </a:cubicBezTo>
                <a:cubicBezTo>
                  <a:pt x="3774515" y="1571275"/>
                  <a:pt x="3751178" y="1574800"/>
                  <a:pt x="3728087" y="1579418"/>
                </a:cubicBezTo>
                <a:cubicBezTo>
                  <a:pt x="3714233" y="1588654"/>
                  <a:pt x="3701740" y="1600364"/>
                  <a:pt x="3686524" y="1607127"/>
                </a:cubicBezTo>
                <a:cubicBezTo>
                  <a:pt x="3651994" y="1622474"/>
                  <a:pt x="3588274" y="1639736"/>
                  <a:pt x="3547978" y="1648691"/>
                </a:cubicBezTo>
                <a:cubicBezTo>
                  <a:pt x="3524990" y="1653799"/>
                  <a:pt x="3501424" y="1656349"/>
                  <a:pt x="3478705" y="1662545"/>
                </a:cubicBezTo>
                <a:cubicBezTo>
                  <a:pt x="3450526" y="1670230"/>
                  <a:pt x="3423287" y="1681018"/>
                  <a:pt x="3395578" y="1690254"/>
                </a:cubicBezTo>
                <a:cubicBezTo>
                  <a:pt x="3368928" y="1699137"/>
                  <a:pt x="3339997" y="1698600"/>
                  <a:pt x="3312451" y="1704109"/>
                </a:cubicBezTo>
                <a:cubicBezTo>
                  <a:pt x="3293780" y="1707843"/>
                  <a:pt x="3275342" y="1712733"/>
                  <a:pt x="3257033" y="1717964"/>
                </a:cubicBezTo>
                <a:cubicBezTo>
                  <a:pt x="3242991" y="1721976"/>
                  <a:pt x="3229725" y="1728650"/>
                  <a:pt x="3215469" y="1731818"/>
                </a:cubicBezTo>
                <a:cubicBezTo>
                  <a:pt x="3119187" y="1753214"/>
                  <a:pt x="3155780" y="1735871"/>
                  <a:pt x="3076924" y="1759527"/>
                </a:cubicBezTo>
                <a:cubicBezTo>
                  <a:pt x="3048948" y="1767920"/>
                  <a:pt x="2993796" y="1787236"/>
                  <a:pt x="2993796" y="1787236"/>
                </a:cubicBezTo>
                <a:cubicBezTo>
                  <a:pt x="2949158" y="1921156"/>
                  <a:pt x="2996886" y="1733409"/>
                  <a:pt x="3021505" y="1856509"/>
                </a:cubicBezTo>
                <a:cubicBezTo>
                  <a:pt x="3029338" y="1895677"/>
                  <a:pt x="2971316" y="1905566"/>
                  <a:pt x="2952233" y="1911927"/>
                </a:cubicBezTo>
                <a:cubicBezTo>
                  <a:pt x="2942997" y="1925782"/>
                  <a:pt x="2934926" y="1940489"/>
                  <a:pt x="2924524" y="1953491"/>
                </a:cubicBezTo>
                <a:cubicBezTo>
                  <a:pt x="2916364" y="1963691"/>
                  <a:pt x="2903535" y="1969999"/>
                  <a:pt x="2896814" y="1981200"/>
                </a:cubicBezTo>
                <a:cubicBezTo>
                  <a:pt x="2889300" y="1993723"/>
                  <a:pt x="2893287" y="2012437"/>
                  <a:pt x="2882960" y="2022764"/>
                </a:cubicBezTo>
                <a:cubicBezTo>
                  <a:pt x="2859412" y="2046312"/>
                  <a:pt x="2827542" y="2059709"/>
                  <a:pt x="2799833" y="2078182"/>
                </a:cubicBezTo>
                <a:cubicBezTo>
                  <a:pt x="2762467" y="2103093"/>
                  <a:pt x="2759727" y="2110185"/>
                  <a:pt x="2716705" y="2119745"/>
                </a:cubicBezTo>
                <a:cubicBezTo>
                  <a:pt x="2620437" y="2141138"/>
                  <a:pt x="2657007" y="2123800"/>
                  <a:pt x="2578160" y="2147454"/>
                </a:cubicBezTo>
                <a:cubicBezTo>
                  <a:pt x="2550184" y="2155847"/>
                  <a:pt x="2495033" y="2175164"/>
                  <a:pt x="2495033" y="2175164"/>
                </a:cubicBezTo>
                <a:cubicBezTo>
                  <a:pt x="2433064" y="2268116"/>
                  <a:pt x="2506064" y="2177047"/>
                  <a:pt x="2425760" y="2230582"/>
                </a:cubicBezTo>
                <a:cubicBezTo>
                  <a:pt x="2409457" y="2241450"/>
                  <a:pt x="2399248" y="2259602"/>
                  <a:pt x="2384196" y="2272145"/>
                </a:cubicBezTo>
                <a:cubicBezTo>
                  <a:pt x="2371404" y="2282805"/>
                  <a:pt x="2355275" y="2289018"/>
                  <a:pt x="2342633" y="2299854"/>
                </a:cubicBezTo>
                <a:cubicBezTo>
                  <a:pt x="2258958" y="2371576"/>
                  <a:pt x="2322021" y="2343671"/>
                  <a:pt x="2245651" y="2369127"/>
                </a:cubicBezTo>
                <a:cubicBezTo>
                  <a:pt x="2231796" y="2382982"/>
                  <a:pt x="2220702" y="2400307"/>
                  <a:pt x="2204087" y="2410691"/>
                </a:cubicBezTo>
                <a:cubicBezTo>
                  <a:pt x="2185153" y="2422525"/>
                  <a:pt x="2120886" y="2443043"/>
                  <a:pt x="2093251" y="2452254"/>
                </a:cubicBezTo>
                <a:cubicBezTo>
                  <a:pt x="1988906" y="2521819"/>
                  <a:pt x="2121516" y="2440142"/>
                  <a:pt x="1996269" y="2493818"/>
                </a:cubicBezTo>
                <a:cubicBezTo>
                  <a:pt x="1953774" y="2512030"/>
                  <a:pt x="1948391" y="2533717"/>
                  <a:pt x="1913142" y="2563091"/>
                </a:cubicBezTo>
                <a:cubicBezTo>
                  <a:pt x="1900350" y="2573751"/>
                  <a:pt x="1885433" y="2581564"/>
                  <a:pt x="1871578" y="2590800"/>
                </a:cubicBezTo>
                <a:cubicBezTo>
                  <a:pt x="1862342" y="2604655"/>
                  <a:pt x="1856400" y="2621399"/>
                  <a:pt x="1843869" y="2632364"/>
                </a:cubicBezTo>
                <a:cubicBezTo>
                  <a:pt x="1818807" y="2654294"/>
                  <a:pt x="1760742" y="2687782"/>
                  <a:pt x="1760742" y="2687782"/>
                </a:cubicBezTo>
                <a:cubicBezTo>
                  <a:pt x="1742269" y="2715491"/>
                  <a:pt x="1728873" y="2747361"/>
                  <a:pt x="1705324" y="2770909"/>
                </a:cubicBezTo>
                <a:cubicBezTo>
                  <a:pt x="1696087" y="2780145"/>
                  <a:pt x="1685451" y="2788168"/>
                  <a:pt x="1677614" y="2798618"/>
                </a:cubicBezTo>
                <a:cubicBezTo>
                  <a:pt x="1677607" y="2798627"/>
                  <a:pt x="1608345" y="2902522"/>
                  <a:pt x="1594487" y="2923309"/>
                </a:cubicBezTo>
                <a:cubicBezTo>
                  <a:pt x="1585251" y="2937164"/>
                  <a:pt x="1580633" y="2955637"/>
                  <a:pt x="1566778" y="2964873"/>
                </a:cubicBezTo>
                <a:lnTo>
                  <a:pt x="1525214" y="2992582"/>
                </a:lnTo>
                <a:cubicBezTo>
                  <a:pt x="1456001" y="3096402"/>
                  <a:pt x="1500716" y="3063341"/>
                  <a:pt x="1400524" y="3103418"/>
                </a:cubicBezTo>
                <a:lnTo>
                  <a:pt x="1345105" y="3186545"/>
                </a:lnTo>
                <a:cubicBezTo>
                  <a:pt x="1297291" y="3258265"/>
                  <a:pt x="1285012" y="3200576"/>
                  <a:pt x="1248124" y="3311236"/>
                </a:cubicBezTo>
                <a:cubicBezTo>
                  <a:pt x="1243506" y="3325091"/>
                  <a:pt x="1240800" y="3339738"/>
                  <a:pt x="1234269" y="3352800"/>
                </a:cubicBezTo>
                <a:cubicBezTo>
                  <a:pt x="1214979" y="3391380"/>
                  <a:pt x="1195639" y="3405285"/>
                  <a:pt x="1164996" y="3435927"/>
                </a:cubicBezTo>
                <a:cubicBezTo>
                  <a:pt x="1130176" y="3540393"/>
                  <a:pt x="1177145" y="3411632"/>
                  <a:pt x="1123433" y="3519054"/>
                </a:cubicBezTo>
                <a:cubicBezTo>
                  <a:pt x="1107596" y="3550727"/>
                  <a:pt x="1103630" y="3598268"/>
                  <a:pt x="1095724" y="3629891"/>
                </a:cubicBezTo>
                <a:cubicBezTo>
                  <a:pt x="1092182" y="3644059"/>
                  <a:pt x="1086487" y="3657600"/>
                  <a:pt x="1081869" y="3671454"/>
                </a:cubicBezTo>
                <a:cubicBezTo>
                  <a:pt x="1077251" y="3763818"/>
                  <a:pt x="1076025" y="3856414"/>
                  <a:pt x="1068014" y="3948545"/>
                </a:cubicBezTo>
                <a:cubicBezTo>
                  <a:pt x="1066749" y="3963094"/>
                  <a:pt x="1056561" y="3975704"/>
                  <a:pt x="1054160" y="3990109"/>
                </a:cubicBezTo>
                <a:cubicBezTo>
                  <a:pt x="1047285" y="4031359"/>
                  <a:pt x="1044923" y="4073236"/>
                  <a:pt x="1040305" y="4114800"/>
                </a:cubicBezTo>
                <a:cubicBezTo>
                  <a:pt x="1033480" y="4244486"/>
                  <a:pt x="1033542" y="4363195"/>
                  <a:pt x="1012596" y="4488873"/>
                </a:cubicBezTo>
                <a:cubicBezTo>
                  <a:pt x="1009466" y="4507655"/>
                  <a:pt x="1003360" y="4525818"/>
                  <a:pt x="998742" y="4544291"/>
                </a:cubicBezTo>
                <a:cubicBezTo>
                  <a:pt x="994124" y="4595091"/>
                  <a:pt x="991214" y="4646075"/>
                  <a:pt x="984887" y="4696691"/>
                </a:cubicBezTo>
                <a:cubicBezTo>
                  <a:pt x="981966" y="4720057"/>
                  <a:pt x="989621" y="4751507"/>
                  <a:pt x="971033" y="4765964"/>
                </a:cubicBezTo>
                <a:cubicBezTo>
                  <a:pt x="960639" y="4774048"/>
                  <a:pt x="837685" y="4796558"/>
                  <a:pt x="804778" y="4807527"/>
                </a:cubicBezTo>
                <a:lnTo>
                  <a:pt x="721651" y="4835236"/>
                </a:lnTo>
                <a:cubicBezTo>
                  <a:pt x="627655" y="4897900"/>
                  <a:pt x="662072" y="4867106"/>
                  <a:pt x="610814" y="4918364"/>
                </a:cubicBezTo>
                <a:cubicBezTo>
                  <a:pt x="509214" y="4913746"/>
                  <a:pt x="407140" y="4915344"/>
                  <a:pt x="306014" y="4904509"/>
                </a:cubicBezTo>
                <a:cubicBezTo>
                  <a:pt x="276972" y="4901397"/>
                  <a:pt x="222887" y="4876800"/>
                  <a:pt x="222887" y="4876800"/>
                </a:cubicBezTo>
                <a:cubicBezTo>
                  <a:pt x="148999" y="4765967"/>
                  <a:pt x="245975" y="4899887"/>
                  <a:pt x="153614" y="4807527"/>
                </a:cubicBezTo>
                <a:cubicBezTo>
                  <a:pt x="141840" y="4795753"/>
                  <a:pt x="136307" y="4778966"/>
                  <a:pt x="125905" y="4765964"/>
                </a:cubicBezTo>
                <a:cubicBezTo>
                  <a:pt x="117745" y="4755764"/>
                  <a:pt x="107432" y="4747491"/>
                  <a:pt x="98196" y="4738254"/>
                </a:cubicBezTo>
                <a:lnTo>
                  <a:pt x="28924" y="4530436"/>
                </a:lnTo>
                <a:lnTo>
                  <a:pt x="15069" y="4488873"/>
                </a:lnTo>
                <a:lnTo>
                  <a:pt x="1214" y="4447309"/>
                </a:lnTo>
                <a:cubicBezTo>
                  <a:pt x="5091" y="4381408"/>
                  <a:pt x="-23501" y="4191312"/>
                  <a:pt x="70487" y="4128654"/>
                </a:cubicBezTo>
                <a:lnTo>
                  <a:pt x="112051" y="4100945"/>
                </a:lnTo>
                <a:cubicBezTo>
                  <a:pt x="145488" y="4050790"/>
                  <a:pt x="137450" y="4054764"/>
                  <a:pt x="153614" y="4031673"/>
                </a:cubicBezTo>
                <a:close/>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chemeClr val="bg1"/>
              </a:solidFill>
            </a:endParaRPr>
          </a:p>
        </p:txBody>
      </p:sp>
      <p:sp>
        <p:nvSpPr>
          <p:cNvPr id="111652" name="TextBox 63"/>
          <p:cNvSpPr txBox="1">
            <a:spLocks noChangeArrowheads="1"/>
          </p:cNvSpPr>
          <p:nvPr/>
        </p:nvSpPr>
        <p:spPr bwMode="auto">
          <a:xfrm>
            <a:off x="1597025" y="3016250"/>
            <a:ext cx="2062163" cy="461963"/>
          </a:xfrm>
          <a:prstGeom prst="rect">
            <a:avLst/>
          </a:prstGeom>
          <a:noFill/>
          <a:ln w="9525">
            <a:noFill/>
            <a:miter lim="800000"/>
            <a:headEnd/>
            <a:tailEnd/>
          </a:ln>
        </p:spPr>
        <p:txBody>
          <a:bodyPr wrap="none">
            <a:spAutoFit/>
          </a:bodyPr>
          <a:lstStyle/>
          <a:p>
            <a:r>
              <a:rPr lang="en-IE" sz="1200">
                <a:solidFill>
                  <a:srgbClr val="000000"/>
                </a:solidFill>
              </a:rPr>
              <a:t>Died as a result of drug use</a:t>
            </a:r>
          </a:p>
          <a:p>
            <a:r>
              <a:rPr lang="en-IE" sz="1200">
                <a:solidFill>
                  <a:srgbClr val="000000"/>
                </a:solidFill>
              </a:rPr>
              <a:t>(when YPP age 3yrs old)</a:t>
            </a:r>
          </a:p>
        </p:txBody>
      </p:sp>
      <p:cxnSp>
        <p:nvCxnSpPr>
          <p:cNvPr id="81" name="Straight Connector 80"/>
          <p:cNvCxnSpPr/>
          <p:nvPr/>
        </p:nvCxnSpPr>
        <p:spPr>
          <a:xfrm>
            <a:off x="1908175" y="2017713"/>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28900" y="2017713"/>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4546600" y="2230438"/>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200" dirty="0">
              <a:solidFill>
                <a:srgbClr val="000000"/>
              </a:solidFill>
            </a:endParaRPr>
          </a:p>
        </p:txBody>
      </p:sp>
      <p:sp>
        <p:nvSpPr>
          <p:cNvPr id="84" name="Oval 83"/>
          <p:cNvSpPr/>
          <p:nvPr/>
        </p:nvSpPr>
        <p:spPr>
          <a:xfrm>
            <a:off x="2339975" y="2268538"/>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111657" name="TextBox 71"/>
          <p:cNvSpPr txBox="1">
            <a:spLocks noChangeArrowheads="1"/>
          </p:cNvSpPr>
          <p:nvPr/>
        </p:nvSpPr>
        <p:spPr bwMode="auto">
          <a:xfrm>
            <a:off x="1081088" y="1627188"/>
            <a:ext cx="2147887" cy="277812"/>
          </a:xfrm>
          <a:prstGeom prst="rect">
            <a:avLst/>
          </a:prstGeom>
          <a:noFill/>
          <a:ln w="9525">
            <a:noFill/>
            <a:miter lim="800000"/>
            <a:headEnd/>
            <a:tailEnd/>
          </a:ln>
        </p:spPr>
        <p:txBody>
          <a:bodyPr wrap="none">
            <a:spAutoFit/>
          </a:bodyPr>
          <a:lstStyle/>
          <a:p>
            <a:r>
              <a:rPr lang="en-IE" sz="1200">
                <a:solidFill>
                  <a:srgbClr val="000000"/>
                </a:solidFill>
              </a:rPr>
              <a:t>History  of Substance  abuse</a:t>
            </a:r>
          </a:p>
        </p:txBody>
      </p:sp>
      <p:sp>
        <p:nvSpPr>
          <p:cNvPr id="111658" name="Rectangle 84"/>
          <p:cNvSpPr>
            <a:spLocks noChangeArrowheads="1"/>
          </p:cNvSpPr>
          <p:nvPr/>
        </p:nvSpPr>
        <p:spPr bwMode="auto">
          <a:xfrm>
            <a:off x="5183188" y="1627188"/>
            <a:ext cx="2147887" cy="277812"/>
          </a:xfrm>
          <a:prstGeom prst="rect">
            <a:avLst/>
          </a:prstGeom>
          <a:noFill/>
          <a:ln w="9525">
            <a:noFill/>
            <a:miter lim="800000"/>
            <a:headEnd/>
            <a:tailEnd/>
          </a:ln>
        </p:spPr>
        <p:txBody>
          <a:bodyPr wrap="none">
            <a:spAutoFit/>
          </a:bodyPr>
          <a:lstStyle/>
          <a:p>
            <a:r>
              <a:rPr lang="en-IE" sz="1200">
                <a:solidFill>
                  <a:srgbClr val="000000"/>
                </a:solidFill>
              </a:rPr>
              <a:t>History  of Substance  abuse</a:t>
            </a:r>
          </a:p>
        </p:txBody>
      </p:sp>
      <p:sp>
        <p:nvSpPr>
          <p:cNvPr id="111659" name="TextBox 85"/>
          <p:cNvSpPr txBox="1">
            <a:spLocks noChangeArrowheads="1"/>
          </p:cNvSpPr>
          <p:nvPr/>
        </p:nvSpPr>
        <p:spPr bwMode="auto">
          <a:xfrm>
            <a:off x="7232650" y="2859088"/>
            <a:ext cx="1973263" cy="646112"/>
          </a:xfrm>
          <a:prstGeom prst="rect">
            <a:avLst/>
          </a:prstGeom>
          <a:solidFill>
            <a:srgbClr val="FFFF00"/>
          </a:solidFill>
          <a:ln w="9525">
            <a:noFill/>
            <a:miter lim="800000"/>
            <a:headEnd/>
            <a:tailEnd/>
          </a:ln>
        </p:spPr>
        <p:txBody>
          <a:bodyPr wrap="none">
            <a:spAutoFit/>
          </a:bodyPr>
          <a:lstStyle/>
          <a:p>
            <a:r>
              <a:rPr lang="en-IE" sz="1200">
                <a:solidFill>
                  <a:srgbClr val="000000"/>
                </a:solidFill>
              </a:rPr>
              <a:t>Alcohol Abuse</a:t>
            </a:r>
          </a:p>
          <a:p>
            <a:r>
              <a:rPr lang="en-IE" sz="1200">
                <a:solidFill>
                  <a:srgbClr val="000000"/>
                </a:solidFill>
              </a:rPr>
              <a:t>(Methadone Maintenance)</a:t>
            </a:r>
          </a:p>
          <a:p>
            <a:r>
              <a:rPr lang="en-IE" sz="1200">
                <a:solidFill>
                  <a:srgbClr val="000000"/>
                </a:solidFill>
              </a:rPr>
              <a:t>   </a:t>
            </a:r>
            <a:r>
              <a:rPr lang="en-IE" sz="1000">
                <a:solidFill>
                  <a:srgbClr val="000000"/>
                </a:solidFill>
              </a:rPr>
              <a:t>Not Revealed for 5 months</a:t>
            </a:r>
          </a:p>
        </p:txBody>
      </p:sp>
      <p:sp>
        <p:nvSpPr>
          <p:cNvPr id="111660" name="TextBox 86"/>
          <p:cNvSpPr txBox="1">
            <a:spLocks noChangeArrowheads="1"/>
          </p:cNvSpPr>
          <p:nvPr/>
        </p:nvSpPr>
        <p:spPr bwMode="auto">
          <a:xfrm>
            <a:off x="5875338" y="6076950"/>
            <a:ext cx="1138237" cy="307975"/>
          </a:xfrm>
          <a:prstGeom prst="rect">
            <a:avLst/>
          </a:prstGeom>
          <a:noFill/>
          <a:ln w="28575">
            <a:solidFill>
              <a:srgbClr val="00B0F0"/>
            </a:solidFill>
            <a:prstDash val="dash"/>
            <a:miter lim="800000"/>
            <a:headEnd/>
            <a:tailEnd/>
          </a:ln>
        </p:spPr>
        <p:txBody>
          <a:bodyPr wrap="none">
            <a:spAutoFit/>
          </a:bodyPr>
          <a:lstStyle/>
          <a:p>
            <a:r>
              <a:rPr lang="en-IE" sz="1400">
                <a:solidFill>
                  <a:srgbClr val="000000"/>
                </a:solidFill>
              </a:rPr>
              <a:t>Social Work</a:t>
            </a:r>
          </a:p>
        </p:txBody>
      </p:sp>
      <p:sp>
        <p:nvSpPr>
          <p:cNvPr id="111661" name="TextBox 87"/>
          <p:cNvSpPr txBox="1">
            <a:spLocks noChangeArrowheads="1"/>
          </p:cNvSpPr>
          <p:nvPr/>
        </p:nvSpPr>
        <p:spPr bwMode="auto">
          <a:xfrm>
            <a:off x="3716338" y="6099175"/>
            <a:ext cx="1090612" cy="523875"/>
          </a:xfrm>
          <a:prstGeom prst="rect">
            <a:avLst/>
          </a:prstGeom>
          <a:noFill/>
          <a:ln w="28575">
            <a:solidFill>
              <a:srgbClr val="00B0F0"/>
            </a:solidFill>
            <a:miter lim="800000"/>
            <a:headEnd/>
            <a:tailEnd/>
          </a:ln>
        </p:spPr>
        <p:txBody>
          <a:bodyPr wrap="none">
            <a:spAutoFit/>
          </a:bodyPr>
          <a:lstStyle/>
          <a:p>
            <a:r>
              <a:rPr lang="en-IE" sz="1400">
                <a:solidFill>
                  <a:srgbClr val="000000"/>
                </a:solidFill>
              </a:rPr>
              <a:t>Community</a:t>
            </a:r>
          </a:p>
          <a:p>
            <a:r>
              <a:rPr lang="en-IE" sz="1400">
                <a:solidFill>
                  <a:srgbClr val="000000"/>
                </a:solidFill>
              </a:rPr>
              <a:t>Ed-Project</a:t>
            </a:r>
          </a:p>
        </p:txBody>
      </p:sp>
      <p:sp>
        <p:nvSpPr>
          <p:cNvPr id="111662" name="TextBox 88"/>
          <p:cNvSpPr txBox="1">
            <a:spLocks noChangeArrowheads="1"/>
          </p:cNvSpPr>
          <p:nvPr/>
        </p:nvSpPr>
        <p:spPr bwMode="auto">
          <a:xfrm>
            <a:off x="4962525" y="6099175"/>
            <a:ext cx="782638" cy="523875"/>
          </a:xfrm>
          <a:prstGeom prst="rect">
            <a:avLst/>
          </a:prstGeom>
          <a:noFill/>
          <a:ln w="28575">
            <a:solidFill>
              <a:srgbClr val="00B0F0"/>
            </a:solidFill>
            <a:miter lim="800000"/>
            <a:headEnd/>
            <a:tailEnd/>
          </a:ln>
        </p:spPr>
        <p:txBody>
          <a:bodyPr wrap="none">
            <a:spAutoFit/>
          </a:bodyPr>
          <a:lstStyle/>
          <a:p>
            <a:pPr algn="ctr"/>
            <a:r>
              <a:rPr lang="en-IE" sz="1400">
                <a:solidFill>
                  <a:srgbClr val="000000"/>
                </a:solidFill>
              </a:rPr>
              <a:t>Youth</a:t>
            </a:r>
          </a:p>
          <a:p>
            <a:pPr algn="ctr"/>
            <a:r>
              <a:rPr lang="en-IE" sz="1400">
                <a:solidFill>
                  <a:srgbClr val="000000"/>
                </a:solidFill>
              </a:rPr>
              <a:t>Service</a:t>
            </a:r>
          </a:p>
        </p:txBody>
      </p:sp>
      <p:sp>
        <p:nvSpPr>
          <p:cNvPr id="111663" name="TextBox 89"/>
          <p:cNvSpPr txBox="1">
            <a:spLocks noChangeArrowheads="1"/>
          </p:cNvSpPr>
          <p:nvPr/>
        </p:nvSpPr>
        <p:spPr bwMode="auto">
          <a:xfrm>
            <a:off x="5745163" y="5205413"/>
            <a:ext cx="1069975" cy="738187"/>
          </a:xfrm>
          <a:prstGeom prst="rect">
            <a:avLst/>
          </a:prstGeom>
          <a:noFill/>
          <a:ln w="28575">
            <a:solidFill>
              <a:srgbClr val="00B0F0"/>
            </a:solidFill>
            <a:miter lim="800000"/>
            <a:headEnd/>
            <a:tailEnd/>
          </a:ln>
        </p:spPr>
        <p:txBody>
          <a:bodyPr wrap="none">
            <a:spAutoFit/>
          </a:bodyPr>
          <a:lstStyle/>
          <a:p>
            <a:r>
              <a:rPr lang="en-IE" sz="1400">
                <a:solidFill>
                  <a:srgbClr val="000000"/>
                </a:solidFill>
              </a:rPr>
              <a:t>Adolescent</a:t>
            </a:r>
          </a:p>
          <a:p>
            <a:r>
              <a:rPr lang="en-IE" sz="1400">
                <a:solidFill>
                  <a:srgbClr val="000000"/>
                </a:solidFill>
              </a:rPr>
              <a:t>Addiction</a:t>
            </a:r>
          </a:p>
          <a:p>
            <a:r>
              <a:rPr lang="en-IE" sz="1400">
                <a:solidFill>
                  <a:srgbClr val="000000"/>
                </a:solidFill>
              </a:rPr>
              <a:t>Service</a:t>
            </a:r>
          </a:p>
        </p:txBody>
      </p:sp>
      <p:cxnSp>
        <p:nvCxnSpPr>
          <p:cNvPr id="92" name="Straight Arrow Connector 91"/>
          <p:cNvCxnSpPr/>
          <p:nvPr/>
        </p:nvCxnSpPr>
        <p:spPr>
          <a:xfrm flipV="1">
            <a:off x="4546600" y="5668963"/>
            <a:ext cx="1198563" cy="401637"/>
          </a:xfrm>
          <a:prstGeom prst="straightConnector1">
            <a:avLst/>
          </a:prstGeom>
          <a:ln>
            <a:solidFill>
              <a:srgbClr val="CC00CC"/>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5986463" y="5897563"/>
            <a:ext cx="0" cy="201612"/>
          </a:xfrm>
          <a:prstGeom prst="straightConnector1">
            <a:avLst/>
          </a:prstGeom>
          <a:ln>
            <a:solidFill>
              <a:srgbClr val="80008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697038" y="2268538"/>
            <a:ext cx="439737" cy="430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16088" y="2268538"/>
            <a:ext cx="439737"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rot="21154163">
            <a:off x="3219450" y="788988"/>
            <a:ext cx="1152525" cy="4760912"/>
          </a:xfrm>
          <a:custGeom>
            <a:avLst/>
            <a:gdLst>
              <a:gd name="connsiteX0" fmla="*/ 40944 w 1616902"/>
              <a:gd name="connsiteY0" fmla="*/ 68238 h 4967785"/>
              <a:gd name="connsiteX1" fmla="*/ 109183 w 1616902"/>
              <a:gd name="connsiteY1" fmla="*/ 54591 h 4967785"/>
              <a:gd name="connsiteX2" fmla="*/ 191069 w 1616902"/>
              <a:gd name="connsiteY2" fmla="*/ 0 h 4967785"/>
              <a:gd name="connsiteX3" fmla="*/ 477672 w 1616902"/>
              <a:gd name="connsiteY3" fmla="*/ 13647 h 4967785"/>
              <a:gd name="connsiteX4" fmla="*/ 627797 w 1616902"/>
              <a:gd name="connsiteY4" fmla="*/ 27295 h 4967785"/>
              <a:gd name="connsiteX5" fmla="*/ 900753 w 1616902"/>
              <a:gd name="connsiteY5" fmla="*/ 40943 h 4967785"/>
              <a:gd name="connsiteX6" fmla="*/ 996287 w 1616902"/>
              <a:gd name="connsiteY6" fmla="*/ 54591 h 4967785"/>
              <a:gd name="connsiteX7" fmla="*/ 1023583 w 1616902"/>
              <a:gd name="connsiteY7" fmla="*/ 122829 h 4967785"/>
              <a:gd name="connsiteX8" fmla="*/ 1037230 w 1616902"/>
              <a:gd name="connsiteY8" fmla="*/ 204716 h 4967785"/>
              <a:gd name="connsiteX9" fmla="*/ 1064526 w 1616902"/>
              <a:gd name="connsiteY9" fmla="*/ 300250 h 4967785"/>
              <a:gd name="connsiteX10" fmla="*/ 1091821 w 1616902"/>
              <a:gd name="connsiteY10" fmla="*/ 395785 h 4967785"/>
              <a:gd name="connsiteX11" fmla="*/ 1119117 w 1616902"/>
              <a:gd name="connsiteY11" fmla="*/ 600501 h 4967785"/>
              <a:gd name="connsiteX12" fmla="*/ 1132765 w 1616902"/>
              <a:gd name="connsiteY12" fmla="*/ 655092 h 4967785"/>
              <a:gd name="connsiteX13" fmla="*/ 1146412 w 1616902"/>
              <a:gd name="connsiteY13" fmla="*/ 805217 h 4967785"/>
              <a:gd name="connsiteX14" fmla="*/ 1160060 w 1616902"/>
              <a:gd name="connsiteY14" fmla="*/ 859808 h 4967785"/>
              <a:gd name="connsiteX15" fmla="*/ 1187356 w 1616902"/>
              <a:gd name="connsiteY15" fmla="*/ 941695 h 4967785"/>
              <a:gd name="connsiteX16" fmla="*/ 1214651 w 1616902"/>
              <a:gd name="connsiteY16" fmla="*/ 1023582 h 4967785"/>
              <a:gd name="connsiteX17" fmla="*/ 1228299 w 1616902"/>
              <a:gd name="connsiteY17" fmla="*/ 1091820 h 4967785"/>
              <a:gd name="connsiteX18" fmla="*/ 1255594 w 1616902"/>
              <a:gd name="connsiteY18" fmla="*/ 1173707 h 4967785"/>
              <a:gd name="connsiteX19" fmla="*/ 1269242 w 1616902"/>
              <a:gd name="connsiteY19" fmla="*/ 1214650 h 4967785"/>
              <a:gd name="connsiteX20" fmla="*/ 1296538 w 1616902"/>
              <a:gd name="connsiteY20" fmla="*/ 1501253 h 4967785"/>
              <a:gd name="connsiteX21" fmla="*/ 1310185 w 1616902"/>
              <a:gd name="connsiteY21" fmla="*/ 1555844 h 4967785"/>
              <a:gd name="connsiteX22" fmla="*/ 1337481 w 1616902"/>
              <a:gd name="connsiteY22" fmla="*/ 1760561 h 4967785"/>
              <a:gd name="connsiteX23" fmla="*/ 1364777 w 1616902"/>
              <a:gd name="connsiteY23" fmla="*/ 2033516 h 4967785"/>
              <a:gd name="connsiteX24" fmla="*/ 1378424 w 1616902"/>
              <a:gd name="connsiteY24" fmla="*/ 2101755 h 4967785"/>
              <a:gd name="connsiteX25" fmla="*/ 1392072 w 1616902"/>
              <a:gd name="connsiteY25" fmla="*/ 2224585 h 4967785"/>
              <a:gd name="connsiteX26" fmla="*/ 1405720 w 1616902"/>
              <a:gd name="connsiteY26" fmla="*/ 2306471 h 4967785"/>
              <a:gd name="connsiteX27" fmla="*/ 1433015 w 1616902"/>
              <a:gd name="connsiteY27" fmla="*/ 2497540 h 4967785"/>
              <a:gd name="connsiteX28" fmla="*/ 1446663 w 1616902"/>
              <a:gd name="connsiteY28" fmla="*/ 2661313 h 4967785"/>
              <a:gd name="connsiteX29" fmla="*/ 1460311 w 1616902"/>
              <a:gd name="connsiteY29" fmla="*/ 2702256 h 4967785"/>
              <a:gd name="connsiteX30" fmla="*/ 1473959 w 1616902"/>
              <a:gd name="connsiteY30" fmla="*/ 2770495 h 4967785"/>
              <a:gd name="connsiteX31" fmla="*/ 1487606 w 1616902"/>
              <a:gd name="connsiteY31" fmla="*/ 2906973 h 4967785"/>
              <a:gd name="connsiteX32" fmla="*/ 1501254 w 1616902"/>
              <a:gd name="connsiteY32" fmla="*/ 3016155 h 4967785"/>
              <a:gd name="connsiteX33" fmla="*/ 1514902 w 1616902"/>
              <a:gd name="connsiteY33" fmla="*/ 3152632 h 4967785"/>
              <a:gd name="connsiteX34" fmla="*/ 1528550 w 1616902"/>
              <a:gd name="connsiteY34" fmla="*/ 3193576 h 4967785"/>
              <a:gd name="connsiteX35" fmla="*/ 1542197 w 1616902"/>
              <a:gd name="connsiteY35" fmla="*/ 3261814 h 4967785"/>
              <a:gd name="connsiteX36" fmla="*/ 1569493 w 1616902"/>
              <a:gd name="connsiteY36" fmla="*/ 3425588 h 4967785"/>
              <a:gd name="connsiteX37" fmla="*/ 1583141 w 1616902"/>
              <a:gd name="connsiteY37" fmla="*/ 3466531 h 4967785"/>
              <a:gd name="connsiteX38" fmla="*/ 1596788 w 1616902"/>
              <a:gd name="connsiteY38" fmla="*/ 4312692 h 4967785"/>
              <a:gd name="connsiteX39" fmla="*/ 1569493 w 1616902"/>
              <a:gd name="connsiteY39" fmla="*/ 4394579 h 4967785"/>
              <a:gd name="connsiteX40" fmla="*/ 1555845 w 1616902"/>
              <a:gd name="connsiteY40" fmla="*/ 4435522 h 4967785"/>
              <a:gd name="connsiteX41" fmla="*/ 1542197 w 1616902"/>
              <a:gd name="connsiteY41" fmla="*/ 4476465 h 4967785"/>
              <a:gd name="connsiteX42" fmla="*/ 1501254 w 1616902"/>
              <a:gd name="connsiteY42" fmla="*/ 4517408 h 4967785"/>
              <a:gd name="connsiteX43" fmla="*/ 1487606 w 1616902"/>
              <a:gd name="connsiteY43" fmla="*/ 4558352 h 4967785"/>
              <a:gd name="connsiteX44" fmla="*/ 1446663 w 1616902"/>
              <a:gd name="connsiteY44" fmla="*/ 4572000 h 4967785"/>
              <a:gd name="connsiteX45" fmla="*/ 1419368 w 1616902"/>
              <a:gd name="connsiteY45" fmla="*/ 4653886 h 4967785"/>
              <a:gd name="connsiteX46" fmla="*/ 1337481 w 1616902"/>
              <a:gd name="connsiteY46" fmla="*/ 4722125 h 4967785"/>
              <a:gd name="connsiteX47" fmla="*/ 1310185 w 1616902"/>
              <a:gd name="connsiteY47" fmla="*/ 4763068 h 4967785"/>
              <a:gd name="connsiteX48" fmla="*/ 1201003 w 1616902"/>
              <a:gd name="connsiteY48" fmla="*/ 4858603 h 4967785"/>
              <a:gd name="connsiteX49" fmla="*/ 1105469 w 1616902"/>
              <a:gd name="connsiteY49" fmla="*/ 4899546 h 4967785"/>
              <a:gd name="connsiteX50" fmla="*/ 1064526 w 1616902"/>
              <a:gd name="connsiteY50" fmla="*/ 4913194 h 4967785"/>
              <a:gd name="connsiteX51" fmla="*/ 968991 w 1616902"/>
              <a:gd name="connsiteY51" fmla="*/ 4954137 h 4967785"/>
              <a:gd name="connsiteX52" fmla="*/ 723332 w 1616902"/>
              <a:gd name="connsiteY52" fmla="*/ 4967785 h 4967785"/>
              <a:gd name="connsiteX53" fmla="*/ 559559 w 1616902"/>
              <a:gd name="connsiteY53" fmla="*/ 4954137 h 4967785"/>
              <a:gd name="connsiteX54" fmla="*/ 532263 w 1616902"/>
              <a:gd name="connsiteY54" fmla="*/ 4913194 h 4967785"/>
              <a:gd name="connsiteX55" fmla="*/ 450377 w 1616902"/>
              <a:gd name="connsiteY55" fmla="*/ 4872250 h 4967785"/>
              <a:gd name="connsiteX56" fmla="*/ 423081 w 1616902"/>
              <a:gd name="connsiteY56" fmla="*/ 4831307 h 4967785"/>
              <a:gd name="connsiteX57" fmla="*/ 368490 w 1616902"/>
              <a:gd name="connsiteY57" fmla="*/ 4749420 h 4967785"/>
              <a:gd name="connsiteX58" fmla="*/ 327547 w 1616902"/>
              <a:gd name="connsiteY58" fmla="*/ 4735773 h 4967785"/>
              <a:gd name="connsiteX59" fmla="*/ 313899 w 1616902"/>
              <a:gd name="connsiteY59" fmla="*/ 4653886 h 4967785"/>
              <a:gd name="connsiteX60" fmla="*/ 259308 w 1616902"/>
              <a:gd name="connsiteY60" fmla="*/ 4585647 h 4967785"/>
              <a:gd name="connsiteX61" fmla="*/ 245660 w 1616902"/>
              <a:gd name="connsiteY61" fmla="*/ 4544704 h 4967785"/>
              <a:gd name="connsiteX62" fmla="*/ 204717 w 1616902"/>
              <a:gd name="connsiteY62" fmla="*/ 4435522 h 4967785"/>
              <a:gd name="connsiteX63" fmla="*/ 218365 w 1616902"/>
              <a:gd name="connsiteY63" fmla="*/ 4244453 h 4967785"/>
              <a:gd name="connsiteX64" fmla="*/ 245660 w 1616902"/>
              <a:gd name="connsiteY64" fmla="*/ 4162567 h 4967785"/>
              <a:gd name="connsiteX65" fmla="*/ 259308 w 1616902"/>
              <a:gd name="connsiteY65" fmla="*/ 4094328 h 4967785"/>
              <a:gd name="connsiteX66" fmla="*/ 286603 w 1616902"/>
              <a:gd name="connsiteY66" fmla="*/ 4012441 h 4967785"/>
              <a:gd name="connsiteX67" fmla="*/ 300251 w 1616902"/>
              <a:gd name="connsiteY67" fmla="*/ 3889611 h 4967785"/>
              <a:gd name="connsiteX68" fmla="*/ 327547 w 1616902"/>
              <a:gd name="connsiteY68" fmla="*/ 3630304 h 4967785"/>
              <a:gd name="connsiteX69" fmla="*/ 341194 w 1616902"/>
              <a:gd name="connsiteY69" fmla="*/ 3589361 h 4967785"/>
              <a:gd name="connsiteX70" fmla="*/ 368490 w 1616902"/>
              <a:gd name="connsiteY70" fmla="*/ 3343701 h 4967785"/>
              <a:gd name="connsiteX71" fmla="*/ 423081 w 1616902"/>
              <a:gd name="connsiteY71" fmla="*/ 3193576 h 4967785"/>
              <a:gd name="connsiteX72" fmla="*/ 436729 w 1616902"/>
              <a:gd name="connsiteY72" fmla="*/ 3111689 h 4967785"/>
              <a:gd name="connsiteX73" fmla="*/ 450377 w 1616902"/>
              <a:gd name="connsiteY73" fmla="*/ 3070746 h 4967785"/>
              <a:gd name="connsiteX74" fmla="*/ 464024 w 1616902"/>
              <a:gd name="connsiteY74" fmla="*/ 2988859 h 4967785"/>
              <a:gd name="connsiteX75" fmla="*/ 504968 w 1616902"/>
              <a:gd name="connsiteY75" fmla="*/ 2879677 h 4967785"/>
              <a:gd name="connsiteX76" fmla="*/ 559559 w 1616902"/>
              <a:gd name="connsiteY76" fmla="*/ 2579426 h 4967785"/>
              <a:gd name="connsiteX77" fmla="*/ 573206 w 1616902"/>
              <a:gd name="connsiteY77" fmla="*/ 2470244 h 4967785"/>
              <a:gd name="connsiteX78" fmla="*/ 600502 w 1616902"/>
              <a:gd name="connsiteY78" fmla="*/ 2374710 h 4967785"/>
              <a:gd name="connsiteX79" fmla="*/ 627797 w 1616902"/>
              <a:gd name="connsiteY79" fmla="*/ 2306471 h 4967785"/>
              <a:gd name="connsiteX80" fmla="*/ 682388 w 1616902"/>
              <a:gd name="connsiteY80" fmla="*/ 2224585 h 4967785"/>
              <a:gd name="connsiteX81" fmla="*/ 723332 w 1616902"/>
              <a:gd name="connsiteY81" fmla="*/ 1897038 h 4967785"/>
              <a:gd name="connsiteX82" fmla="*/ 777923 w 1616902"/>
              <a:gd name="connsiteY82" fmla="*/ 1774208 h 4967785"/>
              <a:gd name="connsiteX83" fmla="*/ 805218 w 1616902"/>
              <a:gd name="connsiteY83" fmla="*/ 1651379 h 4967785"/>
              <a:gd name="connsiteX84" fmla="*/ 805218 w 1616902"/>
              <a:gd name="connsiteY84" fmla="*/ 1514901 h 4967785"/>
              <a:gd name="connsiteX85" fmla="*/ 764275 w 1616902"/>
              <a:gd name="connsiteY85" fmla="*/ 1473958 h 4967785"/>
              <a:gd name="connsiteX86" fmla="*/ 696036 w 1616902"/>
              <a:gd name="connsiteY86" fmla="*/ 1378423 h 4967785"/>
              <a:gd name="connsiteX87" fmla="*/ 641445 w 1616902"/>
              <a:gd name="connsiteY87" fmla="*/ 1296537 h 4967785"/>
              <a:gd name="connsiteX88" fmla="*/ 272956 w 1616902"/>
              <a:gd name="connsiteY88" fmla="*/ 928047 h 4967785"/>
              <a:gd name="connsiteX89" fmla="*/ 150126 w 1616902"/>
              <a:gd name="connsiteY89" fmla="*/ 859808 h 4967785"/>
              <a:gd name="connsiteX90" fmla="*/ 40944 w 1616902"/>
              <a:gd name="connsiteY90" fmla="*/ 791570 h 4967785"/>
              <a:gd name="connsiteX91" fmla="*/ 27296 w 1616902"/>
              <a:gd name="connsiteY91" fmla="*/ 750626 h 4967785"/>
              <a:gd name="connsiteX92" fmla="*/ 0 w 1616902"/>
              <a:gd name="connsiteY92" fmla="*/ 354841 h 4967785"/>
              <a:gd name="connsiteX93" fmla="*/ 13648 w 1616902"/>
              <a:gd name="connsiteY93" fmla="*/ 204716 h 4967785"/>
              <a:gd name="connsiteX94" fmla="*/ 40944 w 1616902"/>
              <a:gd name="connsiteY94" fmla="*/ 122829 h 49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616902" h="4967785">
                <a:moveTo>
                  <a:pt x="40944" y="68238"/>
                </a:moveTo>
                <a:cubicBezTo>
                  <a:pt x="63690" y="63689"/>
                  <a:pt x="88065" y="64190"/>
                  <a:pt x="109183" y="54591"/>
                </a:cubicBezTo>
                <a:cubicBezTo>
                  <a:pt x="139048" y="41016"/>
                  <a:pt x="191069" y="0"/>
                  <a:pt x="191069" y="0"/>
                </a:cubicBezTo>
                <a:lnTo>
                  <a:pt x="477672" y="13647"/>
                </a:lnTo>
                <a:cubicBezTo>
                  <a:pt x="527822" y="16781"/>
                  <a:pt x="577653" y="24060"/>
                  <a:pt x="627797" y="27295"/>
                </a:cubicBezTo>
                <a:cubicBezTo>
                  <a:pt x="718707" y="33160"/>
                  <a:pt x="809768" y="36394"/>
                  <a:pt x="900753" y="40943"/>
                </a:cubicBezTo>
                <a:cubicBezTo>
                  <a:pt x="932598" y="45492"/>
                  <a:pt x="969522" y="36748"/>
                  <a:pt x="996287" y="54591"/>
                </a:cubicBezTo>
                <a:cubicBezTo>
                  <a:pt x="1016671" y="68180"/>
                  <a:pt x="1017137" y="99194"/>
                  <a:pt x="1023583" y="122829"/>
                </a:cubicBezTo>
                <a:cubicBezTo>
                  <a:pt x="1030864" y="149526"/>
                  <a:pt x="1031803" y="177581"/>
                  <a:pt x="1037230" y="204716"/>
                </a:cubicBezTo>
                <a:cubicBezTo>
                  <a:pt x="1051450" y="275819"/>
                  <a:pt x="1047184" y="239553"/>
                  <a:pt x="1064526" y="300250"/>
                </a:cubicBezTo>
                <a:cubicBezTo>
                  <a:pt x="1098810" y="420243"/>
                  <a:pt x="1059091" y="297589"/>
                  <a:pt x="1091821" y="395785"/>
                </a:cubicBezTo>
                <a:cubicBezTo>
                  <a:pt x="1096574" y="433808"/>
                  <a:pt x="1111583" y="559064"/>
                  <a:pt x="1119117" y="600501"/>
                </a:cubicBezTo>
                <a:cubicBezTo>
                  <a:pt x="1122472" y="618955"/>
                  <a:pt x="1128216" y="636895"/>
                  <a:pt x="1132765" y="655092"/>
                </a:cubicBezTo>
                <a:cubicBezTo>
                  <a:pt x="1137314" y="705134"/>
                  <a:pt x="1139771" y="755410"/>
                  <a:pt x="1146412" y="805217"/>
                </a:cubicBezTo>
                <a:cubicBezTo>
                  <a:pt x="1148891" y="823810"/>
                  <a:pt x="1154670" y="841842"/>
                  <a:pt x="1160060" y="859808"/>
                </a:cubicBezTo>
                <a:cubicBezTo>
                  <a:pt x="1168328" y="887367"/>
                  <a:pt x="1178258" y="914399"/>
                  <a:pt x="1187356" y="941695"/>
                </a:cubicBezTo>
                <a:lnTo>
                  <a:pt x="1214651" y="1023582"/>
                </a:lnTo>
                <a:cubicBezTo>
                  <a:pt x="1221986" y="1045588"/>
                  <a:pt x="1222196" y="1069441"/>
                  <a:pt x="1228299" y="1091820"/>
                </a:cubicBezTo>
                <a:cubicBezTo>
                  <a:pt x="1235869" y="1119578"/>
                  <a:pt x="1246496" y="1146411"/>
                  <a:pt x="1255594" y="1173707"/>
                </a:cubicBezTo>
                <a:lnTo>
                  <a:pt x="1269242" y="1214650"/>
                </a:lnTo>
                <a:cubicBezTo>
                  <a:pt x="1303980" y="1423077"/>
                  <a:pt x="1256713" y="1122913"/>
                  <a:pt x="1296538" y="1501253"/>
                </a:cubicBezTo>
                <a:cubicBezTo>
                  <a:pt x="1298502" y="1519907"/>
                  <a:pt x="1306507" y="1537451"/>
                  <a:pt x="1310185" y="1555844"/>
                </a:cubicBezTo>
                <a:cubicBezTo>
                  <a:pt x="1324627" y="1628057"/>
                  <a:pt x="1329677" y="1685122"/>
                  <a:pt x="1337481" y="1760561"/>
                </a:cubicBezTo>
                <a:cubicBezTo>
                  <a:pt x="1346890" y="1851514"/>
                  <a:pt x="1355678" y="1942531"/>
                  <a:pt x="1364777" y="2033516"/>
                </a:cubicBezTo>
                <a:cubicBezTo>
                  <a:pt x="1367085" y="2056598"/>
                  <a:pt x="1375144" y="2078791"/>
                  <a:pt x="1378424" y="2101755"/>
                </a:cubicBezTo>
                <a:cubicBezTo>
                  <a:pt x="1384250" y="2142536"/>
                  <a:pt x="1386627" y="2183751"/>
                  <a:pt x="1392072" y="2224585"/>
                </a:cubicBezTo>
                <a:cubicBezTo>
                  <a:pt x="1395729" y="2252014"/>
                  <a:pt x="1402063" y="2279042"/>
                  <a:pt x="1405720" y="2306471"/>
                </a:cubicBezTo>
                <a:cubicBezTo>
                  <a:pt x="1431657" y="2500996"/>
                  <a:pt x="1405812" y="2361517"/>
                  <a:pt x="1433015" y="2497540"/>
                </a:cubicBezTo>
                <a:cubicBezTo>
                  <a:pt x="1437564" y="2552131"/>
                  <a:pt x="1439423" y="2607013"/>
                  <a:pt x="1446663" y="2661313"/>
                </a:cubicBezTo>
                <a:cubicBezTo>
                  <a:pt x="1448564" y="2675573"/>
                  <a:pt x="1456822" y="2688300"/>
                  <a:pt x="1460311" y="2702256"/>
                </a:cubicBezTo>
                <a:cubicBezTo>
                  <a:pt x="1465937" y="2724760"/>
                  <a:pt x="1469410" y="2747749"/>
                  <a:pt x="1473959" y="2770495"/>
                </a:cubicBezTo>
                <a:cubicBezTo>
                  <a:pt x="1478508" y="2815988"/>
                  <a:pt x="1482557" y="2861533"/>
                  <a:pt x="1487606" y="2906973"/>
                </a:cubicBezTo>
                <a:cubicBezTo>
                  <a:pt x="1491656" y="2943426"/>
                  <a:pt x="1497204" y="2979702"/>
                  <a:pt x="1501254" y="3016155"/>
                </a:cubicBezTo>
                <a:cubicBezTo>
                  <a:pt x="1506303" y="3061595"/>
                  <a:pt x="1507950" y="3107444"/>
                  <a:pt x="1514902" y="3152632"/>
                </a:cubicBezTo>
                <a:cubicBezTo>
                  <a:pt x="1517090" y="3166851"/>
                  <a:pt x="1525061" y="3179619"/>
                  <a:pt x="1528550" y="3193576"/>
                </a:cubicBezTo>
                <a:cubicBezTo>
                  <a:pt x="1534176" y="3216080"/>
                  <a:pt x="1538384" y="3238933"/>
                  <a:pt x="1542197" y="3261814"/>
                </a:cubicBezTo>
                <a:cubicBezTo>
                  <a:pt x="1553751" y="3331140"/>
                  <a:pt x="1553412" y="3361264"/>
                  <a:pt x="1569493" y="3425588"/>
                </a:cubicBezTo>
                <a:cubicBezTo>
                  <a:pt x="1572982" y="3439544"/>
                  <a:pt x="1578592" y="3452883"/>
                  <a:pt x="1583141" y="3466531"/>
                </a:cubicBezTo>
                <a:cubicBezTo>
                  <a:pt x="1621883" y="3853953"/>
                  <a:pt x="1628436" y="3806314"/>
                  <a:pt x="1596788" y="4312692"/>
                </a:cubicBezTo>
                <a:cubicBezTo>
                  <a:pt x="1594993" y="4341408"/>
                  <a:pt x="1578591" y="4367283"/>
                  <a:pt x="1569493" y="4394579"/>
                </a:cubicBezTo>
                <a:lnTo>
                  <a:pt x="1555845" y="4435522"/>
                </a:lnTo>
                <a:cubicBezTo>
                  <a:pt x="1551296" y="4449170"/>
                  <a:pt x="1552369" y="4466293"/>
                  <a:pt x="1542197" y="4476465"/>
                </a:cubicBezTo>
                <a:lnTo>
                  <a:pt x="1501254" y="4517408"/>
                </a:lnTo>
                <a:cubicBezTo>
                  <a:pt x="1496705" y="4531056"/>
                  <a:pt x="1497779" y="4548179"/>
                  <a:pt x="1487606" y="4558352"/>
                </a:cubicBezTo>
                <a:cubicBezTo>
                  <a:pt x="1477434" y="4568524"/>
                  <a:pt x="1455025" y="4560294"/>
                  <a:pt x="1446663" y="4572000"/>
                </a:cubicBezTo>
                <a:cubicBezTo>
                  <a:pt x="1429940" y="4595413"/>
                  <a:pt x="1439713" y="4633542"/>
                  <a:pt x="1419368" y="4653886"/>
                </a:cubicBezTo>
                <a:cubicBezTo>
                  <a:pt x="1366825" y="4706427"/>
                  <a:pt x="1394483" y="4684123"/>
                  <a:pt x="1337481" y="4722125"/>
                </a:cubicBezTo>
                <a:cubicBezTo>
                  <a:pt x="1328382" y="4735773"/>
                  <a:pt x="1320860" y="4750614"/>
                  <a:pt x="1310185" y="4763068"/>
                </a:cubicBezTo>
                <a:cubicBezTo>
                  <a:pt x="1286478" y="4790726"/>
                  <a:pt x="1234666" y="4840241"/>
                  <a:pt x="1201003" y="4858603"/>
                </a:cubicBezTo>
                <a:cubicBezTo>
                  <a:pt x="1170588" y="4875193"/>
                  <a:pt x="1137637" y="4886679"/>
                  <a:pt x="1105469" y="4899546"/>
                </a:cubicBezTo>
                <a:cubicBezTo>
                  <a:pt x="1092112" y="4904889"/>
                  <a:pt x="1077393" y="4906760"/>
                  <a:pt x="1064526" y="4913194"/>
                </a:cubicBezTo>
                <a:cubicBezTo>
                  <a:pt x="1008914" y="4941000"/>
                  <a:pt x="1038423" y="4947825"/>
                  <a:pt x="968991" y="4954137"/>
                </a:cubicBezTo>
                <a:cubicBezTo>
                  <a:pt x="887315" y="4961562"/>
                  <a:pt x="805218" y="4963236"/>
                  <a:pt x="723332" y="4967785"/>
                </a:cubicBezTo>
                <a:cubicBezTo>
                  <a:pt x="668741" y="4963236"/>
                  <a:pt x="612232" y="4969186"/>
                  <a:pt x="559559" y="4954137"/>
                </a:cubicBezTo>
                <a:cubicBezTo>
                  <a:pt x="543788" y="4949631"/>
                  <a:pt x="543861" y="4924792"/>
                  <a:pt x="532263" y="4913194"/>
                </a:cubicBezTo>
                <a:cubicBezTo>
                  <a:pt x="505806" y="4886737"/>
                  <a:pt x="483678" y="4883351"/>
                  <a:pt x="450377" y="4872250"/>
                </a:cubicBezTo>
                <a:cubicBezTo>
                  <a:pt x="441278" y="4858602"/>
                  <a:pt x="430417" y="4845978"/>
                  <a:pt x="423081" y="4831307"/>
                </a:cubicBezTo>
                <a:cubicBezTo>
                  <a:pt x="398041" y="4781228"/>
                  <a:pt x="426700" y="4788227"/>
                  <a:pt x="368490" y="4749420"/>
                </a:cubicBezTo>
                <a:cubicBezTo>
                  <a:pt x="356520" y="4741440"/>
                  <a:pt x="341195" y="4740322"/>
                  <a:pt x="327547" y="4735773"/>
                </a:cubicBezTo>
                <a:cubicBezTo>
                  <a:pt x="322998" y="4708477"/>
                  <a:pt x="325350" y="4679078"/>
                  <a:pt x="313899" y="4653886"/>
                </a:cubicBezTo>
                <a:cubicBezTo>
                  <a:pt x="301845" y="4627367"/>
                  <a:pt x="274747" y="4610349"/>
                  <a:pt x="259308" y="4585647"/>
                </a:cubicBezTo>
                <a:cubicBezTo>
                  <a:pt x="251683" y="4573448"/>
                  <a:pt x="251327" y="4557927"/>
                  <a:pt x="245660" y="4544704"/>
                </a:cubicBezTo>
                <a:cubicBezTo>
                  <a:pt x="202840" y="4444791"/>
                  <a:pt x="229879" y="4536168"/>
                  <a:pt x="204717" y="4435522"/>
                </a:cubicBezTo>
                <a:cubicBezTo>
                  <a:pt x="209266" y="4371832"/>
                  <a:pt x="208893" y="4307599"/>
                  <a:pt x="218365" y="4244453"/>
                </a:cubicBezTo>
                <a:cubicBezTo>
                  <a:pt x="222633" y="4216000"/>
                  <a:pt x="240017" y="4190780"/>
                  <a:pt x="245660" y="4162567"/>
                </a:cubicBezTo>
                <a:cubicBezTo>
                  <a:pt x="250209" y="4139821"/>
                  <a:pt x="253205" y="4116707"/>
                  <a:pt x="259308" y="4094328"/>
                </a:cubicBezTo>
                <a:cubicBezTo>
                  <a:pt x="266878" y="4066570"/>
                  <a:pt x="286603" y="4012441"/>
                  <a:pt x="286603" y="4012441"/>
                </a:cubicBezTo>
                <a:cubicBezTo>
                  <a:pt x="291152" y="3971498"/>
                  <a:pt x="296345" y="3930621"/>
                  <a:pt x="300251" y="3889611"/>
                </a:cubicBezTo>
                <a:cubicBezTo>
                  <a:pt x="307773" y="3810630"/>
                  <a:pt x="311318" y="3711452"/>
                  <a:pt x="327547" y="3630304"/>
                </a:cubicBezTo>
                <a:cubicBezTo>
                  <a:pt x="330368" y="3616198"/>
                  <a:pt x="336645" y="3603009"/>
                  <a:pt x="341194" y="3589361"/>
                </a:cubicBezTo>
                <a:cubicBezTo>
                  <a:pt x="350293" y="3507474"/>
                  <a:pt x="351797" y="3424383"/>
                  <a:pt x="368490" y="3343701"/>
                </a:cubicBezTo>
                <a:cubicBezTo>
                  <a:pt x="379278" y="3291558"/>
                  <a:pt x="408056" y="3244660"/>
                  <a:pt x="423081" y="3193576"/>
                </a:cubicBezTo>
                <a:cubicBezTo>
                  <a:pt x="430889" y="3167028"/>
                  <a:pt x="430726" y="3138702"/>
                  <a:pt x="436729" y="3111689"/>
                </a:cubicBezTo>
                <a:cubicBezTo>
                  <a:pt x="439850" y="3097646"/>
                  <a:pt x="445828" y="3084394"/>
                  <a:pt x="450377" y="3070746"/>
                </a:cubicBezTo>
                <a:cubicBezTo>
                  <a:pt x="454926" y="3043450"/>
                  <a:pt x="458021" y="3015872"/>
                  <a:pt x="464024" y="2988859"/>
                </a:cubicBezTo>
                <a:cubicBezTo>
                  <a:pt x="469372" y="2964792"/>
                  <a:pt x="499657" y="2892955"/>
                  <a:pt x="504968" y="2879677"/>
                </a:cubicBezTo>
                <a:cubicBezTo>
                  <a:pt x="548995" y="2615515"/>
                  <a:pt x="525776" y="2714554"/>
                  <a:pt x="559559" y="2579426"/>
                </a:cubicBezTo>
                <a:cubicBezTo>
                  <a:pt x="564108" y="2543032"/>
                  <a:pt x="567176" y="2506422"/>
                  <a:pt x="573206" y="2470244"/>
                </a:cubicBezTo>
                <a:cubicBezTo>
                  <a:pt x="577508" y="2444431"/>
                  <a:pt x="590766" y="2400672"/>
                  <a:pt x="600502" y="2374710"/>
                </a:cubicBezTo>
                <a:cubicBezTo>
                  <a:pt x="609104" y="2351771"/>
                  <a:pt x="616066" y="2327978"/>
                  <a:pt x="627797" y="2306471"/>
                </a:cubicBezTo>
                <a:cubicBezTo>
                  <a:pt x="643506" y="2277672"/>
                  <a:pt x="664191" y="2251880"/>
                  <a:pt x="682388" y="2224585"/>
                </a:cubicBezTo>
                <a:cubicBezTo>
                  <a:pt x="700632" y="2005658"/>
                  <a:pt x="687030" y="2114846"/>
                  <a:pt x="723332" y="1897038"/>
                </a:cubicBezTo>
                <a:cubicBezTo>
                  <a:pt x="730698" y="1852843"/>
                  <a:pt x="759726" y="1815151"/>
                  <a:pt x="777923" y="1774208"/>
                </a:cubicBezTo>
                <a:cubicBezTo>
                  <a:pt x="787021" y="1733265"/>
                  <a:pt x="795046" y="1692068"/>
                  <a:pt x="805218" y="1651379"/>
                </a:cubicBezTo>
                <a:cubicBezTo>
                  <a:pt x="820518" y="1590178"/>
                  <a:pt x="839952" y="1601735"/>
                  <a:pt x="805218" y="1514901"/>
                </a:cubicBezTo>
                <a:cubicBezTo>
                  <a:pt x="798050" y="1496981"/>
                  <a:pt x="777923" y="1487606"/>
                  <a:pt x="764275" y="1473958"/>
                </a:cubicBezTo>
                <a:cubicBezTo>
                  <a:pt x="737317" y="1393084"/>
                  <a:pt x="770051" y="1470942"/>
                  <a:pt x="696036" y="1378423"/>
                </a:cubicBezTo>
                <a:cubicBezTo>
                  <a:pt x="675543" y="1352807"/>
                  <a:pt x="661663" y="1322371"/>
                  <a:pt x="641445" y="1296537"/>
                </a:cubicBezTo>
                <a:cubicBezTo>
                  <a:pt x="478935" y="1088886"/>
                  <a:pt x="473194" y="1064573"/>
                  <a:pt x="272956" y="928047"/>
                </a:cubicBezTo>
                <a:cubicBezTo>
                  <a:pt x="234258" y="901662"/>
                  <a:pt x="188635" y="886468"/>
                  <a:pt x="150126" y="859808"/>
                </a:cubicBezTo>
                <a:cubicBezTo>
                  <a:pt x="35070" y="780154"/>
                  <a:pt x="154905" y="820059"/>
                  <a:pt x="40944" y="791570"/>
                </a:cubicBezTo>
                <a:cubicBezTo>
                  <a:pt x="36395" y="777922"/>
                  <a:pt x="28286" y="764978"/>
                  <a:pt x="27296" y="750626"/>
                </a:cubicBezTo>
                <a:cubicBezTo>
                  <a:pt x="-1106" y="338807"/>
                  <a:pt x="52805" y="513256"/>
                  <a:pt x="0" y="354841"/>
                </a:cubicBezTo>
                <a:cubicBezTo>
                  <a:pt x="4549" y="304799"/>
                  <a:pt x="4915" y="254199"/>
                  <a:pt x="13648" y="204716"/>
                </a:cubicBezTo>
                <a:cubicBezTo>
                  <a:pt x="18648" y="176382"/>
                  <a:pt x="40944" y="122829"/>
                  <a:pt x="40944" y="122829"/>
                </a:cubicBezTo>
              </a:path>
            </a:pathLst>
          </a:cu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a:p>
        </p:txBody>
      </p:sp>
      <p:sp>
        <p:nvSpPr>
          <p:cNvPr id="3" name="TextBox 2"/>
          <p:cNvSpPr txBox="1"/>
          <p:nvPr/>
        </p:nvSpPr>
        <p:spPr>
          <a:xfrm>
            <a:off x="187325" y="103188"/>
            <a:ext cx="1924050" cy="400050"/>
          </a:xfrm>
          <a:prstGeom prst="rect">
            <a:avLst/>
          </a:prstGeom>
          <a:noFill/>
        </p:spPr>
        <p:txBody>
          <a:bodyPr wrap="none">
            <a:spAutoFit/>
          </a:bodyPr>
          <a:lstStyle/>
          <a:p>
            <a:pPr fontAlgn="auto">
              <a:spcBef>
                <a:spcPts val="0"/>
              </a:spcBef>
              <a:spcAft>
                <a:spcPts val="0"/>
              </a:spcAft>
              <a:defRPr/>
            </a:pPr>
            <a:r>
              <a:rPr lang="en-IE" sz="2000" b="1" dirty="0">
                <a:solidFill>
                  <a:schemeClr val="accent2">
                    <a:lumMod val="50000"/>
                  </a:schemeClr>
                </a:solidFill>
                <a:latin typeface="+mn-lt"/>
              </a:rPr>
              <a:t>Case Example</a:t>
            </a:r>
          </a:p>
        </p:txBody>
      </p:sp>
      <p:sp>
        <p:nvSpPr>
          <p:cNvPr id="111670" name="TextBox 3"/>
          <p:cNvSpPr txBox="1">
            <a:spLocks noChangeArrowheads="1"/>
          </p:cNvSpPr>
          <p:nvPr/>
        </p:nvSpPr>
        <p:spPr bwMode="auto">
          <a:xfrm>
            <a:off x="7169150" y="3576638"/>
            <a:ext cx="1393825" cy="461962"/>
          </a:xfrm>
          <a:prstGeom prst="rect">
            <a:avLst/>
          </a:prstGeom>
          <a:noFill/>
          <a:ln w="28575">
            <a:solidFill>
              <a:srgbClr val="00B0F0"/>
            </a:solidFill>
            <a:prstDash val="dash"/>
            <a:miter lim="800000"/>
            <a:headEnd/>
            <a:tailEnd/>
          </a:ln>
        </p:spPr>
        <p:txBody>
          <a:bodyPr wrap="none">
            <a:spAutoFit/>
          </a:bodyPr>
          <a:lstStyle/>
          <a:p>
            <a:r>
              <a:rPr lang="en-IE" sz="1200"/>
              <a:t>Community</a:t>
            </a:r>
          </a:p>
          <a:p>
            <a:r>
              <a:rPr lang="en-IE" sz="1200"/>
              <a:t>Addiction Support</a:t>
            </a:r>
          </a:p>
        </p:txBody>
      </p:sp>
      <p:cxnSp>
        <p:nvCxnSpPr>
          <p:cNvPr id="12" name="Straight Arrow Connector 11"/>
          <p:cNvCxnSpPr/>
          <p:nvPr/>
        </p:nvCxnSpPr>
        <p:spPr>
          <a:xfrm flipV="1">
            <a:off x="6254750" y="3962400"/>
            <a:ext cx="984250" cy="1212850"/>
          </a:xfrm>
          <a:prstGeom prst="straightConnector1">
            <a:avLst/>
          </a:prstGeom>
          <a:ln>
            <a:solidFill>
              <a:srgbClr val="80008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13575" y="3167063"/>
            <a:ext cx="465138" cy="452437"/>
          </a:xfrm>
          <a:prstGeom prst="straightConnector1">
            <a:avLst/>
          </a:prstGeom>
          <a:ln>
            <a:solidFill>
              <a:srgbClr val="80008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313" y="688975"/>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3" name="Rectangle 2"/>
          <p:cNvSpPr/>
          <p:nvPr/>
        </p:nvSpPr>
        <p:spPr>
          <a:xfrm>
            <a:off x="5013325" y="2506663"/>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38</a:t>
            </a:r>
          </a:p>
        </p:txBody>
      </p:sp>
      <p:sp>
        <p:nvSpPr>
          <p:cNvPr id="5" name="Rectangle 4"/>
          <p:cNvSpPr/>
          <p:nvPr/>
        </p:nvSpPr>
        <p:spPr>
          <a:xfrm>
            <a:off x="1149350" y="2598738"/>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35</a:t>
            </a:r>
          </a:p>
        </p:txBody>
      </p:sp>
      <p:sp>
        <p:nvSpPr>
          <p:cNvPr id="6" name="Rectangle 5"/>
          <p:cNvSpPr/>
          <p:nvPr/>
        </p:nvSpPr>
        <p:spPr>
          <a:xfrm>
            <a:off x="5089525" y="69215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7" name="Oval 6"/>
          <p:cNvSpPr/>
          <p:nvPr/>
        </p:nvSpPr>
        <p:spPr>
          <a:xfrm>
            <a:off x="6470650" y="2487613"/>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34</a:t>
            </a:r>
          </a:p>
        </p:txBody>
      </p:sp>
      <p:sp>
        <p:nvSpPr>
          <p:cNvPr id="8" name="Oval 7"/>
          <p:cNvSpPr/>
          <p:nvPr/>
        </p:nvSpPr>
        <p:spPr>
          <a:xfrm>
            <a:off x="2705100" y="2570163"/>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30</a:t>
            </a:r>
          </a:p>
        </p:txBody>
      </p:sp>
      <p:sp>
        <p:nvSpPr>
          <p:cNvPr id="9" name="Oval 8"/>
          <p:cNvSpPr/>
          <p:nvPr/>
        </p:nvSpPr>
        <p:spPr>
          <a:xfrm>
            <a:off x="2994025" y="688975"/>
            <a:ext cx="57626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10" name="Oval 9"/>
          <p:cNvSpPr/>
          <p:nvPr/>
        </p:nvSpPr>
        <p:spPr>
          <a:xfrm>
            <a:off x="7459663" y="666750"/>
            <a:ext cx="576262"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cxnSp>
        <p:nvCxnSpPr>
          <p:cNvPr id="12" name="Elbow Connector 11"/>
          <p:cNvCxnSpPr>
            <a:stCxn id="7" idx="4"/>
            <a:endCxn id="3" idx="2"/>
          </p:cNvCxnSpPr>
          <p:nvPr/>
        </p:nvCxnSpPr>
        <p:spPr>
          <a:xfrm rot="5400000" flipH="1">
            <a:off x="5971382" y="2234406"/>
            <a:ext cx="57150" cy="1516063"/>
          </a:xfrm>
          <a:prstGeom prst="bentConnector3">
            <a:avLst>
              <a:gd name="adj1" fmla="val -399734"/>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a:off x="2148682" y="2228056"/>
            <a:ext cx="12700" cy="1655763"/>
          </a:xfrm>
          <a:prstGeom prst="bentConnector3">
            <a:avLst>
              <a:gd name="adj1" fmla="val 365454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055813" y="-50800"/>
            <a:ext cx="15875" cy="2435225"/>
          </a:xfrm>
          <a:prstGeom prst="bentConnector3">
            <a:avLst>
              <a:gd name="adj1" fmla="val 272935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6546056" y="-57943"/>
            <a:ext cx="15875" cy="2436812"/>
          </a:xfrm>
          <a:prstGeom prst="bentConnector3">
            <a:avLst>
              <a:gd name="adj1" fmla="val 272935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27150" y="3403600"/>
            <a:ext cx="17463" cy="8524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45288" y="3306763"/>
            <a:ext cx="12700" cy="9493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89063" y="4256088"/>
            <a:ext cx="54086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092575" y="4264025"/>
            <a:ext cx="14288"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344613" y="1628775"/>
            <a:ext cx="0" cy="1022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732588" y="1606550"/>
            <a:ext cx="25400" cy="919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852613" y="3538538"/>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44738" y="3530600"/>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953125" y="3233738"/>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165350" y="3754438"/>
            <a:ext cx="360363" cy="196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800" dirty="0">
                <a:solidFill>
                  <a:srgbClr val="000000"/>
                </a:solidFill>
              </a:rPr>
              <a:t>6</a:t>
            </a:r>
          </a:p>
        </p:txBody>
      </p:sp>
      <p:sp>
        <p:nvSpPr>
          <p:cNvPr id="55" name="Rectangle 54"/>
          <p:cNvSpPr/>
          <p:nvPr/>
        </p:nvSpPr>
        <p:spPr>
          <a:xfrm>
            <a:off x="1693863" y="3775075"/>
            <a:ext cx="323850" cy="32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800" dirty="0">
                <a:solidFill>
                  <a:srgbClr val="000000"/>
                </a:solidFill>
              </a:rPr>
              <a:t>11</a:t>
            </a:r>
          </a:p>
        </p:txBody>
      </p:sp>
      <p:sp>
        <p:nvSpPr>
          <p:cNvPr id="56" name="Rectangle 55"/>
          <p:cNvSpPr/>
          <p:nvPr/>
        </p:nvSpPr>
        <p:spPr>
          <a:xfrm>
            <a:off x="5721350" y="3470275"/>
            <a:ext cx="461963" cy="35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800" dirty="0">
                <a:solidFill>
                  <a:srgbClr val="000000"/>
                </a:solidFill>
              </a:rPr>
              <a:t>10</a:t>
            </a:r>
          </a:p>
        </p:txBody>
      </p:sp>
      <p:sp>
        <p:nvSpPr>
          <p:cNvPr id="63" name="Freeform 62"/>
          <p:cNvSpPr/>
          <p:nvPr/>
        </p:nvSpPr>
        <p:spPr>
          <a:xfrm>
            <a:off x="317500" y="503238"/>
            <a:ext cx="4530725" cy="4656137"/>
          </a:xfrm>
          <a:custGeom>
            <a:avLst/>
            <a:gdLst>
              <a:gd name="connsiteX0" fmla="*/ 55418 w 4530436"/>
              <a:gd name="connsiteY0" fmla="*/ 227770 h 5409370"/>
              <a:gd name="connsiteX1" fmla="*/ 96982 w 4530436"/>
              <a:gd name="connsiteY1" fmla="*/ 158497 h 5409370"/>
              <a:gd name="connsiteX2" fmla="*/ 138545 w 4530436"/>
              <a:gd name="connsiteY2" fmla="*/ 144643 h 5409370"/>
              <a:gd name="connsiteX3" fmla="*/ 221673 w 4530436"/>
              <a:gd name="connsiteY3" fmla="*/ 89225 h 5409370"/>
              <a:gd name="connsiteX4" fmla="*/ 290945 w 4530436"/>
              <a:gd name="connsiteY4" fmla="*/ 75370 h 5409370"/>
              <a:gd name="connsiteX5" fmla="*/ 443345 w 4530436"/>
              <a:gd name="connsiteY5" fmla="*/ 47661 h 5409370"/>
              <a:gd name="connsiteX6" fmla="*/ 969818 w 4530436"/>
              <a:gd name="connsiteY6" fmla="*/ 33806 h 5409370"/>
              <a:gd name="connsiteX7" fmla="*/ 1011382 w 4530436"/>
              <a:gd name="connsiteY7" fmla="*/ 19952 h 5409370"/>
              <a:gd name="connsiteX8" fmla="*/ 1787236 w 4530436"/>
              <a:gd name="connsiteY8" fmla="*/ 19952 h 5409370"/>
              <a:gd name="connsiteX9" fmla="*/ 1967345 w 4530436"/>
              <a:gd name="connsiteY9" fmla="*/ 47661 h 5409370"/>
              <a:gd name="connsiteX10" fmla="*/ 2133600 w 4530436"/>
              <a:gd name="connsiteY10" fmla="*/ 61516 h 5409370"/>
              <a:gd name="connsiteX11" fmla="*/ 2230582 w 4530436"/>
              <a:gd name="connsiteY11" fmla="*/ 75370 h 5409370"/>
              <a:gd name="connsiteX12" fmla="*/ 2535382 w 4530436"/>
              <a:gd name="connsiteY12" fmla="*/ 89225 h 5409370"/>
              <a:gd name="connsiteX13" fmla="*/ 2826327 w 4530436"/>
              <a:gd name="connsiteY13" fmla="*/ 116934 h 5409370"/>
              <a:gd name="connsiteX14" fmla="*/ 2992582 w 4530436"/>
              <a:gd name="connsiteY14" fmla="*/ 130788 h 5409370"/>
              <a:gd name="connsiteX15" fmla="*/ 3103418 w 4530436"/>
              <a:gd name="connsiteY15" fmla="*/ 144643 h 5409370"/>
              <a:gd name="connsiteX16" fmla="*/ 3422073 w 4530436"/>
              <a:gd name="connsiteY16" fmla="*/ 172352 h 5409370"/>
              <a:gd name="connsiteX17" fmla="*/ 3602182 w 4530436"/>
              <a:gd name="connsiteY17" fmla="*/ 186206 h 5409370"/>
              <a:gd name="connsiteX18" fmla="*/ 3643745 w 4530436"/>
              <a:gd name="connsiteY18" fmla="*/ 200061 h 5409370"/>
              <a:gd name="connsiteX19" fmla="*/ 3726873 w 4530436"/>
              <a:gd name="connsiteY19" fmla="*/ 255479 h 5409370"/>
              <a:gd name="connsiteX20" fmla="*/ 3796145 w 4530436"/>
              <a:gd name="connsiteY20" fmla="*/ 310897 h 5409370"/>
              <a:gd name="connsiteX21" fmla="*/ 3865418 w 4530436"/>
              <a:gd name="connsiteY21" fmla="*/ 366316 h 5409370"/>
              <a:gd name="connsiteX22" fmla="*/ 3934691 w 4530436"/>
              <a:gd name="connsiteY22" fmla="*/ 449443 h 5409370"/>
              <a:gd name="connsiteX23" fmla="*/ 3962400 w 4530436"/>
              <a:gd name="connsiteY23" fmla="*/ 532570 h 5409370"/>
              <a:gd name="connsiteX24" fmla="*/ 3990109 w 4530436"/>
              <a:gd name="connsiteY24" fmla="*/ 574134 h 5409370"/>
              <a:gd name="connsiteX25" fmla="*/ 4003964 w 4530436"/>
              <a:gd name="connsiteY25" fmla="*/ 615697 h 5409370"/>
              <a:gd name="connsiteX26" fmla="*/ 4017818 w 4530436"/>
              <a:gd name="connsiteY26" fmla="*/ 948206 h 5409370"/>
              <a:gd name="connsiteX27" fmla="*/ 4031673 w 4530436"/>
              <a:gd name="connsiteY27" fmla="*/ 1031334 h 5409370"/>
              <a:gd name="connsiteX28" fmla="*/ 4073236 w 4530436"/>
              <a:gd name="connsiteY28" fmla="*/ 1405406 h 5409370"/>
              <a:gd name="connsiteX29" fmla="*/ 4100945 w 4530436"/>
              <a:gd name="connsiteY29" fmla="*/ 1557806 h 5409370"/>
              <a:gd name="connsiteX30" fmla="*/ 4114800 w 4530436"/>
              <a:gd name="connsiteY30" fmla="*/ 1599370 h 5409370"/>
              <a:gd name="connsiteX31" fmla="*/ 4156364 w 4530436"/>
              <a:gd name="connsiteY31" fmla="*/ 1724061 h 5409370"/>
              <a:gd name="connsiteX32" fmla="*/ 4197927 w 4530436"/>
              <a:gd name="connsiteY32" fmla="*/ 1876461 h 5409370"/>
              <a:gd name="connsiteX33" fmla="*/ 4225636 w 4530436"/>
              <a:gd name="connsiteY33" fmla="*/ 1918025 h 5409370"/>
              <a:gd name="connsiteX34" fmla="*/ 4239491 w 4530436"/>
              <a:gd name="connsiteY34" fmla="*/ 1987297 h 5409370"/>
              <a:gd name="connsiteX35" fmla="*/ 4267200 w 4530436"/>
              <a:gd name="connsiteY35" fmla="*/ 2070425 h 5409370"/>
              <a:gd name="connsiteX36" fmla="*/ 4294909 w 4530436"/>
              <a:gd name="connsiteY36" fmla="*/ 2347516 h 5409370"/>
              <a:gd name="connsiteX37" fmla="*/ 4308764 w 4530436"/>
              <a:gd name="connsiteY37" fmla="*/ 2430643 h 5409370"/>
              <a:gd name="connsiteX38" fmla="*/ 4322618 w 4530436"/>
              <a:gd name="connsiteY38" fmla="*/ 2610752 h 5409370"/>
              <a:gd name="connsiteX39" fmla="*/ 4350327 w 4530436"/>
              <a:gd name="connsiteY39" fmla="*/ 2818570 h 5409370"/>
              <a:gd name="connsiteX40" fmla="*/ 4378036 w 4530436"/>
              <a:gd name="connsiteY40" fmla="*/ 2998679 h 5409370"/>
              <a:gd name="connsiteX41" fmla="*/ 4391891 w 4530436"/>
              <a:gd name="connsiteY41" fmla="*/ 3192643 h 5409370"/>
              <a:gd name="connsiteX42" fmla="*/ 4419600 w 4530436"/>
              <a:gd name="connsiteY42" fmla="*/ 3469734 h 5409370"/>
              <a:gd name="connsiteX43" fmla="*/ 4433454 w 4530436"/>
              <a:gd name="connsiteY43" fmla="*/ 3649843 h 5409370"/>
              <a:gd name="connsiteX44" fmla="*/ 4447309 w 4530436"/>
              <a:gd name="connsiteY44" fmla="*/ 3719116 h 5409370"/>
              <a:gd name="connsiteX45" fmla="*/ 4475018 w 4530436"/>
              <a:gd name="connsiteY45" fmla="*/ 3968497 h 5409370"/>
              <a:gd name="connsiteX46" fmla="*/ 4502727 w 4530436"/>
              <a:gd name="connsiteY46" fmla="*/ 4217879 h 5409370"/>
              <a:gd name="connsiteX47" fmla="*/ 4530436 w 4530436"/>
              <a:gd name="connsiteY47" fmla="*/ 4397988 h 5409370"/>
              <a:gd name="connsiteX48" fmla="*/ 4516582 w 4530436"/>
              <a:gd name="connsiteY48" fmla="*/ 4744352 h 5409370"/>
              <a:gd name="connsiteX49" fmla="*/ 4488873 w 4530436"/>
              <a:gd name="connsiteY49" fmla="*/ 5021443 h 5409370"/>
              <a:gd name="connsiteX50" fmla="*/ 4461164 w 4530436"/>
              <a:gd name="connsiteY50" fmla="*/ 5159988 h 5409370"/>
              <a:gd name="connsiteX51" fmla="*/ 4447309 w 4530436"/>
              <a:gd name="connsiteY51" fmla="*/ 5201552 h 5409370"/>
              <a:gd name="connsiteX52" fmla="*/ 4419600 w 4530436"/>
              <a:gd name="connsiteY52" fmla="*/ 5243116 h 5409370"/>
              <a:gd name="connsiteX53" fmla="*/ 4336473 w 4530436"/>
              <a:gd name="connsiteY53" fmla="*/ 5270825 h 5409370"/>
              <a:gd name="connsiteX54" fmla="*/ 4294909 w 4530436"/>
              <a:gd name="connsiteY54" fmla="*/ 5284679 h 5409370"/>
              <a:gd name="connsiteX55" fmla="*/ 4128654 w 4530436"/>
              <a:gd name="connsiteY55" fmla="*/ 5312388 h 5409370"/>
              <a:gd name="connsiteX56" fmla="*/ 4045527 w 4530436"/>
              <a:gd name="connsiteY56" fmla="*/ 5381661 h 5409370"/>
              <a:gd name="connsiteX57" fmla="*/ 3990109 w 4530436"/>
              <a:gd name="connsiteY57" fmla="*/ 5395516 h 5409370"/>
              <a:gd name="connsiteX58" fmla="*/ 3948545 w 4530436"/>
              <a:gd name="connsiteY58" fmla="*/ 5409370 h 5409370"/>
              <a:gd name="connsiteX59" fmla="*/ 3657600 w 4530436"/>
              <a:gd name="connsiteY59" fmla="*/ 5395516 h 5409370"/>
              <a:gd name="connsiteX60" fmla="*/ 3546764 w 4530436"/>
              <a:gd name="connsiteY60" fmla="*/ 5367806 h 5409370"/>
              <a:gd name="connsiteX61" fmla="*/ 3505200 w 4530436"/>
              <a:gd name="connsiteY61" fmla="*/ 5298534 h 5409370"/>
              <a:gd name="connsiteX62" fmla="*/ 3408218 w 4530436"/>
              <a:gd name="connsiteY62" fmla="*/ 5159988 h 5409370"/>
              <a:gd name="connsiteX63" fmla="*/ 3394364 w 4530436"/>
              <a:gd name="connsiteY63" fmla="*/ 5104570 h 5409370"/>
              <a:gd name="connsiteX64" fmla="*/ 3366654 w 4530436"/>
              <a:gd name="connsiteY64" fmla="*/ 5076861 h 5409370"/>
              <a:gd name="connsiteX65" fmla="*/ 3352800 w 4530436"/>
              <a:gd name="connsiteY65" fmla="*/ 5007588 h 5409370"/>
              <a:gd name="connsiteX66" fmla="*/ 3311236 w 4530436"/>
              <a:gd name="connsiteY66" fmla="*/ 4896752 h 5409370"/>
              <a:gd name="connsiteX67" fmla="*/ 3297382 w 4530436"/>
              <a:gd name="connsiteY67" fmla="*/ 4827479 h 5409370"/>
              <a:gd name="connsiteX68" fmla="*/ 3255818 w 4530436"/>
              <a:gd name="connsiteY68" fmla="*/ 4702788 h 5409370"/>
              <a:gd name="connsiteX69" fmla="*/ 3214254 w 4530436"/>
              <a:gd name="connsiteY69" fmla="*/ 4578097 h 5409370"/>
              <a:gd name="connsiteX70" fmla="*/ 3186545 w 4530436"/>
              <a:gd name="connsiteY70" fmla="*/ 4536534 h 5409370"/>
              <a:gd name="connsiteX71" fmla="*/ 3131127 w 4530436"/>
              <a:gd name="connsiteY71" fmla="*/ 4370279 h 5409370"/>
              <a:gd name="connsiteX72" fmla="*/ 3089564 w 4530436"/>
              <a:gd name="connsiteY72" fmla="*/ 4245588 h 5409370"/>
              <a:gd name="connsiteX73" fmla="*/ 3075709 w 4530436"/>
              <a:gd name="connsiteY73" fmla="*/ 4190170 h 5409370"/>
              <a:gd name="connsiteX74" fmla="*/ 3061854 w 4530436"/>
              <a:gd name="connsiteY74" fmla="*/ 4010061 h 5409370"/>
              <a:gd name="connsiteX75" fmla="*/ 3048000 w 4530436"/>
              <a:gd name="connsiteY75" fmla="*/ 3940788 h 5409370"/>
              <a:gd name="connsiteX76" fmla="*/ 3061854 w 4530436"/>
              <a:gd name="connsiteY76" fmla="*/ 3691406 h 5409370"/>
              <a:gd name="connsiteX77" fmla="*/ 3089564 w 4530436"/>
              <a:gd name="connsiteY77" fmla="*/ 3608279 h 5409370"/>
              <a:gd name="connsiteX78" fmla="*/ 3117273 w 4530436"/>
              <a:gd name="connsiteY78" fmla="*/ 3525152 h 5409370"/>
              <a:gd name="connsiteX79" fmla="*/ 3131127 w 4530436"/>
              <a:gd name="connsiteY79" fmla="*/ 3483588 h 5409370"/>
              <a:gd name="connsiteX80" fmla="*/ 3144982 w 4530436"/>
              <a:gd name="connsiteY80" fmla="*/ 3428170 h 5409370"/>
              <a:gd name="connsiteX81" fmla="*/ 3172691 w 4530436"/>
              <a:gd name="connsiteY81" fmla="*/ 3386606 h 5409370"/>
              <a:gd name="connsiteX82" fmla="*/ 3241964 w 4530436"/>
              <a:gd name="connsiteY82" fmla="*/ 3178788 h 5409370"/>
              <a:gd name="connsiteX83" fmla="*/ 3255818 w 4530436"/>
              <a:gd name="connsiteY83" fmla="*/ 3109516 h 5409370"/>
              <a:gd name="connsiteX84" fmla="*/ 3269673 w 4530436"/>
              <a:gd name="connsiteY84" fmla="*/ 3067952 h 5409370"/>
              <a:gd name="connsiteX85" fmla="*/ 3283527 w 4530436"/>
              <a:gd name="connsiteY85" fmla="*/ 2998679 h 5409370"/>
              <a:gd name="connsiteX86" fmla="*/ 3311236 w 4530436"/>
              <a:gd name="connsiteY86" fmla="*/ 2915552 h 5409370"/>
              <a:gd name="connsiteX87" fmla="*/ 3325091 w 4530436"/>
              <a:gd name="connsiteY87" fmla="*/ 2860134 h 5409370"/>
              <a:gd name="connsiteX88" fmla="*/ 3352800 w 4530436"/>
              <a:gd name="connsiteY88" fmla="*/ 2777006 h 5409370"/>
              <a:gd name="connsiteX89" fmla="*/ 3394364 w 4530436"/>
              <a:gd name="connsiteY89" fmla="*/ 2652316 h 5409370"/>
              <a:gd name="connsiteX90" fmla="*/ 3408218 w 4530436"/>
              <a:gd name="connsiteY90" fmla="*/ 2610752 h 5409370"/>
              <a:gd name="connsiteX91" fmla="*/ 3422073 w 4530436"/>
              <a:gd name="connsiteY91" fmla="*/ 2569188 h 5409370"/>
              <a:gd name="connsiteX92" fmla="*/ 3422073 w 4530436"/>
              <a:gd name="connsiteY92" fmla="*/ 2167406 h 5409370"/>
              <a:gd name="connsiteX93" fmla="*/ 3408218 w 4530436"/>
              <a:gd name="connsiteY93" fmla="*/ 2125843 h 5409370"/>
              <a:gd name="connsiteX94" fmla="*/ 3366654 w 4530436"/>
              <a:gd name="connsiteY94" fmla="*/ 2084279 h 5409370"/>
              <a:gd name="connsiteX95" fmla="*/ 3325091 w 4530436"/>
              <a:gd name="connsiteY95" fmla="*/ 2015006 h 5409370"/>
              <a:gd name="connsiteX96" fmla="*/ 3297382 w 4530436"/>
              <a:gd name="connsiteY96" fmla="*/ 1973443 h 5409370"/>
              <a:gd name="connsiteX97" fmla="*/ 3255818 w 4530436"/>
              <a:gd name="connsiteY97" fmla="*/ 1945734 h 5409370"/>
              <a:gd name="connsiteX98" fmla="*/ 3200400 w 4530436"/>
              <a:gd name="connsiteY98" fmla="*/ 1890316 h 5409370"/>
              <a:gd name="connsiteX99" fmla="*/ 3172691 w 4530436"/>
              <a:gd name="connsiteY99" fmla="*/ 1848752 h 5409370"/>
              <a:gd name="connsiteX100" fmla="*/ 3075709 w 4530436"/>
              <a:gd name="connsiteY100" fmla="*/ 1821043 h 5409370"/>
              <a:gd name="connsiteX101" fmla="*/ 2923309 w 4530436"/>
              <a:gd name="connsiteY101" fmla="*/ 1751770 h 5409370"/>
              <a:gd name="connsiteX102" fmla="*/ 2757054 w 4530436"/>
              <a:gd name="connsiteY102" fmla="*/ 1724061 h 5409370"/>
              <a:gd name="connsiteX103" fmla="*/ 2549236 w 4530436"/>
              <a:gd name="connsiteY103" fmla="*/ 1682497 h 5409370"/>
              <a:gd name="connsiteX104" fmla="*/ 2507673 w 4530436"/>
              <a:gd name="connsiteY104" fmla="*/ 1668643 h 5409370"/>
              <a:gd name="connsiteX105" fmla="*/ 1343891 w 4530436"/>
              <a:gd name="connsiteY105" fmla="*/ 1640934 h 5409370"/>
              <a:gd name="connsiteX106" fmla="*/ 1205345 w 4530436"/>
              <a:gd name="connsiteY106" fmla="*/ 1627079 h 5409370"/>
              <a:gd name="connsiteX107" fmla="*/ 1094509 w 4530436"/>
              <a:gd name="connsiteY107" fmla="*/ 1613225 h 5409370"/>
              <a:gd name="connsiteX108" fmla="*/ 817418 w 4530436"/>
              <a:gd name="connsiteY108" fmla="*/ 1599370 h 5409370"/>
              <a:gd name="connsiteX109" fmla="*/ 457200 w 4530436"/>
              <a:gd name="connsiteY109" fmla="*/ 1557806 h 5409370"/>
              <a:gd name="connsiteX110" fmla="*/ 332509 w 4530436"/>
              <a:gd name="connsiteY110" fmla="*/ 1502388 h 5409370"/>
              <a:gd name="connsiteX111" fmla="*/ 304800 w 4530436"/>
              <a:gd name="connsiteY111" fmla="*/ 1460825 h 5409370"/>
              <a:gd name="connsiteX112" fmla="*/ 235527 w 4530436"/>
              <a:gd name="connsiteY112" fmla="*/ 1405406 h 5409370"/>
              <a:gd name="connsiteX113" fmla="*/ 180109 w 4530436"/>
              <a:gd name="connsiteY113" fmla="*/ 1322279 h 5409370"/>
              <a:gd name="connsiteX114" fmla="*/ 152400 w 4530436"/>
              <a:gd name="connsiteY114" fmla="*/ 1280716 h 5409370"/>
              <a:gd name="connsiteX115" fmla="*/ 124691 w 4530436"/>
              <a:gd name="connsiteY115" fmla="*/ 1253006 h 5409370"/>
              <a:gd name="connsiteX116" fmla="*/ 110836 w 4530436"/>
              <a:gd name="connsiteY116" fmla="*/ 1211443 h 5409370"/>
              <a:gd name="connsiteX117" fmla="*/ 83127 w 4530436"/>
              <a:gd name="connsiteY117" fmla="*/ 975916 h 5409370"/>
              <a:gd name="connsiteX118" fmla="*/ 69273 w 4530436"/>
              <a:gd name="connsiteY118" fmla="*/ 934352 h 5409370"/>
              <a:gd name="connsiteX119" fmla="*/ 55418 w 4530436"/>
              <a:gd name="connsiteY119" fmla="*/ 878934 h 5409370"/>
              <a:gd name="connsiteX120" fmla="*/ 27709 w 4530436"/>
              <a:gd name="connsiteY120" fmla="*/ 754243 h 5409370"/>
              <a:gd name="connsiteX121" fmla="*/ 0 w 4530436"/>
              <a:gd name="connsiteY121" fmla="*/ 712679 h 5409370"/>
              <a:gd name="connsiteX122" fmla="*/ 27709 w 4530436"/>
              <a:gd name="connsiteY122" fmla="*/ 629552 h 5409370"/>
              <a:gd name="connsiteX123" fmla="*/ 55418 w 4530436"/>
              <a:gd name="connsiteY123" fmla="*/ 587988 h 5409370"/>
              <a:gd name="connsiteX124" fmla="*/ 83127 w 4530436"/>
              <a:gd name="connsiteY124" fmla="*/ 504861 h 5409370"/>
              <a:gd name="connsiteX125" fmla="*/ 55418 w 4530436"/>
              <a:gd name="connsiteY125" fmla="*/ 227770 h 54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30436" h="5409370">
                <a:moveTo>
                  <a:pt x="55418" y="227770"/>
                </a:moveTo>
                <a:cubicBezTo>
                  <a:pt x="57727" y="170043"/>
                  <a:pt x="77941" y="177538"/>
                  <a:pt x="96982" y="158497"/>
                </a:cubicBezTo>
                <a:cubicBezTo>
                  <a:pt x="107308" y="148171"/>
                  <a:pt x="125779" y="151735"/>
                  <a:pt x="138545" y="144643"/>
                </a:cubicBezTo>
                <a:cubicBezTo>
                  <a:pt x="167657" y="128470"/>
                  <a:pt x="189017" y="95756"/>
                  <a:pt x="221673" y="89225"/>
                </a:cubicBezTo>
                <a:cubicBezTo>
                  <a:pt x="244764" y="84607"/>
                  <a:pt x="267958" y="80478"/>
                  <a:pt x="290945" y="75370"/>
                </a:cubicBezTo>
                <a:cubicBezTo>
                  <a:pt x="354256" y="61301"/>
                  <a:pt x="368309" y="50996"/>
                  <a:pt x="443345" y="47661"/>
                </a:cubicBezTo>
                <a:cubicBezTo>
                  <a:pt x="618724" y="39866"/>
                  <a:pt x="794327" y="38424"/>
                  <a:pt x="969818" y="33806"/>
                </a:cubicBezTo>
                <a:cubicBezTo>
                  <a:pt x="983673" y="29188"/>
                  <a:pt x="997014" y="22564"/>
                  <a:pt x="1011382" y="19952"/>
                </a:cubicBezTo>
                <a:cubicBezTo>
                  <a:pt x="1249475" y="-23337"/>
                  <a:pt x="1637327" y="16829"/>
                  <a:pt x="1787236" y="19952"/>
                </a:cubicBezTo>
                <a:cubicBezTo>
                  <a:pt x="1871024" y="47880"/>
                  <a:pt x="1820010" y="34266"/>
                  <a:pt x="1967345" y="47661"/>
                </a:cubicBezTo>
                <a:cubicBezTo>
                  <a:pt x="2022727" y="52696"/>
                  <a:pt x="2078295" y="55694"/>
                  <a:pt x="2133600" y="61516"/>
                </a:cubicBezTo>
                <a:cubicBezTo>
                  <a:pt x="2166076" y="64935"/>
                  <a:pt x="2198004" y="73123"/>
                  <a:pt x="2230582" y="75370"/>
                </a:cubicBezTo>
                <a:cubicBezTo>
                  <a:pt x="2332046" y="82367"/>
                  <a:pt x="2433843" y="83423"/>
                  <a:pt x="2535382" y="89225"/>
                </a:cubicBezTo>
                <a:cubicBezTo>
                  <a:pt x="2813325" y="105107"/>
                  <a:pt x="2618202" y="96122"/>
                  <a:pt x="2826327" y="116934"/>
                </a:cubicBezTo>
                <a:cubicBezTo>
                  <a:pt x="2881661" y="122467"/>
                  <a:pt x="2937248" y="125255"/>
                  <a:pt x="2992582" y="130788"/>
                </a:cubicBezTo>
                <a:cubicBezTo>
                  <a:pt x="3029630" y="134493"/>
                  <a:pt x="3066358" y="141057"/>
                  <a:pt x="3103418" y="144643"/>
                </a:cubicBezTo>
                <a:lnTo>
                  <a:pt x="3422073" y="172352"/>
                </a:lnTo>
                <a:lnTo>
                  <a:pt x="3602182" y="186206"/>
                </a:lnTo>
                <a:cubicBezTo>
                  <a:pt x="3616036" y="190824"/>
                  <a:pt x="3630979" y="192969"/>
                  <a:pt x="3643745" y="200061"/>
                </a:cubicBezTo>
                <a:cubicBezTo>
                  <a:pt x="3672856" y="216234"/>
                  <a:pt x="3726873" y="255479"/>
                  <a:pt x="3726873" y="255479"/>
                </a:cubicBezTo>
                <a:cubicBezTo>
                  <a:pt x="3806284" y="374597"/>
                  <a:pt x="3700545" y="234416"/>
                  <a:pt x="3796145" y="310897"/>
                </a:cubicBezTo>
                <a:cubicBezTo>
                  <a:pt x="3885671" y="382518"/>
                  <a:pt x="3760945" y="331491"/>
                  <a:pt x="3865418" y="366316"/>
                </a:cubicBezTo>
                <a:cubicBezTo>
                  <a:pt x="3891521" y="392419"/>
                  <a:pt x="3919259" y="414721"/>
                  <a:pt x="3934691" y="449443"/>
                </a:cubicBezTo>
                <a:cubicBezTo>
                  <a:pt x="3946553" y="476133"/>
                  <a:pt x="3953164" y="504861"/>
                  <a:pt x="3962400" y="532570"/>
                </a:cubicBezTo>
                <a:cubicBezTo>
                  <a:pt x="3967666" y="548367"/>
                  <a:pt x="3982662" y="559241"/>
                  <a:pt x="3990109" y="574134"/>
                </a:cubicBezTo>
                <a:cubicBezTo>
                  <a:pt x="3996640" y="587196"/>
                  <a:pt x="3999346" y="601843"/>
                  <a:pt x="4003964" y="615697"/>
                </a:cubicBezTo>
                <a:cubicBezTo>
                  <a:pt x="4008582" y="726533"/>
                  <a:pt x="4010439" y="837519"/>
                  <a:pt x="4017818" y="948206"/>
                </a:cubicBezTo>
                <a:cubicBezTo>
                  <a:pt x="4019687" y="976235"/>
                  <a:pt x="4028732" y="1003397"/>
                  <a:pt x="4031673" y="1031334"/>
                </a:cubicBezTo>
                <a:cubicBezTo>
                  <a:pt x="4059857" y="1299086"/>
                  <a:pt x="4026901" y="1127404"/>
                  <a:pt x="4073236" y="1405406"/>
                </a:cubicBezTo>
                <a:cubicBezTo>
                  <a:pt x="4079410" y="1442451"/>
                  <a:pt x="4091266" y="1519088"/>
                  <a:pt x="4100945" y="1557806"/>
                </a:cubicBezTo>
                <a:cubicBezTo>
                  <a:pt x="4104487" y="1571974"/>
                  <a:pt x="4111258" y="1585202"/>
                  <a:pt x="4114800" y="1599370"/>
                </a:cubicBezTo>
                <a:cubicBezTo>
                  <a:pt x="4141658" y="1706801"/>
                  <a:pt x="4110270" y="1631876"/>
                  <a:pt x="4156364" y="1724061"/>
                </a:cubicBezTo>
                <a:cubicBezTo>
                  <a:pt x="4163800" y="1761240"/>
                  <a:pt x="4177837" y="1846326"/>
                  <a:pt x="4197927" y="1876461"/>
                </a:cubicBezTo>
                <a:lnTo>
                  <a:pt x="4225636" y="1918025"/>
                </a:lnTo>
                <a:cubicBezTo>
                  <a:pt x="4230254" y="1941116"/>
                  <a:pt x="4233295" y="1964579"/>
                  <a:pt x="4239491" y="1987297"/>
                </a:cubicBezTo>
                <a:cubicBezTo>
                  <a:pt x="4247176" y="2015476"/>
                  <a:pt x="4267200" y="2070425"/>
                  <a:pt x="4267200" y="2070425"/>
                </a:cubicBezTo>
                <a:cubicBezTo>
                  <a:pt x="4274655" y="2152430"/>
                  <a:pt x="4283771" y="2263984"/>
                  <a:pt x="4294909" y="2347516"/>
                </a:cubicBezTo>
                <a:cubicBezTo>
                  <a:pt x="4298622" y="2375361"/>
                  <a:pt x="4304146" y="2402934"/>
                  <a:pt x="4308764" y="2430643"/>
                </a:cubicBezTo>
                <a:cubicBezTo>
                  <a:pt x="4313382" y="2490679"/>
                  <a:pt x="4316909" y="2550810"/>
                  <a:pt x="4322618" y="2610752"/>
                </a:cubicBezTo>
                <a:cubicBezTo>
                  <a:pt x="4329232" y="2680196"/>
                  <a:pt x="4341111" y="2749453"/>
                  <a:pt x="4350327" y="2818570"/>
                </a:cubicBezTo>
                <a:cubicBezTo>
                  <a:pt x="4370456" y="2969540"/>
                  <a:pt x="4354759" y="2882291"/>
                  <a:pt x="4378036" y="2998679"/>
                </a:cubicBezTo>
                <a:cubicBezTo>
                  <a:pt x="4382654" y="3063334"/>
                  <a:pt x="4387579" y="3127967"/>
                  <a:pt x="4391891" y="3192643"/>
                </a:cubicBezTo>
                <a:cubicBezTo>
                  <a:pt x="4408301" y="3438793"/>
                  <a:pt x="4387436" y="3341084"/>
                  <a:pt x="4419600" y="3469734"/>
                </a:cubicBezTo>
                <a:cubicBezTo>
                  <a:pt x="4424218" y="3529770"/>
                  <a:pt x="4426805" y="3589998"/>
                  <a:pt x="4433454" y="3649843"/>
                </a:cubicBezTo>
                <a:cubicBezTo>
                  <a:pt x="4436054" y="3673247"/>
                  <a:pt x="4444966" y="3695685"/>
                  <a:pt x="4447309" y="3719116"/>
                </a:cubicBezTo>
                <a:cubicBezTo>
                  <a:pt x="4472726" y="3973278"/>
                  <a:pt x="4436982" y="3854387"/>
                  <a:pt x="4475018" y="3968497"/>
                </a:cubicBezTo>
                <a:lnTo>
                  <a:pt x="4502727" y="4217879"/>
                </a:lnTo>
                <a:cubicBezTo>
                  <a:pt x="4520586" y="4378608"/>
                  <a:pt x="4501103" y="4309987"/>
                  <a:pt x="4530436" y="4397988"/>
                </a:cubicBezTo>
                <a:cubicBezTo>
                  <a:pt x="4525818" y="4513443"/>
                  <a:pt x="4522991" y="4628983"/>
                  <a:pt x="4516582" y="4744352"/>
                </a:cubicBezTo>
                <a:cubicBezTo>
                  <a:pt x="4514099" y="4789053"/>
                  <a:pt x="4495933" y="4968494"/>
                  <a:pt x="4488873" y="5021443"/>
                </a:cubicBezTo>
                <a:cubicBezTo>
                  <a:pt x="4482070" y="5072464"/>
                  <a:pt x="4474929" y="5111811"/>
                  <a:pt x="4461164" y="5159988"/>
                </a:cubicBezTo>
                <a:cubicBezTo>
                  <a:pt x="4457152" y="5174030"/>
                  <a:pt x="4453840" y="5188490"/>
                  <a:pt x="4447309" y="5201552"/>
                </a:cubicBezTo>
                <a:cubicBezTo>
                  <a:pt x="4439862" y="5216445"/>
                  <a:pt x="4433720" y="5234291"/>
                  <a:pt x="4419600" y="5243116"/>
                </a:cubicBezTo>
                <a:cubicBezTo>
                  <a:pt x="4394832" y="5258596"/>
                  <a:pt x="4364182" y="5261589"/>
                  <a:pt x="4336473" y="5270825"/>
                </a:cubicBezTo>
                <a:cubicBezTo>
                  <a:pt x="4322618" y="5275443"/>
                  <a:pt x="4309229" y="5281815"/>
                  <a:pt x="4294909" y="5284679"/>
                </a:cubicBezTo>
                <a:cubicBezTo>
                  <a:pt x="4193615" y="5304938"/>
                  <a:pt x="4248948" y="5295204"/>
                  <a:pt x="4128654" y="5312388"/>
                </a:cubicBezTo>
                <a:cubicBezTo>
                  <a:pt x="4013463" y="5350787"/>
                  <a:pt x="4177635" y="5287298"/>
                  <a:pt x="4045527" y="5381661"/>
                </a:cubicBezTo>
                <a:cubicBezTo>
                  <a:pt x="4030033" y="5392729"/>
                  <a:pt x="4008418" y="5390285"/>
                  <a:pt x="3990109" y="5395516"/>
                </a:cubicBezTo>
                <a:cubicBezTo>
                  <a:pt x="3976067" y="5399528"/>
                  <a:pt x="3962400" y="5404752"/>
                  <a:pt x="3948545" y="5409370"/>
                </a:cubicBezTo>
                <a:cubicBezTo>
                  <a:pt x="3851563" y="5404752"/>
                  <a:pt x="3754176" y="5405507"/>
                  <a:pt x="3657600" y="5395516"/>
                </a:cubicBezTo>
                <a:cubicBezTo>
                  <a:pt x="3619720" y="5391597"/>
                  <a:pt x="3546764" y="5367806"/>
                  <a:pt x="3546764" y="5367806"/>
                </a:cubicBezTo>
                <a:cubicBezTo>
                  <a:pt x="3484598" y="5305643"/>
                  <a:pt x="3550161" y="5379464"/>
                  <a:pt x="3505200" y="5298534"/>
                </a:cubicBezTo>
                <a:cubicBezTo>
                  <a:pt x="3480830" y="5254668"/>
                  <a:pt x="3439354" y="5201503"/>
                  <a:pt x="3408218" y="5159988"/>
                </a:cubicBezTo>
                <a:cubicBezTo>
                  <a:pt x="3403600" y="5141515"/>
                  <a:pt x="3402880" y="5121601"/>
                  <a:pt x="3394364" y="5104570"/>
                </a:cubicBezTo>
                <a:cubicBezTo>
                  <a:pt x="3388522" y="5092887"/>
                  <a:pt x="3371800" y="5088867"/>
                  <a:pt x="3366654" y="5076861"/>
                </a:cubicBezTo>
                <a:cubicBezTo>
                  <a:pt x="3357378" y="5055217"/>
                  <a:pt x="3359566" y="5030143"/>
                  <a:pt x="3352800" y="5007588"/>
                </a:cubicBezTo>
                <a:cubicBezTo>
                  <a:pt x="3333734" y="4944033"/>
                  <a:pt x="3324695" y="4950589"/>
                  <a:pt x="3311236" y="4896752"/>
                </a:cubicBezTo>
                <a:cubicBezTo>
                  <a:pt x="3305525" y="4873907"/>
                  <a:pt x="3303578" y="4850198"/>
                  <a:pt x="3297382" y="4827479"/>
                </a:cubicBezTo>
                <a:cubicBezTo>
                  <a:pt x="3297377" y="4827461"/>
                  <a:pt x="3262748" y="4723579"/>
                  <a:pt x="3255818" y="4702788"/>
                </a:cubicBezTo>
                <a:lnTo>
                  <a:pt x="3214254" y="4578097"/>
                </a:lnTo>
                <a:cubicBezTo>
                  <a:pt x="3208988" y="4562301"/>
                  <a:pt x="3195781" y="4550388"/>
                  <a:pt x="3186545" y="4536534"/>
                </a:cubicBezTo>
                <a:lnTo>
                  <a:pt x="3131127" y="4370279"/>
                </a:lnTo>
                <a:lnTo>
                  <a:pt x="3089564" y="4245588"/>
                </a:lnTo>
                <a:cubicBezTo>
                  <a:pt x="3083543" y="4227524"/>
                  <a:pt x="3080327" y="4208643"/>
                  <a:pt x="3075709" y="4190170"/>
                </a:cubicBezTo>
                <a:cubicBezTo>
                  <a:pt x="3071091" y="4130134"/>
                  <a:pt x="3068503" y="4069906"/>
                  <a:pt x="3061854" y="4010061"/>
                </a:cubicBezTo>
                <a:cubicBezTo>
                  <a:pt x="3059254" y="3986657"/>
                  <a:pt x="3048000" y="3964336"/>
                  <a:pt x="3048000" y="3940788"/>
                </a:cubicBezTo>
                <a:cubicBezTo>
                  <a:pt x="3048000" y="3857532"/>
                  <a:pt x="3051527" y="3774019"/>
                  <a:pt x="3061854" y="3691406"/>
                </a:cubicBezTo>
                <a:cubicBezTo>
                  <a:pt x="3065477" y="3662424"/>
                  <a:pt x="3080327" y="3635988"/>
                  <a:pt x="3089564" y="3608279"/>
                </a:cubicBezTo>
                <a:lnTo>
                  <a:pt x="3117273" y="3525152"/>
                </a:lnTo>
                <a:lnTo>
                  <a:pt x="3131127" y="3483588"/>
                </a:lnTo>
                <a:cubicBezTo>
                  <a:pt x="3137148" y="3465524"/>
                  <a:pt x="3137481" y="3445672"/>
                  <a:pt x="3144982" y="3428170"/>
                </a:cubicBezTo>
                <a:cubicBezTo>
                  <a:pt x="3151541" y="3412865"/>
                  <a:pt x="3163455" y="3400461"/>
                  <a:pt x="3172691" y="3386606"/>
                </a:cubicBezTo>
                <a:lnTo>
                  <a:pt x="3241964" y="3178788"/>
                </a:lnTo>
                <a:cubicBezTo>
                  <a:pt x="3249411" y="3156449"/>
                  <a:pt x="3250107" y="3132361"/>
                  <a:pt x="3255818" y="3109516"/>
                </a:cubicBezTo>
                <a:cubicBezTo>
                  <a:pt x="3259360" y="3095348"/>
                  <a:pt x="3266131" y="3082120"/>
                  <a:pt x="3269673" y="3067952"/>
                </a:cubicBezTo>
                <a:cubicBezTo>
                  <a:pt x="3275384" y="3045107"/>
                  <a:pt x="3277331" y="3021398"/>
                  <a:pt x="3283527" y="2998679"/>
                </a:cubicBezTo>
                <a:cubicBezTo>
                  <a:pt x="3291212" y="2970500"/>
                  <a:pt x="3304152" y="2943888"/>
                  <a:pt x="3311236" y="2915552"/>
                </a:cubicBezTo>
                <a:cubicBezTo>
                  <a:pt x="3315854" y="2897079"/>
                  <a:pt x="3319620" y="2878372"/>
                  <a:pt x="3325091" y="2860134"/>
                </a:cubicBezTo>
                <a:cubicBezTo>
                  <a:pt x="3333484" y="2832158"/>
                  <a:pt x="3343564" y="2804715"/>
                  <a:pt x="3352800" y="2777006"/>
                </a:cubicBezTo>
                <a:lnTo>
                  <a:pt x="3394364" y="2652316"/>
                </a:lnTo>
                <a:lnTo>
                  <a:pt x="3408218" y="2610752"/>
                </a:lnTo>
                <a:lnTo>
                  <a:pt x="3422073" y="2569188"/>
                </a:lnTo>
                <a:cubicBezTo>
                  <a:pt x="3451309" y="2393768"/>
                  <a:pt x="3445082" y="2466518"/>
                  <a:pt x="3422073" y="2167406"/>
                </a:cubicBezTo>
                <a:cubicBezTo>
                  <a:pt x="3420953" y="2152845"/>
                  <a:pt x="3416319" y="2137994"/>
                  <a:pt x="3408218" y="2125843"/>
                </a:cubicBezTo>
                <a:cubicBezTo>
                  <a:pt x="3397349" y="2109540"/>
                  <a:pt x="3380509" y="2098134"/>
                  <a:pt x="3366654" y="2084279"/>
                </a:cubicBezTo>
                <a:cubicBezTo>
                  <a:pt x="3342596" y="2012102"/>
                  <a:pt x="3368559" y="2069341"/>
                  <a:pt x="3325091" y="2015006"/>
                </a:cubicBezTo>
                <a:cubicBezTo>
                  <a:pt x="3314689" y="2002004"/>
                  <a:pt x="3309156" y="1985217"/>
                  <a:pt x="3297382" y="1973443"/>
                </a:cubicBezTo>
                <a:cubicBezTo>
                  <a:pt x="3285608" y="1961669"/>
                  <a:pt x="3268461" y="1956570"/>
                  <a:pt x="3255818" y="1945734"/>
                </a:cubicBezTo>
                <a:cubicBezTo>
                  <a:pt x="3235983" y="1928733"/>
                  <a:pt x="3217401" y="1910151"/>
                  <a:pt x="3200400" y="1890316"/>
                </a:cubicBezTo>
                <a:cubicBezTo>
                  <a:pt x="3189564" y="1877673"/>
                  <a:pt x="3185693" y="1859154"/>
                  <a:pt x="3172691" y="1848752"/>
                </a:cubicBezTo>
                <a:cubicBezTo>
                  <a:pt x="3163655" y="1841523"/>
                  <a:pt x="3079332" y="1821949"/>
                  <a:pt x="3075709" y="1821043"/>
                </a:cubicBezTo>
                <a:cubicBezTo>
                  <a:pt x="3053324" y="1809851"/>
                  <a:pt x="2968168" y="1760742"/>
                  <a:pt x="2923309" y="1751770"/>
                </a:cubicBezTo>
                <a:cubicBezTo>
                  <a:pt x="2868217" y="1740752"/>
                  <a:pt x="2757054" y="1724061"/>
                  <a:pt x="2757054" y="1724061"/>
                </a:cubicBezTo>
                <a:cubicBezTo>
                  <a:pt x="2634254" y="1683128"/>
                  <a:pt x="2702956" y="1699578"/>
                  <a:pt x="2549236" y="1682497"/>
                </a:cubicBezTo>
                <a:cubicBezTo>
                  <a:pt x="2535382" y="1677879"/>
                  <a:pt x="2521715" y="1672655"/>
                  <a:pt x="2507673" y="1668643"/>
                </a:cubicBezTo>
                <a:cubicBezTo>
                  <a:pt x="2147895" y="1565850"/>
                  <a:pt x="1421695" y="1641907"/>
                  <a:pt x="1343891" y="1640934"/>
                </a:cubicBezTo>
                <a:lnTo>
                  <a:pt x="1205345" y="1627079"/>
                </a:lnTo>
                <a:cubicBezTo>
                  <a:pt x="1168340" y="1622967"/>
                  <a:pt x="1131647" y="1615878"/>
                  <a:pt x="1094509" y="1613225"/>
                </a:cubicBezTo>
                <a:cubicBezTo>
                  <a:pt x="1002265" y="1606636"/>
                  <a:pt x="909782" y="1603988"/>
                  <a:pt x="817418" y="1599370"/>
                </a:cubicBezTo>
                <a:cubicBezTo>
                  <a:pt x="531031" y="1567549"/>
                  <a:pt x="651029" y="1582035"/>
                  <a:pt x="457200" y="1557806"/>
                </a:cubicBezTo>
                <a:cubicBezTo>
                  <a:pt x="358276" y="1524831"/>
                  <a:pt x="398375" y="1546298"/>
                  <a:pt x="332509" y="1502388"/>
                </a:cubicBezTo>
                <a:cubicBezTo>
                  <a:pt x="323273" y="1488534"/>
                  <a:pt x="316574" y="1472599"/>
                  <a:pt x="304800" y="1460825"/>
                </a:cubicBezTo>
                <a:cubicBezTo>
                  <a:pt x="250263" y="1406289"/>
                  <a:pt x="276661" y="1460252"/>
                  <a:pt x="235527" y="1405406"/>
                </a:cubicBezTo>
                <a:cubicBezTo>
                  <a:pt x="215546" y="1378764"/>
                  <a:pt x="198582" y="1349988"/>
                  <a:pt x="180109" y="1322279"/>
                </a:cubicBezTo>
                <a:cubicBezTo>
                  <a:pt x="170873" y="1308425"/>
                  <a:pt x="164174" y="1292490"/>
                  <a:pt x="152400" y="1280716"/>
                </a:cubicBezTo>
                <a:lnTo>
                  <a:pt x="124691" y="1253006"/>
                </a:lnTo>
                <a:cubicBezTo>
                  <a:pt x="120073" y="1239152"/>
                  <a:pt x="113700" y="1225763"/>
                  <a:pt x="110836" y="1211443"/>
                </a:cubicBezTo>
                <a:cubicBezTo>
                  <a:pt x="89568" y="1105102"/>
                  <a:pt x="101441" y="1094955"/>
                  <a:pt x="83127" y="975916"/>
                </a:cubicBezTo>
                <a:cubicBezTo>
                  <a:pt x="80906" y="961482"/>
                  <a:pt x="73285" y="948394"/>
                  <a:pt x="69273" y="934352"/>
                </a:cubicBezTo>
                <a:cubicBezTo>
                  <a:pt x="64042" y="916043"/>
                  <a:pt x="59152" y="897605"/>
                  <a:pt x="55418" y="878934"/>
                </a:cubicBezTo>
                <a:cubicBezTo>
                  <a:pt x="48322" y="843452"/>
                  <a:pt x="45687" y="790198"/>
                  <a:pt x="27709" y="754243"/>
                </a:cubicBezTo>
                <a:cubicBezTo>
                  <a:pt x="20262" y="739350"/>
                  <a:pt x="9236" y="726534"/>
                  <a:pt x="0" y="712679"/>
                </a:cubicBezTo>
                <a:cubicBezTo>
                  <a:pt x="9236" y="684970"/>
                  <a:pt x="11508" y="653854"/>
                  <a:pt x="27709" y="629552"/>
                </a:cubicBezTo>
                <a:cubicBezTo>
                  <a:pt x="36945" y="615697"/>
                  <a:pt x="48655" y="603204"/>
                  <a:pt x="55418" y="587988"/>
                </a:cubicBezTo>
                <a:cubicBezTo>
                  <a:pt x="67280" y="561298"/>
                  <a:pt x="83127" y="504861"/>
                  <a:pt x="83127" y="504861"/>
                </a:cubicBezTo>
                <a:cubicBezTo>
                  <a:pt x="64683" y="338861"/>
                  <a:pt x="53109" y="285497"/>
                  <a:pt x="55418" y="227770"/>
                </a:cubicBezTo>
                <a:close/>
              </a:path>
            </a:pathLst>
          </a:custGeom>
          <a:noFill/>
          <a:ln>
            <a:solidFill>
              <a:srgbClr val="CC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65" name="Freeform 64"/>
          <p:cNvSpPr/>
          <p:nvPr/>
        </p:nvSpPr>
        <p:spPr>
          <a:xfrm>
            <a:off x="889000" y="2376488"/>
            <a:ext cx="3633788" cy="2757487"/>
          </a:xfrm>
          <a:custGeom>
            <a:avLst/>
            <a:gdLst>
              <a:gd name="connsiteX0" fmla="*/ 18063 w 3634099"/>
              <a:gd name="connsiteY0" fmla="*/ 69272 h 2757054"/>
              <a:gd name="connsiteX1" fmla="*/ 115044 w 3634099"/>
              <a:gd name="connsiteY1" fmla="*/ 55418 h 2757054"/>
              <a:gd name="connsiteX2" fmla="*/ 198172 w 3634099"/>
              <a:gd name="connsiteY2" fmla="*/ 27709 h 2757054"/>
              <a:gd name="connsiteX3" fmla="*/ 295153 w 3634099"/>
              <a:gd name="connsiteY3" fmla="*/ 0 h 2757054"/>
              <a:gd name="connsiteX4" fmla="*/ 655372 w 3634099"/>
              <a:gd name="connsiteY4" fmla="*/ 13854 h 2757054"/>
              <a:gd name="connsiteX5" fmla="*/ 821626 w 3634099"/>
              <a:gd name="connsiteY5" fmla="*/ 41563 h 2757054"/>
              <a:gd name="connsiteX6" fmla="*/ 1098717 w 3634099"/>
              <a:gd name="connsiteY6" fmla="*/ 69272 h 2757054"/>
              <a:gd name="connsiteX7" fmla="*/ 2068535 w 3634099"/>
              <a:gd name="connsiteY7" fmla="*/ 83127 h 2757054"/>
              <a:gd name="connsiteX8" fmla="*/ 2304063 w 3634099"/>
              <a:gd name="connsiteY8" fmla="*/ 110836 h 2757054"/>
              <a:gd name="connsiteX9" fmla="*/ 2345626 w 3634099"/>
              <a:gd name="connsiteY9" fmla="*/ 124690 h 2757054"/>
              <a:gd name="connsiteX10" fmla="*/ 2373335 w 3634099"/>
              <a:gd name="connsiteY10" fmla="*/ 152400 h 2757054"/>
              <a:gd name="connsiteX11" fmla="*/ 2470317 w 3634099"/>
              <a:gd name="connsiteY11" fmla="*/ 180109 h 2757054"/>
              <a:gd name="connsiteX12" fmla="*/ 2553444 w 3634099"/>
              <a:gd name="connsiteY12" fmla="*/ 235527 h 2757054"/>
              <a:gd name="connsiteX13" fmla="*/ 2664281 w 3634099"/>
              <a:gd name="connsiteY13" fmla="*/ 318654 h 2757054"/>
              <a:gd name="connsiteX14" fmla="*/ 2691990 w 3634099"/>
              <a:gd name="connsiteY14" fmla="*/ 360218 h 2757054"/>
              <a:gd name="connsiteX15" fmla="*/ 2761263 w 3634099"/>
              <a:gd name="connsiteY15" fmla="*/ 415636 h 2757054"/>
              <a:gd name="connsiteX16" fmla="*/ 2858244 w 3634099"/>
              <a:gd name="connsiteY16" fmla="*/ 526472 h 2757054"/>
              <a:gd name="connsiteX17" fmla="*/ 2899808 w 3634099"/>
              <a:gd name="connsiteY17" fmla="*/ 609600 h 2757054"/>
              <a:gd name="connsiteX18" fmla="*/ 2941372 w 3634099"/>
              <a:gd name="connsiteY18" fmla="*/ 637309 h 2757054"/>
              <a:gd name="connsiteX19" fmla="*/ 2996790 w 3634099"/>
              <a:gd name="connsiteY19" fmla="*/ 762000 h 2757054"/>
              <a:gd name="connsiteX20" fmla="*/ 3038353 w 3634099"/>
              <a:gd name="connsiteY20" fmla="*/ 789709 h 2757054"/>
              <a:gd name="connsiteX21" fmla="*/ 3052208 w 3634099"/>
              <a:gd name="connsiteY21" fmla="*/ 831272 h 2757054"/>
              <a:gd name="connsiteX22" fmla="*/ 3135335 w 3634099"/>
              <a:gd name="connsiteY22" fmla="*/ 955963 h 2757054"/>
              <a:gd name="connsiteX23" fmla="*/ 3163044 w 3634099"/>
              <a:gd name="connsiteY23" fmla="*/ 997527 h 2757054"/>
              <a:gd name="connsiteX24" fmla="*/ 3190753 w 3634099"/>
              <a:gd name="connsiteY24" fmla="*/ 1039090 h 2757054"/>
              <a:gd name="connsiteX25" fmla="*/ 3246172 w 3634099"/>
              <a:gd name="connsiteY25" fmla="*/ 1191490 h 2757054"/>
              <a:gd name="connsiteX26" fmla="*/ 3287735 w 3634099"/>
              <a:gd name="connsiteY26" fmla="*/ 1343890 h 2757054"/>
              <a:gd name="connsiteX27" fmla="*/ 3301590 w 3634099"/>
              <a:gd name="connsiteY27" fmla="*/ 1399309 h 2757054"/>
              <a:gd name="connsiteX28" fmla="*/ 3315444 w 3634099"/>
              <a:gd name="connsiteY28" fmla="*/ 1468581 h 2757054"/>
              <a:gd name="connsiteX29" fmla="*/ 3343153 w 3634099"/>
              <a:gd name="connsiteY29" fmla="*/ 1551709 h 2757054"/>
              <a:gd name="connsiteX30" fmla="*/ 3370863 w 3634099"/>
              <a:gd name="connsiteY30" fmla="*/ 1676400 h 2757054"/>
              <a:gd name="connsiteX31" fmla="*/ 3398572 w 3634099"/>
              <a:gd name="connsiteY31" fmla="*/ 1759527 h 2757054"/>
              <a:gd name="connsiteX32" fmla="*/ 3412426 w 3634099"/>
              <a:gd name="connsiteY32" fmla="*/ 1801090 h 2757054"/>
              <a:gd name="connsiteX33" fmla="*/ 3467844 w 3634099"/>
              <a:gd name="connsiteY33" fmla="*/ 1995054 h 2757054"/>
              <a:gd name="connsiteX34" fmla="*/ 3481699 w 3634099"/>
              <a:gd name="connsiteY34" fmla="*/ 2036618 h 2757054"/>
              <a:gd name="connsiteX35" fmla="*/ 3495553 w 3634099"/>
              <a:gd name="connsiteY35" fmla="*/ 2078181 h 2757054"/>
              <a:gd name="connsiteX36" fmla="*/ 3523263 w 3634099"/>
              <a:gd name="connsiteY36" fmla="*/ 2119745 h 2757054"/>
              <a:gd name="connsiteX37" fmla="*/ 3592535 w 3634099"/>
              <a:gd name="connsiteY37" fmla="*/ 2327563 h 2757054"/>
              <a:gd name="connsiteX38" fmla="*/ 3620244 w 3634099"/>
              <a:gd name="connsiteY38" fmla="*/ 2369127 h 2757054"/>
              <a:gd name="connsiteX39" fmla="*/ 3634099 w 3634099"/>
              <a:gd name="connsiteY39" fmla="*/ 2410690 h 2757054"/>
              <a:gd name="connsiteX40" fmla="*/ 3620244 w 3634099"/>
              <a:gd name="connsiteY40" fmla="*/ 2632363 h 2757054"/>
              <a:gd name="connsiteX41" fmla="*/ 3509408 w 3634099"/>
              <a:gd name="connsiteY41" fmla="*/ 2701636 h 2757054"/>
              <a:gd name="connsiteX42" fmla="*/ 3426281 w 3634099"/>
              <a:gd name="connsiteY42" fmla="*/ 2729345 h 2757054"/>
              <a:gd name="connsiteX43" fmla="*/ 3384717 w 3634099"/>
              <a:gd name="connsiteY43" fmla="*/ 2757054 h 2757054"/>
              <a:gd name="connsiteX44" fmla="*/ 2581153 w 3634099"/>
              <a:gd name="connsiteY44" fmla="*/ 2729345 h 2757054"/>
              <a:gd name="connsiteX45" fmla="*/ 2525735 w 3634099"/>
              <a:gd name="connsiteY45" fmla="*/ 2715490 h 2757054"/>
              <a:gd name="connsiteX46" fmla="*/ 2387190 w 3634099"/>
              <a:gd name="connsiteY46" fmla="*/ 2701636 h 2757054"/>
              <a:gd name="connsiteX47" fmla="*/ 2096244 w 3634099"/>
              <a:gd name="connsiteY47" fmla="*/ 2673927 h 2757054"/>
              <a:gd name="connsiteX48" fmla="*/ 2013117 w 3634099"/>
              <a:gd name="connsiteY48" fmla="*/ 2646218 h 2757054"/>
              <a:gd name="connsiteX49" fmla="*/ 1929990 w 3634099"/>
              <a:gd name="connsiteY49" fmla="*/ 2604654 h 2757054"/>
              <a:gd name="connsiteX50" fmla="*/ 1888426 w 3634099"/>
              <a:gd name="connsiteY50" fmla="*/ 2563090 h 2757054"/>
              <a:gd name="connsiteX51" fmla="*/ 1846863 w 3634099"/>
              <a:gd name="connsiteY51" fmla="*/ 2535381 h 2757054"/>
              <a:gd name="connsiteX52" fmla="*/ 1819153 w 3634099"/>
              <a:gd name="connsiteY52" fmla="*/ 2507672 h 2757054"/>
              <a:gd name="connsiteX53" fmla="*/ 1777590 w 3634099"/>
              <a:gd name="connsiteY53" fmla="*/ 2479963 h 2757054"/>
              <a:gd name="connsiteX54" fmla="*/ 1652899 w 3634099"/>
              <a:gd name="connsiteY54" fmla="*/ 2382981 h 2757054"/>
              <a:gd name="connsiteX55" fmla="*/ 1569772 w 3634099"/>
              <a:gd name="connsiteY55" fmla="*/ 2369127 h 2757054"/>
              <a:gd name="connsiteX56" fmla="*/ 1500499 w 3634099"/>
              <a:gd name="connsiteY56" fmla="*/ 2286000 h 2757054"/>
              <a:gd name="connsiteX57" fmla="*/ 1389663 w 3634099"/>
              <a:gd name="connsiteY57" fmla="*/ 2244436 h 2757054"/>
              <a:gd name="connsiteX58" fmla="*/ 1334244 w 3634099"/>
              <a:gd name="connsiteY58" fmla="*/ 2216727 h 2757054"/>
              <a:gd name="connsiteX59" fmla="*/ 1292681 w 3634099"/>
              <a:gd name="connsiteY59" fmla="*/ 2175163 h 2757054"/>
              <a:gd name="connsiteX60" fmla="*/ 1209553 w 3634099"/>
              <a:gd name="connsiteY60" fmla="*/ 2147454 h 2757054"/>
              <a:gd name="connsiteX61" fmla="*/ 1167990 w 3634099"/>
              <a:gd name="connsiteY61" fmla="*/ 2133600 h 2757054"/>
              <a:gd name="connsiteX62" fmla="*/ 1140281 w 3634099"/>
              <a:gd name="connsiteY62" fmla="*/ 2092036 h 2757054"/>
              <a:gd name="connsiteX63" fmla="*/ 1098717 w 3634099"/>
              <a:gd name="connsiteY63" fmla="*/ 2078181 h 2757054"/>
              <a:gd name="connsiteX64" fmla="*/ 1015590 w 3634099"/>
              <a:gd name="connsiteY64" fmla="*/ 2036618 h 2757054"/>
              <a:gd name="connsiteX65" fmla="*/ 974026 w 3634099"/>
              <a:gd name="connsiteY65" fmla="*/ 2008909 h 2757054"/>
              <a:gd name="connsiteX66" fmla="*/ 932463 w 3634099"/>
              <a:gd name="connsiteY66" fmla="*/ 1995054 h 2757054"/>
              <a:gd name="connsiteX67" fmla="*/ 904753 w 3634099"/>
              <a:gd name="connsiteY67" fmla="*/ 1967345 h 2757054"/>
              <a:gd name="connsiteX68" fmla="*/ 752353 w 3634099"/>
              <a:gd name="connsiteY68" fmla="*/ 1870363 h 2757054"/>
              <a:gd name="connsiteX69" fmla="*/ 683081 w 3634099"/>
              <a:gd name="connsiteY69" fmla="*/ 1828800 h 2757054"/>
              <a:gd name="connsiteX70" fmla="*/ 558390 w 3634099"/>
              <a:gd name="connsiteY70" fmla="*/ 1759527 h 2757054"/>
              <a:gd name="connsiteX71" fmla="*/ 516826 w 3634099"/>
              <a:gd name="connsiteY71" fmla="*/ 1731818 h 2757054"/>
              <a:gd name="connsiteX72" fmla="*/ 489117 w 3634099"/>
              <a:gd name="connsiteY72" fmla="*/ 1690254 h 2757054"/>
              <a:gd name="connsiteX73" fmla="*/ 405990 w 3634099"/>
              <a:gd name="connsiteY73" fmla="*/ 1634836 h 2757054"/>
              <a:gd name="connsiteX74" fmla="*/ 378281 w 3634099"/>
              <a:gd name="connsiteY74" fmla="*/ 1593272 h 2757054"/>
              <a:gd name="connsiteX75" fmla="*/ 336717 w 3634099"/>
              <a:gd name="connsiteY75" fmla="*/ 1565563 h 2757054"/>
              <a:gd name="connsiteX76" fmla="*/ 322863 w 3634099"/>
              <a:gd name="connsiteY76" fmla="*/ 1524000 h 2757054"/>
              <a:gd name="connsiteX77" fmla="*/ 295153 w 3634099"/>
              <a:gd name="connsiteY77" fmla="*/ 1496290 h 2757054"/>
              <a:gd name="connsiteX78" fmla="*/ 239735 w 3634099"/>
              <a:gd name="connsiteY78" fmla="*/ 1413163 h 2757054"/>
              <a:gd name="connsiteX79" fmla="*/ 212026 w 3634099"/>
              <a:gd name="connsiteY79" fmla="*/ 1371600 h 2757054"/>
              <a:gd name="connsiteX80" fmla="*/ 184317 w 3634099"/>
              <a:gd name="connsiteY80" fmla="*/ 1288472 h 2757054"/>
              <a:gd name="connsiteX81" fmla="*/ 170463 w 3634099"/>
              <a:gd name="connsiteY81" fmla="*/ 1233054 h 2757054"/>
              <a:gd name="connsiteX82" fmla="*/ 142753 w 3634099"/>
              <a:gd name="connsiteY82" fmla="*/ 1205345 h 2757054"/>
              <a:gd name="connsiteX83" fmla="*/ 73481 w 3634099"/>
              <a:gd name="connsiteY83" fmla="*/ 997527 h 2757054"/>
              <a:gd name="connsiteX84" fmla="*/ 45772 w 3634099"/>
              <a:gd name="connsiteY84" fmla="*/ 955963 h 2757054"/>
              <a:gd name="connsiteX85" fmla="*/ 31917 w 3634099"/>
              <a:gd name="connsiteY85" fmla="*/ 914400 h 2757054"/>
              <a:gd name="connsiteX86" fmla="*/ 18063 w 3634099"/>
              <a:gd name="connsiteY86" fmla="*/ 831272 h 2757054"/>
              <a:gd name="connsiteX87" fmla="*/ 4208 w 3634099"/>
              <a:gd name="connsiteY87" fmla="*/ 789709 h 2757054"/>
              <a:gd name="connsiteX88" fmla="*/ 31917 w 3634099"/>
              <a:gd name="connsiteY88" fmla="*/ 290945 h 2757054"/>
              <a:gd name="connsiteX89" fmla="*/ 45772 w 3634099"/>
              <a:gd name="connsiteY89" fmla="*/ 249381 h 2757054"/>
              <a:gd name="connsiteX90" fmla="*/ 73481 w 3634099"/>
              <a:gd name="connsiteY90" fmla="*/ 207818 h 2757054"/>
              <a:gd name="connsiteX91" fmla="*/ 45772 w 3634099"/>
              <a:gd name="connsiteY91" fmla="*/ 124690 h 27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34099" h="2757054">
                <a:moveTo>
                  <a:pt x="18063" y="69272"/>
                </a:moveTo>
                <a:cubicBezTo>
                  <a:pt x="50390" y="64654"/>
                  <a:pt x="83225" y="62761"/>
                  <a:pt x="115044" y="55418"/>
                </a:cubicBezTo>
                <a:cubicBezTo>
                  <a:pt x="143504" y="48850"/>
                  <a:pt x="170463" y="36946"/>
                  <a:pt x="198172" y="27709"/>
                </a:cubicBezTo>
                <a:cubicBezTo>
                  <a:pt x="257808" y="7830"/>
                  <a:pt x="225555" y="17399"/>
                  <a:pt x="295153" y="0"/>
                </a:cubicBezTo>
                <a:cubicBezTo>
                  <a:pt x="415226" y="4618"/>
                  <a:pt x="535418" y="6798"/>
                  <a:pt x="655372" y="13854"/>
                </a:cubicBezTo>
                <a:cubicBezTo>
                  <a:pt x="993450" y="33741"/>
                  <a:pt x="623536" y="16802"/>
                  <a:pt x="821626" y="41563"/>
                </a:cubicBezTo>
                <a:cubicBezTo>
                  <a:pt x="913734" y="53076"/>
                  <a:pt x="1006353" y="60036"/>
                  <a:pt x="1098717" y="69272"/>
                </a:cubicBezTo>
                <a:cubicBezTo>
                  <a:pt x="1420418" y="101442"/>
                  <a:pt x="1745262" y="78509"/>
                  <a:pt x="2068535" y="83127"/>
                </a:cubicBezTo>
                <a:cubicBezTo>
                  <a:pt x="2123509" y="88624"/>
                  <a:pt x="2242798" y="98583"/>
                  <a:pt x="2304063" y="110836"/>
                </a:cubicBezTo>
                <a:cubicBezTo>
                  <a:pt x="2318383" y="113700"/>
                  <a:pt x="2331772" y="120072"/>
                  <a:pt x="2345626" y="124690"/>
                </a:cubicBezTo>
                <a:cubicBezTo>
                  <a:pt x="2354862" y="133927"/>
                  <a:pt x="2362134" y="145679"/>
                  <a:pt x="2373335" y="152400"/>
                </a:cubicBezTo>
                <a:cubicBezTo>
                  <a:pt x="2387528" y="160916"/>
                  <a:pt x="2459971" y="177522"/>
                  <a:pt x="2470317" y="180109"/>
                </a:cubicBezTo>
                <a:lnTo>
                  <a:pt x="2553444" y="235527"/>
                </a:lnTo>
                <a:cubicBezTo>
                  <a:pt x="2712639" y="341657"/>
                  <a:pt x="2556141" y="282609"/>
                  <a:pt x="2664281" y="318654"/>
                </a:cubicBezTo>
                <a:cubicBezTo>
                  <a:pt x="2673517" y="332509"/>
                  <a:pt x="2680216" y="348444"/>
                  <a:pt x="2691990" y="360218"/>
                </a:cubicBezTo>
                <a:cubicBezTo>
                  <a:pt x="2746520" y="414749"/>
                  <a:pt x="2720133" y="360796"/>
                  <a:pt x="2761263" y="415636"/>
                </a:cubicBezTo>
                <a:cubicBezTo>
                  <a:pt x="2842083" y="523395"/>
                  <a:pt x="2780889" y="474902"/>
                  <a:pt x="2858244" y="526472"/>
                </a:cubicBezTo>
                <a:cubicBezTo>
                  <a:pt x="2869512" y="560276"/>
                  <a:pt x="2872951" y="582743"/>
                  <a:pt x="2899808" y="609600"/>
                </a:cubicBezTo>
                <a:cubicBezTo>
                  <a:pt x="2911582" y="621374"/>
                  <a:pt x="2927517" y="628073"/>
                  <a:pt x="2941372" y="637309"/>
                </a:cubicBezTo>
                <a:cubicBezTo>
                  <a:pt x="2955090" y="678464"/>
                  <a:pt x="2963857" y="729067"/>
                  <a:pt x="2996790" y="762000"/>
                </a:cubicBezTo>
                <a:cubicBezTo>
                  <a:pt x="3008564" y="773774"/>
                  <a:pt x="3024499" y="780473"/>
                  <a:pt x="3038353" y="789709"/>
                </a:cubicBezTo>
                <a:cubicBezTo>
                  <a:pt x="3042971" y="803563"/>
                  <a:pt x="3045116" y="818506"/>
                  <a:pt x="3052208" y="831272"/>
                </a:cubicBezTo>
                <a:cubicBezTo>
                  <a:pt x="3052217" y="831289"/>
                  <a:pt x="3121475" y="935173"/>
                  <a:pt x="3135335" y="955963"/>
                </a:cubicBezTo>
                <a:lnTo>
                  <a:pt x="3163044" y="997527"/>
                </a:lnTo>
                <a:lnTo>
                  <a:pt x="3190753" y="1039090"/>
                </a:lnTo>
                <a:cubicBezTo>
                  <a:pt x="3222502" y="1166081"/>
                  <a:pt x="3197338" y="1118240"/>
                  <a:pt x="3246172" y="1191490"/>
                </a:cubicBezTo>
                <a:cubicBezTo>
                  <a:pt x="3272068" y="1269183"/>
                  <a:pt x="3256483" y="1218884"/>
                  <a:pt x="3287735" y="1343890"/>
                </a:cubicBezTo>
                <a:cubicBezTo>
                  <a:pt x="3292353" y="1362363"/>
                  <a:pt x="3297856" y="1380637"/>
                  <a:pt x="3301590" y="1399309"/>
                </a:cubicBezTo>
                <a:cubicBezTo>
                  <a:pt x="3306208" y="1422400"/>
                  <a:pt x="3309248" y="1445863"/>
                  <a:pt x="3315444" y="1468581"/>
                </a:cubicBezTo>
                <a:cubicBezTo>
                  <a:pt x="3323129" y="1496760"/>
                  <a:pt x="3333917" y="1524000"/>
                  <a:pt x="3343153" y="1551709"/>
                </a:cubicBezTo>
                <a:cubicBezTo>
                  <a:pt x="3361818" y="1607705"/>
                  <a:pt x="3354388" y="1615993"/>
                  <a:pt x="3370863" y="1676400"/>
                </a:cubicBezTo>
                <a:cubicBezTo>
                  <a:pt x="3378548" y="1704579"/>
                  <a:pt x="3389336" y="1731818"/>
                  <a:pt x="3398572" y="1759527"/>
                </a:cubicBezTo>
                <a:cubicBezTo>
                  <a:pt x="3403190" y="1773381"/>
                  <a:pt x="3408884" y="1786922"/>
                  <a:pt x="3412426" y="1801090"/>
                </a:cubicBezTo>
                <a:cubicBezTo>
                  <a:pt x="3447218" y="1940258"/>
                  <a:pt x="3428093" y="1875802"/>
                  <a:pt x="3467844" y="1995054"/>
                </a:cubicBezTo>
                <a:lnTo>
                  <a:pt x="3481699" y="2036618"/>
                </a:lnTo>
                <a:cubicBezTo>
                  <a:pt x="3486317" y="2050472"/>
                  <a:pt x="3487452" y="2066030"/>
                  <a:pt x="3495553" y="2078181"/>
                </a:cubicBezTo>
                <a:lnTo>
                  <a:pt x="3523263" y="2119745"/>
                </a:lnTo>
                <a:lnTo>
                  <a:pt x="3592535" y="2327563"/>
                </a:lnTo>
                <a:cubicBezTo>
                  <a:pt x="3597800" y="2343360"/>
                  <a:pt x="3612797" y="2354234"/>
                  <a:pt x="3620244" y="2369127"/>
                </a:cubicBezTo>
                <a:cubicBezTo>
                  <a:pt x="3626775" y="2382189"/>
                  <a:pt x="3629481" y="2396836"/>
                  <a:pt x="3634099" y="2410690"/>
                </a:cubicBezTo>
                <a:cubicBezTo>
                  <a:pt x="3629481" y="2484581"/>
                  <a:pt x="3631791" y="2559234"/>
                  <a:pt x="3620244" y="2632363"/>
                </a:cubicBezTo>
                <a:cubicBezTo>
                  <a:pt x="3611706" y="2686439"/>
                  <a:pt x="3546285" y="2689344"/>
                  <a:pt x="3509408" y="2701636"/>
                </a:cubicBezTo>
                <a:lnTo>
                  <a:pt x="3426281" y="2729345"/>
                </a:lnTo>
                <a:cubicBezTo>
                  <a:pt x="3410484" y="2734611"/>
                  <a:pt x="3398572" y="2747818"/>
                  <a:pt x="3384717" y="2757054"/>
                </a:cubicBezTo>
                <a:cubicBezTo>
                  <a:pt x="3265222" y="2753990"/>
                  <a:pt x="2776233" y="2746309"/>
                  <a:pt x="2581153" y="2729345"/>
                </a:cubicBezTo>
                <a:cubicBezTo>
                  <a:pt x="2562183" y="2727695"/>
                  <a:pt x="2544585" y="2718183"/>
                  <a:pt x="2525735" y="2715490"/>
                </a:cubicBezTo>
                <a:cubicBezTo>
                  <a:pt x="2479789" y="2708926"/>
                  <a:pt x="2433347" y="2706495"/>
                  <a:pt x="2387190" y="2701636"/>
                </a:cubicBezTo>
                <a:cubicBezTo>
                  <a:pt x="2159215" y="2677639"/>
                  <a:pt x="2368021" y="2696574"/>
                  <a:pt x="2096244" y="2673927"/>
                </a:cubicBezTo>
                <a:lnTo>
                  <a:pt x="2013117" y="2646218"/>
                </a:lnTo>
                <a:cubicBezTo>
                  <a:pt x="1971461" y="2632332"/>
                  <a:pt x="1965799" y="2634495"/>
                  <a:pt x="1929990" y="2604654"/>
                </a:cubicBezTo>
                <a:cubicBezTo>
                  <a:pt x="1914938" y="2592111"/>
                  <a:pt x="1903478" y="2575633"/>
                  <a:pt x="1888426" y="2563090"/>
                </a:cubicBezTo>
                <a:cubicBezTo>
                  <a:pt x="1875634" y="2552430"/>
                  <a:pt x="1859865" y="2545783"/>
                  <a:pt x="1846863" y="2535381"/>
                </a:cubicBezTo>
                <a:cubicBezTo>
                  <a:pt x="1836663" y="2527221"/>
                  <a:pt x="1829353" y="2515832"/>
                  <a:pt x="1819153" y="2507672"/>
                </a:cubicBezTo>
                <a:cubicBezTo>
                  <a:pt x="1806151" y="2497270"/>
                  <a:pt x="1790382" y="2490623"/>
                  <a:pt x="1777590" y="2479963"/>
                </a:cubicBezTo>
                <a:cubicBezTo>
                  <a:pt x="1740077" y="2448702"/>
                  <a:pt x="1705418" y="2391734"/>
                  <a:pt x="1652899" y="2382981"/>
                </a:cubicBezTo>
                <a:lnTo>
                  <a:pt x="1569772" y="2369127"/>
                </a:lnTo>
                <a:cubicBezTo>
                  <a:pt x="1425999" y="2273279"/>
                  <a:pt x="1641114" y="2426617"/>
                  <a:pt x="1500499" y="2286000"/>
                </a:cubicBezTo>
                <a:cubicBezTo>
                  <a:pt x="1476347" y="2261848"/>
                  <a:pt x="1420590" y="2252168"/>
                  <a:pt x="1389663" y="2244436"/>
                </a:cubicBezTo>
                <a:cubicBezTo>
                  <a:pt x="1371190" y="2235200"/>
                  <a:pt x="1351050" y="2228732"/>
                  <a:pt x="1334244" y="2216727"/>
                </a:cubicBezTo>
                <a:cubicBezTo>
                  <a:pt x="1318300" y="2205339"/>
                  <a:pt x="1309809" y="2184678"/>
                  <a:pt x="1292681" y="2175163"/>
                </a:cubicBezTo>
                <a:cubicBezTo>
                  <a:pt x="1267148" y="2160978"/>
                  <a:pt x="1237262" y="2156690"/>
                  <a:pt x="1209553" y="2147454"/>
                </a:cubicBezTo>
                <a:lnTo>
                  <a:pt x="1167990" y="2133600"/>
                </a:lnTo>
                <a:cubicBezTo>
                  <a:pt x="1158754" y="2119745"/>
                  <a:pt x="1153283" y="2102438"/>
                  <a:pt x="1140281" y="2092036"/>
                </a:cubicBezTo>
                <a:cubicBezTo>
                  <a:pt x="1128877" y="2082913"/>
                  <a:pt x="1111779" y="2084712"/>
                  <a:pt x="1098717" y="2078181"/>
                </a:cubicBezTo>
                <a:cubicBezTo>
                  <a:pt x="991292" y="2024469"/>
                  <a:pt x="1120055" y="2071439"/>
                  <a:pt x="1015590" y="2036618"/>
                </a:cubicBezTo>
                <a:cubicBezTo>
                  <a:pt x="1001735" y="2027382"/>
                  <a:pt x="988919" y="2016356"/>
                  <a:pt x="974026" y="2008909"/>
                </a:cubicBezTo>
                <a:cubicBezTo>
                  <a:pt x="960964" y="2002378"/>
                  <a:pt x="944986" y="2002568"/>
                  <a:pt x="932463" y="1995054"/>
                </a:cubicBezTo>
                <a:cubicBezTo>
                  <a:pt x="921262" y="1988333"/>
                  <a:pt x="915203" y="1975182"/>
                  <a:pt x="904753" y="1967345"/>
                </a:cubicBezTo>
                <a:cubicBezTo>
                  <a:pt x="857850" y="1932168"/>
                  <a:pt x="802774" y="1900615"/>
                  <a:pt x="752353" y="1870363"/>
                </a:cubicBezTo>
                <a:cubicBezTo>
                  <a:pt x="729262" y="1856509"/>
                  <a:pt x="708627" y="1837316"/>
                  <a:pt x="683081" y="1828800"/>
                </a:cubicBezTo>
                <a:cubicBezTo>
                  <a:pt x="609924" y="1804414"/>
                  <a:pt x="653669" y="1823046"/>
                  <a:pt x="558390" y="1759527"/>
                </a:cubicBezTo>
                <a:lnTo>
                  <a:pt x="516826" y="1731818"/>
                </a:lnTo>
                <a:cubicBezTo>
                  <a:pt x="507590" y="1717963"/>
                  <a:pt x="501648" y="1701219"/>
                  <a:pt x="489117" y="1690254"/>
                </a:cubicBezTo>
                <a:cubicBezTo>
                  <a:pt x="464055" y="1668324"/>
                  <a:pt x="405990" y="1634836"/>
                  <a:pt x="405990" y="1634836"/>
                </a:cubicBezTo>
                <a:cubicBezTo>
                  <a:pt x="396754" y="1620981"/>
                  <a:pt x="390055" y="1605046"/>
                  <a:pt x="378281" y="1593272"/>
                </a:cubicBezTo>
                <a:cubicBezTo>
                  <a:pt x="366507" y="1581498"/>
                  <a:pt x="347119" y="1578565"/>
                  <a:pt x="336717" y="1565563"/>
                </a:cubicBezTo>
                <a:cubicBezTo>
                  <a:pt x="327594" y="1554159"/>
                  <a:pt x="330377" y="1536523"/>
                  <a:pt x="322863" y="1524000"/>
                </a:cubicBezTo>
                <a:cubicBezTo>
                  <a:pt x="316142" y="1512799"/>
                  <a:pt x="302991" y="1506740"/>
                  <a:pt x="295153" y="1496290"/>
                </a:cubicBezTo>
                <a:cubicBezTo>
                  <a:pt x="275172" y="1469648"/>
                  <a:pt x="258208" y="1440872"/>
                  <a:pt x="239735" y="1413163"/>
                </a:cubicBezTo>
                <a:lnTo>
                  <a:pt x="212026" y="1371600"/>
                </a:lnTo>
                <a:cubicBezTo>
                  <a:pt x="202790" y="1343891"/>
                  <a:pt x="191401" y="1316808"/>
                  <a:pt x="184317" y="1288472"/>
                </a:cubicBezTo>
                <a:cubicBezTo>
                  <a:pt x="179699" y="1269999"/>
                  <a:pt x="178979" y="1250085"/>
                  <a:pt x="170463" y="1233054"/>
                </a:cubicBezTo>
                <a:cubicBezTo>
                  <a:pt x="164621" y="1221371"/>
                  <a:pt x="151990" y="1214581"/>
                  <a:pt x="142753" y="1205345"/>
                </a:cubicBezTo>
                <a:lnTo>
                  <a:pt x="73481" y="997527"/>
                </a:lnTo>
                <a:cubicBezTo>
                  <a:pt x="68216" y="981730"/>
                  <a:pt x="53219" y="970856"/>
                  <a:pt x="45772" y="955963"/>
                </a:cubicBezTo>
                <a:cubicBezTo>
                  <a:pt x="39241" y="942901"/>
                  <a:pt x="36535" y="928254"/>
                  <a:pt x="31917" y="914400"/>
                </a:cubicBezTo>
                <a:cubicBezTo>
                  <a:pt x="27299" y="886691"/>
                  <a:pt x="24157" y="858695"/>
                  <a:pt x="18063" y="831272"/>
                </a:cubicBezTo>
                <a:cubicBezTo>
                  <a:pt x="14895" y="817016"/>
                  <a:pt x="4208" y="804313"/>
                  <a:pt x="4208" y="789709"/>
                </a:cubicBezTo>
                <a:cubicBezTo>
                  <a:pt x="4208" y="570963"/>
                  <a:pt x="-15935" y="458427"/>
                  <a:pt x="31917" y="290945"/>
                </a:cubicBezTo>
                <a:cubicBezTo>
                  <a:pt x="35929" y="276903"/>
                  <a:pt x="39241" y="262443"/>
                  <a:pt x="45772" y="249381"/>
                </a:cubicBezTo>
                <a:cubicBezTo>
                  <a:pt x="53219" y="234488"/>
                  <a:pt x="64245" y="221672"/>
                  <a:pt x="73481" y="207818"/>
                </a:cubicBezTo>
                <a:lnTo>
                  <a:pt x="45772" y="124690"/>
                </a:lnTo>
              </a:path>
            </a:pathLst>
          </a:cu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dirty="0">
              <a:solidFill>
                <a:srgbClr val="000000"/>
              </a:solidFill>
            </a:endParaRPr>
          </a:p>
        </p:txBody>
      </p:sp>
      <p:sp>
        <p:nvSpPr>
          <p:cNvPr id="66" name="Freeform 65"/>
          <p:cNvSpPr/>
          <p:nvPr/>
        </p:nvSpPr>
        <p:spPr>
          <a:xfrm rot="209637">
            <a:off x="3662363" y="2373313"/>
            <a:ext cx="3271837" cy="2605087"/>
          </a:xfrm>
          <a:custGeom>
            <a:avLst/>
            <a:gdLst>
              <a:gd name="connsiteX0" fmla="*/ 235689 w 3796307"/>
              <a:gd name="connsiteY0" fmla="*/ 2937164 h 2937164"/>
              <a:gd name="connsiteX1" fmla="*/ 180271 w 3796307"/>
              <a:gd name="connsiteY1" fmla="*/ 2867891 h 2937164"/>
              <a:gd name="connsiteX2" fmla="*/ 124853 w 3796307"/>
              <a:gd name="connsiteY2" fmla="*/ 2770909 h 2937164"/>
              <a:gd name="connsiteX3" fmla="*/ 55580 w 3796307"/>
              <a:gd name="connsiteY3" fmla="*/ 2701636 h 2937164"/>
              <a:gd name="connsiteX4" fmla="*/ 41725 w 3796307"/>
              <a:gd name="connsiteY4" fmla="*/ 2646218 h 2937164"/>
              <a:gd name="connsiteX5" fmla="*/ 14016 w 3796307"/>
              <a:gd name="connsiteY5" fmla="*/ 2604655 h 2937164"/>
              <a:gd name="connsiteX6" fmla="*/ 162 w 3796307"/>
              <a:gd name="connsiteY6" fmla="*/ 2563091 h 2937164"/>
              <a:gd name="connsiteX7" fmla="*/ 83289 w 3796307"/>
              <a:gd name="connsiteY7" fmla="*/ 2396836 h 2937164"/>
              <a:gd name="connsiteX8" fmla="*/ 110998 w 3796307"/>
              <a:gd name="connsiteY8" fmla="*/ 2355273 h 2937164"/>
              <a:gd name="connsiteX9" fmla="*/ 138707 w 3796307"/>
              <a:gd name="connsiteY9" fmla="*/ 2272145 h 2937164"/>
              <a:gd name="connsiteX10" fmla="*/ 180271 w 3796307"/>
              <a:gd name="connsiteY10" fmla="*/ 2189018 h 2937164"/>
              <a:gd name="connsiteX11" fmla="*/ 207980 w 3796307"/>
              <a:gd name="connsiteY11" fmla="*/ 2105891 h 2937164"/>
              <a:gd name="connsiteX12" fmla="*/ 249543 w 3796307"/>
              <a:gd name="connsiteY12" fmla="*/ 2022764 h 2937164"/>
              <a:gd name="connsiteX13" fmla="*/ 304962 w 3796307"/>
              <a:gd name="connsiteY13" fmla="*/ 1967345 h 2937164"/>
              <a:gd name="connsiteX14" fmla="*/ 388089 w 3796307"/>
              <a:gd name="connsiteY14" fmla="*/ 1717964 h 2937164"/>
              <a:gd name="connsiteX15" fmla="*/ 429653 w 3796307"/>
              <a:gd name="connsiteY15" fmla="*/ 1593273 h 2937164"/>
              <a:gd name="connsiteX16" fmla="*/ 471216 w 3796307"/>
              <a:gd name="connsiteY16" fmla="*/ 1551709 h 2937164"/>
              <a:gd name="connsiteX17" fmla="*/ 485071 w 3796307"/>
              <a:gd name="connsiteY17" fmla="*/ 1496291 h 2937164"/>
              <a:gd name="connsiteX18" fmla="*/ 540489 w 3796307"/>
              <a:gd name="connsiteY18" fmla="*/ 1399309 h 2937164"/>
              <a:gd name="connsiteX19" fmla="*/ 568198 w 3796307"/>
              <a:gd name="connsiteY19" fmla="*/ 1302327 h 2937164"/>
              <a:gd name="connsiteX20" fmla="*/ 609762 w 3796307"/>
              <a:gd name="connsiteY20" fmla="*/ 1288473 h 2937164"/>
              <a:gd name="connsiteX21" fmla="*/ 679034 w 3796307"/>
              <a:gd name="connsiteY21" fmla="*/ 1149927 h 2937164"/>
              <a:gd name="connsiteX22" fmla="*/ 692889 w 3796307"/>
              <a:gd name="connsiteY22" fmla="*/ 1108364 h 2937164"/>
              <a:gd name="connsiteX23" fmla="*/ 706743 w 3796307"/>
              <a:gd name="connsiteY23" fmla="*/ 1052945 h 2937164"/>
              <a:gd name="connsiteX24" fmla="*/ 734453 w 3796307"/>
              <a:gd name="connsiteY24" fmla="*/ 1011382 h 2937164"/>
              <a:gd name="connsiteX25" fmla="*/ 762162 w 3796307"/>
              <a:gd name="connsiteY25" fmla="*/ 955964 h 2937164"/>
              <a:gd name="connsiteX26" fmla="*/ 803725 w 3796307"/>
              <a:gd name="connsiteY26" fmla="*/ 928255 h 2937164"/>
              <a:gd name="connsiteX27" fmla="*/ 831434 w 3796307"/>
              <a:gd name="connsiteY27" fmla="*/ 817418 h 2937164"/>
              <a:gd name="connsiteX28" fmla="*/ 845289 w 3796307"/>
              <a:gd name="connsiteY28" fmla="*/ 748145 h 2937164"/>
              <a:gd name="connsiteX29" fmla="*/ 886853 w 3796307"/>
              <a:gd name="connsiteY29" fmla="*/ 734291 h 2937164"/>
              <a:gd name="connsiteX30" fmla="*/ 914562 w 3796307"/>
              <a:gd name="connsiteY30" fmla="*/ 637309 h 2937164"/>
              <a:gd name="connsiteX31" fmla="*/ 928416 w 3796307"/>
              <a:gd name="connsiteY31" fmla="*/ 568036 h 2937164"/>
              <a:gd name="connsiteX32" fmla="*/ 983834 w 3796307"/>
              <a:gd name="connsiteY32" fmla="*/ 484909 h 2937164"/>
              <a:gd name="connsiteX33" fmla="*/ 1025398 w 3796307"/>
              <a:gd name="connsiteY33" fmla="*/ 360218 h 2937164"/>
              <a:gd name="connsiteX34" fmla="*/ 1066962 w 3796307"/>
              <a:gd name="connsiteY34" fmla="*/ 249382 h 2937164"/>
              <a:gd name="connsiteX35" fmla="*/ 1163943 w 3796307"/>
              <a:gd name="connsiteY35" fmla="*/ 152400 h 2937164"/>
              <a:gd name="connsiteX36" fmla="*/ 1191653 w 3796307"/>
              <a:gd name="connsiteY36" fmla="*/ 124691 h 2937164"/>
              <a:gd name="connsiteX37" fmla="*/ 1274780 w 3796307"/>
              <a:gd name="connsiteY37" fmla="*/ 96982 h 2937164"/>
              <a:gd name="connsiteX38" fmla="*/ 1330198 w 3796307"/>
              <a:gd name="connsiteY38" fmla="*/ 69273 h 2937164"/>
              <a:gd name="connsiteX39" fmla="*/ 1676562 w 3796307"/>
              <a:gd name="connsiteY39" fmla="*/ 83127 h 2937164"/>
              <a:gd name="connsiteX40" fmla="*/ 1856671 w 3796307"/>
              <a:gd name="connsiteY40" fmla="*/ 96982 h 2937164"/>
              <a:gd name="connsiteX41" fmla="*/ 2022925 w 3796307"/>
              <a:gd name="connsiteY41" fmla="*/ 83127 h 2937164"/>
              <a:gd name="connsiteX42" fmla="*/ 2064489 w 3796307"/>
              <a:gd name="connsiteY42" fmla="*/ 69273 h 2937164"/>
              <a:gd name="connsiteX43" fmla="*/ 2092198 w 3796307"/>
              <a:gd name="connsiteY43" fmla="*/ 27709 h 2937164"/>
              <a:gd name="connsiteX44" fmla="*/ 2175325 w 3796307"/>
              <a:gd name="connsiteY44" fmla="*/ 0 h 2937164"/>
              <a:gd name="connsiteX45" fmla="*/ 2286162 w 3796307"/>
              <a:gd name="connsiteY45" fmla="*/ 13855 h 2937164"/>
              <a:gd name="connsiteX46" fmla="*/ 2424707 w 3796307"/>
              <a:gd name="connsiteY46" fmla="*/ 55418 h 2937164"/>
              <a:gd name="connsiteX47" fmla="*/ 2660234 w 3796307"/>
              <a:gd name="connsiteY47" fmla="*/ 69273 h 2937164"/>
              <a:gd name="connsiteX48" fmla="*/ 3020453 w 3796307"/>
              <a:gd name="connsiteY48" fmla="*/ 55418 h 2937164"/>
              <a:gd name="connsiteX49" fmla="*/ 3075871 w 3796307"/>
              <a:gd name="connsiteY49" fmla="*/ 41564 h 2937164"/>
              <a:gd name="connsiteX50" fmla="*/ 3172853 w 3796307"/>
              <a:gd name="connsiteY50" fmla="*/ 27709 h 2937164"/>
              <a:gd name="connsiteX51" fmla="*/ 3574634 w 3796307"/>
              <a:gd name="connsiteY51" fmla="*/ 55418 h 2937164"/>
              <a:gd name="connsiteX52" fmla="*/ 3630053 w 3796307"/>
              <a:gd name="connsiteY52" fmla="*/ 69273 h 2937164"/>
              <a:gd name="connsiteX53" fmla="*/ 3699325 w 3796307"/>
              <a:gd name="connsiteY53" fmla="*/ 138545 h 2937164"/>
              <a:gd name="connsiteX54" fmla="*/ 3754743 w 3796307"/>
              <a:gd name="connsiteY54" fmla="*/ 207818 h 2937164"/>
              <a:gd name="connsiteX55" fmla="*/ 3796307 w 3796307"/>
              <a:gd name="connsiteY55" fmla="*/ 346364 h 2937164"/>
              <a:gd name="connsiteX56" fmla="*/ 3768598 w 3796307"/>
              <a:gd name="connsiteY56" fmla="*/ 831273 h 2937164"/>
              <a:gd name="connsiteX57" fmla="*/ 3754743 w 3796307"/>
              <a:gd name="connsiteY57" fmla="*/ 900545 h 2937164"/>
              <a:gd name="connsiteX58" fmla="*/ 3727034 w 3796307"/>
              <a:gd name="connsiteY58" fmla="*/ 1052945 h 2937164"/>
              <a:gd name="connsiteX59" fmla="*/ 3699325 w 3796307"/>
              <a:gd name="connsiteY59" fmla="*/ 1163782 h 2937164"/>
              <a:gd name="connsiteX60" fmla="*/ 3685471 w 3796307"/>
              <a:gd name="connsiteY60" fmla="*/ 1205345 h 2937164"/>
              <a:gd name="connsiteX61" fmla="*/ 3671616 w 3796307"/>
              <a:gd name="connsiteY61" fmla="*/ 1288473 h 2937164"/>
              <a:gd name="connsiteX62" fmla="*/ 3630053 w 3796307"/>
              <a:gd name="connsiteY62" fmla="*/ 1427018 h 2937164"/>
              <a:gd name="connsiteX63" fmla="*/ 3616198 w 3796307"/>
              <a:gd name="connsiteY63" fmla="*/ 1468582 h 2937164"/>
              <a:gd name="connsiteX64" fmla="*/ 3588489 w 3796307"/>
              <a:gd name="connsiteY64" fmla="*/ 1510145 h 2937164"/>
              <a:gd name="connsiteX65" fmla="*/ 3560780 w 3796307"/>
              <a:gd name="connsiteY65" fmla="*/ 1620982 h 2937164"/>
              <a:gd name="connsiteX66" fmla="*/ 3546925 w 3796307"/>
              <a:gd name="connsiteY66" fmla="*/ 1662545 h 2937164"/>
              <a:gd name="connsiteX67" fmla="*/ 3519216 w 3796307"/>
              <a:gd name="connsiteY67" fmla="*/ 1704109 h 2937164"/>
              <a:gd name="connsiteX68" fmla="*/ 3463798 w 3796307"/>
              <a:gd name="connsiteY68" fmla="*/ 1870364 h 2937164"/>
              <a:gd name="connsiteX69" fmla="*/ 3449943 w 3796307"/>
              <a:gd name="connsiteY69" fmla="*/ 1911927 h 2937164"/>
              <a:gd name="connsiteX70" fmla="*/ 3394525 w 3796307"/>
              <a:gd name="connsiteY70" fmla="*/ 1995055 h 2937164"/>
              <a:gd name="connsiteX71" fmla="*/ 3311398 w 3796307"/>
              <a:gd name="connsiteY71" fmla="*/ 2050473 h 2937164"/>
              <a:gd name="connsiteX72" fmla="*/ 3297543 w 3796307"/>
              <a:gd name="connsiteY72" fmla="*/ 2092036 h 2937164"/>
              <a:gd name="connsiteX73" fmla="*/ 3255980 w 3796307"/>
              <a:gd name="connsiteY73" fmla="*/ 2119745 h 2937164"/>
              <a:gd name="connsiteX74" fmla="*/ 3228271 w 3796307"/>
              <a:gd name="connsiteY74" fmla="*/ 2147455 h 2937164"/>
              <a:gd name="connsiteX75" fmla="*/ 3145143 w 3796307"/>
              <a:gd name="connsiteY75" fmla="*/ 2202873 h 2937164"/>
              <a:gd name="connsiteX76" fmla="*/ 3103580 w 3796307"/>
              <a:gd name="connsiteY76" fmla="*/ 2230582 h 2937164"/>
              <a:gd name="connsiteX77" fmla="*/ 3020453 w 3796307"/>
              <a:gd name="connsiteY77" fmla="*/ 2258291 h 2937164"/>
              <a:gd name="connsiteX78" fmla="*/ 2965034 w 3796307"/>
              <a:gd name="connsiteY78" fmla="*/ 2272145 h 2937164"/>
              <a:gd name="connsiteX79" fmla="*/ 2881907 w 3796307"/>
              <a:gd name="connsiteY79" fmla="*/ 2299855 h 2937164"/>
              <a:gd name="connsiteX80" fmla="*/ 2757216 w 3796307"/>
              <a:gd name="connsiteY80" fmla="*/ 2327564 h 2937164"/>
              <a:gd name="connsiteX81" fmla="*/ 2674089 w 3796307"/>
              <a:gd name="connsiteY81" fmla="*/ 2355273 h 2937164"/>
              <a:gd name="connsiteX82" fmla="*/ 2632525 w 3796307"/>
              <a:gd name="connsiteY82" fmla="*/ 2369127 h 2937164"/>
              <a:gd name="connsiteX83" fmla="*/ 2535543 w 3796307"/>
              <a:gd name="connsiteY83" fmla="*/ 2438400 h 2937164"/>
              <a:gd name="connsiteX84" fmla="*/ 2438562 w 3796307"/>
              <a:gd name="connsiteY84" fmla="*/ 2466109 h 2937164"/>
              <a:gd name="connsiteX85" fmla="*/ 2355434 w 3796307"/>
              <a:gd name="connsiteY85" fmla="*/ 2507673 h 2937164"/>
              <a:gd name="connsiteX86" fmla="*/ 2313871 w 3796307"/>
              <a:gd name="connsiteY86" fmla="*/ 2535382 h 2937164"/>
              <a:gd name="connsiteX87" fmla="*/ 2216889 w 3796307"/>
              <a:gd name="connsiteY87" fmla="*/ 2563091 h 2937164"/>
              <a:gd name="connsiteX88" fmla="*/ 2133762 w 3796307"/>
              <a:gd name="connsiteY88" fmla="*/ 2590800 h 2937164"/>
              <a:gd name="connsiteX89" fmla="*/ 2092198 w 3796307"/>
              <a:gd name="connsiteY89" fmla="*/ 2604655 h 2937164"/>
              <a:gd name="connsiteX90" fmla="*/ 2036780 w 3796307"/>
              <a:gd name="connsiteY90" fmla="*/ 2632364 h 2937164"/>
              <a:gd name="connsiteX91" fmla="*/ 1967507 w 3796307"/>
              <a:gd name="connsiteY91" fmla="*/ 2646218 h 2937164"/>
              <a:gd name="connsiteX92" fmla="*/ 1884380 w 3796307"/>
              <a:gd name="connsiteY92" fmla="*/ 2673927 h 2937164"/>
              <a:gd name="connsiteX93" fmla="*/ 1842816 w 3796307"/>
              <a:gd name="connsiteY93" fmla="*/ 2687782 h 2937164"/>
              <a:gd name="connsiteX94" fmla="*/ 1690416 w 3796307"/>
              <a:gd name="connsiteY94" fmla="*/ 2715491 h 2937164"/>
              <a:gd name="connsiteX95" fmla="*/ 1607289 w 3796307"/>
              <a:gd name="connsiteY95" fmla="*/ 2729345 h 2937164"/>
              <a:gd name="connsiteX96" fmla="*/ 1551871 w 3796307"/>
              <a:gd name="connsiteY96" fmla="*/ 2743200 h 2937164"/>
              <a:gd name="connsiteX97" fmla="*/ 1399471 w 3796307"/>
              <a:gd name="connsiteY97" fmla="*/ 2770909 h 2937164"/>
              <a:gd name="connsiteX98" fmla="*/ 1205507 w 3796307"/>
              <a:gd name="connsiteY98" fmla="*/ 2798618 h 2937164"/>
              <a:gd name="connsiteX99" fmla="*/ 1163943 w 3796307"/>
              <a:gd name="connsiteY99" fmla="*/ 2812473 h 2937164"/>
              <a:gd name="connsiteX100" fmla="*/ 1025398 w 3796307"/>
              <a:gd name="connsiteY100" fmla="*/ 2840182 h 2937164"/>
              <a:gd name="connsiteX101" fmla="*/ 942271 w 3796307"/>
              <a:gd name="connsiteY101" fmla="*/ 2867891 h 2937164"/>
              <a:gd name="connsiteX102" fmla="*/ 900707 w 3796307"/>
              <a:gd name="connsiteY102" fmla="*/ 2881745 h 2937164"/>
              <a:gd name="connsiteX103" fmla="*/ 748307 w 3796307"/>
              <a:gd name="connsiteY103" fmla="*/ 2909455 h 2937164"/>
              <a:gd name="connsiteX104" fmla="*/ 429653 w 3796307"/>
              <a:gd name="connsiteY104" fmla="*/ 2895600 h 2937164"/>
              <a:gd name="connsiteX105" fmla="*/ 346525 w 3796307"/>
              <a:gd name="connsiteY105" fmla="*/ 2867891 h 2937164"/>
              <a:gd name="connsiteX106" fmla="*/ 263398 w 3796307"/>
              <a:gd name="connsiteY106" fmla="*/ 2840182 h 2937164"/>
              <a:gd name="connsiteX107" fmla="*/ 152562 w 3796307"/>
              <a:gd name="connsiteY107" fmla="*/ 2812473 h 2937164"/>
              <a:gd name="connsiteX108" fmla="*/ 138707 w 3796307"/>
              <a:gd name="connsiteY108" fmla="*/ 2784764 h 293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796307" h="2937164">
                <a:moveTo>
                  <a:pt x="235689" y="2937164"/>
                </a:moveTo>
                <a:cubicBezTo>
                  <a:pt x="217216" y="2914073"/>
                  <a:pt x="194632" y="2893741"/>
                  <a:pt x="180271" y="2867891"/>
                </a:cubicBezTo>
                <a:cubicBezTo>
                  <a:pt x="110495" y="2742295"/>
                  <a:pt x="232532" y="2878590"/>
                  <a:pt x="124853" y="2770909"/>
                </a:cubicBezTo>
                <a:cubicBezTo>
                  <a:pt x="87906" y="2623128"/>
                  <a:pt x="147944" y="2794000"/>
                  <a:pt x="55580" y="2701636"/>
                </a:cubicBezTo>
                <a:cubicBezTo>
                  <a:pt x="42116" y="2688172"/>
                  <a:pt x="49226" y="2663720"/>
                  <a:pt x="41725" y="2646218"/>
                </a:cubicBezTo>
                <a:cubicBezTo>
                  <a:pt x="35166" y="2630913"/>
                  <a:pt x="23252" y="2618509"/>
                  <a:pt x="14016" y="2604655"/>
                </a:cubicBezTo>
                <a:cubicBezTo>
                  <a:pt x="9398" y="2590800"/>
                  <a:pt x="-1451" y="2577606"/>
                  <a:pt x="162" y="2563091"/>
                </a:cubicBezTo>
                <a:cubicBezTo>
                  <a:pt x="7810" y="2494259"/>
                  <a:pt x="46550" y="2451945"/>
                  <a:pt x="83289" y="2396836"/>
                </a:cubicBezTo>
                <a:lnTo>
                  <a:pt x="110998" y="2355273"/>
                </a:lnTo>
                <a:cubicBezTo>
                  <a:pt x="127200" y="2330970"/>
                  <a:pt x="129470" y="2299854"/>
                  <a:pt x="138707" y="2272145"/>
                </a:cubicBezTo>
                <a:cubicBezTo>
                  <a:pt x="157826" y="2214788"/>
                  <a:pt x="144463" y="2242731"/>
                  <a:pt x="180271" y="2189018"/>
                </a:cubicBezTo>
                <a:lnTo>
                  <a:pt x="207980" y="2105891"/>
                </a:lnTo>
                <a:cubicBezTo>
                  <a:pt x="221390" y="2065660"/>
                  <a:pt x="220242" y="2056948"/>
                  <a:pt x="249543" y="2022764"/>
                </a:cubicBezTo>
                <a:cubicBezTo>
                  <a:pt x="266545" y="2002929"/>
                  <a:pt x="304962" y="1967345"/>
                  <a:pt x="304962" y="1967345"/>
                </a:cubicBezTo>
                <a:lnTo>
                  <a:pt x="388089" y="1717964"/>
                </a:lnTo>
                <a:lnTo>
                  <a:pt x="429653" y="1593273"/>
                </a:lnTo>
                <a:cubicBezTo>
                  <a:pt x="435849" y="1574685"/>
                  <a:pt x="457362" y="1565564"/>
                  <a:pt x="471216" y="1551709"/>
                </a:cubicBezTo>
                <a:cubicBezTo>
                  <a:pt x="475834" y="1533236"/>
                  <a:pt x="478385" y="1514120"/>
                  <a:pt x="485071" y="1496291"/>
                </a:cubicBezTo>
                <a:cubicBezTo>
                  <a:pt x="500138" y="1456113"/>
                  <a:pt x="517520" y="1433763"/>
                  <a:pt x="540489" y="1399309"/>
                </a:cubicBezTo>
                <a:cubicBezTo>
                  <a:pt x="540609" y="1398827"/>
                  <a:pt x="561571" y="1308953"/>
                  <a:pt x="568198" y="1302327"/>
                </a:cubicBezTo>
                <a:cubicBezTo>
                  <a:pt x="578525" y="1292000"/>
                  <a:pt x="595907" y="1293091"/>
                  <a:pt x="609762" y="1288473"/>
                </a:cubicBezTo>
                <a:cubicBezTo>
                  <a:pt x="632853" y="1242291"/>
                  <a:pt x="662706" y="1198910"/>
                  <a:pt x="679034" y="1149927"/>
                </a:cubicBezTo>
                <a:cubicBezTo>
                  <a:pt x="683652" y="1136073"/>
                  <a:pt x="688877" y="1122406"/>
                  <a:pt x="692889" y="1108364"/>
                </a:cubicBezTo>
                <a:cubicBezTo>
                  <a:pt x="698120" y="1090055"/>
                  <a:pt x="699242" y="1070447"/>
                  <a:pt x="706743" y="1052945"/>
                </a:cubicBezTo>
                <a:cubicBezTo>
                  <a:pt x="713302" y="1037640"/>
                  <a:pt x="726192" y="1025839"/>
                  <a:pt x="734453" y="1011382"/>
                </a:cubicBezTo>
                <a:cubicBezTo>
                  <a:pt x="744700" y="993450"/>
                  <a:pt x="748940" y="971830"/>
                  <a:pt x="762162" y="955964"/>
                </a:cubicBezTo>
                <a:cubicBezTo>
                  <a:pt x="772822" y="943172"/>
                  <a:pt x="789871" y="937491"/>
                  <a:pt x="803725" y="928255"/>
                </a:cubicBezTo>
                <a:cubicBezTo>
                  <a:pt x="812961" y="891309"/>
                  <a:pt x="823965" y="854761"/>
                  <a:pt x="831434" y="817418"/>
                </a:cubicBezTo>
                <a:cubicBezTo>
                  <a:pt x="836052" y="794327"/>
                  <a:pt x="832227" y="767738"/>
                  <a:pt x="845289" y="748145"/>
                </a:cubicBezTo>
                <a:cubicBezTo>
                  <a:pt x="853390" y="735994"/>
                  <a:pt x="872998" y="738909"/>
                  <a:pt x="886853" y="734291"/>
                </a:cubicBezTo>
                <a:cubicBezTo>
                  <a:pt x="902279" y="688012"/>
                  <a:pt x="902966" y="689490"/>
                  <a:pt x="914562" y="637309"/>
                </a:cubicBezTo>
                <a:cubicBezTo>
                  <a:pt x="919670" y="614321"/>
                  <a:pt x="918672" y="589474"/>
                  <a:pt x="928416" y="568036"/>
                </a:cubicBezTo>
                <a:cubicBezTo>
                  <a:pt x="942196" y="537719"/>
                  <a:pt x="973303" y="516502"/>
                  <a:pt x="983834" y="484909"/>
                </a:cubicBezTo>
                <a:lnTo>
                  <a:pt x="1025398" y="360218"/>
                </a:lnTo>
                <a:cubicBezTo>
                  <a:pt x="1065346" y="240377"/>
                  <a:pt x="1010049" y="334750"/>
                  <a:pt x="1066962" y="249382"/>
                </a:cubicBezTo>
                <a:cubicBezTo>
                  <a:pt x="1098309" y="155337"/>
                  <a:pt x="1052788" y="263551"/>
                  <a:pt x="1163943" y="152400"/>
                </a:cubicBezTo>
                <a:cubicBezTo>
                  <a:pt x="1173180" y="143164"/>
                  <a:pt x="1179970" y="130533"/>
                  <a:pt x="1191653" y="124691"/>
                </a:cubicBezTo>
                <a:cubicBezTo>
                  <a:pt x="1217777" y="111629"/>
                  <a:pt x="1247071" y="106218"/>
                  <a:pt x="1274780" y="96982"/>
                </a:cubicBezTo>
                <a:cubicBezTo>
                  <a:pt x="1294373" y="90451"/>
                  <a:pt x="1311725" y="78509"/>
                  <a:pt x="1330198" y="69273"/>
                </a:cubicBezTo>
                <a:lnTo>
                  <a:pt x="1676562" y="83127"/>
                </a:lnTo>
                <a:cubicBezTo>
                  <a:pt x="1736692" y="86292"/>
                  <a:pt x="1796457" y="96982"/>
                  <a:pt x="1856671" y="96982"/>
                </a:cubicBezTo>
                <a:cubicBezTo>
                  <a:pt x="1912281" y="96982"/>
                  <a:pt x="1967507" y="87745"/>
                  <a:pt x="2022925" y="83127"/>
                </a:cubicBezTo>
                <a:cubicBezTo>
                  <a:pt x="2036780" y="78509"/>
                  <a:pt x="2053085" y="78396"/>
                  <a:pt x="2064489" y="69273"/>
                </a:cubicBezTo>
                <a:cubicBezTo>
                  <a:pt x="2077491" y="58871"/>
                  <a:pt x="2078078" y="36534"/>
                  <a:pt x="2092198" y="27709"/>
                </a:cubicBezTo>
                <a:cubicBezTo>
                  <a:pt x="2116966" y="12229"/>
                  <a:pt x="2175325" y="0"/>
                  <a:pt x="2175325" y="0"/>
                </a:cubicBezTo>
                <a:cubicBezTo>
                  <a:pt x="2212271" y="4618"/>
                  <a:pt x="2249755" y="6054"/>
                  <a:pt x="2286162" y="13855"/>
                </a:cubicBezTo>
                <a:cubicBezTo>
                  <a:pt x="2321539" y="21436"/>
                  <a:pt x="2383859" y="51528"/>
                  <a:pt x="2424707" y="55418"/>
                </a:cubicBezTo>
                <a:cubicBezTo>
                  <a:pt x="2502997" y="62874"/>
                  <a:pt x="2581725" y="64655"/>
                  <a:pt x="2660234" y="69273"/>
                </a:cubicBezTo>
                <a:cubicBezTo>
                  <a:pt x="2780307" y="64655"/>
                  <a:pt x="2900557" y="63411"/>
                  <a:pt x="3020453" y="55418"/>
                </a:cubicBezTo>
                <a:cubicBezTo>
                  <a:pt x="3039452" y="54151"/>
                  <a:pt x="3057137" y="44970"/>
                  <a:pt x="3075871" y="41564"/>
                </a:cubicBezTo>
                <a:cubicBezTo>
                  <a:pt x="3108000" y="35722"/>
                  <a:pt x="3140526" y="32327"/>
                  <a:pt x="3172853" y="27709"/>
                </a:cubicBezTo>
                <a:cubicBezTo>
                  <a:pt x="3311879" y="34330"/>
                  <a:pt x="3439976" y="32975"/>
                  <a:pt x="3574634" y="55418"/>
                </a:cubicBezTo>
                <a:cubicBezTo>
                  <a:pt x="3593416" y="58548"/>
                  <a:pt x="3611580" y="64655"/>
                  <a:pt x="3630053" y="69273"/>
                </a:cubicBezTo>
                <a:cubicBezTo>
                  <a:pt x="3701302" y="116773"/>
                  <a:pt x="3646548" y="72573"/>
                  <a:pt x="3699325" y="138545"/>
                </a:cubicBezTo>
                <a:cubicBezTo>
                  <a:pt x="3728111" y="174528"/>
                  <a:pt x="3733423" y="159849"/>
                  <a:pt x="3754743" y="207818"/>
                </a:cubicBezTo>
                <a:cubicBezTo>
                  <a:pt x="3774022" y="251194"/>
                  <a:pt x="3784792" y="300301"/>
                  <a:pt x="3796307" y="346364"/>
                </a:cubicBezTo>
                <a:cubicBezTo>
                  <a:pt x="3789614" y="513694"/>
                  <a:pt x="3790329" y="668295"/>
                  <a:pt x="3768598" y="831273"/>
                </a:cubicBezTo>
                <a:cubicBezTo>
                  <a:pt x="3765486" y="854614"/>
                  <a:pt x="3758955" y="877377"/>
                  <a:pt x="3754743" y="900545"/>
                </a:cubicBezTo>
                <a:cubicBezTo>
                  <a:pt x="3742614" y="967255"/>
                  <a:pt x="3741707" y="989361"/>
                  <a:pt x="3727034" y="1052945"/>
                </a:cubicBezTo>
                <a:cubicBezTo>
                  <a:pt x="3718471" y="1090052"/>
                  <a:pt x="3711368" y="1127653"/>
                  <a:pt x="3699325" y="1163782"/>
                </a:cubicBezTo>
                <a:cubicBezTo>
                  <a:pt x="3694707" y="1177636"/>
                  <a:pt x="3688639" y="1191089"/>
                  <a:pt x="3685471" y="1205345"/>
                </a:cubicBezTo>
                <a:cubicBezTo>
                  <a:pt x="3679377" y="1232768"/>
                  <a:pt x="3677125" y="1260927"/>
                  <a:pt x="3671616" y="1288473"/>
                </a:cubicBezTo>
                <a:cubicBezTo>
                  <a:pt x="3661146" y="1340824"/>
                  <a:pt x="3647727" y="1373998"/>
                  <a:pt x="3630053" y="1427018"/>
                </a:cubicBezTo>
                <a:lnTo>
                  <a:pt x="3616198" y="1468582"/>
                </a:lnTo>
                <a:cubicBezTo>
                  <a:pt x="3610932" y="1484378"/>
                  <a:pt x="3597725" y="1496291"/>
                  <a:pt x="3588489" y="1510145"/>
                </a:cubicBezTo>
                <a:cubicBezTo>
                  <a:pt x="3579253" y="1547091"/>
                  <a:pt x="3572823" y="1584854"/>
                  <a:pt x="3560780" y="1620982"/>
                </a:cubicBezTo>
                <a:cubicBezTo>
                  <a:pt x="3556162" y="1634836"/>
                  <a:pt x="3553456" y="1649483"/>
                  <a:pt x="3546925" y="1662545"/>
                </a:cubicBezTo>
                <a:cubicBezTo>
                  <a:pt x="3539478" y="1677438"/>
                  <a:pt x="3528452" y="1690254"/>
                  <a:pt x="3519216" y="1704109"/>
                </a:cubicBezTo>
                <a:lnTo>
                  <a:pt x="3463798" y="1870364"/>
                </a:lnTo>
                <a:cubicBezTo>
                  <a:pt x="3459180" y="1884218"/>
                  <a:pt x="3458044" y="1899776"/>
                  <a:pt x="3449943" y="1911927"/>
                </a:cubicBezTo>
                <a:lnTo>
                  <a:pt x="3394525" y="1995055"/>
                </a:lnTo>
                <a:cubicBezTo>
                  <a:pt x="3376052" y="2022764"/>
                  <a:pt x="3311398" y="2050473"/>
                  <a:pt x="3311398" y="2050473"/>
                </a:cubicBezTo>
                <a:cubicBezTo>
                  <a:pt x="3306780" y="2064327"/>
                  <a:pt x="3306666" y="2080632"/>
                  <a:pt x="3297543" y="2092036"/>
                </a:cubicBezTo>
                <a:cubicBezTo>
                  <a:pt x="3287141" y="2105038"/>
                  <a:pt x="3268982" y="2109343"/>
                  <a:pt x="3255980" y="2119745"/>
                </a:cubicBezTo>
                <a:cubicBezTo>
                  <a:pt x="3245780" y="2127905"/>
                  <a:pt x="3238721" y="2139618"/>
                  <a:pt x="3228271" y="2147455"/>
                </a:cubicBezTo>
                <a:cubicBezTo>
                  <a:pt x="3201629" y="2167436"/>
                  <a:pt x="3172852" y="2184400"/>
                  <a:pt x="3145143" y="2202873"/>
                </a:cubicBezTo>
                <a:cubicBezTo>
                  <a:pt x="3131289" y="2212109"/>
                  <a:pt x="3119376" y="2225317"/>
                  <a:pt x="3103580" y="2230582"/>
                </a:cubicBezTo>
                <a:cubicBezTo>
                  <a:pt x="3075871" y="2239818"/>
                  <a:pt x="3048789" y="2251207"/>
                  <a:pt x="3020453" y="2258291"/>
                </a:cubicBezTo>
                <a:cubicBezTo>
                  <a:pt x="3001980" y="2262909"/>
                  <a:pt x="2983272" y="2266673"/>
                  <a:pt x="2965034" y="2272145"/>
                </a:cubicBezTo>
                <a:cubicBezTo>
                  <a:pt x="2937058" y="2280538"/>
                  <a:pt x="2909616" y="2290618"/>
                  <a:pt x="2881907" y="2299855"/>
                </a:cubicBezTo>
                <a:cubicBezTo>
                  <a:pt x="2825949" y="2318508"/>
                  <a:pt x="2817575" y="2311102"/>
                  <a:pt x="2757216" y="2327564"/>
                </a:cubicBezTo>
                <a:cubicBezTo>
                  <a:pt x="2729037" y="2335249"/>
                  <a:pt x="2701798" y="2346037"/>
                  <a:pt x="2674089" y="2355273"/>
                </a:cubicBezTo>
                <a:lnTo>
                  <a:pt x="2632525" y="2369127"/>
                </a:lnTo>
                <a:cubicBezTo>
                  <a:pt x="2487984" y="2417305"/>
                  <a:pt x="2613373" y="2391702"/>
                  <a:pt x="2535543" y="2438400"/>
                </a:cubicBezTo>
                <a:cubicBezTo>
                  <a:pt x="2521342" y="2446920"/>
                  <a:pt x="2448919" y="2463520"/>
                  <a:pt x="2438562" y="2466109"/>
                </a:cubicBezTo>
                <a:cubicBezTo>
                  <a:pt x="2319441" y="2545522"/>
                  <a:pt x="2470159" y="2450310"/>
                  <a:pt x="2355434" y="2507673"/>
                </a:cubicBezTo>
                <a:cubicBezTo>
                  <a:pt x="2340541" y="2515120"/>
                  <a:pt x="2328764" y="2527936"/>
                  <a:pt x="2313871" y="2535382"/>
                </a:cubicBezTo>
                <a:cubicBezTo>
                  <a:pt x="2290597" y="2547019"/>
                  <a:pt x="2239076" y="2556435"/>
                  <a:pt x="2216889" y="2563091"/>
                </a:cubicBezTo>
                <a:cubicBezTo>
                  <a:pt x="2188913" y="2571484"/>
                  <a:pt x="2161471" y="2581564"/>
                  <a:pt x="2133762" y="2590800"/>
                </a:cubicBezTo>
                <a:lnTo>
                  <a:pt x="2092198" y="2604655"/>
                </a:lnTo>
                <a:cubicBezTo>
                  <a:pt x="2072605" y="2611186"/>
                  <a:pt x="2056373" y="2625833"/>
                  <a:pt x="2036780" y="2632364"/>
                </a:cubicBezTo>
                <a:cubicBezTo>
                  <a:pt x="2014440" y="2639811"/>
                  <a:pt x="1990226" y="2640022"/>
                  <a:pt x="1967507" y="2646218"/>
                </a:cubicBezTo>
                <a:cubicBezTo>
                  <a:pt x="1939328" y="2653903"/>
                  <a:pt x="1912089" y="2664691"/>
                  <a:pt x="1884380" y="2673927"/>
                </a:cubicBezTo>
                <a:cubicBezTo>
                  <a:pt x="1870525" y="2678545"/>
                  <a:pt x="1857273" y="2685717"/>
                  <a:pt x="1842816" y="2687782"/>
                </a:cubicBezTo>
                <a:cubicBezTo>
                  <a:pt x="1596273" y="2723001"/>
                  <a:pt x="1853731" y="2682828"/>
                  <a:pt x="1690416" y="2715491"/>
                </a:cubicBezTo>
                <a:cubicBezTo>
                  <a:pt x="1662870" y="2721000"/>
                  <a:pt x="1634835" y="2723836"/>
                  <a:pt x="1607289" y="2729345"/>
                </a:cubicBezTo>
                <a:cubicBezTo>
                  <a:pt x="1588618" y="2733079"/>
                  <a:pt x="1570459" y="2739069"/>
                  <a:pt x="1551871" y="2743200"/>
                </a:cubicBezTo>
                <a:cubicBezTo>
                  <a:pt x="1505408" y="2753526"/>
                  <a:pt x="1445756" y="2763966"/>
                  <a:pt x="1399471" y="2770909"/>
                </a:cubicBezTo>
                <a:lnTo>
                  <a:pt x="1205507" y="2798618"/>
                </a:lnTo>
                <a:cubicBezTo>
                  <a:pt x="1191652" y="2803236"/>
                  <a:pt x="1178173" y="2809189"/>
                  <a:pt x="1163943" y="2812473"/>
                </a:cubicBezTo>
                <a:cubicBezTo>
                  <a:pt x="1118053" y="2823063"/>
                  <a:pt x="1070077" y="2825289"/>
                  <a:pt x="1025398" y="2840182"/>
                </a:cubicBezTo>
                <a:lnTo>
                  <a:pt x="942271" y="2867891"/>
                </a:lnTo>
                <a:cubicBezTo>
                  <a:pt x="928416" y="2872509"/>
                  <a:pt x="915164" y="2879680"/>
                  <a:pt x="900707" y="2881745"/>
                </a:cubicBezTo>
                <a:cubicBezTo>
                  <a:pt x="784875" y="2898293"/>
                  <a:pt x="835405" y="2887680"/>
                  <a:pt x="748307" y="2909455"/>
                </a:cubicBezTo>
                <a:cubicBezTo>
                  <a:pt x="642089" y="2904837"/>
                  <a:pt x="535407" y="2906540"/>
                  <a:pt x="429653" y="2895600"/>
                </a:cubicBezTo>
                <a:cubicBezTo>
                  <a:pt x="400600" y="2892594"/>
                  <a:pt x="374234" y="2877128"/>
                  <a:pt x="346525" y="2867891"/>
                </a:cubicBezTo>
                <a:lnTo>
                  <a:pt x="263398" y="2840182"/>
                </a:lnTo>
                <a:cubicBezTo>
                  <a:pt x="256101" y="2837750"/>
                  <a:pt x="169149" y="2824913"/>
                  <a:pt x="152562" y="2812473"/>
                </a:cubicBezTo>
                <a:cubicBezTo>
                  <a:pt x="144301" y="2806277"/>
                  <a:pt x="143325" y="2794000"/>
                  <a:pt x="138707" y="2784764"/>
                </a:cubicBezTo>
              </a:path>
            </a:pathLst>
          </a:cu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dirty="0">
              <a:solidFill>
                <a:srgbClr val="000000"/>
              </a:solidFill>
            </a:endParaRPr>
          </a:p>
        </p:txBody>
      </p:sp>
      <p:sp>
        <p:nvSpPr>
          <p:cNvPr id="73" name="Freeform 72"/>
          <p:cNvSpPr/>
          <p:nvPr/>
        </p:nvSpPr>
        <p:spPr>
          <a:xfrm>
            <a:off x="3494088" y="2247900"/>
            <a:ext cx="3595687" cy="2730500"/>
          </a:xfrm>
          <a:custGeom>
            <a:avLst/>
            <a:gdLst>
              <a:gd name="connsiteX0" fmla="*/ 1137116 w 4447899"/>
              <a:gd name="connsiteY0" fmla="*/ 124691 h 3375498"/>
              <a:gd name="connsiteX1" fmla="*/ 1206388 w 4447899"/>
              <a:gd name="connsiteY1" fmla="*/ 96982 h 3375498"/>
              <a:gd name="connsiteX2" fmla="*/ 1247952 w 4447899"/>
              <a:gd name="connsiteY2" fmla="*/ 83128 h 3375498"/>
              <a:gd name="connsiteX3" fmla="*/ 1289516 w 4447899"/>
              <a:gd name="connsiteY3" fmla="*/ 55419 h 3375498"/>
              <a:gd name="connsiteX4" fmla="*/ 1441916 w 4447899"/>
              <a:gd name="connsiteY4" fmla="*/ 41564 h 3375498"/>
              <a:gd name="connsiteX5" fmla="*/ 1622025 w 4447899"/>
              <a:gd name="connsiteY5" fmla="*/ 13855 h 3375498"/>
              <a:gd name="connsiteX6" fmla="*/ 1926825 w 4447899"/>
              <a:gd name="connsiteY6" fmla="*/ 0 h 3375498"/>
              <a:gd name="connsiteX7" fmla="*/ 3464679 w 4447899"/>
              <a:gd name="connsiteY7" fmla="*/ 13855 h 3375498"/>
              <a:gd name="connsiteX8" fmla="*/ 3506243 w 4447899"/>
              <a:gd name="connsiteY8" fmla="*/ 0 h 3375498"/>
              <a:gd name="connsiteX9" fmla="*/ 4032716 w 4447899"/>
              <a:gd name="connsiteY9" fmla="*/ 27710 h 3375498"/>
              <a:gd name="connsiteX10" fmla="*/ 4185116 w 4447899"/>
              <a:gd name="connsiteY10" fmla="*/ 41564 h 3375498"/>
              <a:gd name="connsiteX11" fmla="*/ 4379079 w 4447899"/>
              <a:gd name="connsiteY11" fmla="*/ 69273 h 3375498"/>
              <a:gd name="connsiteX12" fmla="*/ 4406788 w 4447899"/>
              <a:gd name="connsiteY12" fmla="*/ 249382 h 3375498"/>
              <a:gd name="connsiteX13" fmla="*/ 4420643 w 4447899"/>
              <a:gd name="connsiteY13" fmla="*/ 290946 h 3375498"/>
              <a:gd name="connsiteX14" fmla="*/ 4420643 w 4447899"/>
              <a:gd name="connsiteY14" fmla="*/ 983673 h 3375498"/>
              <a:gd name="connsiteX15" fmla="*/ 4392934 w 4447899"/>
              <a:gd name="connsiteY15" fmla="*/ 1302328 h 3375498"/>
              <a:gd name="connsiteX16" fmla="*/ 4365225 w 4447899"/>
              <a:gd name="connsiteY16" fmla="*/ 1607128 h 3375498"/>
              <a:gd name="connsiteX17" fmla="*/ 4351370 w 4447899"/>
              <a:gd name="connsiteY17" fmla="*/ 1648691 h 3375498"/>
              <a:gd name="connsiteX18" fmla="*/ 4309807 w 4447899"/>
              <a:gd name="connsiteY18" fmla="*/ 1801091 h 3375498"/>
              <a:gd name="connsiteX19" fmla="*/ 4295952 w 4447899"/>
              <a:gd name="connsiteY19" fmla="*/ 1898073 h 3375498"/>
              <a:gd name="connsiteX20" fmla="*/ 4268243 w 4447899"/>
              <a:gd name="connsiteY20" fmla="*/ 1995055 h 3375498"/>
              <a:gd name="connsiteX21" fmla="*/ 4254388 w 4447899"/>
              <a:gd name="connsiteY21" fmla="*/ 2050473 h 3375498"/>
              <a:gd name="connsiteX22" fmla="*/ 4198970 w 4447899"/>
              <a:gd name="connsiteY22" fmla="*/ 2175164 h 3375498"/>
              <a:gd name="connsiteX23" fmla="*/ 4157407 w 4447899"/>
              <a:gd name="connsiteY23" fmla="*/ 2189019 h 3375498"/>
              <a:gd name="connsiteX24" fmla="*/ 4143552 w 4447899"/>
              <a:gd name="connsiteY24" fmla="*/ 2230582 h 3375498"/>
              <a:gd name="connsiteX25" fmla="*/ 4129697 w 4447899"/>
              <a:gd name="connsiteY25" fmla="*/ 2286000 h 3375498"/>
              <a:gd name="connsiteX26" fmla="*/ 4074279 w 4447899"/>
              <a:gd name="connsiteY26" fmla="*/ 2327564 h 3375498"/>
              <a:gd name="connsiteX27" fmla="*/ 4032716 w 4447899"/>
              <a:gd name="connsiteY27" fmla="*/ 2396837 h 3375498"/>
              <a:gd name="connsiteX28" fmla="*/ 3977297 w 4447899"/>
              <a:gd name="connsiteY28" fmla="*/ 2466110 h 3375498"/>
              <a:gd name="connsiteX29" fmla="*/ 3935734 w 4447899"/>
              <a:gd name="connsiteY29" fmla="*/ 2493819 h 3375498"/>
              <a:gd name="connsiteX30" fmla="*/ 3894170 w 4447899"/>
              <a:gd name="connsiteY30" fmla="*/ 2576946 h 3375498"/>
              <a:gd name="connsiteX31" fmla="*/ 3852607 w 4447899"/>
              <a:gd name="connsiteY31" fmla="*/ 2660073 h 3375498"/>
              <a:gd name="connsiteX32" fmla="*/ 3811043 w 4447899"/>
              <a:gd name="connsiteY32" fmla="*/ 2673928 h 3375498"/>
              <a:gd name="connsiteX33" fmla="*/ 3769479 w 4447899"/>
              <a:gd name="connsiteY33" fmla="*/ 2715491 h 3375498"/>
              <a:gd name="connsiteX34" fmla="*/ 3644788 w 4447899"/>
              <a:gd name="connsiteY34" fmla="*/ 2743200 h 3375498"/>
              <a:gd name="connsiteX35" fmla="*/ 3630934 w 4447899"/>
              <a:gd name="connsiteY35" fmla="*/ 2784764 h 3375498"/>
              <a:gd name="connsiteX36" fmla="*/ 3589370 w 4447899"/>
              <a:gd name="connsiteY36" fmla="*/ 2798619 h 3375498"/>
              <a:gd name="connsiteX37" fmla="*/ 3492388 w 4447899"/>
              <a:gd name="connsiteY37" fmla="*/ 2867891 h 3375498"/>
              <a:gd name="connsiteX38" fmla="*/ 3395407 w 4447899"/>
              <a:gd name="connsiteY38" fmla="*/ 2909455 h 3375498"/>
              <a:gd name="connsiteX39" fmla="*/ 3367697 w 4447899"/>
              <a:gd name="connsiteY39" fmla="*/ 2937164 h 3375498"/>
              <a:gd name="connsiteX40" fmla="*/ 3284570 w 4447899"/>
              <a:gd name="connsiteY40" fmla="*/ 2964873 h 3375498"/>
              <a:gd name="connsiteX41" fmla="*/ 3256861 w 4447899"/>
              <a:gd name="connsiteY41" fmla="*/ 3006437 h 3375498"/>
              <a:gd name="connsiteX42" fmla="*/ 3146025 w 4447899"/>
              <a:gd name="connsiteY42" fmla="*/ 3034146 h 3375498"/>
              <a:gd name="connsiteX43" fmla="*/ 3104461 w 4447899"/>
              <a:gd name="connsiteY43" fmla="*/ 3048000 h 3375498"/>
              <a:gd name="connsiteX44" fmla="*/ 2882788 w 4447899"/>
              <a:gd name="connsiteY44" fmla="*/ 3075710 h 3375498"/>
              <a:gd name="connsiteX45" fmla="*/ 2841225 w 4447899"/>
              <a:gd name="connsiteY45" fmla="*/ 3089564 h 3375498"/>
              <a:gd name="connsiteX46" fmla="*/ 2785807 w 4447899"/>
              <a:gd name="connsiteY46" fmla="*/ 3131128 h 3375498"/>
              <a:gd name="connsiteX47" fmla="*/ 2688825 w 4447899"/>
              <a:gd name="connsiteY47" fmla="*/ 3144982 h 3375498"/>
              <a:gd name="connsiteX48" fmla="*/ 2647261 w 4447899"/>
              <a:gd name="connsiteY48" fmla="*/ 3158837 h 3375498"/>
              <a:gd name="connsiteX49" fmla="*/ 2591843 w 4447899"/>
              <a:gd name="connsiteY49" fmla="*/ 3172691 h 3375498"/>
              <a:gd name="connsiteX50" fmla="*/ 2522570 w 4447899"/>
              <a:gd name="connsiteY50" fmla="*/ 3186546 h 3375498"/>
              <a:gd name="connsiteX51" fmla="*/ 2439443 w 4447899"/>
              <a:gd name="connsiteY51" fmla="*/ 3214255 h 3375498"/>
              <a:gd name="connsiteX52" fmla="*/ 2370170 w 4447899"/>
              <a:gd name="connsiteY52" fmla="*/ 3228110 h 3375498"/>
              <a:gd name="connsiteX53" fmla="*/ 2287043 w 4447899"/>
              <a:gd name="connsiteY53" fmla="*/ 3255819 h 3375498"/>
              <a:gd name="connsiteX54" fmla="*/ 2203916 w 4447899"/>
              <a:gd name="connsiteY54" fmla="*/ 3283528 h 3375498"/>
              <a:gd name="connsiteX55" fmla="*/ 1968388 w 4447899"/>
              <a:gd name="connsiteY55" fmla="*/ 3311237 h 3375498"/>
              <a:gd name="connsiteX56" fmla="*/ 1525043 w 4447899"/>
              <a:gd name="connsiteY56" fmla="*/ 3338946 h 3375498"/>
              <a:gd name="connsiteX57" fmla="*/ 1428061 w 4447899"/>
              <a:gd name="connsiteY57" fmla="*/ 3352800 h 3375498"/>
              <a:gd name="connsiteX58" fmla="*/ 70316 w 4447899"/>
              <a:gd name="connsiteY58" fmla="*/ 3352800 h 3375498"/>
              <a:gd name="connsiteX59" fmla="*/ 28752 w 4447899"/>
              <a:gd name="connsiteY59" fmla="*/ 3338946 h 3375498"/>
              <a:gd name="connsiteX60" fmla="*/ 1043 w 4447899"/>
              <a:gd name="connsiteY60" fmla="*/ 3297382 h 3375498"/>
              <a:gd name="connsiteX61" fmla="*/ 14897 w 4447899"/>
              <a:gd name="connsiteY61" fmla="*/ 2715491 h 3375498"/>
              <a:gd name="connsiteX62" fmla="*/ 70316 w 4447899"/>
              <a:gd name="connsiteY62" fmla="*/ 2590800 h 3375498"/>
              <a:gd name="connsiteX63" fmla="*/ 84170 w 4447899"/>
              <a:gd name="connsiteY63" fmla="*/ 2535382 h 3375498"/>
              <a:gd name="connsiteX64" fmla="*/ 125734 w 4447899"/>
              <a:gd name="connsiteY64" fmla="*/ 2521528 h 3375498"/>
              <a:gd name="connsiteX65" fmla="*/ 139588 w 4447899"/>
              <a:gd name="connsiteY65" fmla="*/ 2466110 h 3375498"/>
              <a:gd name="connsiteX66" fmla="*/ 195007 w 4447899"/>
              <a:gd name="connsiteY66" fmla="*/ 2410691 h 3375498"/>
              <a:gd name="connsiteX67" fmla="*/ 264279 w 4447899"/>
              <a:gd name="connsiteY67" fmla="*/ 2327564 h 3375498"/>
              <a:gd name="connsiteX68" fmla="*/ 319697 w 4447899"/>
              <a:gd name="connsiteY68" fmla="*/ 2258291 h 3375498"/>
              <a:gd name="connsiteX69" fmla="*/ 388970 w 4447899"/>
              <a:gd name="connsiteY69" fmla="*/ 2119746 h 3375498"/>
              <a:gd name="connsiteX70" fmla="*/ 402825 w 4447899"/>
              <a:gd name="connsiteY70" fmla="*/ 1981200 h 3375498"/>
              <a:gd name="connsiteX71" fmla="*/ 416679 w 4447899"/>
              <a:gd name="connsiteY71" fmla="*/ 1911928 h 3375498"/>
              <a:gd name="connsiteX72" fmla="*/ 458243 w 4447899"/>
              <a:gd name="connsiteY72" fmla="*/ 1787237 h 3375498"/>
              <a:gd name="connsiteX73" fmla="*/ 513661 w 4447899"/>
              <a:gd name="connsiteY73" fmla="*/ 1704110 h 3375498"/>
              <a:gd name="connsiteX74" fmla="*/ 555225 w 4447899"/>
              <a:gd name="connsiteY74" fmla="*/ 1620982 h 3375498"/>
              <a:gd name="connsiteX75" fmla="*/ 582934 w 4447899"/>
              <a:gd name="connsiteY75" fmla="*/ 1537855 h 3375498"/>
              <a:gd name="connsiteX76" fmla="*/ 596788 w 4447899"/>
              <a:gd name="connsiteY76" fmla="*/ 1427019 h 3375498"/>
              <a:gd name="connsiteX77" fmla="*/ 610643 w 4447899"/>
              <a:gd name="connsiteY77" fmla="*/ 1371600 h 3375498"/>
              <a:gd name="connsiteX78" fmla="*/ 624497 w 4447899"/>
              <a:gd name="connsiteY78" fmla="*/ 1246910 h 3375498"/>
              <a:gd name="connsiteX79" fmla="*/ 652207 w 4447899"/>
              <a:gd name="connsiteY79" fmla="*/ 1163782 h 3375498"/>
              <a:gd name="connsiteX80" fmla="*/ 693770 w 4447899"/>
              <a:gd name="connsiteY80" fmla="*/ 1052946 h 3375498"/>
              <a:gd name="connsiteX81" fmla="*/ 707625 w 4447899"/>
              <a:gd name="connsiteY81" fmla="*/ 914400 h 3375498"/>
              <a:gd name="connsiteX82" fmla="*/ 749188 w 4447899"/>
              <a:gd name="connsiteY82" fmla="*/ 692728 h 3375498"/>
              <a:gd name="connsiteX83" fmla="*/ 763043 w 4447899"/>
              <a:gd name="connsiteY83" fmla="*/ 623455 h 3375498"/>
              <a:gd name="connsiteX84" fmla="*/ 790752 w 4447899"/>
              <a:gd name="connsiteY84" fmla="*/ 540328 h 3375498"/>
              <a:gd name="connsiteX85" fmla="*/ 832316 w 4447899"/>
              <a:gd name="connsiteY85" fmla="*/ 457200 h 3375498"/>
              <a:gd name="connsiteX86" fmla="*/ 873879 w 4447899"/>
              <a:gd name="connsiteY86" fmla="*/ 443346 h 3375498"/>
              <a:gd name="connsiteX87" fmla="*/ 915443 w 4447899"/>
              <a:gd name="connsiteY87" fmla="*/ 401782 h 3375498"/>
              <a:gd name="connsiteX88" fmla="*/ 929297 w 4447899"/>
              <a:gd name="connsiteY88" fmla="*/ 360219 h 3375498"/>
              <a:gd name="connsiteX89" fmla="*/ 1012425 w 4447899"/>
              <a:gd name="connsiteY89" fmla="*/ 277091 h 3375498"/>
              <a:gd name="connsiteX90" fmla="*/ 1040134 w 4447899"/>
              <a:gd name="connsiteY90" fmla="*/ 235528 h 3375498"/>
              <a:gd name="connsiteX91" fmla="*/ 1081697 w 4447899"/>
              <a:gd name="connsiteY91" fmla="*/ 207819 h 3375498"/>
              <a:gd name="connsiteX92" fmla="*/ 1137116 w 4447899"/>
              <a:gd name="connsiteY92" fmla="*/ 124691 h 337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447899" h="3375498">
                <a:moveTo>
                  <a:pt x="1137116" y="124691"/>
                </a:moveTo>
                <a:cubicBezTo>
                  <a:pt x="1157898" y="106218"/>
                  <a:pt x="1183102" y="105714"/>
                  <a:pt x="1206388" y="96982"/>
                </a:cubicBezTo>
                <a:cubicBezTo>
                  <a:pt x="1220062" y="91854"/>
                  <a:pt x="1234890" y="89659"/>
                  <a:pt x="1247952" y="83128"/>
                </a:cubicBezTo>
                <a:cubicBezTo>
                  <a:pt x="1262845" y="75682"/>
                  <a:pt x="1273234" y="58908"/>
                  <a:pt x="1289516" y="55419"/>
                </a:cubicBezTo>
                <a:cubicBezTo>
                  <a:pt x="1339393" y="44731"/>
                  <a:pt x="1391256" y="47524"/>
                  <a:pt x="1441916" y="41564"/>
                </a:cubicBezTo>
                <a:cubicBezTo>
                  <a:pt x="1510433" y="33503"/>
                  <a:pt x="1551663" y="18708"/>
                  <a:pt x="1622025" y="13855"/>
                </a:cubicBezTo>
                <a:cubicBezTo>
                  <a:pt x="1723489" y="6857"/>
                  <a:pt x="1825225" y="4618"/>
                  <a:pt x="1926825" y="0"/>
                </a:cubicBezTo>
                <a:cubicBezTo>
                  <a:pt x="2660897" y="21278"/>
                  <a:pt x="2817169" y="42634"/>
                  <a:pt x="3464679" y="13855"/>
                </a:cubicBezTo>
                <a:cubicBezTo>
                  <a:pt x="3479269" y="13207"/>
                  <a:pt x="3492388" y="4618"/>
                  <a:pt x="3506243" y="0"/>
                </a:cubicBezTo>
                <a:lnTo>
                  <a:pt x="4032716" y="27710"/>
                </a:lnTo>
                <a:cubicBezTo>
                  <a:pt x="4083655" y="30391"/>
                  <a:pt x="4134360" y="36488"/>
                  <a:pt x="4185116" y="41564"/>
                </a:cubicBezTo>
                <a:cubicBezTo>
                  <a:pt x="4316749" y="54727"/>
                  <a:pt x="4278069" y="49072"/>
                  <a:pt x="4379079" y="69273"/>
                </a:cubicBezTo>
                <a:cubicBezTo>
                  <a:pt x="4387490" y="136563"/>
                  <a:pt x="4390922" y="185919"/>
                  <a:pt x="4406788" y="249382"/>
                </a:cubicBezTo>
                <a:cubicBezTo>
                  <a:pt x="4410330" y="263550"/>
                  <a:pt x="4416025" y="277091"/>
                  <a:pt x="4420643" y="290946"/>
                </a:cubicBezTo>
                <a:cubicBezTo>
                  <a:pt x="4466379" y="565369"/>
                  <a:pt x="4446218" y="412488"/>
                  <a:pt x="4420643" y="983673"/>
                </a:cubicBezTo>
                <a:cubicBezTo>
                  <a:pt x="4415874" y="1090185"/>
                  <a:pt x="4402170" y="1196110"/>
                  <a:pt x="4392934" y="1302328"/>
                </a:cubicBezTo>
                <a:cubicBezTo>
                  <a:pt x="4383766" y="1407766"/>
                  <a:pt x="4385671" y="1504899"/>
                  <a:pt x="4365225" y="1607128"/>
                </a:cubicBezTo>
                <a:cubicBezTo>
                  <a:pt x="4362361" y="1621448"/>
                  <a:pt x="4355213" y="1634602"/>
                  <a:pt x="4351370" y="1648691"/>
                </a:cubicBezTo>
                <a:cubicBezTo>
                  <a:pt x="4304488" y="1820590"/>
                  <a:pt x="4341698" y="1705417"/>
                  <a:pt x="4309807" y="1801091"/>
                </a:cubicBezTo>
                <a:cubicBezTo>
                  <a:pt x="4305189" y="1833418"/>
                  <a:pt x="4301794" y="1865944"/>
                  <a:pt x="4295952" y="1898073"/>
                </a:cubicBezTo>
                <a:cubicBezTo>
                  <a:pt x="4285126" y="1957613"/>
                  <a:pt x="4283078" y="1943132"/>
                  <a:pt x="4268243" y="1995055"/>
                </a:cubicBezTo>
                <a:cubicBezTo>
                  <a:pt x="4263012" y="2013364"/>
                  <a:pt x="4259860" y="2032235"/>
                  <a:pt x="4254388" y="2050473"/>
                </a:cubicBezTo>
                <a:cubicBezTo>
                  <a:pt x="4247035" y="2074983"/>
                  <a:pt x="4228274" y="2151720"/>
                  <a:pt x="4198970" y="2175164"/>
                </a:cubicBezTo>
                <a:cubicBezTo>
                  <a:pt x="4187566" y="2184287"/>
                  <a:pt x="4171261" y="2184401"/>
                  <a:pt x="4157407" y="2189019"/>
                </a:cubicBezTo>
                <a:cubicBezTo>
                  <a:pt x="4152789" y="2202873"/>
                  <a:pt x="4147564" y="2216540"/>
                  <a:pt x="4143552" y="2230582"/>
                </a:cubicBezTo>
                <a:cubicBezTo>
                  <a:pt x="4138321" y="2248891"/>
                  <a:pt x="4140765" y="2270506"/>
                  <a:pt x="4129697" y="2286000"/>
                </a:cubicBezTo>
                <a:cubicBezTo>
                  <a:pt x="4116276" y="2304790"/>
                  <a:pt x="4092752" y="2313709"/>
                  <a:pt x="4074279" y="2327564"/>
                </a:cubicBezTo>
                <a:cubicBezTo>
                  <a:pt x="4060425" y="2350655"/>
                  <a:pt x="4046988" y="2374002"/>
                  <a:pt x="4032716" y="2396837"/>
                </a:cubicBezTo>
                <a:cubicBezTo>
                  <a:pt x="4014714" y="2425641"/>
                  <a:pt x="4003482" y="2445162"/>
                  <a:pt x="3977297" y="2466110"/>
                </a:cubicBezTo>
                <a:cubicBezTo>
                  <a:pt x="3964295" y="2476512"/>
                  <a:pt x="3949588" y="2484583"/>
                  <a:pt x="3935734" y="2493819"/>
                </a:cubicBezTo>
                <a:cubicBezTo>
                  <a:pt x="3900906" y="2598298"/>
                  <a:pt x="3947889" y="2469505"/>
                  <a:pt x="3894170" y="2576946"/>
                </a:cubicBezTo>
                <a:cubicBezTo>
                  <a:pt x="3877437" y="2610412"/>
                  <a:pt x="3885696" y="2633602"/>
                  <a:pt x="3852607" y="2660073"/>
                </a:cubicBezTo>
                <a:cubicBezTo>
                  <a:pt x="3841203" y="2669196"/>
                  <a:pt x="3824898" y="2669310"/>
                  <a:pt x="3811043" y="2673928"/>
                </a:cubicBezTo>
                <a:cubicBezTo>
                  <a:pt x="3797188" y="2687782"/>
                  <a:pt x="3785782" y="2704623"/>
                  <a:pt x="3769479" y="2715491"/>
                </a:cubicBezTo>
                <a:cubicBezTo>
                  <a:pt x="3746738" y="2730651"/>
                  <a:pt x="3654852" y="2741523"/>
                  <a:pt x="3644788" y="2743200"/>
                </a:cubicBezTo>
                <a:cubicBezTo>
                  <a:pt x="3640170" y="2757055"/>
                  <a:pt x="3641261" y="2774437"/>
                  <a:pt x="3630934" y="2784764"/>
                </a:cubicBezTo>
                <a:cubicBezTo>
                  <a:pt x="3620607" y="2795091"/>
                  <a:pt x="3602432" y="2792088"/>
                  <a:pt x="3589370" y="2798619"/>
                </a:cubicBezTo>
                <a:cubicBezTo>
                  <a:pt x="3560070" y="2813269"/>
                  <a:pt x="3517478" y="2852210"/>
                  <a:pt x="3492388" y="2867891"/>
                </a:cubicBezTo>
                <a:cubicBezTo>
                  <a:pt x="3453257" y="2892348"/>
                  <a:pt x="3435811" y="2895987"/>
                  <a:pt x="3395407" y="2909455"/>
                </a:cubicBezTo>
                <a:cubicBezTo>
                  <a:pt x="3386170" y="2918691"/>
                  <a:pt x="3379380" y="2931322"/>
                  <a:pt x="3367697" y="2937164"/>
                </a:cubicBezTo>
                <a:cubicBezTo>
                  <a:pt x="3341573" y="2950226"/>
                  <a:pt x="3284570" y="2964873"/>
                  <a:pt x="3284570" y="2964873"/>
                </a:cubicBezTo>
                <a:cubicBezTo>
                  <a:pt x="3275334" y="2978728"/>
                  <a:pt x="3269863" y="2996035"/>
                  <a:pt x="3256861" y="3006437"/>
                </a:cubicBezTo>
                <a:cubicBezTo>
                  <a:pt x="3242468" y="3017951"/>
                  <a:pt x="3149785" y="3033206"/>
                  <a:pt x="3146025" y="3034146"/>
                </a:cubicBezTo>
                <a:cubicBezTo>
                  <a:pt x="3131857" y="3037688"/>
                  <a:pt x="3118895" y="3045779"/>
                  <a:pt x="3104461" y="3048000"/>
                </a:cubicBezTo>
                <a:cubicBezTo>
                  <a:pt x="2979887" y="3067165"/>
                  <a:pt x="2986322" y="3052703"/>
                  <a:pt x="2882788" y="3075710"/>
                </a:cubicBezTo>
                <a:cubicBezTo>
                  <a:pt x="2868532" y="3078878"/>
                  <a:pt x="2855079" y="3084946"/>
                  <a:pt x="2841225" y="3089564"/>
                </a:cubicBezTo>
                <a:cubicBezTo>
                  <a:pt x="2822752" y="3103419"/>
                  <a:pt x="2807508" y="3123237"/>
                  <a:pt x="2785807" y="3131128"/>
                </a:cubicBezTo>
                <a:cubicBezTo>
                  <a:pt x="2755118" y="3142288"/>
                  <a:pt x="2720846" y="3138578"/>
                  <a:pt x="2688825" y="3144982"/>
                </a:cubicBezTo>
                <a:cubicBezTo>
                  <a:pt x="2674504" y="3147846"/>
                  <a:pt x="2661303" y="3154825"/>
                  <a:pt x="2647261" y="3158837"/>
                </a:cubicBezTo>
                <a:cubicBezTo>
                  <a:pt x="2628952" y="3164068"/>
                  <a:pt x="2610431" y="3168560"/>
                  <a:pt x="2591843" y="3172691"/>
                </a:cubicBezTo>
                <a:cubicBezTo>
                  <a:pt x="2568855" y="3177799"/>
                  <a:pt x="2545289" y="3180350"/>
                  <a:pt x="2522570" y="3186546"/>
                </a:cubicBezTo>
                <a:cubicBezTo>
                  <a:pt x="2494391" y="3194231"/>
                  <a:pt x="2468084" y="3208527"/>
                  <a:pt x="2439443" y="3214255"/>
                </a:cubicBezTo>
                <a:cubicBezTo>
                  <a:pt x="2416352" y="3218873"/>
                  <a:pt x="2392889" y="3221914"/>
                  <a:pt x="2370170" y="3228110"/>
                </a:cubicBezTo>
                <a:cubicBezTo>
                  <a:pt x="2341991" y="3235795"/>
                  <a:pt x="2314752" y="3246583"/>
                  <a:pt x="2287043" y="3255819"/>
                </a:cubicBezTo>
                <a:lnTo>
                  <a:pt x="2203916" y="3283528"/>
                </a:lnTo>
                <a:cubicBezTo>
                  <a:pt x="2194514" y="3286662"/>
                  <a:pt x="1969547" y="3311136"/>
                  <a:pt x="1968388" y="3311237"/>
                </a:cubicBezTo>
                <a:cubicBezTo>
                  <a:pt x="1828392" y="3323411"/>
                  <a:pt x="1663163" y="3331272"/>
                  <a:pt x="1525043" y="3338946"/>
                </a:cubicBezTo>
                <a:cubicBezTo>
                  <a:pt x="1492716" y="3343564"/>
                  <a:pt x="1460537" y="3349381"/>
                  <a:pt x="1428061" y="3352800"/>
                </a:cubicBezTo>
                <a:cubicBezTo>
                  <a:pt x="971423" y="3400867"/>
                  <a:pt x="564358" y="3358545"/>
                  <a:pt x="70316" y="3352800"/>
                </a:cubicBezTo>
                <a:cubicBezTo>
                  <a:pt x="56461" y="3348182"/>
                  <a:pt x="40156" y="3348069"/>
                  <a:pt x="28752" y="3338946"/>
                </a:cubicBezTo>
                <a:cubicBezTo>
                  <a:pt x="15750" y="3328544"/>
                  <a:pt x="1413" y="3314029"/>
                  <a:pt x="1043" y="3297382"/>
                </a:cubicBezTo>
                <a:cubicBezTo>
                  <a:pt x="-3268" y="3103411"/>
                  <a:pt x="6648" y="2909334"/>
                  <a:pt x="14897" y="2715491"/>
                </a:cubicBezTo>
                <a:cubicBezTo>
                  <a:pt x="17938" y="2644034"/>
                  <a:pt x="29669" y="2644997"/>
                  <a:pt x="70316" y="2590800"/>
                </a:cubicBezTo>
                <a:cubicBezTo>
                  <a:pt x="74934" y="2572327"/>
                  <a:pt x="72275" y="2550251"/>
                  <a:pt x="84170" y="2535382"/>
                </a:cubicBezTo>
                <a:cubicBezTo>
                  <a:pt x="93293" y="2523978"/>
                  <a:pt x="116611" y="2532932"/>
                  <a:pt x="125734" y="2521528"/>
                </a:cubicBezTo>
                <a:cubicBezTo>
                  <a:pt x="137629" y="2506659"/>
                  <a:pt x="129496" y="2482257"/>
                  <a:pt x="139588" y="2466110"/>
                </a:cubicBezTo>
                <a:cubicBezTo>
                  <a:pt x="153434" y="2443956"/>
                  <a:pt x="180515" y="2432428"/>
                  <a:pt x="195007" y="2410691"/>
                </a:cubicBezTo>
                <a:cubicBezTo>
                  <a:pt x="251716" y="2325628"/>
                  <a:pt x="189607" y="2412905"/>
                  <a:pt x="264279" y="2327564"/>
                </a:cubicBezTo>
                <a:cubicBezTo>
                  <a:pt x="283751" y="2305310"/>
                  <a:pt x="301224" y="2281382"/>
                  <a:pt x="319697" y="2258291"/>
                </a:cubicBezTo>
                <a:cubicBezTo>
                  <a:pt x="354709" y="2153258"/>
                  <a:pt x="329882" y="2198530"/>
                  <a:pt x="388970" y="2119746"/>
                </a:cubicBezTo>
                <a:cubicBezTo>
                  <a:pt x="422700" y="2018555"/>
                  <a:pt x="423763" y="2064955"/>
                  <a:pt x="402825" y="1981200"/>
                </a:cubicBezTo>
                <a:cubicBezTo>
                  <a:pt x="407443" y="1958109"/>
                  <a:pt x="410483" y="1934646"/>
                  <a:pt x="416679" y="1911928"/>
                </a:cubicBezTo>
                <a:cubicBezTo>
                  <a:pt x="416688" y="1911896"/>
                  <a:pt x="451310" y="1808035"/>
                  <a:pt x="458243" y="1787237"/>
                </a:cubicBezTo>
                <a:cubicBezTo>
                  <a:pt x="468774" y="1755644"/>
                  <a:pt x="503130" y="1735703"/>
                  <a:pt x="513661" y="1704110"/>
                </a:cubicBezTo>
                <a:cubicBezTo>
                  <a:pt x="532782" y="1646749"/>
                  <a:pt x="519415" y="1674697"/>
                  <a:pt x="555225" y="1620982"/>
                </a:cubicBezTo>
                <a:lnTo>
                  <a:pt x="582934" y="1537855"/>
                </a:lnTo>
                <a:cubicBezTo>
                  <a:pt x="594708" y="1502533"/>
                  <a:pt x="590667" y="1463745"/>
                  <a:pt x="596788" y="1427019"/>
                </a:cubicBezTo>
                <a:cubicBezTo>
                  <a:pt x="599918" y="1408237"/>
                  <a:pt x="606025" y="1390073"/>
                  <a:pt x="610643" y="1371600"/>
                </a:cubicBezTo>
                <a:cubicBezTo>
                  <a:pt x="615261" y="1330037"/>
                  <a:pt x="616296" y="1287917"/>
                  <a:pt x="624497" y="1246910"/>
                </a:cubicBezTo>
                <a:cubicBezTo>
                  <a:pt x="630225" y="1218269"/>
                  <a:pt x="642970" y="1191491"/>
                  <a:pt x="652207" y="1163782"/>
                </a:cubicBezTo>
                <a:cubicBezTo>
                  <a:pt x="673930" y="1098615"/>
                  <a:pt x="660630" y="1135796"/>
                  <a:pt x="693770" y="1052946"/>
                </a:cubicBezTo>
                <a:cubicBezTo>
                  <a:pt x="698388" y="1006764"/>
                  <a:pt x="701354" y="960387"/>
                  <a:pt x="707625" y="914400"/>
                </a:cubicBezTo>
                <a:cubicBezTo>
                  <a:pt x="738257" y="689765"/>
                  <a:pt x="721778" y="816072"/>
                  <a:pt x="749188" y="692728"/>
                </a:cubicBezTo>
                <a:cubicBezTo>
                  <a:pt x="754296" y="669740"/>
                  <a:pt x="756847" y="646174"/>
                  <a:pt x="763043" y="623455"/>
                </a:cubicBezTo>
                <a:cubicBezTo>
                  <a:pt x="770728" y="595276"/>
                  <a:pt x="781516" y="568037"/>
                  <a:pt x="790752" y="540328"/>
                </a:cubicBezTo>
                <a:cubicBezTo>
                  <a:pt x="799879" y="512948"/>
                  <a:pt x="807901" y="476732"/>
                  <a:pt x="832316" y="457200"/>
                </a:cubicBezTo>
                <a:cubicBezTo>
                  <a:pt x="843720" y="448077"/>
                  <a:pt x="860025" y="447964"/>
                  <a:pt x="873879" y="443346"/>
                </a:cubicBezTo>
                <a:cubicBezTo>
                  <a:pt x="887734" y="429491"/>
                  <a:pt x="904575" y="418085"/>
                  <a:pt x="915443" y="401782"/>
                </a:cubicBezTo>
                <a:cubicBezTo>
                  <a:pt x="923544" y="389631"/>
                  <a:pt x="920331" y="371746"/>
                  <a:pt x="929297" y="360219"/>
                </a:cubicBezTo>
                <a:cubicBezTo>
                  <a:pt x="953355" y="329287"/>
                  <a:pt x="990688" y="309696"/>
                  <a:pt x="1012425" y="277091"/>
                </a:cubicBezTo>
                <a:cubicBezTo>
                  <a:pt x="1021661" y="263237"/>
                  <a:pt x="1028360" y="247302"/>
                  <a:pt x="1040134" y="235528"/>
                </a:cubicBezTo>
                <a:cubicBezTo>
                  <a:pt x="1051908" y="223754"/>
                  <a:pt x="1068695" y="218221"/>
                  <a:pt x="1081697" y="207819"/>
                </a:cubicBezTo>
                <a:cubicBezTo>
                  <a:pt x="1081714" y="207805"/>
                  <a:pt x="1116334" y="143164"/>
                  <a:pt x="1137116" y="124691"/>
                </a:cubicBezTo>
                <a:close/>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solidFill>
                <a:srgbClr val="FFFFFF"/>
              </a:solidFill>
            </a:endParaRPr>
          </a:p>
        </p:txBody>
      </p:sp>
      <p:sp>
        <p:nvSpPr>
          <p:cNvPr id="74" name="TextBox 73"/>
          <p:cNvSpPr txBox="1"/>
          <p:nvPr/>
        </p:nvSpPr>
        <p:spPr>
          <a:xfrm>
            <a:off x="55563" y="4711700"/>
            <a:ext cx="3765550" cy="1970088"/>
          </a:xfrm>
          <a:prstGeom prst="rect">
            <a:avLst/>
          </a:prstGeom>
          <a:noFill/>
        </p:spPr>
        <p:txBody>
          <a:bodyPr wrap="none">
            <a:spAutoFit/>
          </a:bodyPr>
          <a:lstStyle/>
          <a:p>
            <a:pPr algn="ctr"/>
            <a:r>
              <a:rPr lang="en-IE" sz="1100" b="1" u="sng">
                <a:solidFill>
                  <a:srgbClr val="000000"/>
                </a:solidFill>
              </a:rPr>
              <a:t>ISSUES</a:t>
            </a:r>
          </a:p>
          <a:p>
            <a:pPr algn="ctr">
              <a:buFont typeface="Arial" charset="0"/>
              <a:buChar char="•"/>
            </a:pPr>
            <a:r>
              <a:rPr lang="en-IE" sz="1100" b="1">
                <a:solidFill>
                  <a:srgbClr val="000000"/>
                </a:solidFill>
              </a:rPr>
              <a:t>Smoking Cannabis/Weed daily</a:t>
            </a:r>
          </a:p>
          <a:p>
            <a:pPr algn="ctr">
              <a:buFont typeface="Arial" charset="0"/>
              <a:buChar char="•"/>
            </a:pPr>
            <a:r>
              <a:rPr lang="en-IE" sz="1100" b="1">
                <a:solidFill>
                  <a:srgbClr val="000000"/>
                </a:solidFill>
              </a:rPr>
              <a:t>Physically Destructive – Verbally Abusive</a:t>
            </a:r>
          </a:p>
          <a:p>
            <a:pPr algn="ctr">
              <a:buFont typeface="Arial" charset="0"/>
              <a:buChar char="•"/>
            </a:pPr>
            <a:r>
              <a:rPr lang="en-IE" sz="1100" b="1">
                <a:solidFill>
                  <a:srgbClr val="000000"/>
                </a:solidFill>
              </a:rPr>
              <a:t>Indebted/Sense of Entitlement (Demanding Money)</a:t>
            </a:r>
          </a:p>
          <a:p>
            <a:pPr algn="ctr">
              <a:buFont typeface="Arial" charset="0"/>
              <a:buChar char="•"/>
            </a:pPr>
            <a:r>
              <a:rPr lang="en-IE" sz="1100" b="1">
                <a:solidFill>
                  <a:srgbClr val="000000"/>
                </a:solidFill>
              </a:rPr>
              <a:t>People calling to home (intimidating)</a:t>
            </a:r>
          </a:p>
          <a:p>
            <a:pPr algn="ctr">
              <a:buFont typeface="Arial" charset="0"/>
              <a:buChar char="•"/>
            </a:pPr>
            <a:r>
              <a:rPr lang="en-IE" sz="1100" b="1">
                <a:solidFill>
                  <a:srgbClr val="000000"/>
                </a:solidFill>
              </a:rPr>
              <a:t>Poor School Attendance</a:t>
            </a:r>
          </a:p>
          <a:p>
            <a:pPr algn="ctr">
              <a:buFont typeface="Arial" charset="0"/>
              <a:buChar char="•"/>
            </a:pPr>
            <a:r>
              <a:rPr lang="en-IE" sz="1100" b="1">
                <a:solidFill>
                  <a:srgbClr val="000000"/>
                </a:solidFill>
              </a:rPr>
              <a:t>Staying out over-night and for days</a:t>
            </a:r>
          </a:p>
          <a:p>
            <a:pPr algn="ctr">
              <a:buFont typeface="Arial" charset="0"/>
              <a:buChar char="•"/>
            </a:pPr>
            <a:r>
              <a:rPr lang="en-IE" sz="1100" b="1">
                <a:solidFill>
                  <a:srgbClr val="000000"/>
                </a:solidFill>
              </a:rPr>
              <a:t>Rejecting mothers partner</a:t>
            </a:r>
          </a:p>
          <a:p>
            <a:pPr algn="ctr">
              <a:buFont typeface="Arial" charset="0"/>
              <a:buChar char="•"/>
            </a:pPr>
            <a:r>
              <a:rPr lang="en-IE" sz="1100" b="1">
                <a:solidFill>
                  <a:srgbClr val="000000"/>
                </a:solidFill>
              </a:rPr>
              <a:t>Alienated from Father</a:t>
            </a:r>
          </a:p>
          <a:p>
            <a:pPr algn="ctr">
              <a:buFont typeface="Arial" charset="0"/>
              <a:buChar char="•"/>
            </a:pPr>
            <a:r>
              <a:rPr lang="en-IE" sz="1100" b="1">
                <a:solidFill>
                  <a:srgbClr val="000000"/>
                </a:solidFill>
              </a:rPr>
              <a:t>Parents Estranged (No Joint Consultations)</a:t>
            </a:r>
          </a:p>
          <a:p>
            <a:pPr algn="ctr"/>
            <a:endParaRPr lang="en-IE" sz="1200">
              <a:solidFill>
                <a:srgbClr val="000000"/>
              </a:solidFill>
            </a:endParaRPr>
          </a:p>
        </p:txBody>
      </p:sp>
      <p:sp>
        <p:nvSpPr>
          <p:cNvPr id="75" name="Oval 74"/>
          <p:cNvSpPr/>
          <p:nvPr/>
        </p:nvSpPr>
        <p:spPr>
          <a:xfrm>
            <a:off x="3821113" y="4445000"/>
            <a:ext cx="574675"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dirty="0">
                <a:solidFill>
                  <a:srgbClr val="000000"/>
                </a:solidFill>
              </a:rPr>
              <a:t>16</a:t>
            </a:r>
          </a:p>
        </p:txBody>
      </p:sp>
      <p:sp>
        <p:nvSpPr>
          <p:cNvPr id="112671" name="TextBox 75"/>
          <p:cNvSpPr txBox="1">
            <a:spLocks noChangeArrowheads="1"/>
          </p:cNvSpPr>
          <p:nvPr/>
        </p:nvSpPr>
        <p:spPr bwMode="auto">
          <a:xfrm>
            <a:off x="6602413" y="3484563"/>
            <a:ext cx="312737" cy="368300"/>
          </a:xfrm>
          <a:prstGeom prst="rect">
            <a:avLst/>
          </a:prstGeom>
          <a:solidFill>
            <a:srgbClr val="FF0000"/>
          </a:solidFill>
          <a:ln w="9525">
            <a:noFill/>
            <a:miter lim="800000"/>
            <a:headEnd/>
            <a:tailEnd/>
          </a:ln>
        </p:spPr>
        <p:txBody>
          <a:bodyPr wrap="none">
            <a:spAutoFit/>
          </a:bodyPr>
          <a:lstStyle/>
          <a:p>
            <a:r>
              <a:rPr lang="en-IE" b="1">
                <a:solidFill>
                  <a:srgbClr val="000000"/>
                </a:solidFill>
              </a:rPr>
              <a:t>1</a:t>
            </a:r>
          </a:p>
        </p:txBody>
      </p:sp>
      <p:sp>
        <p:nvSpPr>
          <p:cNvPr id="112672" name="TextBox 76"/>
          <p:cNvSpPr txBox="1">
            <a:spLocks noChangeArrowheads="1"/>
          </p:cNvSpPr>
          <p:nvPr/>
        </p:nvSpPr>
        <p:spPr bwMode="auto">
          <a:xfrm>
            <a:off x="793750" y="3430588"/>
            <a:ext cx="314325" cy="368300"/>
          </a:xfrm>
          <a:prstGeom prst="rect">
            <a:avLst/>
          </a:prstGeom>
          <a:solidFill>
            <a:srgbClr val="FFC000"/>
          </a:solidFill>
          <a:ln w="9525">
            <a:noFill/>
            <a:miter lim="800000"/>
            <a:headEnd/>
            <a:tailEnd/>
          </a:ln>
        </p:spPr>
        <p:txBody>
          <a:bodyPr wrap="none">
            <a:spAutoFit/>
          </a:bodyPr>
          <a:lstStyle/>
          <a:p>
            <a:r>
              <a:rPr lang="en-IE" b="1">
                <a:solidFill>
                  <a:srgbClr val="000000"/>
                </a:solidFill>
              </a:rPr>
              <a:t>2</a:t>
            </a:r>
          </a:p>
        </p:txBody>
      </p:sp>
      <p:sp>
        <p:nvSpPr>
          <p:cNvPr id="112673" name="TextBox 77"/>
          <p:cNvSpPr txBox="1">
            <a:spLocks noChangeArrowheads="1"/>
          </p:cNvSpPr>
          <p:nvPr/>
        </p:nvSpPr>
        <p:spPr bwMode="auto">
          <a:xfrm>
            <a:off x="4079875" y="885825"/>
            <a:ext cx="312738" cy="369888"/>
          </a:xfrm>
          <a:prstGeom prst="rect">
            <a:avLst/>
          </a:prstGeom>
          <a:solidFill>
            <a:srgbClr val="FF66FF"/>
          </a:solidFill>
          <a:ln w="9525">
            <a:solidFill>
              <a:schemeClr val="tx1"/>
            </a:solidFill>
            <a:miter lim="800000"/>
            <a:headEnd/>
            <a:tailEnd/>
          </a:ln>
        </p:spPr>
        <p:txBody>
          <a:bodyPr wrap="none">
            <a:spAutoFit/>
          </a:bodyPr>
          <a:lstStyle/>
          <a:p>
            <a:r>
              <a:rPr lang="en-IE" b="1">
                <a:solidFill>
                  <a:srgbClr val="000000"/>
                </a:solidFill>
              </a:rPr>
              <a:t>3</a:t>
            </a:r>
          </a:p>
        </p:txBody>
      </p:sp>
      <p:sp>
        <p:nvSpPr>
          <p:cNvPr id="112674" name="TextBox 78"/>
          <p:cNvSpPr txBox="1">
            <a:spLocks noChangeArrowheads="1"/>
          </p:cNvSpPr>
          <p:nvPr/>
        </p:nvSpPr>
        <p:spPr bwMode="auto">
          <a:xfrm>
            <a:off x="7010400" y="2173288"/>
            <a:ext cx="312738" cy="368300"/>
          </a:xfrm>
          <a:prstGeom prst="rect">
            <a:avLst/>
          </a:prstGeom>
          <a:solidFill>
            <a:srgbClr val="92D050"/>
          </a:solidFill>
          <a:ln w="9525">
            <a:solidFill>
              <a:srgbClr val="92D050"/>
            </a:solidFill>
            <a:miter lim="800000"/>
            <a:headEnd/>
            <a:tailEnd/>
          </a:ln>
        </p:spPr>
        <p:txBody>
          <a:bodyPr wrap="none">
            <a:spAutoFit/>
          </a:bodyPr>
          <a:lstStyle/>
          <a:p>
            <a:r>
              <a:rPr lang="en-IE" b="1">
                <a:solidFill>
                  <a:srgbClr val="000000"/>
                </a:solidFill>
              </a:rPr>
              <a:t>4</a:t>
            </a:r>
          </a:p>
        </p:txBody>
      </p:sp>
      <p:sp>
        <p:nvSpPr>
          <p:cNvPr id="80" name="TextBox 79"/>
          <p:cNvSpPr txBox="1"/>
          <p:nvPr/>
        </p:nvSpPr>
        <p:spPr>
          <a:xfrm>
            <a:off x="5375275" y="4565650"/>
            <a:ext cx="3765550" cy="2292350"/>
          </a:xfrm>
          <a:prstGeom prst="rect">
            <a:avLst/>
          </a:prstGeom>
          <a:noFill/>
        </p:spPr>
        <p:txBody>
          <a:bodyPr wrap="none">
            <a:spAutoFit/>
          </a:bodyPr>
          <a:lstStyle/>
          <a:p>
            <a:pPr algn="ctr"/>
            <a:r>
              <a:rPr lang="en-IE" sz="1100" b="1" u="sng">
                <a:solidFill>
                  <a:srgbClr val="000000"/>
                </a:solidFill>
              </a:rPr>
              <a:t>INTERVENTIONS</a:t>
            </a:r>
          </a:p>
          <a:p>
            <a:pPr algn="ctr">
              <a:buFont typeface="Arial" charset="0"/>
              <a:buChar char="•"/>
            </a:pPr>
            <a:r>
              <a:rPr lang="en-IE" sz="1100" b="1">
                <a:solidFill>
                  <a:srgbClr val="000000"/>
                </a:solidFill>
              </a:rPr>
              <a:t>Decisions re-debts (Not giving into demands)</a:t>
            </a:r>
          </a:p>
          <a:p>
            <a:pPr algn="ctr">
              <a:buFont typeface="Arial" charset="0"/>
              <a:buChar char="•"/>
            </a:pPr>
            <a:r>
              <a:rPr lang="en-IE" sz="1100" b="1">
                <a:solidFill>
                  <a:srgbClr val="000000"/>
                </a:solidFill>
              </a:rPr>
              <a:t>Shared Care (Father) </a:t>
            </a:r>
            <a:r>
              <a:rPr lang="en-IE" sz="1000" b="1">
                <a:solidFill>
                  <a:srgbClr val="000000"/>
                </a:solidFill>
              </a:rPr>
              <a:t>- (Grandparents) -</a:t>
            </a:r>
            <a:r>
              <a:rPr lang="en-IE" sz="1100" b="1">
                <a:solidFill>
                  <a:srgbClr val="000000"/>
                </a:solidFill>
              </a:rPr>
              <a:t> (Mother)</a:t>
            </a:r>
          </a:p>
          <a:p>
            <a:pPr algn="ctr">
              <a:buFont typeface="Arial" charset="0"/>
              <a:buChar char="•"/>
            </a:pPr>
            <a:r>
              <a:rPr lang="en-IE" sz="1100" b="1">
                <a:solidFill>
                  <a:srgbClr val="000000"/>
                </a:solidFill>
              </a:rPr>
              <a:t>Adults not participating in Retaliatory Behaviour</a:t>
            </a:r>
          </a:p>
          <a:p>
            <a:pPr algn="ctr"/>
            <a:r>
              <a:rPr lang="en-IE" sz="1100" b="1">
                <a:solidFill>
                  <a:srgbClr val="000000"/>
                </a:solidFill>
              </a:rPr>
              <a:t>    (No Put Downs or Name Calling, e.g. Scum, Junkie)</a:t>
            </a:r>
          </a:p>
          <a:p>
            <a:pPr algn="ctr">
              <a:buFont typeface="Arial" charset="0"/>
              <a:buChar char="•"/>
            </a:pPr>
            <a:r>
              <a:rPr lang="en-IE" sz="1100" b="1">
                <a:solidFill>
                  <a:srgbClr val="000000"/>
                </a:solidFill>
              </a:rPr>
              <a:t>Communication – Community of Interest</a:t>
            </a:r>
          </a:p>
          <a:p>
            <a:pPr algn="ctr">
              <a:buFont typeface="Arial" charset="0"/>
              <a:buChar char="•"/>
            </a:pPr>
            <a:r>
              <a:rPr lang="en-IE" sz="1100" b="1">
                <a:solidFill>
                  <a:srgbClr val="000000"/>
                </a:solidFill>
              </a:rPr>
              <a:t>Expectation Return Home (Report Missing)</a:t>
            </a:r>
          </a:p>
          <a:p>
            <a:pPr algn="ctr">
              <a:buFont typeface="Arial" charset="0"/>
              <a:buChar char="•"/>
            </a:pPr>
            <a:r>
              <a:rPr lang="en-IE" sz="1100" b="1">
                <a:solidFill>
                  <a:srgbClr val="000000"/>
                </a:solidFill>
              </a:rPr>
              <a:t>Making Presence (Grandparent at party) </a:t>
            </a:r>
          </a:p>
          <a:p>
            <a:pPr algn="ctr">
              <a:buFont typeface="Arial" charset="0"/>
              <a:buChar char="•"/>
            </a:pPr>
            <a:r>
              <a:rPr lang="en-IE" sz="1100" b="1">
                <a:solidFill>
                  <a:srgbClr val="000000"/>
                </a:solidFill>
              </a:rPr>
              <a:t>Expectation School</a:t>
            </a:r>
          </a:p>
          <a:p>
            <a:pPr algn="ctr">
              <a:buFont typeface="Arial" charset="0"/>
              <a:buChar char="•"/>
            </a:pPr>
            <a:r>
              <a:rPr lang="en-IE" sz="1100" b="1">
                <a:solidFill>
                  <a:srgbClr val="000000"/>
                </a:solidFill>
              </a:rPr>
              <a:t>Expectation re self care</a:t>
            </a:r>
          </a:p>
          <a:p>
            <a:pPr algn="ctr">
              <a:buFont typeface="Arial" charset="0"/>
              <a:buChar char="•"/>
            </a:pPr>
            <a:r>
              <a:rPr lang="en-IE" sz="1100" b="1">
                <a:solidFill>
                  <a:srgbClr val="000000"/>
                </a:solidFill>
              </a:rPr>
              <a:t>Reward Positive Behaviours</a:t>
            </a:r>
          </a:p>
          <a:p>
            <a:pPr algn="ctr">
              <a:buFont typeface="Arial" charset="0"/>
              <a:buChar char="•"/>
            </a:pPr>
            <a:r>
              <a:rPr lang="en-IE" sz="1100" b="1">
                <a:solidFill>
                  <a:srgbClr val="000000"/>
                </a:solidFill>
              </a:rPr>
              <a:t>Individual meetings - Parents/Concerned Adults</a:t>
            </a:r>
          </a:p>
          <a:p>
            <a:pPr algn="ctr">
              <a:buFont typeface="Arial" charset="0"/>
              <a:buChar char="•"/>
            </a:pPr>
            <a:r>
              <a:rPr lang="en-IE" sz="1100" b="1">
                <a:solidFill>
                  <a:srgbClr val="000000"/>
                </a:solidFill>
              </a:rPr>
              <a:t>Reflect on impact of Parental Separation</a:t>
            </a:r>
          </a:p>
        </p:txBody>
      </p:sp>
      <p:cxnSp>
        <p:nvCxnSpPr>
          <p:cNvPr id="38" name="Straight Connector 37"/>
          <p:cNvCxnSpPr/>
          <p:nvPr/>
        </p:nvCxnSpPr>
        <p:spPr>
          <a:xfrm>
            <a:off x="2886075" y="3530600"/>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705100" y="3762375"/>
            <a:ext cx="360363" cy="2206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800" dirty="0">
                <a:solidFill>
                  <a:srgbClr val="000000"/>
                </a:solidFill>
              </a:rPr>
              <a:t>3</a:t>
            </a:r>
          </a:p>
        </p:txBody>
      </p:sp>
      <p:sp>
        <p:nvSpPr>
          <p:cNvPr id="41" name="TextBox 40"/>
          <p:cNvSpPr txBox="1"/>
          <p:nvPr/>
        </p:nvSpPr>
        <p:spPr>
          <a:xfrm>
            <a:off x="139700" y="0"/>
            <a:ext cx="1924050" cy="400050"/>
          </a:xfrm>
          <a:prstGeom prst="rect">
            <a:avLst/>
          </a:prstGeom>
          <a:noFill/>
        </p:spPr>
        <p:txBody>
          <a:bodyPr wrap="none">
            <a:spAutoFit/>
          </a:bodyPr>
          <a:lstStyle/>
          <a:p>
            <a:pPr fontAlgn="auto">
              <a:spcBef>
                <a:spcPts val="0"/>
              </a:spcBef>
              <a:spcAft>
                <a:spcPts val="0"/>
              </a:spcAft>
              <a:defRPr/>
            </a:pPr>
            <a:r>
              <a:rPr lang="en-IE" sz="2000" b="1" dirty="0">
                <a:solidFill>
                  <a:schemeClr val="accent2">
                    <a:lumMod val="50000"/>
                  </a:schemeClr>
                </a:solidFill>
                <a:latin typeface="+mn-lt"/>
              </a:rPr>
              <a:t>Case Example</a:t>
            </a:r>
          </a:p>
        </p:txBody>
      </p:sp>
      <p:sp>
        <p:nvSpPr>
          <p:cNvPr id="18" name="TextBox 17"/>
          <p:cNvSpPr txBox="1"/>
          <p:nvPr/>
        </p:nvSpPr>
        <p:spPr>
          <a:xfrm>
            <a:off x="1152525" y="1282700"/>
            <a:ext cx="1770063" cy="260350"/>
          </a:xfrm>
          <a:prstGeom prst="rect">
            <a:avLst/>
          </a:prstGeom>
          <a:noFill/>
          <a:ln w="28575">
            <a:solidFill>
              <a:schemeClr val="accent2">
                <a:lumMod val="60000"/>
                <a:lumOff val="40000"/>
              </a:schemeClr>
            </a:solidFill>
          </a:ln>
        </p:spPr>
        <p:txBody>
          <a:bodyPr wrap="none">
            <a:spAutoFit/>
          </a:bodyPr>
          <a:lstStyle/>
          <a:p>
            <a:pPr fontAlgn="auto">
              <a:spcBef>
                <a:spcPts val="0"/>
              </a:spcBef>
              <a:spcAft>
                <a:spcPts val="0"/>
              </a:spcAft>
              <a:defRPr/>
            </a:pPr>
            <a:r>
              <a:rPr lang="en-IE" sz="1100" dirty="0">
                <a:latin typeface="+mn-lt"/>
              </a:rPr>
              <a:t>Engaging and Supportive</a:t>
            </a:r>
          </a:p>
        </p:txBody>
      </p:sp>
      <p:sp>
        <p:nvSpPr>
          <p:cNvPr id="47" name="TextBox 46"/>
          <p:cNvSpPr txBox="1"/>
          <p:nvPr/>
        </p:nvSpPr>
        <p:spPr>
          <a:xfrm>
            <a:off x="5721350" y="1281113"/>
            <a:ext cx="1576388" cy="261937"/>
          </a:xfrm>
          <a:prstGeom prst="rect">
            <a:avLst/>
          </a:prstGeom>
          <a:noFill/>
          <a:ln w="28575">
            <a:solidFill>
              <a:schemeClr val="accent2">
                <a:lumMod val="60000"/>
                <a:lumOff val="40000"/>
              </a:schemeClr>
            </a:solidFill>
          </a:ln>
        </p:spPr>
        <p:txBody>
          <a:bodyPr>
            <a:spAutoFit/>
          </a:bodyPr>
          <a:lstStyle/>
          <a:p>
            <a:pPr algn="ctr" fontAlgn="auto">
              <a:spcBef>
                <a:spcPts val="0"/>
              </a:spcBef>
              <a:spcAft>
                <a:spcPts val="0"/>
              </a:spcAft>
              <a:defRPr/>
            </a:pPr>
            <a:r>
              <a:rPr lang="en-IE" sz="1100" dirty="0">
                <a:latin typeface="+mn-lt"/>
              </a:rPr>
              <a:t>Non-Engaging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0000">
              <a:schemeClr val="bg1"/>
            </a:gs>
            <a:gs pos="8000">
              <a:schemeClr val="bg1"/>
            </a:gs>
            <a:gs pos="2000">
              <a:schemeClr val="accent1">
                <a:shade val="67500"/>
                <a:satMod val="115000"/>
              </a:schemeClr>
            </a:gs>
            <a:gs pos="100000">
              <a:srgbClr val="99FFCC"/>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79388" y="87313"/>
            <a:ext cx="8785225" cy="6524625"/>
          </a:xfrm>
          <a:prstGeom prst="rect">
            <a:avLst/>
          </a:prstGeom>
          <a:noFill/>
          <a:ln w="28575">
            <a:solidFill>
              <a:schemeClr val="accent1">
                <a:lumMod val="50000"/>
              </a:schemeClr>
            </a:solidFill>
          </a:ln>
        </p:spPr>
        <p:txBody>
          <a:bodyPr>
            <a:spAutoFit/>
          </a:bodyPr>
          <a:lstStyle/>
          <a:p>
            <a:pPr fontAlgn="auto">
              <a:spcBef>
                <a:spcPts val="0"/>
              </a:spcBef>
              <a:spcAft>
                <a:spcPts val="0"/>
              </a:spcAft>
              <a:defRPr/>
            </a:pPr>
            <a:r>
              <a:rPr lang="en-IE" sz="2000" b="1" u="sng" dirty="0">
                <a:latin typeface="Times New Roman" pitchFamily="18" charset="0"/>
                <a:cs typeface="Times New Roman" pitchFamily="18" charset="0"/>
              </a:rPr>
              <a:t>References</a:t>
            </a:r>
            <a:endParaRPr lang="en-IE" sz="1200" dirty="0">
              <a:latin typeface="Times New Roman" pitchFamily="18" charset="0"/>
              <a:cs typeface="Times New Roman" pitchFamily="18" charset="0"/>
              <a:hlinkClick r:id="rId2"/>
            </a:endParaRPr>
          </a:p>
          <a:p>
            <a:pPr fontAlgn="auto">
              <a:spcBef>
                <a:spcPts val="0"/>
              </a:spcBef>
              <a:spcAft>
                <a:spcPts val="0"/>
              </a:spcAft>
              <a:defRPr/>
            </a:pPr>
            <a:endParaRPr lang="en-IE" sz="1200" u="sng" dirty="0">
              <a:latin typeface="Times New Roman" pitchFamily="18" charset="0"/>
              <a:cs typeface="Times New Roman" pitchFamily="18" charset="0"/>
            </a:endParaRPr>
          </a:p>
          <a:p>
            <a:pPr fontAlgn="auto">
              <a:spcBef>
                <a:spcPts val="0"/>
              </a:spcBef>
              <a:spcAft>
                <a:spcPts val="0"/>
              </a:spcAft>
              <a:defRPr/>
            </a:pPr>
            <a:r>
              <a:rPr lang="en-IE" sz="1200" b="1" dirty="0" err="1">
                <a:latin typeface="Times New Roman" pitchFamily="18" charset="0"/>
                <a:cs typeface="Times New Roman" pitchFamily="18" charset="0"/>
              </a:rPr>
              <a:t>Calvete</a:t>
            </a:r>
            <a:r>
              <a:rPr lang="en-IE" sz="1200" b="1" dirty="0">
                <a:latin typeface="Times New Roman" pitchFamily="18" charset="0"/>
                <a:cs typeface="Times New Roman" pitchFamily="18" charset="0"/>
              </a:rPr>
              <a:t>, E. </a:t>
            </a:r>
            <a:r>
              <a:rPr lang="en-IE" sz="1200" b="1" dirty="0" err="1">
                <a:latin typeface="Times New Roman" pitchFamily="18" charset="0"/>
                <a:cs typeface="Times New Roman" pitchFamily="18" charset="0"/>
              </a:rPr>
              <a:t>Orue</a:t>
            </a:r>
            <a:r>
              <a:rPr lang="en-IE" sz="1200" b="1" dirty="0">
                <a:latin typeface="Times New Roman" pitchFamily="18" charset="0"/>
                <a:cs typeface="Times New Roman" pitchFamily="18" charset="0"/>
              </a:rPr>
              <a:t>, I &amp; </a:t>
            </a:r>
            <a:r>
              <a:rPr lang="en-IE" sz="1200" b="1" dirty="0" err="1">
                <a:latin typeface="Times New Roman" pitchFamily="18" charset="0"/>
                <a:cs typeface="Times New Roman" pitchFamily="18" charset="0"/>
              </a:rPr>
              <a:t>Gamez-Guadix</a:t>
            </a:r>
            <a:r>
              <a:rPr lang="en-IE" sz="1200" b="1" dirty="0">
                <a:latin typeface="Times New Roman" pitchFamily="18" charset="0"/>
                <a:cs typeface="Times New Roman" pitchFamily="18" charset="0"/>
              </a:rPr>
              <a:t>, M. (2012) ‘Child-to-parent Violence: Emotional and Behavioural Predictors’ </a:t>
            </a:r>
            <a:r>
              <a:rPr lang="en-IE" sz="1200" b="1" i="1" dirty="0">
                <a:latin typeface="Times New Roman" pitchFamily="18" charset="0"/>
                <a:cs typeface="Times New Roman" pitchFamily="18" charset="0"/>
              </a:rPr>
              <a:t>Journal of Interpersonal Violence</a:t>
            </a:r>
            <a:r>
              <a:rPr lang="en-IE" sz="1200" b="1" dirty="0">
                <a:latin typeface="Times New Roman" pitchFamily="18" charset="0"/>
                <a:cs typeface="Times New Roman" pitchFamily="18" charset="0"/>
              </a:rPr>
              <a:t>, 28 (4) pp. 755-772.</a:t>
            </a: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err="1">
                <a:latin typeface="Times New Roman" pitchFamily="18" charset="0"/>
                <a:cs typeface="Times New Roman" pitchFamily="18" charset="0"/>
              </a:rPr>
              <a:t>Coogan</a:t>
            </a:r>
            <a:r>
              <a:rPr lang="en-IE" sz="1200" b="1" dirty="0">
                <a:latin typeface="Times New Roman" pitchFamily="18" charset="0"/>
                <a:cs typeface="Times New Roman" pitchFamily="18" charset="0"/>
              </a:rPr>
              <a:t>, D. (2011) ‘Child-to parent Violence: Challenging Perspectives on Family Violence’, </a:t>
            </a:r>
            <a:r>
              <a:rPr lang="en-IE" sz="1200" b="1" i="1" dirty="0">
                <a:latin typeface="Times New Roman" pitchFamily="18" charset="0"/>
                <a:cs typeface="Times New Roman" pitchFamily="18" charset="0"/>
              </a:rPr>
              <a:t>Child Care in Practice</a:t>
            </a:r>
            <a:r>
              <a:rPr lang="en-IE" sz="1200" b="1" dirty="0">
                <a:latin typeface="Times New Roman" pitchFamily="18" charset="0"/>
                <a:cs typeface="Times New Roman" pitchFamily="18" charset="0"/>
              </a:rPr>
              <a:t>, 17 (4) , pp. 347-358.</a:t>
            </a: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a:latin typeface="Times New Roman" pitchFamily="18" charset="0"/>
                <a:cs typeface="Times New Roman" pitchFamily="18" charset="0"/>
              </a:rPr>
              <a:t>Gallagher, E. (2004) ‘Parents Victimised by their Children’ </a:t>
            </a:r>
            <a:r>
              <a:rPr lang="en-IE" sz="1200" b="1" i="1" dirty="0">
                <a:latin typeface="Times New Roman" pitchFamily="18" charset="0"/>
                <a:cs typeface="Times New Roman" pitchFamily="18" charset="0"/>
              </a:rPr>
              <a:t>Australian &amp; New Zealand Journal of Family Therapy (ANZJFT</a:t>
            </a:r>
            <a:r>
              <a:rPr lang="en-IE" sz="1200" b="1" dirty="0">
                <a:latin typeface="Times New Roman" pitchFamily="18" charset="0"/>
                <a:cs typeface="Times New Roman" pitchFamily="18" charset="0"/>
              </a:rPr>
              <a:t>) 25 (1), pp. 1-12. </a:t>
            </a: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a:latin typeface="Times New Roman" pitchFamily="18" charset="0"/>
                <a:cs typeface="Times New Roman" pitchFamily="18" charset="0"/>
              </a:rPr>
              <a:t>Gallagher, E. (2004) ‘Youth Who Victimise Their Parents’ </a:t>
            </a:r>
            <a:r>
              <a:rPr lang="en-IE" sz="1200" b="1" i="1" dirty="0">
                <a:latin typeface="Times New Roman" pitchFamily="18" charset="0"/>
                <a:cs typeface="Times New Roman" pitchFamily="18" charset="0"/>
              </a:rPr>
              <a:t>Australian &amp; New Zealand Journal of Family Therapy (ANZJFT</a:t>
            </a:r>
            <a:r>
              <a:rPr lang="en-IE" sz="1200" b="1" dirty="0">
                <a:latin typeface="Times New Roman" pitchFamily="18" charset="0"/>
                <a:cs typeface="Times New Roman" pitchFamily="18" charset="0"/>
              </a:rPr>
              <a:t>) 25 (2), pp. 94-105. </a:t>
            </a: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err="1">
                <a:latin typeface="Times New Roman" pitchFamily="18" charset="0"/>
                <a:cs typeface="Times New Roman" pitchFamily="18" charset="0"/>
              </a:rPr>
              <a:t>Ibabe</a:t>
            </a:r>
            <a:r>
              <a:rPr lang="en-IE" sz="1200" b="1" dirty="0">
                <a:latin typeface="Times New Roman" pitchFamily="18" charset="0"/>
                <a:cs typeface="Times New Roman" pitchFamily="18" charset="0"/>
              </a:rPr>
              <a:t>, I. &amp; </a:t>
            </a:r>
            <a:r>
              <a:rPr lang="en-IE" sz="1200" b="1" dirty="0" err="1">
                <a:latin typeface="Times New Roman" pitchFamily="18" charset="0"/>
                <a:cs typeface="Times New Roman" pitchFamily="18" charset="0"/>
              </a:rPr>
              <a:t>Jaureguizar</a:t>
            </a:r>
            <a:r>
              <a:rPr lang="en-IE" sz="1200" b="1" dirty="0">
                <a:latin typeface="Times New Roman" pitchFamily="18" charset="0"/>
                <a:cs typeface="Times New Roman" pitchFamily="18" charset="0"/>
              </a:rPr>
              <a:t>, J. (2010) ‘Child-to parent Violence: Profile of abusive adolescents and their families’ Journal of Criminal Justice, 38, pp. 616-624.</a:t>
            </a: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a:latin typeface="Times New Roman" pitchFamily="18" charset="0"/>
                <a:cs typeface="Times New Roman" pitchFamily="18" charset="0"/>
              </a:rPr>
              <a:t>National Office for Suicide Prevention (2012),  Annual Report. Available at: </a:t>
            </a:r>
            <a:r>
              <a:rPr lang="en-IE" sz="1200" b="1" dirty="0">
                <a:latin typeface="Times New Roman" pitchFamily="18" charset="0"/>
                <a:cs typeface="Times New Roman" pitchFamily="18" charset="0"/>
                <a:hlinkClick r:id="rId3"/>
              </a:rPr>
              <a:t>http://www.nosp.ie/</a:t>
            </a:r>
            <a:endParaRPr lang="en-IE" sz="1200" b="1" dirty="0">
              <a:latin typeface="Times New Roman" pitchFamily="18" charset="0"/>
              <a:cs typeface="Times New Roman" pitchFamily="18" charset="0"/>
            </a:endParaRP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a:latin typeface="Times New Roman" pitchFamily="18" charset="0"/>
                <a:cs typeface="Times New Roman" pitchFamily="18" charset="0"/>
              </a:rPr>
              <a:t>National Review Panel (2013) Annual Report 2012. Available at: </a:t>
            </a:r>
            <a:r>
              <a:rPr lang="en-IE" sz="1200" u="sng" dirty="0">
                <a:latin typeface="Times New Roman" pitchFamily="18" charset="0"/>
                <a:cs typeface="Times New Roman" pitchFamily="18" charset="0"/>
                <a:hlinkClick r:id="rId2"/>
              </a:rPr>
              <a:t>http://www.lenus.ie/hse/bitstream/10147/313498/1/nrpannrpt12.pdf</a:t>
            </a:r>
            <a:endParaRPr lang="en-IE" sz="1200" u="sng" dirty="0">
              <a:latin typeface="Times New Roman" pitchFamily="18" charset="0"/>
              <a:cs typeface="Times New Roman" pitchFamily="18" charset="0"/>
            </a:endParaRP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a:latin typeface="Times New Roman" pitchFamily="18" charset="0"/>
                <a:cs typeface="Times New Roman" pitchFamily="18" charset="0"/>
              </a:rPr>
              <a:t>Shannon, G. &amp; Gibbons, N. (2012) Report of the Independent Child Death Review Group 2000-2010. Dublin : Government Publications. Available at: </a:t>
            </a:r>
            <a:r>
              <a:rPr lang="en-IE" sz="1200" b="1" dirty="0">
                <a:latin typeface="Times New Roman" pitchFamily="18" charset="0"/>
                <a:cs typeface="Times New Roman" pitchFamily="18" charset="0"/>
                <a:hlinkClick r:id="rId4"/>
              </a:rPr>
              <a:t>www.drugsandalcohol.ie/17774</a:t>
            </a:r>
            <a:r>
              <a:rPr lang="en-IE" sz="1200" b="1" dirty="0">
                <a:latin typeface="Times New Roman" pitchFamily="18" charset="0"/>
                <a:cs typeface="Times New Roman" pitchFamily="18" charset="0"/>
              </a:rPr>
              <a:t> </a:t>
            </a: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a:latin typeface="Times New Roman" pitchFamily="18" charset="0"/>
                <a:cs typeface="Times New Roman" pitchFamily="18" charset="0"/>
              </a:rPr>
              <a:t>Stott, J. McKenna, M. &amp; O’Connor, R. (2013) The Walking on Eggshells Project “Child and adolescent violence and abuse in the family”  Enhancing Justice – Empowering Victims, Victim-Support-Service, Conference, Adelaide, Australia, 26-27 September,  Available at</a:t>
            </a:r>
            <a:r>
              <a:rPr lang="en-IE" sz="1200" b="1" dirty="0">
                <a:solidFill>
                  <a:schemeClr val="accent2">
                    <a:lumMod val="50000"/>
                  </a:schemeClr>
                </a:solidFill>
                <a:latin typeface="Times New Roman" pitchFamily="18" charset="0"/>
                <a:cs typeface="Times New Roman" pitchFamily="18" charset="0"/>
              </a:rPr>
              <a:t>: </a:t>
            </a:r>
            <a:r>
              <a:rPr lang="en-IE" sz="1200" b="1" dirty="0">
                <a:solidFill>
                  <a:schemeClr val="accent2">
                    <a:lumMod val="75000"/>
                  </a:schemeClr>
                </a:solidFill>
                <a:latin typeface="Times New Roman" pitchFamily="18" charset="0"/>
                <a:cs typeface="Times New Roman" pitchFamily="18" charset="0"/>
                <a:hlinkClick r:id="rId5"/>
              </a:rPr>
              <a:t>http://www.victimsa.org/files/mary-mckenna,-jeannette-stott--rosalie-oconnor.pdf</a:t>
            </a:r>
            <a:endParaRPr lang="en-IE" sz="1200" b="1" dirty="0">
              <a:solidFill>
                <a:schemeClr val="accent2">
                  <a:lumMod val="75000"/>
                </a:schemeClr>
              </a:solidFill>
              <a:latin typeface="Times New Roman" pitchFamily="18" charset="0"/>
              <a:cs typeface="Times New Roman" pitchFamily="18" charset="0"/>
            </a:endParaRP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err="1">
                <a:latin typeface="Times New Roman" pitchFamily="18" charset="0"/>
                <a:cs typeface="Times New Roman" pitchFamily="18" charset="0"/>
              </a:rPr>
              <a:t>Weinblatt</a:t>
            </a:r>
            <a:r>
              <a:rPr lang="en-IE" sz="1200" b="1" dirty="0">
                <a:latin typeface="Times New Roman" pitchFamily="18" charset="0"/>
                <a:cs typeface="Times New Roman" pitchFamily="18" charset="0"/>
              </a:rPr>
              <a:t>, U. &amp; Omer, H. (2008) ‘Nonviolent Resistance: A Treatment for Parents of Children with Acute Behaviour Problems’, </a:t>
            </a:r>
            <a:r>
              <a:rPr lang="en-IE" sz="1200" b="1" i="1" dirty="0">
                <a:latin typeface="Times New Roman" pitchFamily="18" charset="0"/>
                <a:cs typeface="Times New Roman" pitchFamily="18" charset="0"/>
              </a:rPr>
              <a:t>Journal of Marital &amp; Family Therapy</a:t>
            </a:r>
            <a:r>
              <a:rPr lang="en-IE" sz="1200" b="1" dirty="0">
                <a:latin typeface="Times New Roman" pitchFamily="18" charset="0"/>
                <a:cs typeface="Times New Roman" pitchFamily="18" charset="0"/>
              </a:rPr>
              <a:t>, 34 (1), pp. 75-92. </a:t>
            </a:r>
          </a:p>
          <a:p>
            <a:pPr fontAlgn="auto">
              <a:spcBef>
                <a:spcPts val="0"/>
              </a:spcBef>
              <a:spcAft>
                <a:spcPts val="0"/>
              </a:spcAft>
              <a:defRPr/>
            </a:pPr>
            <a:endParaRPr lang="en-IE" sz="1200" b="1" dirty="0">
              <a:latin typeface="Times New Roman" pitchFamily="18" charset="0"/>
              <a:cs typeface="Times New Roman" pitchFamily="18" charset="0"/>
            </a:endParaRPr>
          </a:p>
          <a:p>
            <a:pPr fontAlgn="auto">
              <a:spcBef>
                <a:spcPts val="0"/>
              </a:spcBef>
              <a:spcAft>
                <a:spcPts val="0"/>
              </a:spcAft>
              <a:defRPr/>
            </a:pPr>
            <a:r>
              <a:rPr lang="en-IE" sz="1200" b="1" dirty="0">
                <a:latin typeface="Times New Roman" pitchFamily="18" charset="0"/>
                <a:cs typeface="Times New Roman" pitchFamily="18" charset="0"/>
              </a:rPr>
              <a:t>Wilcox, P. (2012) ‘Is Parent Abuse a Form of Domestic Violence?’ </a:t>
            </a:r>
            <a:r>
              <a:rPr lang="en-IE" sz="1200" b="1" i="1" dirty="0">
                <a:latin typeface="Times New Roman" pitchFamily="18" charset="0"/>
                <a:cs typeface="Times New Roman" pitchFamily="18" charset="0"/>
              </a:rPr>
              <a:t>Social Policy &amp; Society</a:t>
            </a:r>
            <a:r>
              <a:rPr lang="en-IE" sz="1200" b="1" dirty="0">
                <a:latin typeface="Times New Roman" pitchFamily="18" charset="0"/>
                <a:cs typeface="Times New Roman" pitchFamily="18" charset="0"/>
              </a:rPr>
              <a:t>, 11 (2), pp. 277-288.</a:t>
            </a:r>
            <a:endParaRPr lang="en-IE" sz="1200" b="1" dirty="0">
              <a:latin typeface="+mn-lt"/>
            </a:endParaRPr>
          </a:p>
          <a:p>
            <a:pPr fontAlgn="auto">
              <a:spcBef>
                <a:spcPts val="0"/>
              </a:spcBef>
              <a:spcAft>
                <a:spcPts val="0"/>
              </a:spcAft>
              <a:defRPr/>
            </a:pPr>
            <a:endParaRPr lang="en-IE" sz="1400" b="1"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0114" name="Picture 4" descr="bd04912_"/>
          <p:cNvPicPr>
            <a:picLocks noChangeAspect="1" noChangeArrowheads="1"/>
          </p:cNvPicPr>
          <p:nvPr/>
        </p:nvPicPr>
        <p:blipFill>
          <a:blip r:embed="rId2" cstate="print"/>
          <a:srcRect/>
          <a:stretch>
            <a:fillRect/>
          </a:stretch>
        </p:blipFill>
        <p:spPr bwMode="auto">
          <a:xfrm>
            <a:off x="211138" y="115888"/>
            <a:ext cx="2273300" cy="5940425"/>
          </a:xfrm>
          <a:prstGeom prst="rect">
            <a:avLst/>
          </a:prstGeom>
          <a:noFill/>
          <a:ln w="9525">
            <a:noFill/>
            <a:miter lim="800000"/>
            <a:headEnd/>
            <a:tailEnd/>
          </a:ln>
        </p:spPr>
      </p:pic>
      <p:sp>
        <p:nvSpPr>
          <p:cNvPr id="2" name="Rectangle 1"/>
          <p:cNvSpPr/>
          <p:nvPr/>
        </p:nvSpPr>
        <p:spPr>
          <a:xfrm>
            <a:off x="2916238" y="460375"/>
            <a:ext cx="5976937" cy="5153025"/>
          </a:xfrm>
          <a:prstGeom prst="rect">
            <a:avLst/>
          </a:prstGeom>
        </p:spPr>
        <p:txBody>
          <a:bodyPr>
            <a:spAutoFit/>
          </a:bodyPr>
          <a:lstStyle/>
          <a:p>
            <a:pPr fontAlgn="auto">
              <a:spcBef>
                <a:spcPct val="20000"/>
              </a:spcBef>
              <a:spcAft>
                <a:spcPts val="0"/>
              </a:spcAft>
              <a:defRPr/>
            </a:pPr>
            <a:r>
              <a:rPr lang="en-IE" sz="3600" b="1" dirty="0">
                <a:solidFill>
                  <a:schemeClr val="accent2">
                    <a:lumMod val="75000"/>
                  </a:schemeClr>
                </a:solidFill>
                <a:latin typeface="Calibri"/>
              </a:rPr>
              <a:t>Presentation Overview</a:t>
            </a:r>
          </a:p>
          <a:p>
            <a:pPr marL="571500" indent="-571500" fontAlgn="auto">
              <a:spcBef>
                <a:spcPct val="20000"/>
              </a:spcBef>
              <a:spcAft>
                <a:spcPts val="0"/>
              </a:spcAft>
              <a:buFont typeface="Wingdings" pitchFamily="2" charset="2"/>
              <a:buChar char="§"/>
              <a:defRPr/>
            </a:pPr>
            <a:endParaRPr lang="en-IE" sz="2400" b="1" dirty="0">
              <a:solidFill>
                <a:schemeClr val="accent2">
                  <a:lumMod val="75000"/>
                </a:schemeClr>
              </a:solidFill>
              <a:latin typeface="Calibri"/>
            </a:endParaRPr>
          </a:p>
          <a:p>
            <a:pPr fontAlgn="auto">
              <a:spcBef>
                <a:spcPct val="20000"/>
              </a:spcBef>
              <a:spcAft>
                <a:spcPts val="0"/>
              </a:spcAft>
              <a:defRPr/>
            </a:pPr>
            <a:endParaRPr lang="en-IE" sz="2400" b="1" dirty="0">
              <a:solidFill>
                <a:schemeClr val="accent2">
                  <a:lumMod val="75000"/>
                </a:schemeClr>
              </a:solidFill>
              <a:latin typeface="Calibri"/>
            </a:endParaRPr>
          </a:p>
          <a:p>
            <a:pPr marL="571500" indent="-571500" fontAlgn="auto">
              <a:spcBef>
                <a:spcPct val="20000"/>
              </a:spcBef>
              <a:spcAft>
                <a:spcPts val="0"/>
              </a:spcAft>
              <a:buFont typeface="Wingdings" pitchFamily="2" charset="2"/>
              <a:buChar char="§"/>
              <a:defRPr/>
            </a:pPr>
            <a:r>
              <a:rPr lang="en-IE" sz="2400" b="1" dirty="0">
                <a:solidFill>
                  <a:schemeClr val="accent2">
                    <a:lumMod val="75000"/>
                  </a:schemeClr>
                </a:solidFill>
                <a:latin typeface="Calibri"/>
              </a:rPr>
              <a:t>Agency Context</a:t>
            </a:r>
          </a:p>
          <a:p>
            <a:pPr fontAlgn="auto">
              <a:spcBef>
                <a:spcPct val="20000"/>
              </a:spcBef>
              <a:spcAft>
                <a:spcPts val="0"/>
              </a:spcAft>
              <a:defRPr/>
            </a:pPr>
            <a:endParaRPr lang="en-IE" sz="2400" b="1" dirty="0">
              <a:solidFill>
                <a:schemeClr val="accent2">
                  <a:lumMod val="75000"/>
                </a:schemeClr>
              </a:solidFill>
              <a:latin typeface="Calibri"/>
            </a:endParaRPr>
          </a:p>
          <a:p>
            <a:pPr marL="571500" indent="-571500" fontAlgn="auto">
              <a:spcBef>
                <a:spcPct val="20000"/>
              </a:spcBef>
              <a:spcAft>
                <a:spcPts val="0"/>
              </a:spcAft>
              <a:buFont typeface="Wingdings" pitchFamily="2" charset="2"/>
              <a:buChar char="§"/>
              <a:defRPr/>
            </a:pPr>
            <a:r>
              <a:rPr lang="en-IE" sz="2400" b="1" dirty="0">
                <a:solidFill>
                  <a:schemeClr val="accent2">
                    <a:lumMod val="75000"/>
                  </a:schemeClr>
                </a:solidFill>
                <a:latin typeface="Calibri"/>
              </a:rPr>
              <a:t>CPV - Challenges for Practitioners</a:t>
            </a:r>
          </a:p>
          <a:p>
            <a:pPr marL="571500" indent="-571500" fontAlgn="auto">
              <a:spcBef>
                <a:spcPct val="20000"/>
              </a:spcBef>
              <a:spcAft>
                <a:spcPts val="0"/>
              </a:spcAft>
              <a:buFont typeface="Wingdings" pitchFamily="2" charset="2"/>
              <a:buChar char="§"/>
              <a:defRPr/>
            </a:pPr>
            <a:endParaRPr lang="en-IE" sz="2400" b="1" dirty="0">
              <a:solidFill>
                <a:schemeClr val="accent2">
                  <a:lumMod val="75000"/>
                </a:schemeClr>
              </a:solidFill>
              <a:latin typeface="Calibri"/>
            </a:endParaRPr>
          </a:p>
          <a:p>
            <a:pPr marL="571500" indent="-571500" fontAlgn="auto">
              <a:spcBef>
                <a:spcPct val="20000"/>
              </a:spcBef>
              <a:spcAft>
                <a:spcPts val="0"/>
              </a:spcAft>
              <a:buFont typeface="Wingdings" pitchFamily="2" charset="2"/>
              <a:buChar char="§"/>
              <a:defRPr/>
            </a:pPr>
            <a:r>
              <a:rPr lang="en-IE" sz="2400" b="1" dirty="0">
                <a:solidFill>
                  <a:schemeClr val="accent2">
                    <a:lumMod val="75000"/>
                  </a:schemeClr>
                </a:solidFill>
                <a:latin typeface="Calibri"/>
              </a:rPr>
              <a:t>Approaches to Intervention</a:t>
            </a:r>
          </a:p>
          <a:p>
            <a:pPr fontAlgn="auto">
              <a:spcBef>
                <a:spcPct val="20000"/>
              </a:spcBef>
              <a:spcAft>
                <a:spcPts val="0"/>
              </a:spcAft>
              <a:defRPr/>
            </a:pPr>
            <a:endParaRPr lang="en-IE" sz="2400" b="1" dirty="0">
              <a:solidFill>
                <a:schemeClr val="accent2">
                  <a:lumMod val="75000"/>
                </a:schemeClr>
              </a:solidFill>
              <a:latin typeface="Calibri"/>
            </a:endParaRPr>
          </a:p>
          <a:p>
            <a:pPr marL="571500" indent="-571500" fontAlgn="auto">
              <a:spcBef>
                <a:spcPct val="20000"/>
              </a:spcBef>
              <a:spcAft>
                <a:spcPts val="0"/>
              </a:spcAft>
              <a:buFont typeface="Wingdings" pitchFamily="2" charset="2"/>
              <a:buChar char="§"/>
              <a:defRPr/>
            </a:pPr>
            <a:r>
              <a:rPr lang="en-IE" sz="2400" b="1" dirty="0">
                <a:solidFill>
                  <a:schemeClr val="accent2">
                    <a:lumMod val="75000"/>
                  </a:schemeClr>
                </a:solidFill>
                <a:latin typeface="Calibri"/>
              </a:rPr>
              <a:t>Case Examples</a:t>
            </a:r>
          </a:p>
          <a:p>
            <a:pPr marL="571500" indent="-571500" fontAlgn="auto">
              <a:spcBef>
                <a:spcPct val="20000"/>
              </a:spcBef>
              <a:spcAft>
                <a:spcPts val="0"/>
              </a:spcAft>
              <a:buFont typeface="Wingdings" pitchFamily="2" charset="2"/>
              <a:buChar char="§"/>
              <a:defRPr/>
            </a:pPr>
            <a:endParaRPr lang="en-IE" sz="2800" b="1" dirty="0">
              <a:solidFill>
                <a:schemeClr val="accent2">
                  <a:lumMod val="75000"/>
                </a:schemeClr>
              </a:solidFill>
              <a:latin typeface="Calibri"/>
            </a:endParaRPr>
          </a:p>
        </p:txBody>
      </p:sp>
      <p:sp>
        <p:nvSpPr>
          <p:cNvPr id="3" name="TextBox 2"/>
          <p:cNvSpPr txBox="1"/>
          <p:nvPr/>
        </p:nvSpPr>
        <p:spPr>
          <a:xfrm>
            <a:off x="174625" y="6237288"/>
            <a:ext cx="2205038" cy="338137"/>
          </a:xfrm>
          <a:prstGeom prst="rect">
            <a:avLst/>
          </a:prstGeom>
          <a:noFill/>
        </p:spPr>
        <p:txBody>
          <a:bodyPr wrap="none">
            <a:spAutoFit/>
          </a:bodyPr>
          <a:lstStyle/>
          <a:p>
            <a:pPr fontAlgn="auto">
              <a:spcBef>
                <a:spcPts val="0"/>
              </a:spcBef>
              <a:spcAft>
                <a:spcPts val="0"/>
              </a:spcAft>
              <a:defRPr/>
            </a:pPr>
            <a:r>
              <a:rPr lang="en-IE" sz="1600" b="1" dirty="0">
                <a:solidFill>
                  <a:schemeClr val="accent2">
                    <a:lumMod val="75000"/>
                  </a:schemeClr>
                </a:solidFill>
                <a:latin typeface="Calibri" pitchFamily="34" charset="0"/>
              </a:rPr>
              <a:t>“In Search of Solutions”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Content Placeholder 6"/>
          <p:cNvPicPr>
            <a:picLocks noGrp="1" noChangeAspect="1"/>
          </p:cNvPicPr>
          <p:nvPr>
            <p:ph sz="half" idx="2"/>
          </p:nvPr>
        </p:nvPicPr>
        <p:blipFill>
          <a:blip r:embed="rId3" cstate="print"/>
          <a:srcRect/>
          <a:stretch>
            <a:fillRect/>
          </a:stretch>
        </p:blipFill>
        <p:spPr>
          <a:xfrm>
            <a:off x="0" y="0"/>
            <a:ext cx="9144000" cy="6858000"/>
          </a:xfrm>
        </p:spPr>
      </p:pic>
      <p:sp>
        <p:nvSpPr>
          <p:cNvPr id="114690" name="TextBox 7"/>
          <p:cNvSpPr txBox="1">
            <a:spLocks noChangeArrowheads="1"/>
          </p:cNvSpPr>
          <p:nvPr/>
        </p:nvSpPr>
        <p:spPr bwMode="auto">
          <a:xfrm>
            <a:off x="179388" y="5229225"/>
            <a:ext cx="5549900" cy="1262063"/>
          </a:xfrm>
          <a:prstGeom prst="rect">
            <a:avLst/>
          </a:prstGeom>
          <a:noFill/>
          <a:ln w="9525">
            <a:noFill/>
            <a:miter lim="800000"/>
            <a:headEnd/>
            <a:tailEnd/>
          </a:ln>
        </p:spPr>
        <p:txBody>
          <a:bodyPr wrap="none">
            <a:spAutoFit/>
          </a:bodyPr>
          <a:lstStyle/>
          <a:p>
            <a:r>
              <a:rPr lang="en-IE" sz="5400" b="1">
                <a:solidFill>
                  <a:srgbClr val="FFFFFF"/>
                </a:solidFill>
                <a:latin typeface="Freestyle Script" pitchFamily="66" charset="0"/>
                <a:cs typeface="Arial" charset="0"/>
              </a:rPr>
              <a:t>Thank you for your attention.</a:t>
            </a:r>
          </a:p>
          <a:p>
            <a:endParaRPr lang="en-IE" sz="1100" b="1">
              <a:solidFill>
                <a:srgbClr val="FFFFFF"/>
              </a:solidFill>
              <a:cs typeface="Arial" charset="0"/>
            </a:endParaRPr>
          </a:p>
          <a:p>
            <a:endParaRPr lang="en-IE" sz="1100" b="1">
              <a:solidFill>
                <a:srgbClr val="FFFFFF"/>
              </a:solidFill>
              <a:cs typeface="Arial" charset="0"/>
            </a:endParaRPr>
          </a:p>
        </p:txBody>
      </p:sp>
      <p:sp>
        <p:nvSpPr>
          <p:cNvPr id="114691" name="Rectangle 1"/>
          <p:cNvSpPr>
            <a:spLocks noChangeArrowheads="1"/>
          </p:cNvSpPr>
          <p:nvPr/>
        </p:nvSpPr>
        <p:spPr bwMode="auto">
          <a:xfrm>
            <a:off x="3722688" y="6542088"/>
            <a:ext cx="1698625" cy="276225"/>
          </a:xfrm>
          <a:prstGeom prst="rect">
            <a:avLst/>
          </a:prstGeom>
          <a:noFill/>
          <a:ln w="9525">
            <a:noFill/>
            <a:miter lim="800000"/>
            <a:headEnd/>
            <a:tailEnd/>
          </a:ln>
        </p:spPr>
        <p:txBody>
          <a:bodyPr wrap="none">
            <a:spAutoFit/>
          </a:bodyPr>
          <a:lstStyle/>
          <a:p>
            <a:pPr algn="ctr"/>
            <a:r>
              <a:rPr lang="en-IE" sz="1200">
                <a:solidFill>
                  <a:srgbClr val="FFFFFF"/>
                </a:solidFill>
                <a:cs typeface="Arial" charset="0"/>
              </a:rPr>
              <a:t>© Denis Murray 2014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6" name="Object 114"/>
          <p:cNvGraphicFramePr>
            <a:graphicFrameLocks noChangeAspect="1"/>
          </p:cNvGraphicFramePr>
          <p:nvPr/>
        </p:nvGraphicFramePr>
        <p:xfrm>
          <a:off x="0" y="0"/>
          <a:ext cx="9251950" cy="6858000"/>
        </p:xfrm>
        <a:graphic>
          <a:graphicData uri="http://schemas.openxmlformats.org/presentationml/2006/ole">
            <mc:AlternateContent xmlns:mc="http://schemas.openxmlformats.org/markup-compatibility/2006">
              <mc:Choice xmlns:v="urn:schemas-microsoft-com:vml" Requires="v">
                <p:oleObj spid="_x0000_s3188" name="Presentation" r:id="rId3" imgW="2471245" imgH="1851745" progId="PowerPoint.Show.8">
                  <p:embed/>
                </p:oleObj>
              </mc:Choice>
              <mc:Fallback>
                <p:oleObj name="Presentation" r:id="rId3" imgW="2471245" imgH="1851745" progId="PowerPoint.Show.8">
                  <p:embed/>
                  <p:pic>
                    <p:nvPicPr>
                      <p:cNvPr id="0" name="Picture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51950" cy="6858000"/>
                      </a:xfrm>
                      <a:prstGeom prst="rect">
                        <a:avLst/>
                      </a:prstGeom>
                      <a:solidFill>
                        <a:schemeClr val="tx1"/>
                      </a:solidFill>
                    </p:spPr>
                  </p:pic>
                </p:oleObj>
              </mc:Fallback>
            </mc:AlternateContent>
          </a:graphicData>
        </a:graphic>
      </p:graphicFrame>
      <p:sp>
        <p:nvSpPr>
          <p:cNvPr id="103428" name="Rectangle 5"/>
          <p:cNvSpPr>
            <a:spLocks noChangeArrowheads="1"/>
          </p:cNvSpPr>
          <p:nvPr/>
        </p:nvSpPr>
        <p:spPr bwMode="auto">
          <a:xfrm>
            <a:off x="0" y="1588"/>
            <a:ext cx="7235825" cy="6892925"/>
          </a:xfrm>
          <a:prstGeom prst="rect">
            <a:avLst/>
          </a:prstGeom>
          <a:solidFill>
            <a:schemeClr val="tx1"/>
          </a:solidFill>
          <a:ln>
            <a:noFill/>
          </a:ln>
          <a:effectLst/>
          <a:extLst/>
        </p:spPr>
        <p:txBody>
          <a:bodyPr>
            <a:spAutoFit/>
          </a:bodyPr>
          <a:lstStyle/>
          <a:p>
            <a:pPr>
              <a:defRPr/>
            </a:pPr>
            <a:endParaRPr lang="en-IE" sz="2000" b="1" u="sng" dirty="0">
              <a:solidFill>
                <a:prstClr val="black"/>
              </a:solidFill>
              <a:cs typeface="Arial" charset="0"/>
            </a:endParaRPr>
          </a:p>
          <a:p>
            <a:pPr>
              <a:defRPr/>
            </a:pPr>
            <a:r>
              <a:rPr lang="en-IE" sz="2400" b="1" u="sng" dirty="0">
                <a:solidFill>
                  <a:srgbClr val="FF3300"/>
                </a:solidFill>
                <a:cs typeface="Arial" charset="0"/>
              </a:rPr>
              <a:t>Adolescent Addiction Service</a:t>
            </a:r>
          </a:p>
          <a:p>
            <a:pPr>
              <a:defRPr/>
            </a:pPr>
            <a:endParaRPr lang="en-IE" sz="2000" b="1" u="sng" dirty="0">
              <a:solidFill>
                <a:schemeClr val="bg2">
                  <a:lumMod val="75000"/>
                </a:schemeClr>
              </a:solidFill>
              <a:cs typeface="Arial" charset="0"/>
            </a:endParaRPr>
          </a:p>
          <a:p>
            <a:pPr marL="285750" indent="-285750" algn="just">
              <a:buFont typeface="Courier New" pitchFamily="49" charset="0"/>
              <a:buChar char="o"/>
              <a:defRPr/>
            </a:pPr>
            <a:r>
              <a:rPr lang="en-IE" b="1" dirty="0">
                <a:solidFill>
                  <a:schemeClr val="bg2">
                    <a:lumMod val="75000"/>
                  </a:schemeClr>
                </a:solidFill>
                <a:cs typeface="Arial" charset="0"/>
              </a:rPr>
              <a:t>Established in 1997 by Health Service Executive in the South Western area of Dublin City (covering five communities) Operated initially as a structured outpatient detoxification programme involving methadone prescription  for under 18yr olds who were experiencing problems in relation to heroin use.</a:t>
            </a:r>
          </a:p>
          <a:p>
            <a:pPr algn="just">
              <a:defRPr/>
            </a:pPr>
            <a:endParaRPr lang="en-IE" b="1" dirty="0">
              <a:solidFill>
                <a:schemeClr val="bg2">
                  <a:lumMod val="75000"/>
                </a:schemeClr>
              </a:solidFill>
              <a:cs typeface="Arial" charset="0"/>
            </a:endParaRPr>
          </a:p>
          <a:p>
            <a:pPr marL="285750" indent="-285750" algn="just">
              <a:buFont typeface="Courier New" pitchFamily="49" charset="0"/>
              <a:buChar char="o"/>
              <a:defRPr/>
            </a:pPr>
            <a:r>
              <a:rPr lang="en-IE" b="1" dirty="0">
                <a:solidFill>
                  <a:schemeClr val="bg2">
                    <a:lumMod val="75000"/>
                  </a:schemeClr>
                </a:solidFill>
                <a:cs typeface="Arial" charset="0"/>
              </a:rPr>
              <a:t>In 2003 as the use of heroin decreased the service broadened its criteria to include young people  who are abusing any substance including alcohol.</a:t>
            </a:r>
          </a:p>
          <a:p>
            <a:pPr marL="285750" indent="-285750" algn="just">
              <a:buFont typeface="Courier New" pitchFamily="49" charset="0"/>
              <a:buChar char="o"/>
              <a:defRPr/>
            </a:pPr>
            <a:endParaRPr lang="en-IE" b="1" dirty="0">
              <a:solidFill>
                <a:schemeClr val="bg2">
                  <a:lumMod val="75000"/>
                </a:schemeClr>
              </a:solidFill>
              <a:cs typeface="Arial" charset="0"/>
            </a:endParaRPr>
          </a:p>
          <a:p>
            <a:pPr marL="285750" indent="-285750" algn="just">
              <a:buFont typeface="Courier New" pitchFamily="49" charset="0"/>
              <a:buChar char="o"/>
              <a:defRPr/>
            </a:pPr>
            <a:r>
              <a:rPr lang="en-IE" b="1" dirty="0">
                <a:solidFill>
                  <a:schemeClr val="bg2">
                    <a:lumMod val="75000"/>
                  </a:schemeClr>
                </a:solidFill>
                <a:cs typeface="Arial" charset="0"/>
              </a:rPr>
              <a:t>In 2004 the medical and therapeutic components of service separated. Family therapy is now provided outside of clinic setting. </a:t>
            </a:r>
          </a:p>
          <a:p>
            <a:pPr algn="just">
              <a:defRPr/>
            </a:pPr>
            <a:endParaRPr lang="en-IE" b="1" dirty="0">
              <a:solidFill>
                <a:schemeClr val="bg2">
                  <a:lumMod val="75000"/>
                </a:schemeClr>
              </a:solidFill>
              <a:cs typeface="Arial" charset="0"/>
            </a:endParaRPr>
          </a:p>
          <a:p>
            <a:pPr marL="285750" indent="-285750">
              <a:buFont typeface="Courier New" pitchFamily="49" charset="0"/>
              <a:buChar char="o"/>
              <a:defRPr/>
            </a:pPr>
            <a:r>
              <a:rPr lang="en-IE" b="1" dirty="0">
                <a:solidFill>
                  <a:schemeClr val="bg2">
                    <a:lumMod val="75000"/>
                  </a:schemeClr>
                </a:solidFill>
                <a:latin typeface="Calibri" pitchFamily="34" charset="0"/>
                <a:cs typeface="Arial" charset="0"/>
              </a:rPr>
              <a:t>In 2013 92% (N=49) seen by family therapist only. 8</a:t>
            </a:r>
            <a:r>
              <a:rPr lang="en-GB" b="1" dirty="0">
                <a:solidFill>
                  <a:schemeClr val="bg2">
                    <a:lumMod val="75000"/>
                  </a:schemeClr>
                </a:solidFill>
                <a:latin typeface="Calibri" pitchFamily="34" charset="0"/>
              </a:rPr>
              <a:t>% (N=4) Psychiatric Assessment with 4% (N=2) receiving medication for treatment of ADHD. </a:t>
            </a:r>
          </a:p>
          <a:p>
            <a:pPr marL="285750" indent="-285750">
              <a:buFont typeface="Courier New" pitchFamily="49" charset="0"/>
              <a:buChar char="o"/>
              <a:defRPr/>
            </a:pPr>
            <a:endParaRPr lang="en-GB" b="1" dirty="0">
              <a:solidFill>
                <a:schemeClr val="bg2">
                  <a:lumMod val="75000"/>
                </a:schemeClr>
              </a:solidFill>
              <a:latin typeface="+mn-lt"/>
            </a:endParaRPr>
          </a:p>
          <a:p>
            <a:pPr marL="285750" indent="-285750">
              <a:buFont typeface="Courier New" pitchFamily="49" charset="0"/>
              <a:buChar char="o"/>
              <a:defRPr/>
            </a:pPr>
            <a:r>
              <a:rPr lang="en-GB" b="1" dirty="0">
                <a:solidFill>
                  <a:schemeClr val="bg2">
                    <a:lumMod val="75000"/>
                  </a:schemeClr>
                </a:solidFill>
                <a:latin typeface="+mn-lt"/>
              </a:rPr>
              <a:t>Average age of attendees 2013 (15 years old, Range 12-18years)</a:t>
            </a:r>
            <a:endParaRPr lang="en-GB" b="1" dirty="0">
              <a:solidFill>
                <a:schemeClr val="bg2">
                  <a:lumMod val="75000"/>
                </a:schemeClr>
              </a:solidFill>
              <a:cs typeface="Arial" charset="0"/>
            </a:endParaRPr>
          </a:p>
          <a:p>
            <a:pPr algn="just">
              <a:defRPr/>
            </a:pPr>
            <a:endParaRPr lang="en-IE" b="1" dirty="0">
              <a:solidFill>
                <a:schemeClr val="bg2">
                  <a:lumMod val="75000"/>
                </a:schemeClr>
              </a:solidFill>
              <a:cs typeface="Arial" charset="0"/>
            </a:endParaRPr>
          </a:p>
        </p:txBody>
      </p:sp>
      <p:pic>
        <p:nvPicPr>
          <p:cNvPr id="3188" name="Content Placeholder 4"/>
          <p:cNvPicPr>
            <a:picLocks noChangeAspect="1"/>
          </p:cNvPicPr>
          <p:nvPr/>
        </p:nvPicPr>
        <p:blipFill>
          <a:blip r:embed="rId5" cstate="print"/>
          <a:srcRect b="11951"/>
          <a:stretch>
            <a:fillRect/>
          </a:stretch>
        </p:blipFill>
        <p:spPr bwMode="auto">
          <a:xfrm>
            <a:off x="7235825" y="0"/>
            <a:ext cx="2016125" cy="6894513"/>
          </a:xfrm>
          <a:prstGeom prst="rect">
            <a:avLst/>
          </a:prstGeom>
          <a:noFill/>
          <a:ln w="9525">
            <a:noFill/>
            <a:miter lim="800000"/>
            <a:headEnd/>
            <a:tailEnd/>
          </a:ln>
        </p:spPr>
      </p:pic>
      <p:sp>
        <p:nvSpPr>
          <p:cNvPr id="3189" name="TextBox 2"/>
          <p:cNvSpPr txBox="1">
            <a:spLocks noChangeArrowheads="1"/>
          </p:cNvSpPr>
          <p:nvPr/>
        </p:nvSpPr>
        <p:spPr bwMode="auto">
          <a:xfrm>
            <a:off x="7494588" y="6480175"/>
            <a:ext cx="1498600" cy="261938"/>
          </a:xfrm>
          <a:prstGeom prst="rect">
            <a:avLst/>
          </a:prstGeom>
          <a:noFill/>
          <a:ln w="9525">
            <a:noFill/>
            <a:miter lim="800000"/>
            <a:headEnd/>
            <a:tailEnd/>
          </a:ln>
        </p:spPr>
        <p:txBody>
          <a:bodyPr wrap="none">
            <a:spAutoFit/>
          </a:bodyPr>
          <a:lstStyle/>
          <a:p>
            <a:r>
              <a:rPr lang="en-IE" sz="1100" b="1">
                <a:solidFill>
                  <a:schemeClr val="bg1"/>
                </a:solidFill>
                <a:latin typeface="Franklin Gothic Medium" pitchFamily="34" charset="0"/>
                <a:cs typeface="Arial" charset="0"/>
              </a:rPr>
              <a:t>© Denis Murray 2014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5" name="Content Placeholder 1"/>
          <p:cNvGraphicFramePr>
            <a:graphicFrameLocks noGrp="1"/>
          </p:cNvGraphicFramePr>
          <p:nvPr>
            <p:ph sz="half" idx="4294967295"/>
          </p:nvPr>
        </p:nvGraphicFramePr>
        <p:xfrm>
          <a:off x="2354263" y="3429000"/>
          <a:ext cx="6551612" cy="3248025"/>
        </p:xfrm>
        <a:graphic>
          <a:graphicData uri="http://schemas.openxmlformats.org/presentationml/2006/ole">
            <mc:AlternateContent xmlns:mc="http://schemas.openxmlformats.org/markup-compatibility/2006">
              <mc:Choice xmlns:v="urn:schemas-microsoft-com:vml" Requires="v">
                <p:oleObj spid="_x0000_s93190" r:id="rId4" imgW="6553768" imgH="3243353" progId="Excel.Sheet.8">
                  <p:embed/>
                </p:oleObj>
              </mc:Choice>
              <mc:Fallback>
                <p:oleObj r:id="rId4" imgW="6553768" imgH="3243353" progId="Excel.Sheet.8">
                  <p:embed/>
                  <p:pic>
                    <p:nvPicPr>
                      <p:cNvPr id="0" name="Content Placeholder 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263" y="3429000"/>
                        <a:ext cx="6551612"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6" name="TextBox 6"/>
          <p:cNvSpPr txBox="1">
            <a:spLocks noChangeArrowheads="1"/>
          </p:cNvSpPr>
          <p:nvPr/>
        </p:nvSpPr>
        <p:spPr bwMode="auto">
          <a:xfrm>
            <a:off x="4716463" y="6470650"/>
            <a:ext cx="1498600" cy="260350"/>
          </a:xfrm>
          <a:prstGeom prst="rect">
            <a:avLst/>
          </a:prstGeom>
          <a:noFill/>
          <a:ln w="9525">
            <a:noFill/>
            <a:miter lim="800000"/>
            <a:headEnd/>
            <a:tailEnd/>
          </a:ln>
        </p:spPr>
        <p:txBody>
          <a:bodyPr wrap="none">
            <a:spAutoFit/>
          </a:bodyPr>
          <a:lstStyle/>
          <a:p>
            <a:r>
              <a:rPr lang="en-IE" sz="1100" b="1">
                <a:solidFill>
                  <a:srgbClr val="000000"/>
                </a:solidFill>
                <a:latin typeface="Calibri" pitchFamily="34" charset="0"/>
                <a:cs typeface="Arial" charset="0"/>
              </a:rPr>
              <a:t>© Denis Murray 2014</a:t>
            </a:r>
          </a:p>
        </p:txBody>
      </p:sp>
      <p:graphicFrame>
        <p:nvGraphicFramePr>
          <p:cNvPr id="93187" name="Chart 3"/>
          <p:cNvGraphicFramePr>
            <a:graphicFrameLocks/>
          </p:cNvGraphicFramePr>
          <p:nvPr/>
        </p:nvGraphicFramePr>
        <p:xfrm>
          <a:off x="2543175" y="25400"/>
          <a:ext cx="6421438" cy="3189288"/>
        </p:xfrm>
        <a:graphic>
          <a:graphicData uri="http://schemas.openxmlformats.org/presentationml/2006/ole">
            <mc:AlternateContent xmlns:mc="http://schemas.openxmlformats.org/markup-compatibility/2006">
              <mc:Choice xmlns:v="urn:schemas-microsoft-com:vml" Requires="v">
                <p:oleObj spid="_x0000_s93191" r:id="rId6" imgW="6425741" imgH="3188484" progId="Excel.Sheet.8">
                  <p:embed/>
                </p:oleObj>
              </mc:Choice>
              <mc:Fallback>
                <p:oleObj r:id="rId6" imgW="6425741" imgH="3188484" progId="Excel.Sheet.8">
                  <p:embed/>
                  <p:pic>
                    <p:nvPicPr>
                      <p:cNvPr id="0" name="Char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5" y="25400"/>
                        <a:ext cx="6421438" cy="318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extBox 4"/>
          <p:cNvSpPr txBox="1">
            <a:spLocks noChangeArrowheads="1"/>
          </p:cNvSpPr>
          <p:nvPr/>
        </p:nvSpPr>
        <p:spPr bwMode="auto">
          <a:xfrm>
            <a:off x="3678238" y="3573463"/>
            <a:ext cx="2181225" cy="338137"/>
          </a:xfrm>
          <a:prstGeom prst="rect">
            <a:avLst/>
          </a:prstGeom>
          <a:noFill/>
          <a:ln w="9525">
            <a:noFill/>
            <a:miter lim="800000"/>
            <a:headEnd/>
            <a:tailEnd/>
          </a:ln>
        </p:spPr>
        <p:txBody>
          <a:bodyPr wrap="none">
            <a:spAutoFit/>
          </a:bodyPr>
          <a:lstStyle/>
          <a:p>
            <a:r>
              <a:rPr lang="en-IE" sz="1600" b="1" u="sng">
                <a:solidFill>
                  <a:srgbClr val="000000"/>
                </a:solidFill>
                <a:latin typeface="Calibri" pitchFamily="34" charset="0"/>
                <a:cs typeface="Arial" charset="0"/>
              </a:rPr>
              <a:t>All Types of Drugs Used</a:t>
            </a:r>
          </a:p>
        </p:txBody>
      </p:sp>
      <p:sp>
        <p:nvSpPr>
          <p:cNvPr id="93189" name="TextBox 5"/>
          <p:cNvSpPr txBox="1">
            <a:spLocks noChangeArrowheads="1"/>
          </p:cNvSpPr>
          <p:nvPr/>
        </p:nvSpPr>
        <p:spPr bwMode="auto">
          <a:xfrm>
            <a:off x="4029075" y="519113"/>
            <a:ext cx="1681163" cy="338137"/>
          </a:xfrm>
          <a:prstGeom prst="rect">
            <a:avLst/>
          </a:prstGeom>
          <a:noFill/>
          <a:ln w="9525">
            <a:noFill/>
            <a:miter lim="800000"/>
            <a:headEnd/>
            <a:tailEnd/>
          </a:ln>
        </p:spPr>
        <p:txBody>
          <a:bodyPr wrap="none">
            <a:spAutoFit/>
          </a:bodyPr>
          <a:lstStyle/>
          <a:p>
            <a:r>
              <a:rPr lang="en-IE" sz="1600" b="1" u="sng">
                <a:solidFill>
                  <a:srgbClr val="000000"/>
                </a:solidFill>
                <a:latin typeface="Calibri" pitchFamily="34" charset="0"/>
                <a:cs typeface="Arial" charset="0"/>
              </a:rPr>
              <a:t>Primary Drug Use</a:t>
            </a:r>
          </a:p>
        </p:txBody>
      </p:sp>
      <p:sp>
        <p:nvSpPr>
          <p:cNvPr id="93190" name="Text Box 9"/>
          <p:cNvSpPr txBox="1">
            <a:spLocks noChangeArrowheads="1"/>
          </p:cNvSpPr>
          <p:nvPr/>
        </p:nvSpPr>
        <p:spPr bwMode="auto">
          <a:xfrm>
            <a:off x="7010400" y="333375"/>
            <a:ext cx="1790700" cy="2800350"/>
          </a:xfrm>
          <a:prstGeom prst="rect">
            <a:avLst/>
          </a:prstGeom>
          <a:noFill/>
          <a:ln w="12700">
            <a:solidFill>
              <a:schemeClr val="tx1"/>
            </a:solidFill>
            <a:miter lim="800000"/>
            <a:headEnd/>
            <a:tailEnd/>
          </a:ln>
        </p:spPr>
        <p:txBody>
          <a:bodyPr wrap="none">
            <a:spAutoFit/>
          </a:bodyPr>
          <a:lstStyle/>
          <a:p>
            <a:r>
              <a:rPr lang="en-IE" sz="1600" b="1" u="sng">
                <a:solidFill>
                  <a:srgbClr val="000000"/>
                </a:solidFill>
                <a:latin typeface="Calibri" pitchFamily="34" charset="0"/>
                <a:cs typeface="Arial" charset="0"/>
              </a:rPr>
              <a:t>Average Age</a:t>
            </a:r>
          </a:p>
          <a:p>
            <a:endParaRPr lang="en-IE" sz="1600" b="1" u="sng">
              <a:solidFill>
                <a:srgbClr val="000000"/>
              </a:solidFill>
              <a:latin typeface="Calibri" pitchFamily="34" charset="0"/>
              <a:cs typeface="Arial" charset="0"/>
            </a:endParaRPr>
          </a:p>
          <a:p>
            <a:r>
              <a:rPr lang="en-IE" sz="1600" b="1">
                <a:solidFill>
                  <a:srgbClr val="000000"/>
                </a:solidFill>
                <a:latin typeface="Calibri" pitchFamily="34" charset="0"/>
                <a:cs typeface="Arial" charset="0"/>
              </a:rPr>
              <a:t>1998 = 16.5yrs</a:t>
            </a:r>
          </a:p>
          <a:p>
            <a:r>
              <a:rPr lang="en-IE" sz="1600" b="1">
                <a:solidFill>
                  <a:srgbClr val="000000"/>
                </a:solidFill>
                <a:latin typeface="Calibri" pitchFamily="34" charset="0"/>
                <a:cs typeface="Arial" charset="0"/>
              </a:rPr>
              <a:t>2010 = 15.5yrs</a:t>
            </a:r>
          </a:p>
          <a:p>
            <a:r>
              <a:rPr lang="en-IE" sz="1600" b="1">
                <a:solidFill>
                  <a:srgbClr val="000000"/>
                </a:solidFill>
                <a:latin typeface="Calibri" pitchFamily="34" charset="0"/>
                <a:cs typeface="Arial" charset="0"/>
              </a:rPr>
              <a:t>2013 = 15 years</a:t>
            </a:r>
          </a:p>
          <a:p>
            <a:endParaRPr lang="en-IE" sz="1600" b="1">
              <a:solidFill>
                <a:srgbClr val="000000"/>
              </a:solidFill>
              <a:latin typeface="Calibri" pitchFamily="34" charset="0"/>
              <a:cs typeface="Arial" charset="0"/>
            </a:endParaRPr>
          </a:p>
          <a:p>
            <a:r>
              <a:rPr lang="en-IE" sz="1600" b="1" u="sng">
                <a:solidFill>
                  <a:srgbClr val="000000"/>
                </a:solidFill>
                <a:latin typeface="Calibri" pitchFamily="34" charset="0"/>
                <a:cs typeface="Arial" charset="0"/>
              </a:rPr>
              <a:t>Percentage Female</a:t>
            </a:r>
          </a:p>
          <a:p>
            <a:endParaRPr lang="en-IE" sz="1600" b="1" u="sng">
              <a:solidFill>
                <a:srgbClr val="000000"/>
              </a:solidFill>
              <a:latin typeface="Calibri" pitchFamily="34" charset="0"/>
              <a:cs typeface="Arial" charset="0"/>
            </a:endParaRPr>
          </a:p>
          <a:p>
            <a:r>
              <a:rPr lang="en-IE" sz="1600" b="1">
                <a:solidFill>
                  <a:srgbClr val="000000"/>
                </a:solidFill>
                <a:latin typeface="Calibri" pitchFamily="34" charset="0"/>
                <a:cs typeface="Arial" charset="0"/>
              </a:rPr>
              <a:t>1998 = 36.5%</a:t>
            </a:r>
          </a:p>
          <a:p>
            <a:r>
              <a:rPr lang="en-IE" sz="1600" b="1">
                <a:solidFill>
                  <a:srgbClr val="000000"/>
                </a:solidFill>
                <a:latin typeface="Calibri" pitchFamily="34" charset="0"/>
                <a:cs typeface="Arial" charset="0"/>
              </a:rPr>
              <a:t>2010 = 27%</a:t>
            </a:r>
          </a:p>
          <a:p>
            <a:r>
              <a:rPr lang="en-IE" sz="1600" b="1">
                <a:solidFill>
                  <a:srgbClr val="000000"/>
                </a:solidFill>
                <a:latin typeface="Calibri" pitchFamily="34" charset="0"/>
                <a:cs typeface="Arial" charset="0"/>
              </a:rPr>
              <a:t>2013 = 37%</a:t>
            </a:r>
            <a:endParaRPr lang="en-GB" sz="1600" b="1">
              <a:solidFill>
                <a:srgbClr val="000000"/>
              </a:solidFill>
              <a:latin typeface="Calibri" pitchFamily="34" charset="0"/>
              <a:cs typeface="Arial" charset="0"/>
            </a:endParaRPr>
          </a:p>
        </p:txBody>
      </p:sp>
      <p:pic>
        <p:nvPicPr>
          <p:cNvPr id="93191" name="Picture 30" descr="F:\DCIM\101MSDCF\DSC00380.JPG"/>
          <p:cNvPicPr>
            <a:picLocks noChangeAspect="1" noChangeArrowheads="1"/>
          </p:cNvPicPr>
          <p:nvPr/>
        </p:nvPicPr>
        <p:blipFill>
          <a:blip r:embed="rId8" cstate="print"/>
          <a:srcRect/>
          <a:stretch>
            <a:fillRect/>
          </a:stretch>
        </p:blipFill>
        <p:spPr bwMode="auto">
          <a:xfrm>
            <a:off x="3175" y="0"/>
            <a:ext cx="233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95234" name="Content Placeholder 4"/>
          <p:cNvPicPr>
            <a:picLocks noChangeAspect="1"/>
          </p:cNvPicPr>
          <p:nvPr/>
        </p:nvPicPr>
        <p:blipFill>
          <a:blip r:embed="rId3" cstate="print"/>
          <a:srcRect/>
          <a:stretch>
            <a:fillRect/>
          </a:stretch>
        </p:blipFill>
        <p:spPr bwMode="auto">
          <a:xfrm>
            <a:off x="7272338" y="0"/>
            <a:ext cx="1871662" cy="6858000"/>
          </a:xfrm>
          <a:prstGeom prst="rect">
            <a:avLst/>
          </a:prstGeom>
          <a:noFill/>
          <a:ln w="9525">
            <a:noFill/>
            <a:miter lim="800000"/>
            <a:headEnd/>
            <a:tailEnd/>
          </a:ln>
        </p:spPr>
      </p:pic>
      <p:sp>
        <p:nvSpPr>
          <p:cNvPr id="95235" name="Text Box 4"/>
          <p:cNvSpPr txBox="1">
            <a:spLocks noChangeArrowheads="1"/>
          </p:cNvSpPr>
          <p:nvPr/>
        </p:nvSpPr>
        <p:spPr bwMode="auto">
          <a:xfrm>
            <a:off x="1258888" y="115888"/>
            <a:ext cx="4835525" cy="523875"/>
          </a:xfrm>
          <a:prstGeom prst="rect">
            <a:avLst/>
          </a:prstGeom>
          <a:solidFill>
            <a:schemeClr val="tx1"/>
          </a:solidFill>
          <a:ln w="9525">
            <a:noFill/>
            <a:miter lim="800000"/>
            <a:headEnd/>
            <a:tailEnd/>
          </a:ln>
        </p:spPr>
        <p:txBody>
          <a:bodyPr wrap="none">
            <a:spAutoFit/>
          </a:bodyPr>
          <a:lstStyle/>
          <a:p>
            <a:r>
              <a:rPr lang="en-IE" sz="2800" b="1">
                <a:solidFill>
                  <a:srgbClr val="000000"/>
                </a:solidFill>
                <a:latin typeface="Tahoma" pitchFamily="34" charset="0"/>
                <a:cs typeface="Arial" charset="0"/>
              </a:rPr>
              <a:t>Participation in Education</a:t>
            </a:r>
            <a:endParaRPr lang="en-GB" sz="2800" b="1">
              <a:solidFill>
                <a:srgbClr val="000000"/>
              </a:solidFill>
              <a:latin typeface="Tahoma" pitchFamily="34" charset="0"/>
              <a:cs typeface="Arial" charset="0"/>
            </a:endParaRPr>
          </a:p>
        </p:txBody>
      </p:sp>
      <p:graphicFrame>
        <p:nvGraphicFramePr>
          <p:cNvPr id="95236" name="Content Placeholder 3"/>
          <p:cNvGraphicFramePr>
            <a:graphicFrameLocks/>
          </p:cNvGraphicFramePr>
          <p:nvPr/>
        </p:nvGraphicFramePr>
        <p:xfrm>
          <a:off x="250825" y="635000"/>
          <a:ext cx="6842125" cy="6107113"/>
        </p:xfrm>
        <a:graphic>
          <a:graphicData uri="http://schemas.openxmlformats.org/presentationml/2006/ole">
            <mc:AlternateContent xmlns:mc="http://schemas.openxmlformats.org/markup-compatibility/2006">
              <mc:Choice xmlns:v="urn:schemas-microsoft-com:vml" Requires="v">
                <p:oleObj spid="_x0000_s95238" r:id="rId4" imgW="6840305" imgH="6108721" progId="Excel.Sheet.8">
                  <p:embed/>
                </p:oleObj>
              </mc:Choice>
              <mc:Fallback>
                <p:oleObj r:id="rId4" imgW="6840305" imgH="6108721" progId="Excel.Sheet.8">
                  <p:embed/>
                  <p:pic>
                    <p:nvPicPr>
                      <p:cNvPr id="0" name="Content Placeholder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35000"/>
                        <a:ext cx="6842125" cy="610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1"/>
          <p:cNvGraphicFramePr>
            <a:graphicFrameLocks/>
          </p:cNvGraphicFramePr>
          <p:nvPr/>
        </p:nvGraphicFramePr>
        <p:xfrm>
          <a:off x="251520" y="1124744"/>
          <a:ext cx="6268566" cy="484517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730375" y="3284538"/>
            <a:ext cx="150971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96260" name="Content Placeholder 4"/>
          <p:cNvPicPr>
            <a:picLocks noChangeAspect="1"/>
          </p:cNvPicPr>
          <p:nvPr/>
        </p:nvPicPr>
        <p:blipFill>
          <a:blip r:embed="rId3" cstate="print"/>
          <a:srcRect/>
          <a:stretch>
            <a:fillRect/>
          </a:stretch>
        </p:blipFill>
        <p:spPr bwMode="auto">
          <a:xfrm>
            <a:off x="6737350" y="0"/>
            <a:ext cx="2411413" cy="6858000"/>
          </a:xfrm>
          <a:prstGeom prst="rect">
            <a:avLst/>
          </a:prstGeom>
          <a:noFill/>
          <a:ln w="9525">
            <a:noFill/>
            <a:miter lim="800000"/>
            <a:headEnd/>
            <a:tailEnd/>
          </a:ln>
        </p:spPr>
      </p:pic>
      <p:sp>
        <p:nvSpPr>
          <p:cNvPr id="96261" name="Rectangle 10"/>
          <p:cNvSpPr>
            <a:spLocks noChangeArrowheads="1"/>
          </p:cNvSpPr>
          <p:nvPr/>
        </p:nvSpPr>
        <p:spPr bwMode="auto">
          <a:xfrm>
            <a:off x="2225675" y="6477000"/>
            <a:ext cx="1373188" cy="246063"/>
          </a:xfrm>
          <a:prstGeom prst="rect">
            <a:avLst/>
          </a:prstGeom>
          <a:noFill/>
          <a:ln w="9525">
            <a:noFill/>
            <a:miter lim="800000"/>
            <a:headEnd/>
            <a:tailEnd/>
          </a:ln>
        </p:spPr>
        <p:txBody>
          <a:bodyPr wrap="none">
            <a:spAutoFit/>
          </a:bodyPr>
          <a:lstStyle/>
          <a:p>
            <a:r>
              <a:rPr lang="en-IE" sz="1000">
                <a:solidFill>
                  <a:srgbClr val="000000"/>
                </a:solidFill>
                <a:latin typeface="Franklin Gothic Medium" pitchFamily="34" charset="0"/>
              </a:rPr>
              <a:t>© Denis Murray 2014</a:t>
            </a:r>
          </a:p>
        </p:txBody>
      </p:sp>
      <p:sp>
        <p:nvSpPr>
          <p:cNvPr id="96262" name="TextBox 1"/>
          <p:cNvSpPr txBox="1">
            <a:spLocks noChangeArrowheads="1"/>
          </p:cNvSpPr>
          <p:nvPr/>
        </p:nvSpPr>
        <p:spPr bwMode="auto">
          <a:xfrm>
            <a:off x="684213" y="188913"/>
            <a:ext cx="5111750" cy="576262"/>
          </a:xfrm>
          <a:prstGeom prst="rect">
            <a:avLst/>
          </a:prstGeom>
          <a:noFill/>
          <a:ln w="9525">
            <a:noFill/>
            <a:miter lim="800000"/>
            <a:headEnd/>
            <a:tailEnd/>
          </a:ln>
        </p:spPr>
        <p:txBody>
          <a:bodyPr wrap="none"/>
          <a:lstStyle/>
          <a:p>
            <a:pPr algn="ctr"/>
            <a:r>
              <a:rPr lang="en-IE" sz="4800" b="1">
                <a:solidFill>
                  <a:schemeClr val="bg2"/>
                </a:solidFill>
                <a:latin typeface="Calibri" pitchFamily="34" charset="0"/>
                <a:cs typeface="Arial" charset="0"/>
              </a:rPr>
              <a:t>Trends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bg1"/>
            </a:gs>
            <a:gs pos="9000">
              <a:srgbClr val="FEF5D3"/>
            </a:gs>
            <a:gs pos="27000">
              <a:schemeClr val="bg1">
                <a:lumMod val="95000"/>
              </a:schemeClr>
            </a:gs>
            <a:gs pos="2000">
              <a:srgbClr val="FFFFFF"/>
            </a:gs>
          </a:gsLst>
          <a:lin ang="2700000" scaled="1"/>
          <a:tileRect/>
        </a:gradFill>
        <a:effectLst/>
      </p:bgPr>
    </p:bg>
    <p:spTree>
      <p:nvGrpSpPr>
        <p:cNvPr id="1" name=""/>
        <p:cNvGrpSpPr/>
        <p:nvPr/>
      </p:nvGrpSpPr>
      <p:grpSpPr>
        <a:xfrm>
          <a:off x="0" y="0"/>
          <a:ext cx="0" cy="0"/>
          <a:chOff x="0" y="0"/>
          <a:chExt cx="0" cy="0"/>
        </a:xfrm>
      </p:grpSpPr>
      <p:pic>
        <p:nvPicPr>
          <p:cNvPr id="97282" name="Picture 30" descr="F:\DCIM\101MSDCF\DSC00380.JPG"/>
          <p:cNvPicPr>
            <a:picLocks noChangeAspect="1" noChangeArrowheads="1"/>
          </p:cNvPicPr>
          <p:nvPr/>
        </p:nvPicPr>
        <p:blipFill>
          <a:blip r:embed="rId2" cstate="print"/>
          <a:srcRect/>
          <a:stretch>
            <a:fillRect/>
          </a:stretch>
        </p:blipFill>
        <p:spPr bwMode="auto">
          <a:xfrm>
            <a:off x="3175" y="0"/>
            <a:ext cx="2047875" cy="6556375"/>
          </a:xfrm>
          <a:prstGeom prst="rect">
            <a:avLst/>
          </a:prstGeom>
          <a:noFill/>
          <a:ln w="9525">
            <a:noFill/>
            <a:miter lim="800000"/>
            <a:headEnd/>
            <a:tailEnd/>
          </a:ln>
        </p:spPr>
      </p:pic>
      <p:graphicFrame>
        <p:nvGraphicFramePr>
          <p:cNvPr id="5" name="Diagram 4"/>
          <p:cNvGraphicFramePr/>
          <p:nvPr/>
        </p:nvGraphicFramePr>
        <p:xfrm>
          <a:off x="2771800" y="153888"/>
          <a:ext cx="6192688" cy="637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8322856" y="917953"/>
            <a:ext cx="252000" cy="252000"/>
          </a:xfrm>
          <a:prstGeom prst="ellipse">
            <a:avLst/>
          </a:prstGeom>
          <a:gradFill>
            <a:gsLst>
              <a:gs pos="66000">
                <a:schemeClr val="tx2">
                  <a:lumMod val="50000"/>
                </a:schemeClr>
              </a:gs>
              <a:gs pos="20000">
                <a:srgbClr val="FFFF99"/>
              </a:gs>
              <a:gs pos="45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7285" name="TextBox 6"/>
          <p:cNvSpPr txBox="1">
            <a:spLocks noChangeArrowheads="1"/>
          </p:cNvSpPr>
          <p:nvPr/>
        </p:nvSpPr>
        <p:spPr bwMode="auto">
          <a:xfrm>
            <a:off x="6716713" y="795338"/>
            <a:ext cx="1568450" cy="368300"/>
          </a:xfrm>
          <a:prstGeom prst="rect">
            <a:avLst/>
          </a:prstGeom>
          <a:noFill/>
          <a:ln w="9525">
            <a:noFill/>
            <a:miter lim="800000"/>
            <a:headEnd/>
            <a:tailEnd/>
          </a:ln>
        </p:spPr>
        <p:txBody>
          <a:bodyPr wrap="none">
            <a:spAutoFit/>
          </a:bodyPr>
          <a:lstStyle/>
          <a:p>
            <a:r>
              <a:rPr lang="en-IE" b="1">
                <a:solidFill>
                  <a:srgbClr val="FF0000"/>
                </a:solidFill>
                <a:latin typeface="Calibri" pitchFamily="34" charset="0"/>
              </a:rPr>
              <a:t>8% CPV (2013)</a:t>
            </a:r>
          </a:p>
        </p:txBody>
      </p:sp>
      <p:sp>
        <p:nvSpPr>
          <p:cNvPr id="8" name="Oval 7"/>
          <p:cNvSpPr/>
          <p:nvPr/>
        </p:nvSpPr>
        <p:spPr>
          <a:xfrm>
            <a:off x="8155115" y="1261174"/>
            <a:ext cx="288000" cy="288000"/>
          </a:xfrm>
          <a:prstGeom prst="ellipse">
            <a:avLst/>
          </a:prstGeom>
          <a:gradFill>
            <a:gsLst>
              <a:gs pos="67000">
                <a:schemeClr val="tx2">
                  <a:lumMod val="75000"/>
                </a:schemeClr>
              </a:gs>
              <a:gs pos="20000">
                <a:srgbClr val="FFFF99"/>
              </a:gs>
              <a:gs pos="34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7287" name="TextBox 9"/>
          <p:cNvSpPr txBox="1">
            <a:spLocks noChangeArrowheads="1"/>
          </p:cNvSpPr>
          <p:nvPr/>
        </p:nvSpPr>
        <p:spPr bwMode="auto">
          <a:xfrm>
            <a:off x="3216275" y="3933825"/>
            <a:ext cx="2171700" cy="2060575"/>
          </a:xfrm>
          <a:prstGeom prst="rect">
            <a:avLst/>
          </a:prstGeom>
          <a:noFill/>
          <a:ln w="9525">
            <a:noFill/>
            <a:miter lim="800000"/>
            <a:headEnd/>
            <a:tailEnd/>
          </a:ln>
        </p:spPr>
        <p:txBody>
          <a:bodyPr wrap="none">
            <a:spAutoFit/>
          </a:bodyPr>
          <a:lstStyle/>
          <a:p>
            <a:r>
              <a:rPr lang="en-IE" sz="1600" b="1">
                <a:latin typeface="Calibri" pitchFamily="34" charset="0"/>
              </a:rPr>
              <a:t>Parental Separation</a:t>
            </a:r>
          </a:p>
          <a:p>
            <a:r>
              <a:rPr lang="en-IE" sz="1600" b="1">
                <a:latin typeface="Calibri" pitchFamily="34" charset="0"/>
              </a:rPr>
              <a:t>Parental Substance Use</a:t>
            </a:r>
          </a:p>
          <a:p>
            <a:r>
              <a:rPr lang="en-IE" sz="1600" b="1">
                <a:latin typeface="Calibri" pitchFamily="34" charset="0"/>
              </a:rPr>
              <a:t>Parental ill Health</a:t>
            </a:r>
          </a:p>
          <a:p>
            <a:r>
              <a:rPr lang="en-IE" sz="1600" b="1">
                <a:latin typeface="Calibri" pitchFamily="34" charset="0"/>
              </a:rPr>
              <a:t>Family Conflict</a:t>
            </a:r>
          </a:p>
          <a:p>
            <a:r>
              <a:rPr lang="en-IE" sz="1600" b="1">
                <a:latin typeface="Calibri" pitchFamily="34" charset="0"/>
              </a:rPr>
              <a:t>Poverty</a:t>
            </a:r>
          </a:p>
          <a:p>
            <a:r>
              <a:rPr lang="en-IE" sz="1600" b="1">
                <a:latin typeface="Calibri" pitchFamily="34" charset="0"/>
              </a:rPr>
              <a:t>Criminality</a:t>
            </a:r>
          </a:p>
          <a:p>
            <a:endParaRPr lang="en-IE" sz="1600" b="1">
              <a:latin typeface="Calibri" pitchFamily="34" charset="0"/>
            </a:endParaRPr>
          </a:p>
          <a:p>
            <a:endParaRPr lang="en-IE" sz="1600">
              <a:latin typeface="Calibri" pitchFamily="34" charset="0"/>
            </a:endParaRPr>
          </a:p>
        </p:txBody>
      </p:sp>
      <p:sp>
        <p:nvSpPr>
          <p:cNvPr id="11" name="Oval 10"/>
          <p:cNvSpPr/>
          <p:nvPr/>
        </p:nvSpPr>
        <p:spPr>
          <a:xfrm>
            <a:off x="7884697" y="1591023"/>
            <a:ext cx="360000" cy="360000"/>
          </a:xfrm>
          <a:prstGeom prst="ellipse">
            <a:avLst/>
          </a:prstGeom>
          <a:gradFill>
            <a:gsLst>
              <a:gs pos="79000">
                <a:schemeClr val="tx2">
                  <a:lumMod val="75000"/>
                </a:schemeClr>
              </a:gs>
              <a:gs pos="20000">
                <a:srgbClr val="FFFF99"/>
              </a:gs>
              <a:gs pos="34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97289" name="TextBox 11"/>
          <p:cNvSpPr txBox="1">
            <a:spLocks noChangeArrowheads="1"/>
          </p:cNvSpPr>
          <p:nvPr/>
        </p:nvSpPr>
        <p:spPr bwMode="auto">
          <a:xfrm>
            <a:off x="7678738" y="127000"/>
            <a:ext cx="952500" cy="339725"/>
          </a:xfrm>
          <a:prstGeom prst="rect">
            <a:avLst/>
          </a:prstGeom>
          <a:noFill/>
          <a:ln w="9525">
            <a:noFill/>
            <a:miter lim="800000"/>
            <a:headEnd/>
            <a:tailEnd/>
          </a:ln>
        </p:spPr>
        <p:txBody>
          <a:bodyPr wrap="none">
            <a:spAutoFit/>
          </a:bodyPr>
          <a:lstStyle/>
          <a:p>
            <a:r>
              <a:rPr lang="en-IE" sz="1600" b="1">
                <a:latin typeface="Calibri" pitchFamily="34" charset="0"/>
              </a:rPr>
              <a:t>Sexuality</a:t>
            </a:r>
          </a:p>
        </p:txBody>
      </p:sp>
      <p:sp>
        <p:nvSpPr>
          <p:cNvPr id="13" name="Oval 12"/>
          <p:cNvSpPr/>
          <p:nvPr/>
        </p:nvSpPr>
        <p:spPr>
          <a:xfrm>
            <a:off x="7260917" y="2309771"/>
            <a:ext cx="504000" cy="504000"/>
          </a:xfrm>
          <a:prstGeom prst="ellipse">
            <a:avLst/>
          </a:prstGeom>
          <a:gradFill>
            <a:gsLst>
              <a:gs pos="81000">
                <a:schemeClr val="tx2">
                  <a:lumMod val="75000"/>
                </a:schemeClr>
              </a:gs>
              <a:gs pos="20000">
                <a:srgbClr val="FFFF99"/>
              </a:gs>
              <a:gs pos="34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4" name="TextBox 13"/>
          <p:cNvSpPr txBox="1"/>
          <p:nvPr/>
        </p:nvSpPr>
        <p:spPr>
          <a:xfrm>
            <a:off x="7188200" y="387350"/>
            <a:ext cx="1385888" cy="339725"/>
          </a:xfrm>
          <a:prstGeom prst="rect">
            <a:avLst/>
          </a:prstGeom>
          <a:noFill/>
        </p:spPr>
        <p:txBody>
          <a:bodyPr wrap="none">
            <a:spAutoFit/>
          </a:bodyPr>
          <a:lstStyle/>
          <a:p>
            <a:pPr fontAlgn="auto">
              <a:spcBef>
                <a:spcPts val="0"/>
              </a:spcBef>
              <a:spcAft>
                <a:spcPts val="0"/>
              </a:spcAft>
              <a:defRPr/>
            </a:pPr>
            <a:r>
              <a:rPr lang="en-IE" sz="1600" b="1" dirty="0">
                <a:solidFill>
                  <a:schemeClr val="tx2">
                    <a:lumMod val="75000"/>
                  </a:schemeClr>
                </a:solidFill>
                <a:latin typeface="+mn-lt"/>
              </a:rPr>
              <a:t>Homelessness</a:t>
            </a:r>
          </a:p>
        </p:txBody>
      </p:sp>
      <p:sp>
        <p:nvSpPr>
          <p:cNvPr id="15" name="TextBox 14"/>
          <p:cNvSpPr txBox="1"/>
          <p:nvPr/>
        </p:nvSpPr>
        <p:spPr>
          <a:xfrm>
            <a:off x="5862638" y="1739900"/>
            <a:ext cx="1949450" cy="339725"/>
          </a:xfrm>
          <a:prstGeom prst="rect">
            <a:avLst/>
          </a:prstGeom>
          <a:noFill/>
        </p:spPr>
        <p:txBody>
          <a:bodyPr wrap="none">
            <a:spAutoFit/>
          </a:bodyPr>
          <a:lstStyle/>
          <a:p>
            <a:pPr fontAlgn="auto">
              <a:spcBef>
                <a:spcPts val="0"/>
              </a:spcBef>
              <a:spcAft>
                <a:spcPts val="0"/>
              </a:spcAft>
              <a:defRPr/>
            </a:pPr>
            <a:r>
              <a:rPr lang="en-IE" sz="1600" b="1" dirty="0">
                <a:latin typeface="+mn-lt"/>
              </a:rPr>
              <a:t>Offending</a:t>
            </a:r>
            <a:r>
              <a:rPr lang="en-IE" sz="1600" b="1" dirty="0">
                <a:solidFill>
                  <a:schemeClr val="tx2">
                    <a:lumMod val="75000"/>
                  </a:schemeClr>
                </a:solidFill>
                <a:latin typeface="+mn-lt"/>
              </a:rPr>
              <a:t> </a:t>
            </a:r>
            <a:r>
              <a:rPr lang="en-IE" sz="1600" b="1" dirty="0">
                <a:latin typeface="+mn-lt"/>
              </a:rPr>
              <a:t>Behaviour</a:t>
            </a:r>
          </a:p>
        </p:txBody>
      </p:sp>
      <p:sp>
        <p:nvSpPr>
          <p:cNvPr id="17" name="Oval 16"/>
          <p:cNvSpPr/>
          <p:nvPr/>
        </p:nvSpPr>
        <p:spPr>
          <a:xfrm>
            <a:off x="7632697" y="1969478"/>
            <a:ext cx="432000" cy="432000"/>
          </a:xfrm>
          <a:prstGeom prst="ellipse">
            <a:avLst/>
          </a:prstGeom>
          <a:gradFill>
            <a:gsLst>
              <a:gs pos="79000">
                <a:schemeClr val="tx2">
                  <a:lumMod val="75000"/>
                </a:schemeClr>
              </a:gs>
              <a:gs pos="20000">
                <a:srgbClr val="FFFF99"/>
              </a:gs>
              <a:gs pos="34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97294" name="TextBox 1"/>
          <p:cNvSpPr txBox="1">
            <a:spLocks noChangeArrowheads="1"/>
          </p:cNvSpPr>
          <p:nvPr/>
        </p:nvSpPr>
        <p:spPr bwMode="auto">
          <a:xfrm>
            <a:off x="4459288" y="2667000"/>
            <a:ext cx="2089150" cy="339725"/>
          </a:xfrm>
          <a:prstGeom prst="rect">
            <a:avLst/>
          </a:prstGeom>
          <a:noFill/>
          <a:ln w="9525">
            <a:noFill/>
            <a:miter lim="800000"/>
            <a:headEnd/>
            <a:tailEnd/>
          </a:ln>
        </p:spPr>
        <p:txBody>
          <a:bodyPr wrap="none">
            <a:spAutoFit/>
          </a:bodyPr>
          <a:lstStyle/>
          <a:p>
            <a:r>
              <a:rPr lang="en-IE" sz="1600" b="1">
                <a:latin typeface="Calibri" pitchFamily="34" charset="0"/>
              </a:rPr>
              <a:t>Challenging Behaviour</a:t>
            </a:r>
          </a:p>
        </p:txBody>
      </p:sp>
      <p:sp>
        <p:nvSpPr>
          <p:cNvPr id="21" name="Oval 20"/>
          <p:cNvSpPr/>
          <p:nvPr/>
        </p:nvSpPr>
        <p:spPr>
          <a:xfrm flipH="1">
            <a:off x="8664027" y="205746"/>
            <a:ext cx="182117" cy="182117"/>
          </a:xfrm>
          <a:prstGeom prst="ellipse">
            <a:avLst/>
          </a:prstGeom>
          <a:gradFill rotWithShape="0">
            <a:gsLst>
              <a:gs pos="74000">
                <a:schemeClr val="tx2">
                  <a:lumMod val="50000"/>
                </a:schemeClr>
              </a:gs>
              <a:gs pos="20000">
                <a:srgbClr val="FFFF99"/>
              </a:gs>
              <a:gs pos="34000">
                <a:schemeClr val="accent2">
                  <a:lumMod val="60000"/>
                  <a:lumOff val="40000"/>
                </a:schemeClr>
              </a:gs>
              <a:gs pos="7000">
                <a:srgbClr val="FFFFCC"/>
              </a:gs>
            </a:gsLst>
            <a:lin ang="2700000" scaled="1"/>
          </a:gradFill>
          <a:scene3d>
            <a:camera prst="perspectiveContrastingRightFacing"/>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4" name="TextBox 3"/>
          <p:cNvSpPr txBox="1"/>
          <p:nvPr/>
        </p:nvSpPr>
        <p:spPr>
          <a:xfrm>
            <a:off x="5387975" y="1458913"/>
            <a:ext cx="2460625" cy="338137"/>
          </a:xfrm>
          <a:prstGeom prst="rect">
            <a:avLst/>
          </a:prstGeom>
          <a:noFill/>
        </p:spPr>
        <p:txBody>
          <a:bodyPr wrap="none">
            <a:spAutoFit/>
          </a:bodyPr>
          <a:lstStyle/>
          <a:p>
            <a:pPr fontAlgn="auto">
              <a:spcBef>
                <a:spcPts val="0"/>
              </a:spcBef>
              <a:spcAft>
                <a:spcPts val="0"/>
              </a:spcAft>
              <a:defRPr/>
            </a:pPr>
            <a:r>
              <a:rPr lang="en-IE" sz="1600" b="1" dirty="0">
                <a:latin typeface="+mn-lt"/>
              </a:rPr>
              <a:t>Self-harm/Suicide</a:t>
            </a:r>
            <a:r>
              <a:rPr lang="en-IE" sz="1600" b="1" dirty="0">
                <a:solidFill>
                  <a:schemeClr val="tx2">
                    <a:lumMod val="75000"/>
                  </a:schemeClr>
                </a:solidFill>
                <a:latin typeface="+mn-lt"/>
              </a:rPr>
              <a:t> </a:t>
            </a:r>
            <a:r>
              <a:rPr lang="en-IE" sz="1600" b="1" dirty="0">
                <a:latin typeface="+mn-lt"/>
              </a:rPr>
              <a:t>ideation</a:t>
            </a:r>
          </a:p>
        </p:txBody>
      </p:sp>
      <p:sp>
        <p:nvSpPr>
          <p:cNvPr id="97297" name="TextBox 8"/>
          <p:cNvSpPr txBox="1">
            <a:spLocks noChangeArrowheads="1"/>
          </p:cNvSpPr>
          <p:nvPr/>
        </p:nvSpPr>
        <p:spPr bwMode="auto">
          <a:xfrm>
            <a:off x="3575050" y="2987675"/>
            <a:ext cx="2400300" cy="338138"/>
          </a:xfrm>
          <a:prstGeom prst="rect">
            <a:avLst/>
          </a:prstGeom>
          <a:noFill/>
          <a:ln w="9525">
            <a:noFill/>
            <a:miter lim="800000"/>
            <a:headEnd/>
            <a:tailEnd/>
          </a:ln>
        </p:spPr>
        <p:txBody>
          <a:bodyPr wrap="none">
            <a:spAutoFit/>
          </a:bodyPr>
          <a:lstStyle/>
          <a:p>
            <a:r>
              <a:rPr lang="en-IE" sz="1600" b="1">
                <a:latin typeface="Calibri" pitchFamily="34" charset="0"/>
              </a:rPr>
              <a:t>Adolescent Mental Health</a:t>
            </a:r>
          </a:p>
        </p:txBody>
      </p:sp>
      <p:sp>
        <p:nvSpPr>
          <p:cNvPr id="16" name="TextBox 15"/>
          <p:cNvSpPr txBox="1"/>
          <p:nvPr/>
        </p:nvSpPr>
        <p:spPr>
          <a:xfrm>
            <a:off x="5483225" y="4957763"/>
            <a:ext cx="3576638" cy="1600200"/>
          </a:xfrm>
          <a:prstGeom prst="rect">
            <a:avLst/>
          </a:prstGeom>
          <a:solidFill>
            <a:srgbClr val="FFFF99"/>
          </a:solidFill>
          <a:ln>
            <a:solidFill>
              <a:schemeClr val="tx2">
                <a:lumMod val="75000"/>
              </a:schemeClr>
            </a:solidFill>
          </a:ln>
        </p:spPr>
        <p:txBody>
          <a:bodyPr wrap="none">
            <a:spAutoFit/>
          </a:bodyPr>
          <a:lstStyle/>
          <a:p>
            <a:pPr fontAlgn="auto">
              <a:spcBef>
                <a:spcPts val="0"/>
              </a:spcBef>
              <a:spcAft>
                <a:spcPts val="0"/>
              </a:spcAft>
              <a:defRPr/>
            </a:pPr>
            <a:r>
              <a:rPr lang="en-IE" sz="1400" b="1" u="sng" dirty="0">
                <a:latin typeface="+mn-lt"/>
              </a:rPr>
              <a:t>Statistics Adolescent Addiction Service 2013</a:t>
            </a:r>
          </a:p>
          <a:p>
            <a:pPr fontAlgn="auto">
              <a:spcBef>
                <a:spcPts val="0"/>
              </a:spcBef>
              <a:spcAft>
                <a:spcPts val="0"/>
              </a:spcAft>
              <a:defRPr/>
            </a:pPr>
            <a:r>
              <a:rPr lang="en-IE" sz="1200" b="1" dirty="0">
                <a:latin typeface="+mn-lt"/>
              </a:rPr>
              <a:t>68% Parental SU (Including Alcohol)</a:t>
            </a:r>
          </a:p>
          <a:p>
            <a:pPr fontAlgn="auto">
              <a:spcBef>
                <a:spcPts val="0"/>
              </a:spcBef>
              <a:spcAft>
                <a:spcPts val="0"/>
              </a:spcAft>
              <a:defRPr/>
            </a:pPr>
            <a:r>
              <a:rPr lang="en-IE" sz="1200" b="1" dirty="0">
                <a:latin typeface="+mn-lt"/>
              </a:rPr>
              <a:t>26% Parents linked to Adult Addiction Service</a:t>
            </a:r>
          </a:p>
          <a:p>
            <a:pPr fontAlgn="auto">
              <a:spcBef>
                <a:spcPts val="0"/>
              </a:spcBef>
              <a:spcAft>
                <a:spcPts val="0"/>
              </a:spcAft>
              <a:defRPr/>
            </a:pPr>
            <a:r>
              <a:rPr lang="en-IE" sz="1200" b="1" dirty="0">
                <a:latin typeface="+mn-lt"/>
              </a:rPr>
              <a:t>29% Linked to Social Work</a:t>
            </a:r>
          </a:p>
          <a:p>
            <a:pPr fontAlgn="auto">
              <a:spcBef>
                <a:spcPts val="0"/>
              </a:spcBef>
              <a:spcAft>
                <a:spcPts val="0"/>
              </a:spcAft>
              <a:defRPr/>
            </a:pPr>
            <a:r>
              <a:rPr lang="en-IE" sz="1200" b="1" dirty="0">
                <a:latin typeface="+mn-lt"/>
              </a:rPr>
              <a:t>12% Child Protection</a:t>
            </a:r>
          </a:p>
          <a:p>
            <a:pPr fontAlgn="auto">
              <a:spcBef>
                <a:spcPts val="0"/>
              </a:spcBef>
              <a:spcAft>
                <a:spcPts val="0"/>
              </a:spcAft>
              <a:defRPr/>
            </a:pPr>
            <a:r>
              <a:rPr lang="en-IE" sz="1200" b="1" dirty="0">
                <a:latin typeface="+mn-lt"/>
              </a:rPr>
              <a:t>73% CAMHS   ODB, OCD, ADD, Depression, Self-Harm</a:t>
            </a:r>
          </a:p>
          <a:p>
            <a:pPr fontAlgn="auto">
              <a:spcBef>
                <a:spcPts val="0"/>
              </a:spcBef>
              <a:spcAft>
                <a:spcPts val="0"/>
              </a:spcAft>
              <a:defRPr/>
            </a:pPr>
            <a:r>
              <a:rPr lang="en-IE" sz="1200" b="1" dirty="0">
                <a:latin typeface="+mn-lt"/>
              </a:rPr>
              <a:t>                          Attempted Suicide or Suicide Ideation</a:t>
            </a:r>
          </a:p>
          <a:p>
            <a:pPr fontAlgn="auto">
              <a:spcBef>
                <a:spcPts val="0"/>
              </a:spcBef>
              <a:spcAft>
                <a:spcPts val="0"/>
              </a:spcAft>
              <a:defRPr/>
            </a:pPr>
            <a:r>
              <a:rPr lang="en-IE" sz="1200" b="1" dirty="0">
                <a:latin typeface="+mn-lt"/>
              </a:rPr>
              <a:t> </a:t>
            </a:r>
          </a:p>
        </p:txBody>
      </p:sp>
      <p:sp>
        <p:nvSpPr>
          <p:cNvPr id="19" name="Left Brace 18"/>
          <p:cNvSpPr/>
          <p:nvPr/>
        </p:nvSpPr>
        <p:spPr>
          <a:xfrm rot="10800000">
            <a:off x="8924925" y="5876925"/>
            <a:ext cx="134938" cy="4635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dirty="0">
              <a:solidFill>
                <a:schemeClr val="tx2">
                  <a:lumMod val="75000"/>
                </a:schemeClr>
              </a:solidFill>
            </a:endParaRPr>
          </a:p>
        </p:txBody>
      </p:sp>
      <p:sp>
        <p:nvSpPr>
          <p:cNvPr id="22" name="Left Brace 21"/>
          <p:cNvSpPr/>
          <p:nvPr/>
        </p:nvSpPr>
        <p:spPr>
          <a:xfrm>
            <a:off x="6321425" y="5940425"/>
            <a:ext cx="134938" cy="4397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dirty="0">
              <a:solidFill>
                <a:schemeClr val="tx2">
                  <a:lumMod val="75000"/>
                </a:schemeClr>
              </a:solidFill>
            </a:endParaRPr>
          </a:p>
        </p:txBody>
      </p:sp>
      <p:sp>
        <p:nvSpPr>
          <p:cNvPr id="23" name="Rectangle 22"/>
          <p:cNvSpPr/>
          <p:nvPr/>
        </p:nvSpPr>
        <p:spPr>
          <a:xfrm>
            <a:off x="166688" y="6615113"/>
            <a:ext cx="1214437" cy="215900"/>
          </a:xfrm>
          <a:prstGeom prst="rect">
            <a:avLst/>
          </a:prstGeom>
        </p:spPr>
        <p:txBody>
          <a:bodyPr wrap="none">
            <a:spAutoFit/>
          </a:bodyPr>
          <a:lstStyle/>
          <a:p>
            <a:pPr marL="342900" indent="-342900" algn="ctr">
              <a:lnSpc>
                <a:spcPct val="90000"/>
              </a:lnSpc>
              <a:spcBef>
                <a:spcPct val="20000"/>
              </a:spcBef>
              <a:defRPr/>
            </a:pPr>
            <a:r>
              <a:rPr lang="en-IE" sz="900" b="1" kern="0" dirty="0">
                <a:latin typeface="+mn-lt"/>
                <a:cs typeface="Arial" charset="0"/>
              </a:rPr>
              <a:t>© Denis Murray 2014</a:t>
            </a:r>
            <a:endParaRPr lang="en-GB" sz="900" b="1" kern="0" dirty="0">
              <a:latin typeface="+mn-lt"/>
              <a:cs typeface="Arial" charset="0"/>
            </a:endParaRPr>
          </a:p>
        </p:txBody>
      </p:sp>
      <p:sp>
        <p:nvSpPr>
          <p:cNvPr id="26" name="Cloud 25"/>
          <p:cNvSpPr/>
          <p:nvPr/>
        </p:nvSpPr>
        <p:spPr>
          <a:xfrm>
            <a:off x="1908175" y="39688"/>
            <a:ext cx="2198688" cy="1773237"/>
          </a:xfrm>
          <a:prstGeom prst="cloud">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b="1" dirty="0">
                <a:solidFill>
                  <a:schemeClr val="tx2">
                    <a:lumMod val="50000"/>
                  </a:schemeClr>
                </a:solidFill>
              </a:rPr>
              <a:t>Challenges</a:t>
            </a:r>
          </a:p>
          <a:p>
            <a:pPr algn="ctr" fontAlgn="auto">
              <a:spcBef>
                <a:spcPts val="0"/>
              </a:spcBef>
              <a:spcAft>
                <a:spcPts val="0"/>
              </a:spcAft>
              <a:defRPr/>
            </a:pPr>
            <a:r>
              <a:rPr lang="en-IE" b="1" dirty="0">
                <a:solidFill>
                  <a:schemeClr val="tx2">
                    <a:lumMod val="50000"/>
                  </a:schemeClr>
                </a:solidFill>
              </a:rPr>
              <a:t>For</a:t>
            </a:r>
          </a:p>
          <a:p>
            <a:pPr algn="ctr" fontAlgn="auto">
              <a:spcBef>
                <a:spcPts val="0"/>
              </a:spcBef>
              <a:spcAft>
                <a:spcPts val="0"/>
              </a:spcAft>
              <a:defRPr/>
            </a:pPr>
            <a:r>
              <a:rPr lang="en-IE" b="1" dirty="0">
                <a:solidFill>
                  <a:schemeClr val="tx2">
                    <a:lumMod val="50000"/>
                  </a:schemeClr>
                </a:solidFill>
              </a:rPr>
              <a:t>Practitioners</a:t>
            </a:r>
          </a:p>
        </p:txBody>
      </p:sp>
      <p:sp>
        <p:nvSpPr>
          <p:cNvPr id="97303" name="TextBox 28"/>
          <p:cNvSpPr txBox="1">
            <a:spLocks noChangeArrowheads="1"/>
          </p:cNvSpPr>
          <p:nvPr/>
        </p:nvSpPr>
        <p:spPr bwMode="auto">
          <a:xfrm>
            <a:off x="6456363" y="4214813"/>
            <a:ext cx="2633662" cy="739775"/>
          </a:xfrm>
          <a:prstGeom prst="rect">
            <a:avLst/>
          </a:prstGeom>
          <a:solidFill>
            <a:srgbClr val="FFFF99"/>
          </a:solidFill>
          <a:ln w="9525">
            <a:solidFill>
              <a:schemeClr val="tx1"/>
            </a:solidFill>
            <a:miter lim="800000"/>
            <a:headEnd/>
            <a:tailEnd/>
          </a:ln>
        </p:spPr>
        <p:txBody>
          <a:bodyPr>
            <a:spAutoFit/>
          </a:bodyPr>
          <a:lstStyle/>
          <a:p>
            <a:r>
              <a:rPr lang="en-IE" sz="1400" b="1">
                <a:solidFill>
                  <a:srgbClr val="000000"/>
                </a:solidFill>
                <a:latin typeface="Calibri" pitchFamily="34" charset="0"/>
              </a:rPr>
              <a:t>Prevalence Rates  CPV</a:t>
            </a:r>
          </a:p>
          <a:p>
            <a:r>
              <a:rPr lang="en-IE" sz="1400" b="1">
                <a:solidFill>
                  <a:srgbClr val="000000"/>
                </a:solidFill>
                <a:latin typeface="Calibri" pitchFamily="34" charset="0"/>
              </a:rPr>
              <a:t>USA, Canada &amp; Europe 5% - 13%</a:t>
            </a:r>
          </a:p>
          <a:p>
            <a:r>
              <a:rPr lang="en-IE" sz="1400" b="1">
                <a:solidFill>
                  <a:srgbClr val="000000"/>
                </a:solidFill>
                <a:latin typeface="Calibri" pitchFamily="34" charset="0"/>
              </a:rPr>
              <a:t>Calvete et al 2012.</a:t>
            </a:r>
          </a:p>
        </p:txBody>
      </p:sp>
      <p:sp>
        <p:nvSpPr>
          <p:cNvPr id="32" name="Bent-Up Arrow 31"/>
          <p:cNvSpPr/>
          <p:nvPr/>
        </p:nvSpPr>
        <p:spPr>
          <a:xfrm rot="16200000">
            <a:off x="7239794" y="2369344"/>
            <a:ext cx="3209925" cy="442913"/>
          </a:xfrm>
          <a:prstGeom prst="bentUpArrow">
            <a:avLst>
              <a:gd name="adj1" fmla="val 25000"/>
              <a:gd name="adj2" fmla="val 15035"/>
              <a:gd name="adj3" fmla="val 50000"/>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9500">
              <a:schemeClr val="tx2">
                <a:lumMod val="20000"/>
                <a:lumOff val="80000"/>
              </a:schemeClr>
            </a:gs>
            <a:gs pos="4000">
              <a:schemeClr val="bg1">
                <a:lumMod val="95000"/>
              </a:schemeClr>
            </a:gs>
            <a:gs pos="100000">
              <a:schemeClr val="bg1"/>
            </a:gs>
            <a:gs pos="9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763688" y="107010"/>
          <a:ext cx="7643389" cy="6750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388225" y="49213"/>
            <a:ext cx="1439863"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600" b="1" dirty="0">
                <a:solidFill>
                  <a:schemeClr val="tx2">
                    <a:lumMod val="75000"/>
                  </a:schemeClr>
                </a:solidFill>
                <a:latin typeface="+mn-lt"/>
              </a:rPr>
              <a:t>Indulgent</a:t>
            </a:r>
          </a:p>
        </p:txBody>
      </p:sp>
      <p:sp>
        <p:nvSpPr>
          <p:cNvPr id="11" name="TextBox 10"/>
          <p:cNvSpPr txBox="1"/>
          <p:nvPr/>
        </p:nvSpPr>
        <p:spPr>
          <a:xfrm>
            <a:off x="7388225" y="3346450"/>
            <a:ext cx="1439863"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400" b="1" dirty="0">
                <a:solidFill>
                  <a:schemeClr val="tx2">
                    <a:lumMod val="75000"/>
                  </a:schemeClr>
                </a:solidFill>
                <a:latin typeface="+mn-lt"/>
              </a:rPr>
              <a:t>Financially Stable</a:t>
            </a:r>
          </a:p>
        </p:txBody>
      </p:sp>
      <p:sp>
        <p:nvSpPr>
          <p:cNvPr id="12" name="TextBox 11"/>
          <p:cNvSpPr txBox="1"/>
          <p:nvPr/>
        </p:nvSpPr>
        <p:spPr>
          <a:xfrm>
            <a:off x="7381875" y="646113"/>
            <a:ext cx="1439863"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600" b="1" dirty="0">
                <a:solidFill>
                  <a:schemeClr val="tx2">
                    <a:lumMod val="75000"/>
                  </a:schemeClr>
                </a:solidFill>
                <a:latin typeface="+mn-lt"/>
              </a:rPr>
              <a:t>Violent</a:t>
            </a:r>
          </a:p>
        </p:txBody>
      </p:sp>
      <p:sp>
        <p:nvSpPr>
          <p:cNvPr id="13" name="TextBox 12"/>
          <p:cNvSpPr txBox="1"/>
          <p:nvPr/>
        </p:nvSpPr>
        <p:spPr>
          <a:xfrm>
            <a:off x="7356475" y="6164263"/>
            <a:ext cx="1439863"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600" b="1" dirty="0">
                <a:solidFill>
                  <a:schemeClr val="tx2">
                    <a:lumMod val="75000"/>
                  </a:schemeClr>
                </a:solidFill>
                <a:latin typeface="+mn-lt"/>
              </a:rPr>
              <a:t>Caring</a:t>
            </a:r>
          </a:p>
        </p:txBody>
      </p:sp>
      <p:sp>
        <p:nvSpPr>
          <p:cNvPr id="14" name="TextBox 13"/>
          <p:cNvSpPr txBox="1"/>
          <p:nvPr/>
        </p:nvSpPr>
        <p:spPr>
          <a:xfrm>
            <a:off x="7366000" y="1252538"/>
            <a:ext cx="1441450" cy="325437"/>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600" b="1" dirty="0">
                <a:solidFill>
                  <a:schemeClr val="tx2">
                    <a:lumMod val="75000"/>
                  </a:schemeClr>
                </a:solidFill>
                <a:latin typeface="+mn-lt"/>
              </a:rPr>
              <a:t>Placating</a:t>
            </a:r>
          </a:p>
        </p:txBody>
      </p:sp>
      <p:sp>
        <p:nvSpPr>
          <p:cNvPr id="15" name="TextBox 14"/>
          <p:cNvSpPr txBox="1"/>
          <p:nvPr/>
        </p:nvSpPr>
        <p:spPr>
          <a:xfrm>
            <a:off x="7381875" y="2259013"/>
            <a:ext cx="1439863" cy="325437"/>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600" b="1" dirty="0">
                <a:solidFill>
                  <a:schemeClr val="tx2">
                    <a:lumMod val="75000"/>
                  </a:schemeClr>
                </a:solidFill>
                <a:latin typeface="+mn-lt"/>
              </a:rPr>
              <a:t>Loving</a:t>
            </a:r>
          </a:p>
        </p:txBody>
      </p:sp>
      <p:sp>
        <p:nvSpPr>
          <p:cNvPr id="16" name="TextBox 15"/>
          <p:cNvSpPr txBox="1"/>
          <p:nvPr/>
        </p:nvSpPr>
        <p:spPr>
          <a:xfrm>
            <a:off x="7370763" y="5049838"/>
            <a:ext cx="1439862"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400" b="1" dirty="0">
                <a:solidFill>
                  <a:schemeClr val="tx2">
                    <a:lumMod val="75000"/>
                  </a:schemeClr>
                </a:solidFill>
                <a:latin typeface="+mn-lt"/>
              </a:rPr>
              <a:t>Weak/Powerless</a:t>
            </a:r>
          </a:p>
        </p:txBody>
      </p:sp>
      <p:sp>
        <p:nvSpPr>
          <p:cNvPr id="17" name="TextBox 16"/>
          <p:cNvSpPr txBox="1"/>
          <p:nvPr/>
        </p:nvSpPr>
        <p:spPr>
          <a:xfrm>
            <a:off x="7377113" y="1728788"/>
            <a:ext cx="1439862"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400" b="1" dirty="0">
                <a:solidFill>
                  <a:schemeClr val="tx2">
                    <a:lumMod val="75000"/>
                  </a:schemeClr>
                </a:solidFill>
                <a:latin typeface="+mn-lt"/>
              </a:rPr>
              <a:t>Substance Using</a:t>
            </a:r>
          </a:p>
        </p:txBody>
      </p:sp>
      <p:cxnSp>
        <p:nvCxnSpPr>
          <p:cNvPr id="26" name="Elbow Connector 25"/>
          <p:cNvCxnSpPr/>
          <p:nvPr/>
        </p:nvCxnSpPr>
        <p:spPr>
          <a:xfrm rot="16200000" flipH="1">
            <a:off x="3817144" y="2826544"/>
            <a:ext cx="6135687" cy="942975"/>
          </a:xfrm>
          <a:prstGeom prst="bentConnector3">
            <a:avLst>
              <a:gd name="adj1" fmla="val 99838"/>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24" name="Straight Connector 5123"/>
          <p:cNvCxnSpPr/>
          <p:nvPr/>
        </p:nvCxnSpPr>
        <p:spPr>
          <a:xfrm>
            <a:off x="6011863" y="1304925"/>
            <a:ext cx="401637"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981700" y="2601913"/>
            <a:ext cx="4318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0750" y="4005263"/>
            <a:ext cx="42545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88050" y="5373688"/>
            <a:ext cx="4318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13500" y="230188"/>
            <a:ext cx="942975"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13500" y="825500"/>
            <a:ext cx="942975"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24613" y="1449388"/>
            <a:ext cx="941387"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32550" y="1908175"/>
            <a:ext cx="941388"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13500" y="2919413"/>
            <a:ext cx="942975"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26200" y="4089400"/>
            <a:ext cx="941388"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13500" y="5211763"/>
            <a:ext cx="942975"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356475" y="5576888"/>
            <a:ext cx="1439863"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400" b="1" dirty="0">
                <a:solidFill>
                  <a:schemeClr val="tx2">
                    <a:lumMod val="75000"/>
                  </a:schemeClr>
                </a:solidFill>
                <a:latin typeface="+mn-lt"/>
              </a:rPr>
              <a:t>No Limits</a:t>
            </a:r>
          </a:p>
        </p:txBody>
      </p:sp>
      <p:cxnSp>
        <p:nvCxnSpPr>
          <p:cNvPr id="53" name="Straight Connector 52"/>
          <p:cNvCxnSpPr/>
          <p:nvPr/>
        </p:nvCxnSpPr>
        <p:spPr>
          <a:xfrm>
            <a:off x="6432550" y="5738813"/>
            <a:ext cx="941388"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388225" y="2757488"/>
            <a:ext cx="1439863" cy="323850"/>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600" b="1" dirty="0">
                <a:solidFill>
                  <a:schemeClr val="tx2">
                    <a:lumMod val="75000"/>
                  </a:schemeClr>
                </a:solidFill>
                <a:latin typeface="+mn-lt"/>
              </a:rPr>
              <a:t>Neglecting</a:t>
            </a:r>
          </a:p>
        </p:txBody>
      </p:sp>
      <p:cxnSp>
        <p:nvCxnSpPr>
          <p:cNvPr id="58" name="Straight Connector 57"/>
          <p:cNvCxnSpPr/>
          <p:nvPr/>
        </p:nvCxnSpPr>
        <p:spPr>
          <a:xfrm>
            <a:off x="6413500" y="3508375"/>
            <a:ext cx="942975"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356475" y="3937000"/>
            <a:ext cx="1439863" cy="323850"/>
          </a:xfrm>
          <a:prstGeom prst="rect">
            <a:avLst/>
          </a:prstGeom>
          <a:solidFill>
            <a:schemeClr val="accent6">
              <a:lumMod val="20000"/>
              <a:lumOff val="80000"/>
            </a:schemeClr>
          </a:solidFill>
          <a:ln w="28575">
            <a:solidFill>
              <a:schemeClr val="tx2">
                <a:lumMod val="75000"/>
              </a:schemeClr>
            </a:solidFill>
          </a:ln>
        </p:spPr>
        <p:txBody>
          <a:bodyPr>
            <a:spAutoFit/>
          </a:bodyPr>
          <a:lstStyle/>
          <a:p>
            <a:pPr algn="ctr" fontAlgn="auto">
              <a:spcBef>
                <a:spcPts val="0"/>
              </a:spcBef>
              <a:spcAft>
                <a:spcPts val="0"/>
              </a:spcAft>
              <a:defRPr/>
            </a:pPr>
            <a:r>
              <a:rPr lang="en-IE" sz="1400" b="1" dirty="0">
                <a:solidFill>
                  <a:schemeClr val="tx2">
                    <a:lumMod val="75000"/>
                  </a:schemeClr>
                </a:solidFill>
                <a:latin typeface="+mn-lt"/>
              </a:rPr>
              <a:t>Impoverished</a:t>
            </a:r>
          </a:p>
        </p:txBody>
      </p:sp>
      <p:cxnSp>
        <p:nvCxnSpPr>
          <p:cNvPr id="31" name="Straight Connector 30"/>
          <p:cNvCxnSpPr/>
          <p:nvPr/>
        </p:nvCxnSpPr>
        <p:spPr>
          <a:xfrm flipV="1">
            <a:off x="6413500" y="4699000"/>
            <a:ext cx="954088"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70763" y="4545013"/>
            <a:ext cx="1439862" cy="307975"/>
          </a:xfrm>
          <a:prstGeom prst="rect">
            <a:avLst/>
          </a:prstGeom>
          <a:solidFill>
            <a:schemeClr val="accent6">
              <a:lumMod val="20000"/>
              <a:lumOff val="80000"/>
            </a:schemeClr>
          </a:solidFill>
          <a:ln w="28575">
            <a:solidFill>
              <a:schemeClr val="tx2">
                <a:lumMod val="75000"/>
              </a:schemeClr>
            </a:solidFill>
          </a:ln>
        </p:spPr>
        <p:txBody>
          <a:bodyPr wrap="none">
            <a:spAutoFit/>
          </a:bodyPr>
          <a:lstStyle/>
          <a:p>
            <a:pPr algn="ctr" fontAlgn="auto">
              <a:spcBef>
                <a:spcPts val="0"/>
              </a:spcBef>
              <a:spcAft>
                <a:spcPts val="0"/>
              </a:spcAft>
              <a:defRPr/>
            </a:pPr>
            <a:r>
              <a:rPr lang="en-IE" sz="1400" b="1" dirty="0">
                <a:solidFill>
                  <a:schemeClr val="tx2">
                    <a:lumMod val="75000"/>
                  </a:schemeClr>
                </a:solidFill>
                <a:latin typeface="+mn-lt"/>
              </a:rPr>
              <a:t>Overcrowding</a:t>
            </a:r>
          </a:p>
        </p:txBody>
      </p:sp>
      <p:cxnSp>
        <p:nvCxnSpPr>
          <p:cNvPr id="35" name="Straight Connector 34"/>
          <p:cNvCxnSpPr/>
          <p:nvPr/>
        </p:nvCxnSpPr>
        <p:spPr>
          <a:xfrm>
            <a:off x="6413500" y="2422525"/>
            <a:ext cx="942975"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8335" name="Picture 30" descr="F:\DCIM\101MSDCF\DSC00380.JPG"/>
          <p:cNvPicPr>
            <a:picLocks noChangeAspect="1" noChangeArrowheads="1"/>
          </p:cNvPicPr>
          <p:nvPr/>
        </p:nvPicPr>
        <p:blipFill>
          <a:blip r:embed="rId8" cstate="print"/>
          <a:srcRect r="42285" b="41891"/>
          <a:stretch>
            <a:fillRect/>
          </a:stretch>
        </p:blipFill>
        <p:spPr bwMode="auto">
          <a:xfrm>
            <a:off x="0" y="0"/>
            <a:ext cx="1547813" cy="6508750"/>
          </a:xfrm>
          <a:prstGeom prst="rect">
            <a:avLst/>
          </a:prstGeom>
          <a:noFill/>
          <a:ln w="9525">
            <a:noFill/>
            <a:miter lim="800000"/>
            <a:headEnd/>
            <a:tailEnd/>
          </a:ln>
        </p:spPr>
      </p:pic>
      <p:sp>
        <p:nvSpPr>
          <p:cNvPr id="36" name="Cloud 35"/>
          <p:cNvSpPr/>
          <p:nvPr/>
        </p:nvSpPr>
        <p:spPr>
          <a:xfrm>
            <a:off x="1381125" y="0"/>
            <a:ext cx="1998663" cy="1773238"/>
          </a:xfrm>
          <a:prstGeom prst="cloud">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600" b="1" dirty="0">
                <a:solidFill>
                  <a:schemeClr val="tx2">
                    <a:lumMod val="50000"/>
                  </a:schemeClr>
                </a:solidFill>
              </a:rPr>
              <a:t>Challenges</a:t>
            </a:r>
          </a:p>
          <a:p>
            <a:pPr algn="ctr" fontAlgn="auto">
              <a:spcBef>
                <a:spcPts val="0"/>
              </a:spcBef>
              <a:spcAft>
                <a:spcPts val="0"/>
              </a:spcAft>
              <a:defRPr/>
            </a:pPr>
            <a:r>
              <a:rPr lang="en-IE" sz="1600" b="1" dirty="0">
                <a:solidFill>
                  <a:schemeClr val="tx2">
                    <a:lumMod val="50000"/>
                  </a:schemeClr>
                </a:solidFill>
              </a:rPr>
              <a:t>For</a:t>
            </a:r>
          </a:p>
          <a:p>
            <a:pPr algn="ctr" fontAlgn="auto">
              <a:spcBef>
                <a:spcPts val="0"/>
              </a:spcBef>
              <a:spcAft>
                <a:spcPts val="0"/>
              </a:spcAft>
              <a:defRPr/>
            </a:pPr>
            <a:r>
              <a:rPr lang="en-IE" sz="1600" b="1" dirty="0">
                <a:solidFill>
                  <a:schemeClr val="tx2">
                    <a:lumMod val="50000"/>
                  </a:schemeClr>
                </a:solidFill>
              </a:rPr>
              <a:t>Practitioners</a:t>
            </a:r>
          </a:p>
        </p:txBody>
      </p:sp>
      <p:sp>
        <p:nvSpPr>
          <p:cNvPr id="37" name="Rectangle 36"/>
          <p:cNvSpPr/>
          <p:nvPr/>
        </p:nvSpPr>
        <p:spPr>
          <a:xfrm>
            <a:off x="166688" y="6615113"/>
            <a:ext cx="1214437" cy="215900"/>
          </a:xfrm>
          <a:prstGeom prst="rect">
            <a:avLst/>
          </a:prstGeom>
        </p:spPr>
        <p:txBody>
          <a:bodyPr wrap="none">
            <a:spAutoFit/>
          </a:bodyPr>
          <a:lstStyle/>
          <a:p>
            <a:pPr marL="342900" indent="-342900" algn="ctr">
              <a:lnSpc>
                <a:spcPct val="90000"/>
              </a:lnSpc>
              <a:spcBef>
                <a:spcPct val="20000"/>
              </a:spcBef>
              <a:defRPr/>
            </a:pPr>
            <a:r>
              <a:rPr lang="en-IE" sz="900" b="1" kern="0" dirty="0">
                <a:latin typeface="+mn-lt"/>
                <a:cs typeface="Arial" charset="0"/>
              </a:rPr>
              <a:t>© Denis Murray 2014</a:t>
            </a:r>
            <a:endParaRPr lang="en-GB" sz="900" b="1" kern="0" dirty="0">
              <a:latin typeface="+mn-lt"/>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8000">
              <a:schemeClr val="tx2">
                <a:lumMod val="20000"/>
                <a:lumOff val="80000"/>
              </a:schemeClr>
            </a:gs>
            <a:gs pos="18000">
              <a:schemeClr val="accent3"/>
            </a:gs>
            <a:gs pos="100000">
              <a:schemeClr val="tx1"/>
            </a:gs>
          </a:gsLst>
          <a:lin ang="5400000" scaled="0"/>
        </a:grad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167465" y="478810"/>
          <a:ext cx="633670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6765925" y="1916113"/>
            <a:ext cx="1768475" cy="1516062"/>
          </a:xfrm>
          <a:prstGeom prst="roundRect">
            <a:avLst>
              <a:gd name="adj" fmla="val 10936"/>
            </a:avLst>
          </a:prstGeom>
          <a:noFill/>
          <a:ln>
            <a:solidFill>
              <a:srgbClr val="FF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7352098" y="1484784"/>
            <a:ext cx="1572063" cy="625157"/>
            <a:chOff x="2578828" y="1126198"/>
            <a:chExt cx="1572063" cy="625157"/>
          </a:xfrm>
          <a:solidFill>
            <a:schemeClr val="accent2">
              <a:lumMod val="40000"/>
              <a:lumOff val="60000"/>
            </a:schemeClr>
          </a:solidFill>
        </p:grpSpPr>
        <p:sp>
          <p:nvSpPr>
            <p:cNvPr id="14" name="Rounded Rectangle 13"/>
            <p:cNvSpPr/>
            <p:nvPr/>
          </p:nvSpPr>
          <p:spPr>
            <a:xfrm>
              <a:off x="2578828" y="1126198"/>
              <a:ext cx="1572063" cy="625157"/>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2597138" y="1207360"/>
              <a:ext cx="1535443" cy="462831"/>
            </a:xfrm>
            <a:prstGeom prst="rect">
              <a:avLst/>
            </a:prstGeom>
            <a:grpFill/>
          </p:spPr>
          <p:style>
            <a:lnRef idx="0">
              <a:scrgbClr r="0" g="0" b="0"/>
            </a:lnRef>
            <a:fillRef idx="0">
              <a:scrgbClr r="0" g="0" b="0"/>
            </a:fillRef>
            <a:effectRef idx="0">
              <a:scrgbClr r="0" g="0" b="0"/>
            </a:effectRef>
            <a:fontRef idx="minor">
              <a:schemeClr val="lt1"/>
            </a:fontRef>
          </p:style>
          <p:txBody>
            <a:bodyPr lIns="32385" tIns="21590" rIns="32385" bIns="21590" spcCol="1270" anchor="ctr"/>
            <a:lstStyle/>
            <a:p>
              <a:pPr algn="ctr" defTabSz="755650" fontAlgn="auto">
                <a:lnSpc>
                  <a:spcPct val="90000"/>
                </a:lnSpc>
                <a:spcAft>
                  <a:spcPct val="35000"/>
                </a:spcAft>
                <a:defRPr/>
              </a:pPr>
              <a:r>
                <a:rPr lang="en-IE" sz="1700" b="1" dirty="0">
                  <a:solidFill>
                    <a:schemeClr val="accent2">
                      <a:lumMod val="50000"/>
                    </a:schemeClr>
                  </a:solidFill>
                </a:rPr>
                <a:t>Financial</a:t>
              </a:r>
            </a:p>
          </p:txBody>
        </p:sp>
      </p:grpSp>
      <p:sp>
        <p:nvSpPr>
          <p:cNvPr id="19" name="Rounded Rectangle 4"/>
          <p:cNvSpPr/>
          <p:nvPr/>
        </p:nvSpPr>
        <p:spPr>
          <a:xfrm>
            <a:off x="6765925" y="2135188"/>
            <a:ext cx="1701800" cy="1079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3825" tIns="123825" rIns="123825" bIns="123825"/>
          <a:lstStyle/>
          <a:p>
            <a:pPr marL="114300" lvl="1" indent="-114300" defTabSz="533400">
              <a:lnSpc>
                <a:spcPct val="90000"/>
              </a:lnSpc>
              <a:spcAft>
                <a:spcPct val="15000"/>
              </a:spcAft>
              <a:buFontTx/>
              <a:buChar char="•"/>
            </a:pPr>
            <a:r>
              <a:rPr lang="en-IE" sz="1200" b="1">
                <a:solidFill>
                  <a:srgbClr val="000000"/>
                </a:solidFill>
              </a:rPr>
              <a:t>Indebtedness</a:t>
            </a:r>
          </a:p>
          <a:p>
            <a:pPr marL="114300" lvl="1" indent="-114300" defTabSz="533400">
              <a:lnSpc>
                <a:spcPct val="90000"/>
              </a:lnSpc>
              <a:spcAft>
                <a:spcPct val="15000"/>
              </a:spcAft>
              <a:buFontTx/>
              <a:buChar char="•"/>
            </a:pPr>
            <a:r>
              <a:rPr lang="en-IE" sz="1200" b="1">
                <a:solidFill>
                  <a:srgbClr val="000000"/>
                </a:solidFill>
              </a:rPr>
              <a:t>Stealing</a:t>
            </a:r>
          </a:p>
          <a:p>
            <a:pPr marL="114300" lvl="1" indent="-114300" defTabSz="533400">
              <a:lnSpc>
                <a:spcPct val="90000"/>
              </a:lnSpc>
              <a:spcAft>
                <a:spcPct val="15000"/>
              </a:spcAft>
              <a:buFontTx/>
              <a:buChar char="•"/>
            </a:pPr>
            <a:r>
              <a:rPr lang="en-IE" sz="1200" b="1">
                <a:solidFill>
                  <a:srgbClr val="000000"/>
                </a:solidFill>
              </a:rPr>
              <a:t>Selling personal Items</a:t>
            </a:r>
          </a:p>
          <a:p>
            <a:pPr marL="114300" lvl="1" indent="-114300" defTabSz="533400">
              <a:lnSpc>
                <a:spcPct val="90000"/>
              </a:lnSpc>
              <a:spcAft>
                <a:spcPct val="15000"/>
              </a:spcAft>
            </a:pPr>
            <a:endParaRPr lang="en-IE" sz="1100">
              <a:solidFill>
                <a:srgbClr val="000000"/>
              </a:solidFill>
            </a:endParaRPr>
          </a:p>
        </p:txBody>
      </p:sp>
      <p:sp>
        <p:nvSpPr>
          <p:cNvPr id="25" name="Rounded Rectangle 24"/>
          <p:cNvSpPr/>
          <p:nvPr/>
        </p:nvSpPr>
        <p:spPr>
          <a:xfrm>
            <a:off x="173038" y="190500"/>
            <a:ext cx="8815387" cy="790575"/>
          </a:xfrm>
          <a:prstGeom prst="roundRect">
            <a:avLst>
              <a:gd name="adj" fmla="val 10000"/>
            </a:avLst>
          </a:prstGeom>
          <a:gradFill flip="none" rotWithShape="1">
            <a:gsLst>
              <a:gs pos="0">
                <a:srgbClr val="FF0000"/>
              </a:gs>
              <a:gs pos="92000">
                <a:srgbClr val="FFCC99"/>
              </a:gs>
              <a:gs pos="41000">
                <a:srgbClr val="FFC000"/>
              </a:gs>
            </a:gsLst>
            <a:lin ang="0" scaled="1"/>
            <a:tileRect/>
          </a:gradFill>
          <a:ln w="25400" cap="flat" cmpd="sng" algn="ctr">
            <a:solidFill>
              <a:sysClr val="window" lastClr="FFFFFF">
                <a:hueOff val="0"/>
                <a:satOff val="0"/>
                <a:lumOff val="0"/>
                <a:alphaOff val="0"/>
              </a:sysClr>
            </a:solidFill>
            <a:prstDash val="solid"/>
          </a:ln>
          <a:effectLst/>
        </p:spPr>
        <p:txBody>
          <a:bodyPr/>
          <a:lstStyle/>
          <a:p>
            <a:pPr algn="ctr" fontAlgn="auto">
              <a:spcBef>
                <a:spcPts val="0"/>
              </a:spcBef>
              <a:spcAft>
                <a:spcPts val="0"/>
              </a:spcAft>
              <a:defRPr/>
            </a:pPr>
            <a:endParaRPr lang="en-IE" sz="2800" b="1" dirty="0">
              <a:solidFill>
                <a:schemeClr val="accent2">
                  <a:lumMod val="75000"/>
                </a:schemeClr>
              </a:solidFill>
              <a:latin typeface="Calibri" pitchFamily="34" charset="0"/>
            </a:endParaRPr>
          </a:p>
        </p:txBody>
      </p:sp>
      <p:sp>
        <p:nvSpPr>
          <p:cNvPr id="2" name="TextBox 1"/>
          <p:cNvSpPr txBox="1"/>
          <p:nvPr/>
        </p:nvSpPr>
        <p:spPr>
          <a:xfrm>
            <a:off x="288925" y="247650"/>
            <a:ext cx="2103438" cy="708025"/>
          </a:xfrm>
          <a:prstGeom prst="rect">
            <a:avLst/>
          </a:prstGeom>
          <a:noFill/>
        </p:spPr>
        <p:txBody>
          <a:bodyPr wrap="none">
            <a:spAutoFit/>
          </a:bodyPr>
          <a:lstStyle/>
          <a:p>
            <a:pPr fontAlgn="auto">
              <a:spcBef>
                <a:spcPts val="0"/>
              </a:spcBef>
              <a:spcAft>
                <a:spcPts val="0"/>
              </a:spcAft>
              <a:defRPr/>
            </a:pPr>
            <a:r>
              <a:rPr lang="en-IE" sz="2000" b="1" dirty="0">
                <a:solidFill>
                  <a:schemeClr val="accent2">
                    <a:lumMod val="75000"/>
                  </a:schemeClr>
                </a:solidFill>
                <a:latin typeface="+mn-lt"/>
              </a:rPr>
              <a:t>Child</a:t>
            </a:r>
          </a:p>
          <a:p>
            <a:pPr fontAlgn="auto">
              <a:spcBef>
                <a:spcPts val="0"/>
              </a:spcBef>
              <a:spcAft>
                <a:spcPts val="0"/>
              </a:spcAft>
              <a:defRPr/>
            </a:pPr>
            <a:r>
              <a:rPr lang="en-IE" sz="2000" b="1" dirty="0">
                <a:solidFill>
                  <a:schemeClr val="accent2">
                    <a:lumMod val="75000"/>
                  </a:schemeClr>
                </a:solidFill>
                <a:latin typeface="+mn-lt"/>
              </a:rPr>
              <a:t>Parent Violence</a:t>
            </a:r>
          </a:p>
        </p:txBody>
      </p:sp>
      <p:sp>
        <p:nvSpPr>
          <p:cNvPr id="3" name="TextBox 2"/>
          <p:cNvSpPr txBox="1"/>
          <p:nvPr/>
        </p:nvSpPr>
        <p:spPr>
          <a:xfrm>
            <a:off x="4124325" y="211138"/>
            <a:ext cx="982663" cy="708025"/>
          </a:xfrm>
          <a:prstGeom prst="rect">
            <a:avLst/>
          </a:prstGeom>
          <a:noFill/>
        </p:spPr>
        <p:txBody>
          <a:bodyPr wrap="none">
            <a:spAutoFit/>
          </a:bodyPr>
          <a:lstStyle/>
          <a:p>
            <a:pPr fontAlgn="auto">
              <a:spcBef>
                <a:spcPts val="0"/>
              </a:spcBef>
              <a:spcAft>
                <a:spcPts val="0"/>
              </a:spcAft>
              <a:defRPr/>
            </a:pPr>
            <a:r>
              <a:rPr lang="en-IE" sz="2000" b="1" dirty="0">
                <a:solidFill>
                  <a:schemeClr val="accent2">
                    <a:lumMod val="75000"/>
                  </a:schemeClr>
                </a:solidFill>
                <a:latin typeface="+mn-lt"/>
              </a:rPr>
              <a:t>Parent</a:t>
            </a:r>
          </a:p>
          <a:p>
            <a:pPr fontAlgn="auto">
              <a:spcBef>
                <a:spcPts val="0"/>
              </a:spcBef>
              <a:spcAft>
                <a:spcPts val="0"/>
              </a:spcAft>
              <a:defRPr/>
            </a:pPr>
            <a:r>
              <a:rPr lang="en-IE" sz="2000" b="1" dirty="0">
                <a:solidFill>
                  <a:schemeClr val="accent2">
                    <a:lumMod val="75000"/>
                  </a:schemeClr>
                </a:solidFill>
                <a:latin typeface="+mn-lt"/>
              </a:rPr>
              <a:t>Abuse</a:t>
            </a:r>
          </a:p>
        </p:txBody>
      </p:sp>
      <p:sp>
        <p:nvSpPr>
          <p:cNvPr id="16" name="Shape 15"/>
          <p:cNvSpPr/>
          <p:nvPr/>
        </p:nvSpPr>
        <p:spPr>
          <a:xfrm rot="20655240">
            <a:off x="1362075" y="2236788"/>
            <a:ext cx="1828800" cy="1828800"/>
          </a:xfrm>
          <a:prstGeom prst="leftCircularArrow">
            <a:avLst>
              <a:gd name="adj1" fmla="val 2497"/>
              <a:gd name="adj2" fmla="val 302601"/>
              <a:gd name="adj3" fmla="val 2078112"/>
              <a:gd name="adj4" fmla="val 9024489"/>
              <a:gd name="adj5" fmla="val 2913"/>
            </a:avLst>
          </a:prstGeom>
          <a:solidFill>
            <a:schemeClr val="accent2">
              <a:lumMod val="50000"/>
            </a:schemeClr>
          </a:solidFill>
          <a:ln>
            <a:solidFill>
              <a:schemeClr val="accent2">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4" name="Rectangle 3"/>
          <p:cNvSpPr/>
          <p:nvPr/>
        </p:nvSpPr>
        <p:spPr>
          <a:xfrm>
            <a:off x="0" y="4652963"/>
            <a:ext cx="9324975" cy="2032000"/>
          </a:xfrm>
          <a:prstGeom prst="rect">
            <a:avLst/>
          </a:prstGeom>
          <a:noFill/>
          <a:ln>
            <a:noFill/>
          </a:ln>
        </p:spPr>
        <p:txBody>
          <a:bodyPr>
            <a:spAutoFit/>
          </a:bodyPr>
          <a:lstStyle/>
          <a:p>
            <a:pPr marL="285750" indent="-285750" fontAlgn="auto">
              <a:spcBef>
                <a:spcPts val="0"/>
              </a:spcBef>
              <a:spcAft>
                <a:spcPts val="0"/>
              </a:spcAft>
              <a:buFont typeface="Wingdings" pitchFamily="2" charset="2"/>
              <a:buChar char="§"/>
              <a:defRPr/>
            </a:pPr>
            <a:r>
              <a:rPr lang="en-IE" sz="1400" b="1" dirty="0">
                <a:solidFill>
                  <a:schemeClr val="accent2">
                    <a:lumMod val="50000"/>
                  </a:schemeClr>
                </a:solidFill>
                <a:latin typeface="+mn-lt"/>
              </a:rPr>
              <a:t>CPV is a challenging concept as it does not fit within family violence discourse. </a:t>
            </a:r>
          </a:p>
          <a:p>
            <a:pPr marL="285750" indent="-285750" fontAlgn="auto">
              <a:spcBef>
                <a:spcPts val="0"/>
              </a:spcBef>
              <a:spcAft>
                <a:spcPts val="0"/>
              </a:spcAft>
              <a:buFont typeface="Wingdings" pitchFamily="2" charset="2"/>
              <a:buChar char="§"/>
              <a:defRPr/>
            </a:pPr>
            <a:endParaRPr lang="en-IE" sz="1400" b="1" dirty="0">
              <a:solidFill>
                <a:schemeClr val="accent2">
                  <a:lumMod val="50000"/>
                </a:schemeClr>
              </a:solidFill>
              <a:latin typeface="+mn-lt"/>
            </a:endParaRPr>
          </a:p>
          <a:p>
            <a:pPr marL="285750" indent="-285750" fontAlgn="auto">
              <a:spcBef>
                <a:spcPts val="0"/>
              </a:spcBef>
              <a:spcAft>
                <a:spcPts val="0"/>
              </a:spcAft>
              <a:buFont typeface="Wingdings" pitchFamily="2" charset="2"/>
              <a:buChar char="§"/>
              <a:defRPr/>
            </a:pPr>
            <a:r>
              <a:rPr lang="en-IE" sz="1400" b="1" dirty="0">
                <a:solidFill>
                  <a:schemeClr val="accent2">
                    <a:lumMod val="50000"/>
                  </a:schemeClr>
                </a:solidFill>
                <a:latin typeface="+mn-lt"/>
              </a:rPr>
              <a:t>Belief that violent/abusive behaviour by children is a result of poor parenting or that  it takes place only in poor and uneducated families? </a:t>
            </a:r>
          </a:p>
          <a:p>
            <a:pPr fontAlgn="auto">
              <a:spcBef>
                <a:spcPts val="0"/>
              </a:spcBef>
              <a:spcAft>
                <a:spcPts val="0"/>
              </a:spcAft>
              <a:defRPr/>
            </a:pPr>
            <a:endParaRPr lang="en-IE" sz="1400" b="1" dirty="0">
              <a:solidFill>
                <a:schemeClr val="accent2">
                  <a:lumMod val="50000"/>
                </a:schemeClr>
              </a:solidFill>
              <a:latin typeface="+mn-lt"/>
            </a:endParaRPr>
          </a:p>
          <a:p>
            <a:pPr marL="285750" indent="-285750" fontAlgn="auto">
              <a:spcBef>
                <a:spcPts val="0"/>
              </a:spcBef>
              <a:spcAft>
                <a:spcPts val="0"/>
              </a:spcAft>
              <a:buFont typeface="Wingdings" pitchFamily="2" charset="2"/>
              <a:buChar char="§"/>
              <a:defRPr/>
            </a:pPr>
            <a:r>
              <a:rPr lang="en-IE" sz="1400" b="1" dirty="0">
                <a:solidFill>
                  <a:schemeClr val="accent2">
                    <a:lumMod val="50000"/>
                  </a:schemeClr>
                </a:solidFill>
                <a:latin typeface="+mn-lt"/>
              </a:rPr>
              <a:t>Perception that substance abuse is the cause of CPV and family violence in general?</a:t>
            </a:r>
          </a:p>
          <a:p>
            <a:pPr fontAlgn="auto">
              <a:spcBef>
                <a:spcPts val="0"/>
              </a:spcBef>
              <a:spcAft>
                <a:spcPts val="0"/>
              </a:spcAft>
              <a:defRPr/>
            </a:pPr>
            <a:endParaRPr lang="en-IE" sz="1400" b="1" dirty="0">
              <a:solidFill>
                <a:schemeClr val="accent2">
                  <a:lumMod val="50000"/>
                </a:schemeClr>
              </a:solidFill>
              <a:latin typeface="+mn-lt"/>
            </a:endParaRPr>
          </a:p>
          <a:p>
            <a:pPr marL="285750" indent="-285750" fontAlgn="auto">
              <a:spcBef>
                <a:spcPts val="0"/>
              </a:spcBef>
              <a:spcAft>
                <a:spcPts val="0"/>
              </a:spcAft>
              <a:buFont typeface="Wingdings" pitchFamily="2" charset="2"/>
              <a:buChar char="§"/>
              <a:defRPr/>
            </a:pPr>
            <a:r>
              <a:rPr lang="en-IE" sz="1400" b="1" dirty="0">
                <a:solidFill>
                  <a:schemeClr val="accent2">
                    <a:lumMod val="50000"/>
                  </a:schemeClr>
                </a:solidFill>
                <a:latin typeface="+mn-lt"/>
              </a:rPr>
              <a:t>Within a Child Protection framework there is absence of guidelines and inconsistency of response</a:t>
            </a:r>
          </a:p>
          <a:p>
            <a:pPr marL="285750" indent="-285750" fontAlgn="auto">
              <a:spcBef>
                <a:spcPts val="0"/>
              </a:spcBef>
              <a:spcAft>
                <a:spcPts val="0"/>
              </a:spcAft>
              <a:buFont typeface="Wingdings" pitchFamily="2" charset="2"/>
              <a:buChar char="§"/>
              <a:defRPr/>
            </a:pPr>
            <a:endParaRPr lang="en-IE" sz="1400" b="1" dirty="0">
              <a:solidFill>
                <a:schemeClr val="accent2">
                  <a:lumMod val="50000"/>
                </a:schemeClr>
              </a:solidFill>
              <a:latin typeface="+mn-lt"/>
            </a:endParaRPr>
          </a:p>
        </p:txBody>
      </p:sp>
      <p:sp>
        <p:nvSpPr>
          <p:cNvPr id="17" name="TextBox 16"/>
          <p:cNvSpPr txBox="1"/>
          <p:nvPr/>
        </p:nvSpPr>
        <p:spPr>
          <a:xfrm>
            <a:off x="7246938" y="207963"/>
            <a:ext cx="1652587" cy="708025"/>
          </a:xfrm>
          <a:prstGeom prst="rect">
            <a:avLst/>
          </a:prstGeom>
          <a:noFill/>
        </p:spPr>
        <p:txBody>
          <a:bodyPr wrap="none">
            <a:spAutoFit/>
          </a:bodyPr>
          <a:lstStyle/>
          <a:p>
            <a:pPr algn="r" fontAlgn="auto">
              <a:spcBef>
                <a:spcPts val="0"/>
              </a:spcBef>
              <a:spcAft>
                <a:spcPts val="0"/>
              </a:spcAft>
              <a:defRPr/>
            </a:pPr>
            <a:r>
              <a:rPr lang="en-IE" sz="2000" b="1" dirty="0">
                <a:solidFill>
                  <a:schemeClr val="accent2">
                    <a:lumMod val="75000"/>
                  </a:schemeClr>
                </a:solidFill>
                <a:latin typeface="+mn-lt"/>
              </a:rPr>
              <a:t>Challenging</a:t>
            </a:r>
          </a:p>
          <a:p>
            <a:pPr algn="r" fontAlgn="auto">
              <a:spcBef>
                <a:spcPts val="0"/>
              </a:spcBef>
              <a:spcAft>
                <a:spcPts val="0"/>
              </a:spcAft>
              <a:defRPr/>
            </a:pPr>
            <a:r>
              <a:rPr lang="en-IE" sz="2000" b="1" dirty="0">
                <a:solidFill>
                  <a:schemeClr val="accent2">
                    <a:lumMod val="75000"/>
                  </a:schemeClr>
                </a:solidFill>
                <a:latin typeface="+mn-lt"/>
              </a:rPr>
              <a:t>Behaviour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NDCI 2011 Deam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3592</TotalTime>
  <Words>1918</Words>
  <Application>Microsoft Office PowerPoint</Application>
  <PresentationFormat>On-screen Show (4:3)</PresentationFormat>
  <Paragraphs>532</Paragraphs>
  <Slides>20</Slides>
  <Notes>6</Notes>
  <HiddenSlides>0</HiddenSlides>
  <MMClips>0</MMClips>
  <ScaleCrop>false</ScaleCrop>
  <HeadingPairs>
    <vt:vector size="6" baseType="variant">
      <vt:variant>
        <vt:lpstr>Theme</vt:lpstr>
      </vt:variant>
      <vt:variant>
        <vt:i4>7</vt:i4>
      </vt:variant>
      <vt:variant>
        <vt:lpstr>Embedded OLE Servers</vt:lpstr>
      </vt:variant>
      <vt:variant>
        <vt:i4>3</vt:i4>
      </vt:variant>
      <vt:variant>
        <vt:lpstr>Slide Titles</vt:lpstr>
      </vt:variant>
      <vt:variant>
        <vt:i4>20</vt:i4>
      </vt:variant>
    </vt:vector>
  </HeadingPairs>
  <TitlesOfParts>
    <vt:vector size="30" baseType="lpstr">
      <vt:lpstr>Office Theme</vt:lpstr>
      <vt:lpstr>7_Default Design</vt:lpstr>
      <vt:lpstr>8_Default Design</vt:lpstr>
      <vt:lpstr>4_NDCI 2011 Deamon</vt:lpstr>
      <vt:lpstr>Default Design</vt:lpstr>
      <vt:lpstr>4_Office Theme</vt:lpstr>
      <vt:lpstr>2_Office Theme</vt:lpstr>
      <vt:lpstr>Presentation</vt:lpstr>
      <vt:lpstr>Microsoft Excel 97-2003 Worksheet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DAPHNE RCPV Conference 12th June 2014</dc:title>
  <dc:creator>Denis Murray</dc:creator>
  <cp:lastModifiedBy>Mairea Nelson</cp:lastModifiedBy>
  <cp:revision>361</cp:revision>
  <dcterms:created xsi:type="dcterms:W3CDTF">2014-04-27T05:51:33Z</dcterms:created>
  <dcterms:modified xsi:type="dcterms:W3CDTF">2017-10-06T14:44:32Z</dcterms:modified>
</cp:coreProperties>
</file>