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4" r:id="rId1"/>
  </p:sldMasterIdLst>
  <p:notesMasterIdLst>
    <p:notesMasterId r:id="rId48"/>
  </p:notesMasterIdLst>
  <p:handoutMasterIdLst>
    <p:handoutMasterId r:id="rId49"/>
  </p:handoutMasterIdLst>
  <p:sldIdLst>
    <p:sldId id="358" r:id="rId2"/>
    <p:sldId id="359" r:id="rId3"/>
    <p:sldId id="365" r:id="rId4"/>
    <p:sldId id="324" r:id="rId5"/>
    <p:sldId id="261" r:id="rId6"/>
    <p:sldId id="353" r:id="rId7"/>
    <p:sldId id="354" r:id="rId8"/>
    <p:sldId id="364" r:id="rId9"/>
    <p:sldId id="363" r:id="rId10"/>
    <p:sldId id="275" r:id="rId11"/>
    <p:sldId id="285" r:id="rId12"/>
    <p:sldId id="362" r:id="rId13"/>
    <p:sldId id="291" r:id="rId14"/>
    <p:sldId id="292" r:id="rId15"/>
    <p:sldId id="294" r:id="rId16"/>
    <p:sldId id="297" r:id="rId17"/>
    <p:sldId id="299" r:id="rId18"/>
    <p:sldId id="300" r:id="rId19"/>
    <p:sldId id="301" r:id="rId20"/>
    <p:sldId id="303" r:id="rId21"/>
    <p:sldId id="304" r:id="rId22"/>
    <p:sldId id="368" r:id="rId23"/>
    <p:sldId id="325" r:id="rId24"/>
    <p:sldId id="326" r:id="rId25"/>
    <p:sldId id="328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278" r:id="rId45"/>
    <p:sldId id="264" r:id="rId46"/>
    <p:sldId id="367" r:id="rId4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09" autoAdjust="0"/>
  </p:normalViewPr>
  <p:slideViewPr>
    <p:cSldViewPr snapToGrid="0">
      <p:cViewPr varScale="1">
        <p:scale>
          <a:sx n="75" d="100"/>
          <a:sy n="75" d="100"/>
        </p:scale>
        <p:origin x="797" y="48"/>
      </p:cViewPr>
      <p:guideLst/>
    </p:cSldViewPr>
  </p:slideViewPr>
  <p:outlineViewPr>
    <p:cViewPr>
      <p:scale>
        <a:sx n="33" d="100"/>
        <a:sy n="33" d="100"/>
      </p:scale>
      <p:origin x="0" y="-4090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hannon:Desktop:Conferences/Awards:Figur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ga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952318460192502E-2"/>
          <c:y val="2.0015518349146701E-2"/>
          <c:w val="0.92004768153980798"/>
          <c:h val="0.719066568000166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D0B84"/>
            </a:solidFill>
          </c:spPr>
          <c:invertIfNegative val="0"/>
          <c:dLbls>
            <c:dLbl>
              <c:idx val="1"/>
              <c:layout>
                <c:manualLayout>
                  <c:x val="-1.2731334408020001E-17"/>
                  <c:y val="6.9821575636558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8-4F8C-83E7-CEEAF7E61675}"/>
                </c:ext>
              </c:extLst>
            </c:dLbl>
            <c:dLbl>
              <c:idx val="2"/>
              <c:layout>
                <c:manualLayout>
                  <c:x val="0"/>
                  <c:y val="1.174688450998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8-4F8C-83E7-CEEAF7E61675}"/>
                </c:ext>
              </c:extLst>
            </c:dLbl>
            <c:dLbl>
              <c:idx val="3"/>
              <c:layout>
                <c:manualLayout>
                  <c:x val="-4.1666666666666701E-3"/>
                  <c:y val="8.645230526652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68-4F8C-83E7-CEEAF7E61675}"/>
                </c:ext>
              </c:extLst>
            </c:dLbl>
            <c:dLbl>
              <c:idx val="4"/>
              <c:layout>
                <c:manualLayout>
                  <c:x val="0"/>
                  <c:y val="4.654771709103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8-4F8C-83E7-CEEAF7E61675}"/>
                </c:ext>
              </c:extLst>
            </c:dLbl>
            <c:dLbl>
              <c:idx val="5"/>
              <c:layout>
                <c:manualLayout>
                  <c:x val="1.38888888888889E-3"/>
                  <c:y val="1.163692927275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68-4F8C-83E7-CEEAF7E61675}"/>
                </c:ext>
              </c:extLst>
            </c:dLbl>
            <c:dLbl>
              <c:idx val="6"/>
              <c:layout>
                <c:manualLayout>
                  <c:x val="0"/>
                  <c:y val="1.163674601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8-4F8C-83E7-CEEAF7E61675}"/>
                </c:ext>
              </c:extLst>
            </c:dLbl>
            <c:dLbl>
              <c:idx val="7"/>
              <c:layout>
                <c:manualLayout>
                  <c:x val="4.1666666666666701E-3"/>
                  <c:y val="1.163692927275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68-4F8C-83E7-CEEAF7E61675}"/>
                </c:ext>
              </c:extLst>
            </c:dLbl>
            <c:dLbl>
              <c:idx val="8"/>
              <c:layout>
                <c:manualLayout>
                  <c:x val="6.9444444444444397E-3"/>
                  <c:y val="6.981974304927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8-4F8C-83E7-CEEAF7E61675}"/>
                </c:ext>
              </c:extLst>
            </c:dLbl>
            <c:dLbl>
              <c:idx val="9"/>
              <c:layout>
                <c:manualLayout>
                  <c:x val="5.0925337632080002E-17"/>
                  <c:y val="2.217430617329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68-4F8C-83E7-CEEAF7E61675}"/>
                </c:ext>
              </c:extLst>
            </c:dLbl>
            <c:dLbl>
              <c:idx val="10"/>
              <c:layout>
                <c:manualLayout>
                  <c:x val="0"/>
                  <c:y val="9.3095434182078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68-4F8C-83E7-CEEAF7E61675}"/>
                </c:ext>
              </c:extLst>
            </c:dLbl>
            <c:dLbl>
              <c:idx val="11"/>
              <c:layout>
                <c:manualLayout>
                  <c:x val="-1.09361329833771E-7"/>
                  <c:y val="1.163692927275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68-4F8C-83E7-CEEAF7E61675}"/>
                </c:ext>
              </c:extLst>
            </c:dLbl>
            <c:dLbl>
              <c:idx val="12"/>
              <c:layout>
                <c:manualLayout>
                  <c:x val="2.7777777777777801E-3"/>
                  <c:y val="9.309543418207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68-4F8C-83E7-CEEAF7E61675}"/>
                </c:ext>
              </c:extLst>
            </c:dLbl>
            <c:dLbl>
              <c:idx val="13"/>
              <c:layout>
                <c:manualLayout>
                  <c:x val="1.3886701662292199E-3"/>
                  <c:y val="-9.3095434182077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68-4F8C-83E7-CEEAF7E61675}"/>
                </c:ext>
              </c:extLst>
            </c:dLbl>
            <c:dLbl>
              <c:idx val="14"/>
              <c:layout>
                <c:manualLayout>
                  <c:x val="-2.7777777777776799E-3"/>
                  <c:y val="-2.32738585455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68-4F8C-83E7-CEEAF7E61675}"/>
                </c:ext>
              </c:extLst>
            </c:dLbl>
            <c:dLbl>
              <c:idx val="15"/>
              <c:layout>
                <c:manualLayout>
                  <c:x val="-4.1667760279964997E-3"/>
                  <c:y val="6.9821575636558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68-4F8C-83E7-CEEAF7E61675}"/>
                </c:ext>
              </c:extLst>
            </c:dLbl>
            <c:dLbl>
              <c:idx val="16"/>
              <c:layout>
                <c:manualLayout>
                  <c:x val="-1.3889982502187201E-3"/>
                  <c:y val="9.3095434182077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68-4F8C-83E7-CEEAF7E61675}"/>
                </c:ext>
              </c:extLst>
            </c:dLbl>
            <c:dLbl>
              <c:idx val="17"/>
              <c:layout>
                <c:manualLayout>
                  <c:x val="1.38888888888889E-3"/>
                  <c:y val="-8.53364955190955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68-4F8C-83E7-CEEAF7E61675}"/>
                </c:ext>
              </c:extLst>
            </c:dLbl>
            <c:dLbl>
              <c:idx val="18"/>
              <c:layout>
                <c:manualLayout>
                  <c:x val="0"/>
                  <c:y val="2.3273858545518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68-4F8C-83E7-CEEAF7E61675}"/>
                </c:ext>
              </c:extLst>
            </c:dLbl>
            <c:dLbl>
              <c:idx val="19"/>
              <c:layout>
                <c:manualLayout>
                  <c:x val="0"/>
                  <c:y val="-6.9821575636558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668-4F8C-83E7-CEEAF7E61675}"/>
                </c:ext>
              </c:extLst>
            </c:dLbl>
            <c:dLbl>
              <c:idx val="20"/>
              <c:layout>
                <c:manualLayout>
                  <c:x val="0"/>
                  <c:y val="9.3095434182078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68-4F8C-83E7-CEEAF7E61675}"/>
                </c:ext>
              </c:extLst>
            </c:dLbl>
            <c:dLbl>
              <c:idx val="21"/>
              <c:layout>
                <c:manualLayout>
                  <c:x val="-2.7777777777777801E-3"/>
                  <c:y val="9.3095434182077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68-4F8C-83E7-CEEAF7E61675}"/>
                </c:ext>
              </c:extLst>
            </c:dLbl>
            <c:dLbl>
              <c:idx val="22"/>
              <c:layout>
                <c:manualLayout>
                  <c:x val="1.38888888888889E-3"/>
                  <c:y val="-4.654771709103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68-4F8C-83E7-CEEAF7E61675}"/>
                </c:ext>
              </c:extLst>
            </c:dLbl>
            <c:dLbl>
              <c:idx val="23"/>
              <c:layout>
                <c:manualLayout>
                  <c:x val="-1.0185067526416E-16"/>
                  <c:y val="1.163692927275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68-4F8C-83E7-CEEAF7E61675}"/>
                </c:ext>
              </c:extLst>
            </c:dLbl>
            <c:dLbl>
              <c:idx val="24"/>
              <c:layout>
                <c:manualLayout>
                  <c:x val="0"/>
                  <c:y val="9.9738563097629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68-4F8C-83E7-CEEAF7E61675}"/>
                </c:ext>
              </c:extLst>
            </c:dLbl>
            <c:dLbl>
              <c:idx val="25"/>
              <c:layout>
                <c:manualLayout>
                  <c:x val="-2.1872265966754201E-7"/>
                  <c:y val="-6.982157563655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68-4F8C-83E7-CEEAF7E61675}"/>
                </c:ext>
              </c:extLst>
            </c:dLbl>
            <c:dLbl>
              <c:idx val="26"/>
              <c:layout>
                <c:manualLayout>
                  <c:x val="1.3887795275591599E-3"/>
                  <c:y val="4.654771709103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668-4F8C-83E7-CEEAF7E61675}"/>
                </c:ext>
              </c:extLst>
            </c:dLbl>
            <c:dLbl>
              <c:idx val="28"/>
              <c:layout>
                <c:manualLayout>
                  <c:x val="-2.77788713910751E-3"/>
                  <c:y val="9.309543418207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668-4F8C-83E7-CEEAF7E61675}"/>
                </c:ext>
              </c:extLst>
            </c:dLbl>
            <c:dLbl>
              <c:idx val="29"/>
              <c:layout>
                <c:manualLayout>
                  <c:x val="1.38888888888899E-3"/>
                  <c:y val="9.309543418207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668-4F8C-83E7-CEEAF7E61675}"/>
                </c:ext>
              </c:extLst>
            </c:dLbl>
            <c:dLbl>
              <c:idx val="30"/>
              <c:layout>
                <c:manualLayout>
                  <c:x val="2.7777777777777801E-3"/>
                  <c:y val="6.87220232643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668-4F8C-83E7-CEEAF7E61675}"/>
                </c:ext>
              </c:extLst>
            </c:dLbl>
            <c:dLbl>
              <c:idx val="31"/>
              <c:layout>
                <c:manualLayout>
                  <c:x val="0"/>
                  <c:y val="1.163692927275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668-4F8C-83E7-CEEAF7E61675}"/>
                </c:ext>
              </c:extLst>
            </c:dLbl>
            <c:dLbl>
              <c:idx val="34"/>
              <c:layout>
                <c:manualLayout>
                  <c:x val="0"/>
                  <c:y val="-1.063829787234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668-4F8C-83E7-CEEAF7E61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ga-I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AlcUse!$A$1:$A$32</c:f>
              <c:strCache>
                <c:ptCount val="32"/>
                <c:pt idx="0">
                  <c:v>Ireland*</c:v>
                </c:pt>
                <c:pt idx="1">
                  <c:v>Denmark*</c:v>
                </c:pt>
                <c:pt idx="2">
                  <c:v>United Kingdom*</c:v>
                </c:pt>
                <c:pt idx="3">
                  <c:v>Russian Federation*</c:v>
                </c:pt>
                <c:pt idx="4">
                  <c:v>Czech Republic</c:v>
                </c:pt>
                <c:pt idx="5">
                  <c:v>Australia*</c:v>
                </c:pt>
                <c:pt idx="6">
                  <c:v>Ukraine*</c:v>
                </c:pt>
                <c:pt idx="7">
                  <c:v>Italy*</c:v>
                </c:pt>
                <c:pt idx="8">
                  <c:v>Switzerland*</c:v>
                </c:pt>
                <c:pt idx="9">
                  <c:v>Hungary</c:v>
                </c:pt>
                <c:pt idx="10">
                  <c:v>Portugal</c:v>
                </c:pt>
                <c:pt idx="11">
                  <c:v>Romania</c:v>
                </c:pt>
                <c:pt idx="12">
                  <c:v>France*</c:v>
                </c:pt>
                <c:pt idx="13">
                  <c:v>New Zealand*</c:v>
                </c:pt>
                <c:pt idx="14">
                  <c:v>Germany*</c:v>
                </c:pt>
                <c:pt idx="15">
                  <c:v>Lithuania*</c:v>
                </c:pt>
                <c:pt idx="16">
                  <c:v>Poland</c:v>
                </c:pt>
                <c:pt idx="17">
                  <c:v>Norway*</c:v>
                </c:pt>
                <c:pt idx="18">
                  <c:v>Greece</c:v>
                </c:pt>
                <c:pt idx="19">
                  <c:v>Zambia*</c:v>
                </c:pt>
                <c:pt idx="20">
                  <c:v>Netherlands*</c:v>
                </c:pt>
                <c:pt idx="21">
                  <c:v>Brazil*</c:v>
                </c:pt>
                <c:pt idx="22">
                  <c:v>Spain</c:v>
                </c:pt>
                <c:pt idx="23">
                  <c:v>United States of America*</c:v>
                </c:pt>
                <c:pt idx="24">
                  <c:v>South Africa*</c:v>
                </c:pt>
                <c:pt idx="25">
                  <c:v>Ghana*</c:v>
                </c:pt>
                <c:pt idx="26">
                  <c:v>Croatia*</c:v>
                </c:pt>
                <c:pt idx="27">
                  <c:v>Chile</c:v>
                </c:pt>
                <c:pt idx="28">
                  <c:v>Canada*</c:v>
                </c:pt>
                <c:pt idx="29">
                  <c:v>Venezuela</c:v>
                </c:pt>
                <c:pt idx="30">
                  <c:v>Sweden</c:v>
                </c:pt>
                <c:pt idx="31">
                  <c:v>Nigeria*</c:v>
                </c:pt>
              </c:strCache>
            </c:strRef>
          </c:cat>
          <c:val>
            <c:numRef>
              <c:f>AlcUse!$B$1:$B$32</c:f>
              <c:numCache>
                <c:formatCode>0.0%</c:formatCode>
                <c:ptCount val="32"/>
                <c:pt idx="0">
                  <c:v>0.60399999999999998</c:v>
                </c:pt>
                <c:pt idx="1">
                  <c:v>0.45800000000000002</c:v>
                </c:pt>
                <c:pt idx="2">
                  <c:v>0.41299999999999998</c:v>
                </c:pt>
                <c:pt idx="3">
                  <c:v>0.36499999999999999</c:v>
                </c:pt>
                <c:pt idx="4">
                  <c:v>0.36299999999999999</c:v>
                </c:pt>
                <c:pt idx="5">
                  <c:v>0.35599999999999998</c:v>
                </c:pt>
                <c:pt idx="6">
                  <c:v>0.34</c:v>
                </c:pt>
                <c:pt idx="7">
                  <c:v>0.33100000000000002</c:v>
                </c:pt>
                <c:pt idx="8">
                  <c:v>0.32700000000000001</c:v>
                </c:pt>
                <c:pt idx="9">
                  <c:v>0.30499999999999999</c:v>
                </c:pt>
                <c:pt idx="10">
                  <c:v>0.29699999999999999</c:v>
                </c:pt>
                <c:pt idx="11">
                  <c:v>0.28299999999999997</c:v>
                </c:pt>
                <c:pt idx="12">
                  <c:v>0.27</c:v>
                </c:pt>
                <c:pt idx="13">
                  <c:v>0.26700000000000002</c:v>
                </c:pt>
                <c:pt idx="14">
                  <c:v>0.25800000000000001</c:v>
                </c:pt>
                <c:pt idx="15">
                  <c:v>0.25</c:v>
                </c:pt>
                <c:pt idx="16">
                  <c:v>0.245</c:v>
                </c:pt>
                <c:pt idx="17">
                  <c:v>0.22600000000000001</c:v>
                </c:pt>
                <c:pt idx="18">
                  <c:v>0.21099999999999999</c:v>
                </c:pt>
                <c:pt idx="19">
                  <c:v>0.185</c:v>
                </c:pt>
                <c:pt idx="20">
                  <c:v>0.18</c:v>
                </c:pt>
                <c:pt idx="21">
                  <c:v>0.152</c:v>
                </c:pt>
                <c:pt idx="22">
                  <c:v>0.15</c:v>
                </c:pt>
                <c:pt idx="23">
                  <c:v>0.14799999999999999</c:v>
                </c:pt>
                <c:pt idx="24">
                  <c:v>0.13200000000000001</c:v>
                </c:pt>
                <c:pt idx="25">
                  <c:v>0.13</c:v>
                </c:pt>
                <c:pt idx="26">
                  <c:v>0.127</c:v>
                </c:pt>
                <c:pt idx="27">
                  <c:v>0.106</c:v>
                </c:pt>
                <c:pt idx="28">
                  <c:v>0.1</c:v>
                </c:pt>
                <c:pt idx="29">
                  <c:v>0.1</c:v>
                </c:pt>
                <c:pt idx="30">
                  <c:v>9.4E-2</c:v>
                </c:pt>
                <c:pt idx="31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4668-4F8C-83E7-CEEAF7E616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620224"/>
        <c:axId val="107643648"/>
      </c:barChart>
      <c:catAx>
        <c:axId val="10762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ga-IE"/>
          </a:p>
        </c:txPr>
        <c:crossAx val="107643648"/>
        <c:crosses val="autoZero"/>
        <c:auto val="1"/>
        <c:lblAlgn val="ctr"/>
        <c:lblOffset val="100"/>
        <c:noMultiLvlLbl val="0"/>
      </c:catAx>
      <c:valAx>
        <c:axId val="1076436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7620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ga-I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8F3F111-7B6C-4E8E-8FE4-9B80D274D2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CA9910-E384-4B34-AB3E-7FCFB6200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78BF1-1C5C-4A38-8BA7-162038AA48B1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F14C2A-14E4-47C9-83CA-5A2616BBB9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C627F3-4810-4157-9F97-C625BA274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B2DCF-3F94-4F73-963B-47AE3D873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5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B4A4-1FEA-4428-97B7-436E9D102A07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ADEBA-7A0A-49C1-937B-6D0C86A0D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8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0BCE97-009F-854B-A7BD-94C6A871F74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178703" y="6513695"/>
            <a:ext cx="3963228" cy="34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A895EBE-745F-794C-860C-C8CB27EEBDF4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slide presents data on alcohol use during pregnancy in GENERAL POPULATION by select countries (high-risk populations (Aboriginal populations, heavy drinking women,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etc.,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were excluded!) 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7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xmlns="" id="{5C38D846-52C4-4D9F-8861-90E3500CF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1F4562-48F9-4F27-B2BE-CF383EF582DB}" type="slidenum">
              <a:rPr lang="en-US" altLang="en-US">
                <a:solidFill>
                  <a:srgbClr val="303D22"/>
                </a:solidFill>
              </a:rPr>
              <a:pPr eaLnBrk="1" hangingPunct="1"/>
              <a:t>4</a:t>
            </a:fld>
            <a:endParaRPr lang="en-US" altLang="en-US">
              <a:solidFill>
                <a:srgbClr val="303D22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xmlns="" id="{88DB9EB3-6F79-4E9B-BD36-786828059A3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5650" y="573088"/>
            <a:ext cx="3771900" cy="282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xmlns="" id="{593BA19A-8959-4E1F-8C2A-83FEE31815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037167" y="3582591"/>
            <a:ext cx="8288867" cy="6179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93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sz="900" dirty="0">
                <a:latin typeface="Arial" panose="020B0604020202020204" pitchFamily="34" charset="0"/>
                <a:cs typeface="IPAMincho" charset="0"/>
              </a:rPr>
              <a:t>Global prevalence (%) of alcohol use (any amount) during pregnancy among the general population in 2012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900" dirty="0">
              <a:latin typeface="Arial" panose="020B0604020202020204" pitchFamily="34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9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D540A28C-D412-4F72-81C4-C3B599F70A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88E1EA-E89B-4A68-B259-5DEBD0239F09}" type="slidenum">
              <a:rPr lang="en-US" altLang="en-US">
                <a:solidFill>
                  <a:srgbClr val="303D22"/>
                </a:solidFill>
              </a:rPr>
              <a:pPr eaLnBrk="1" hangingPunct="1"/>
              <a:t>5</a:t>
            </a:fld>
            <a:endParaRPr lang="en-US" altLang="en-US">
              <a:solidFill>
                <a:srgbClr val="303D22"/>
              </a:solidFill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xmlns="" id="{DB8C9EC4-ADF9-4E94-8470-1F5E6DAF980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5650" y="573088"/>
            <a:ext cx="3771900" cy="282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xmlns="" id="{DB56729A-A177-4A42-B08B-DB969C9BC8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037167" y="3582591"/>
            <a:ext cx="8288867" cy="6179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93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sz="900" dirty="0">
                <a:latin typeface="Arial" panose="020B0604020202020204" pitchFamily="34" charset="0"/>
                <a:cs typeface="IPAMincho" charset="0"/>
              </a:rPr>
              <a:t>Global prevalence (per 10 000 people) of FAS among the general population in 2012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900" dirty="0">
              <a:latin typeface="Arial" panose="020B0604020202020204" pitchFamily="34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2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C62C5C2-1E46-4685-AB83-723DC48E2CD0}" type="slidenum">
              <a:rPr lang="en-GB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60388"/>
            <a:ext cx="3717925" cy="27876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6824237-44DB-4DF8-9B91-6F73DFE170CA}" type="slidenum">
              <a:rPr lang="en-GB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34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17DB4B-984F-4D68-B350-49106BF9AFFE}" type="slidenum">
              <a:rPr lang="en-GB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22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7B345E-5F5D-4AB9-8B0E-FA68C7376F3D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1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E39A26B-6115-4FF0-9213-9896AE9C50F8}" type="slidenum">
              <a:rPr lang="en-GB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71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First, I will present the results of our recently published (in Jan of this year) paper in The Lancet on comorbidity of FASD.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all know that FASD is associated with many comorbidities (physical and mental disorders) due to the permanent damage of PAE on the fetus.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However, what we did not know is how many diseases, what type of diseases and with what frequencies they occur in the individuals with FASD.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BB90A2-D4E0-0945-B6EB-0AC4406EAA4F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7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292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6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48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5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4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6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96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279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4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568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4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09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334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0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9BC4EA-8BB9-4BDA-895F-C760BA1471B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6CB7-210A-40AC-B940-E192D7D04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4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  <p:sldLayoutId id="2147484826" r:id="rId12"/>
    <p:sldLayoutId id="2147484827" r:id="rId13"/>
    <p:sldLayoutId id="2147484828" r:id="rId14"/>
    <p:sldLayoutId id="2147484829" r:id="rId15"/>
    <p:sldLayoutId id="2147484830" r:id="rId16"/>
    <p:sldLayoutId id="21474848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s/ref=ntt_athr_dp_sr_2?_encoding=UTF8&amp;field-author=Sterling%20Clarren&amp;search-alias=books-uk&amp;sort=relevancerank" TargetMode="External"/><Relationship Id="rId2" Type="http://schemas.openxmlformats.org/officeDocument/2006/relationships/hyperlink" Target="http://www.amazon.co.uk/s/ref=ntt_athr_dp_sr_1?_encoding=UTF8&amp;field-author=Edward%20P.%20Riley&amp;search-alias=books-uk&amp;sort=relevancer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.uk/s/ref=ntt_athr_dp_sr_4?_encoding=UTF8&amp;field-author=Egon%20Jonsson&amp;search-alias=books-uk&amp;sort=relevancerank" TargetMode="External"/><Relationship Id="rId4" Type="http://schemas.openxmlformats.org/officeDocument/2006/relationships/hyperlink" Target="http://www.amazon.co.uk/s/ref=ntt_athr_dp_sr_3?_encoding=UTF8&amp;field-author=Joanne%20Weinberg&amp;search-alias=books-uk&amp;sort=relevanceran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A06F1-4699-42B4-876B-E8679A04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Fetal Alcohol Spectrum Disorders: A Whole Body</a:t>
            </a:r>
            <a:b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283EF-D5EA-45D2-910D-FD15B6C97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287" y="4168904"/>
            <a:ext cx="3298113" cy="41957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 Moira Plant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Emeritus Professor of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 Studies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the West of England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Bristol</a:t>
            </a:r>
          </a:p>
          <a:p>
            <a:pPr>
              <a:lnSpc>
                <a:spcPct val="80000"/>
              </a:lnSpc>
            </a:pPr>
            <a:endParaRPr lang="en-GB" alt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27200C-C464-4144-A08B-39F545AE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367" y="4164422"/>
            <a:ext cx="3298115" cy="420024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Adjunct Professor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Curtin University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Perth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98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 View of Causation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charset="0"/>
              <a:buNone/>
            </a:pP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individual child’s risks of FASD are influenced by;</a:t>
            </a:r>
          </a:p>
          <a:p>
            <a:pPr lvl="2">
              <a:buFont typeface="Arial" charset="0"/>
              <a:buNone/>
            </a:pPr>
            <a:endParaRPr lang="en-GB" altLang="en-US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uantity of alcohol consumed by mother during pregnancy.</a:t>
            </a:r>
          </a:p>
          <a:p>
            <a:pPr lvl="2"/>
            <a:endParaRPr lang="en-GB" altLang="en-US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attern of alcohol consumption.</a:t>
            </a:r>
          </a:p>
          <a:p>
            <a:pPr lvl="2"/>
            <a:endParaRPr lang="en-GB" altLang="en-US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requency (how often) the mother drinks.</a:t>
            </a:r>
          </a:p>
          <a:p>
            <a:pPr lvl="2">
              <a:buFont typeface="Arial" charset="0"/>
              <a:buNone/>
            </a:pPr>
            <a:endParaRPr lang="en-GB" altLang="en-US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iming of drinking in relation to period of gestation.</a:t>
            </a:r>
          </a:p>
          <a:p>
            <a:pPr lvl="1"/>
            <a:endParaRPr lang="en-GB" alt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4785293" y="4992716"/>
            <a:ext cx="28825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685800" eaLnBrk="1" hangingPunct="1"/>
            <a:r>
              <a:rPr lang="en-GB" alt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altLang="en-US" sz="13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Goodlet</a:t>
            </a:r>
            <a:r>
              <a:rPr lang="en-GB" altLang="en-US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Horn and Zhou 2005)</a:t>
            </a:r>
          </a:p>
        </p:txBody>
      </p:sp>
    </p:spTree>
    <p:extLst>
      <p:ext uri="{BB962C8B-B14F-4D97-AF65-F5344CB8AC3E}">
        <p14:creationId xmlns:p14="http://schemas.microsoft.com/office/powerpoint/2010/main" val="365868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Critical Periods of Human Development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7412" name="Picture 5" descr="hcriticald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484710"/>
            <a:ext cx="629959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598319" y="5577195"/>
            <a:ext cx="84670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750">
                <a:latin typeface="Times" pitchFamily="1" charset="0"/>
              </a:rPr>
              <a:t>Moore et al 1988</a:t>
            </a:r>
            <a:endParaRPr lang="en-GB" altLang="en-US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9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40438-2C8C-42CC-B400-159AA4BE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19124-0108-43A5-88FF-8AB5FEAA0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Behavioural Aspects by Age</a:t>
            </a:r>
          </a:p>
        </p:txBody>
      </p:sp>
    </p:spTree>
    <p:extLst>
      <p:ext uri="{BB962C8B-B14F-4D97-AF65-F5344CB8AC3E}">
        <p14:creationId xmlns:p14="http://schemas.microsoft.com/office/powerpoint/2010/main" val="342343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0407" y="418031"/>
            <a:ext cx="58293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 to 36 months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43897" y="1548882"/>
            <a:ext cx="7561768" cy="517848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have been diagnosed as “failure to thrive” (one of many diagnoses given over time).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3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Difficulties with feeding.</a:t>
            </a:r>
          </a:p>
          <a:p>
            <a:pPr>
              <a:lnSpc>
                <a:spcPct val="80000"/>
              </a:lnSpc>
            </a:pPr>
            <a:endParaRPr lang="en-GB" altLang="en-US" sz="3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Difficulties in establishing a regular sleeping pattern.</a:t>
            </a:r>
          </a:p>
          <a:p>
            <a:pPr>
              <a:lnSpc>
                <a:spcPct val="80000"/>
              </a:lnSpc>
            </a:pPr>
            <a:endParaRPr lang="en-GB" altLang="en-US" sz="3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Irritability very active/hyperactive.</a:t>
            </a:r>
          </a:p>
          <a:p>
            <a:pPr>
              <a:lnSpc>
                <a:spcPct val="80000"/>
              </a:lnSpc>
            </a:pPr>
            <a:endParaRPr lang="en-GB" altLang="en-US" sz="3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 bouts of illness.</a:t>
            </a:r>
          </a:p>
          <a:p>
            <a:pPr>
              <a:lnSpc>
                <a:spcPct val="80000"/>
              </a:lnSpc>
            </a:pPr>
            <a:endParaRPr lang="en-GB" altLang="en-US" sz="3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Delay in reaching milestones.</a:t>
            </a:r>
          </a:p>
          <a:p>
            <a:pPr>
              <a:lnSpc>
                <a:spcPct val="80000"/>
              </a:lnSpc>
            </a:pPr>
            <a:endParaRPr lang="en-GB" altLang="en-US" sz="3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Indiscriminate, people are interchangeable</a:t>
            </a:r>
            <a:r>
              <a:rPr lang="en-GB" altLang="en-US" sz="34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9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				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05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												</a:t>
            </a:r>
            <a:r>
              <a:rPr lang="en-GB" altLang="en-US" sz="9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FAS/FAE Support Network 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9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													Vancouver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18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263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2_kids_35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1" y="857250"/>
            <a:ext cx="28455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035861" y="2367171"/>
            <a:ext cx="285154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685800" eaLnBrk="1" hangingPunct="1"/>
            <a:r>
              <a:rPr lang="en-GB" altLang="en-US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 to grasp </a:t>
            </a:r>
          </a:p>
          <a:p>
            <a:pPr defTabSz="685800" eaLnBrk="1" hangingPunct="1"/>
            <a:r>
              <a:rPr lang="en-GB" altLang="en-US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373472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908" y="443204"/>
            <a:ext cx="6172200" cy="6810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to Five Years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1623527"/>
            <a:ext cx="6711654" cy="52344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Easily overwhelmed.</a:t>
            </a:r>
          </a:p>
          <a:p>
            <a:pPr eaLnBrk="1" hangingPunct="1"/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 lengthy temper tantrums.</a:t>
            </a:r>
          </a:p>
          <a:p>
            <a:pPr eaLnBrk="1" hangingPunct="1"/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physically aggressive.</a:t>
            </a:r>
          </a:p>
          <a:p>
            <a:pPr eaLnBrk="1" hangingPunct="1"/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Reacts badly to and resists change.</a:t>
            </a:r>
          </a:p>
          <a:p>
            <a:pPr eaLnBrk="1" hangingPunct="1"/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Unable to learn from experience.</a:t>
            </a:r>
          </a:p>
          <a:p>
            <a:pPr eaLnBrk="1" hangingPunct="1"/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 prone.</a:t>
            </a:r>
          </a:p>
          <a:p>
            <a:pPr eaLnBrk="1" hangingPunct="1"/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Fearless/unable to comprehend danger.</a:t>
            </a:r>
          </a:p>
          <a:p>
            <a:pPr lvl="4" eaLnBrk="1" hangingPunct="1">
              <a:buFont typeface="Arial" charset="0"/>
              <a:buNone/>
            </a:pP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en-GB" alt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FAS/FAE Support Network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	</a:t>
            </a:r>
            <a:r>
              <a:rPr lang="en-GB" altLang="en-US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Vancouve</a:t>
            </a:r>
            <a:r>
              <a:rPr lang="en-GB" alt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r</a:t>
            </a:r>
          </a:p>
          <a:p>
            <a:pPr lvl="4" eaLnBrk="1" hangingPunct="1">
              <a:buFont typeface="Arial" charset="0"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9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AS 5 Years Old Full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281582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416416" y="924291"/>
            <a:ext cx="4023122" cy="54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 to Ten</a:t>
            </a:r>
          </a:p>
          <a:p>
            <a:pPr>
              <a:buFontTx/>
              <a:buChar char="•"/>
              <a:defRPr/>
            </a:pPr>
            <a:endParaRPr lang="en-GB" sz="2100" dirty="0"/>
          </a:p>
          <a:p>
            <a:pPr lvl="1">
              <a:buFontTx/>
              <a:buChar char="•"/>
              <a:defRPr/>
            </a:pPr>
            <a:r>
              <a:rPr lang="en-GB" sz="2100" dirty="0"/>
              <a:t>Visual memory better than auditory memory.</a:t>
            </a:r>
          </a:p>
          <a:p>
            <a:pPr>
              <a:defRPr/>
            </a:pPr>
            <a:endParaRPr lang="en-GB" sz="1050" dirty="0"/>
          </a:p>
          <a:p>
            <a:pPr>
              <a:defRPr/>
            </a:pPr>
            <a:endParaRPr lang="en-GB" sz="788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100" dirty="0"/>
              <a:t>Information seems to “slip in and out” Remembers today, forgets tomorrow and remembers again next week.  Interpreted by teachers?</a:t>
            </a:r>
          </a:p>
          <a:p>
            <a:pPr>
              <a:defRPr/>
            </a:pPr>
            <a:endParaRPr lang="en-GB" sz="2100" dirty="0"/>
          </a:p>
          <a:p>
            <a:pPr lvl="1">
              <a:buFontTx/>
              <a:buChar char="•"/>
              <a:defRPr/>
            </a:pPr>
            <a:r>
              <a:rPr lang="en-GB" sz="2100" dirty="0"/>
              <a:t>Difficulty separating fact from fantasy.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050" b="1" dirty="0">
                <a:latin typeface="Times New Roman" pitchFamily="18" charset="0"/>
              </a:rPr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900" b="1" dirty="0">
                <a:latin typeface="Times New Roman" pitchFamily="18" charset="0"/>
              </a:rPr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900" b="1" dirty="0">
                <a:latin typeface="Times New Roman" pitchFamily="18" charset="0"/>
              </a:rPr>
              <a:t>                                                                                      FAS/FAE Support Network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900" b="1" dirty="0">
                <a:latin typeface="Times New Roman" pitchFamily="18" charset="0"/>
              </a:rPr>
              <a:t>									                                                                         Vancouver</a:t>
            </a:r>
          </a:p>
          <a:p>
            <a:pPr lvl="7">
              <a:defRPr/>
            </a:pPr>
            <a:endParaRPr lang="en-US" sz="825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85889" y="1107281"/>
            <a:ext cx="636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350"/>
              <a:t>Adam</a:t>
            </a:r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96119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 to Ten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38" y="1417245"/>
            <a:ext cx="7384145" cy="419548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Mood swings</a:t>
            </a:r>
          </a:p>
          <a:p>
            <a:pPr>
              <a:defRPr/>
            </a:pPr>
            <a:endParaRPr lang="en-GB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with self-regulation</a:t>
            </a:r>
          </a:p>
          <a:p>
            <a:pPr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planning and the sequencing needed in a lot of tasks</a:t>
            </a:r>
          </a:p>
          <a:p>
            <a:pPr>
              <a:defRPr/>
            </a:pPr>
            <a:endParaRPr lang="en-GB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Needing constant reminders for basic living tasks</a:t>
            </a:r>
          </a:p>
          <a:p>
            <a:pPr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Confabulating </a:t>
            </a:r>
          </a:p>
          <a:p>
            <a:pPr marL="0" indent="0">
              <a:buNone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215848" y="5782623"/>
            <a:ext cx="6831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685800" eaLnBrk="1" hangingPunct="1"/>
            <a:r>
              <a:rPr lang="en-GB" altLang="en-US" sz="900" dirty="0"/>
              <a:t>Andrew G (2011)”Diagnosis of FASD: An Overview” in </a:t>
            </a:r>
            <a:r>
              <a:rPr lang="en-GB" altLang="en-US" sz="900" i="1" dirty="0"/>
              <a:t>Fetal Alcohol Spectrum Disorder: Management and Policy Perspectives of FASD </a:t>
            </a:r>
            <a:r>
              <a:rPr lang="en-GB" altLang="en-US" sz="900" dirty="0"/>
              <a:t>Chapter 5  </a:t>
            </a:r>
            <a:r>
              <a:rPr lang="en-GB" altLang="en-US" sz="900" u="sng" dirty="0">
                <a:hlinkClick r:id="rId2"/>
              </a:rPr>
              <a:t>Riley</a:t>
            </a:r>
            <a:r>
              <a:rPr lang="en-GB" altLang="en-US" sz="900" u="sng" dirty="0"/>
              <a:t>, </a:t>
            </a:r>
            <a:r>
              <a:rPr lang="en-GB" altLang="en-US" sz="900" dirty="0"/>
              <a:t> </a:t>
            </a:r>
            <a:r>
              <a:rPr lang="en-GB" altLang="en-US" sz="900" u="sng" dirty="0" err="1">
                <a:hlinkClick r:id="rId3"/>
              </a:rPr>
              <a:t>Clarren</a:t>
            </a:r>
            <a:r>
              <a:rPr lang="en-GB" altLang="en-US" sz="900" dirty="0"/>
              <a:t>  and </a:t>
            </a:r>
            <a:r>
              <a:rPr lang="en-GB" altLang="en-US" sz="900" u="sng" dirty="0">
                <a:hlinkClick r:id="rId4"/>
              </a:rPr>
              <a:t>Weinberg</a:t>
            </a:r>
            <a:r>
              <a:rPr lang="en-GB" altLang="en-US" sz="900" dirty="0"/>
              <a:t> and </a:t>
            </a:r>
            <a:r>
              <a:rPr lang="en-GB" altLang="en-US" sz="900" u="sng" dirty="0">
                <a:hlinkClick r:id="rId5"/>
              </a:rPr>
              <a:t>Jonsson</a:t>
            </a:r>
            <a:r>
              <a:rPr lang="en-GB" altLang="en-US" sz="900" dirty="0"/>
              <a:t> (</a:t>
            </a:r>
            <a:r>
              <a:rPr lang="en-GB" altLang="en-US" sz="900" dirty="0" err="1"/>
              <a:t>Eds</a:t>
            </a:r>
            <a:r>
              <a:rPr lang="en-GB" altLang="en-US" sz="900" dirty="0"/>
              <a:t>) </a:t>
            </a:r>
            <a:r>
              <a:rPr lang="en-GB" altLang="en-US" sz="900" dirty="0" err="1"/>
              <a:t>Weinheim</a:t>
            </a:r>
            <a:r>
              <a:rPr lang="en-GB" altLang="en-US" sz="900" dirty="0"/>
              <a:t> </a:t>
            </a:r>
            <a:r>
              <a:rPr lang="en-GB" altLang="en-US" sz="900" dirty="0">
                <a:solidFill>
                  <a:prstClr val="black"/>
                </a:solidFill>
              </a:rPr>
              <a:t>Wiley-VCH </a:t>
            </a:r>
          </a:p>
        </p:txBody>
      </p:sp>
    </p:spTree>
    <p:extLst>
      <p:ext uri="{BB962C8B-B14F-4D97-AF65-F5344CB8AC3E}">
        <p14:creationId xmlns:p14="http://schemas.microsoft.com/office/powerpoint/2010/main" val="402881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7_kids_29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857250"/>
            <a:ext cx="4955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1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 to Fourteen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21437" y="1324947"/>
            <a:ext cx="7152154" cy="528891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Initially may be seen as intelligent based on language skills.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words but quantity masks quality.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Speech problems e.g. stammering.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Gets lost quickly in conversation and loses interest.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following directions.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 understanding of social norms.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risk of drink/drug use.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>
                <a:latin typeface="Arial" charset="0"/>
                <a:ea typeface="ＭＳ Ｐゴシック" pitchFamily="34" charset="-128"/>
                <a:cs typeface="Arial" charset="0"/>
              </a:rPr>
              <a:t>													</a:t>
            </a:r>
            <a:r>
              <a:rPr lang="en-GB" altLang="en-US" sz="825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FAS/FAE Support Network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825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														Vancouver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19A82-A8CA-47A0-A454-E6E44488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15" y="1313852"/>
            <a:ext cx="7055380" cy="1400530"/>
          </a:xfrm>
        </p:spPr>
        <p:txBody>
          <a:bodyPr/>
          <a:lstStyle/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 of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B55AA-3C6C-4494-9554-52C1456C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5" y="2714383"/>
            <a:ext cx="6711654" cy="5058018"/>
          </a:xfrm>
        </p:spPr>
        <p:txBody>
          <a:bodyPr/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View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 Overview of Diagnosis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Behavioural Problems by Age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Problems 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Transgenerational Aspects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7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45" y="297911"/>
            <a:ext cx="61722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Fourteen to Eighteen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19692" y="1471429"/>
            <a:ext cx="8307067" cy="498037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sense of personal space or boundaries.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sexually inappropriate/does not understand risks.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Overly affectionate with people s/he does not know well.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teased or bullied by other adolescents.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bully or frighten others.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Moves through extremes of behaviour in a short space of time.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diagnosed as “Conduct Disorder“.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Burns people out.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825" dirty="0">
                <a:latin typeface="Arial" charset="0"/>
                <a:ea typeface="ＭＳ Ｐゴシック" pitchFamily="34" charset="-128"/>
                <a:cs typeface="Arial" charset="0"/>
              </a:rPr>
              <a:t>											</a:t>
            </a:r>
            <a:r>
              <a:rPr lang="en-GB" altLang="en-US" sz="9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FAS/FAE Support Network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9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												Vancouver</a:t>
            </a:r>
          </a:p>
          <a:p>
            <a:pPr lvl="4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825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897" y="304850"/>
            <a:ext cx="6172200" cy="5941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601391" y="1101012"/>
            <a:ext cx="6172200" cy="523447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GB" altLang="en-US" sz="21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Judgement and critical thinking are poor</a:t>
            </a:r>
          </a:p>
          <a:p>
            <a:pPr eaLnBrk="1" hangingPunct="1">
              <a:lnSpc>
                <a:spcPct val="80000"/>
              </a:lnSpc>
            </a:pPr>
            <a:endParaRPr lang="en-GB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Lacks social skills either aggressive or withdrawn</a:t>
            </a:r>
          </a:p>
          <a:p>
            <a:pPr eaLnBrk="1" hangingPunct="1">
              <a:lnSpc>
                <a:spcPct val="80000"/>
              </a:lnSpc>
            </a:pPr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Blames others for own mistakes</a:t>
            </a:r>
          </a:p>
          <a:p>
            <a:pPr eaLnBrk="1" hangingPunct="1">
              <a:lnSpc>
                <a:spcPct val="80000"/>
              </a:lnSpc>
            </a:pPr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 in criminal activity</a:t>
            </a:r>
          </a:p>
          <a:p>
            <a:pPr eaLnBrk="1" hangingPunct="1">
              <a:lnSpc>
                <a:spcPct val="80000"/>
              </a:lnSpc>
            </a:pPr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in keeping a job</a:t>
            </a:r>
          </a:p>
          <a:p>
            <a:pPr eaLnBrk="1" hangingPunct="1">
              <a:lnSpc>
                <a:spcPct val="80000"/>
              </a:lnSpc>
            </a:pPr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Abusive relationships</a:t>
            </a:r>
          </a:p>
          <a:p>
            <a:pPr eaLnBrk="1" hangingPunct="1">
              <a:lnSpc>
                <a:spcPct val="80000"/>
              </a:lnSpc>
            </a:pPr>
            <a:endParaRPr lang="en-GB" alt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 problems Counselling?</a:t>
            </a:r>
          </a:p>
          <a:p>
            <a:pPr lvl="2">
              <a:lnSpc>
                <a:spcPct val="80000"/>
              </a:lnSpc>
            </a:pPr>
            <a:r>
              <a:rPr lang="en-GB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Depressed/ suicide attempts	</a:t>
            </a:r>
          </a:p>
          <a:p>
            <a:pPr lvl="2">
              <a:lnSpc>
                <a:spcPct val="80000"/>
              </a:lnSpc>
            </a:pPr>
            <a:r>
              <a:rPr lang="en-GB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Anxious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						</a:t>
            </a:r>
            <a:r>
              <a:rPr lang="en-GB" altLang="en-US" sz="9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FAS/FAE Support Network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900" b="1" dirty="0">
                <a:latin typeface="Times New Roman" pitchFamily="18" charset="0"/>
                <a:ea typeface="ＭＳ Ｐゴシック" pitchFamily="34" charset="-128"/>
                <a:cs typeface="Arial" charset="0"/>
              </a:rPr>
              <a:t>												Vancouver</a:t>
            </a:r>
          </a:p>
          <a:p>
            <a:pPr lvl="4" eaLnBrk="1" hangingPunct="1">
              <a:lnSpc>
                <a:spcPct val="80000"/>
              </a:lnSpc>
              <a:buFont typeface="Arial" charset="0"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please_write_ba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8" b="-4218"/>
          <a:stretch/>
        </p:blipFill>
        <p:spPr bwMode="auto">
          <a:xfrm>
            <a:off x="1219200" y="381000"/>
            <a:ext cx="6625169" cy="565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36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927" y="476671"/>
            <a:ext cx="7772400" cy="4077573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Comorbidity of Fetal Alcohol Spectrum Disorders:</a:t>
            </a:r>
            <a:br>
              <a:rPr lang="en-GB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496944" cy="3425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altLang="en-US" dirty="0">
              <a:solidFill>
                <a:schemeClr val="tx2"/>
              </a:solidFill>
              <a:ea typeface="ＭＳ Ｐゴシック" pitchFamily="34" charset="-128"/>
            </a:endParaRPr>
          </a:p>
          <a:p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38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72808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Comorbidity of Fetal Alcohol Spectrum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831108" cy="4195481"/>
          </a:xfrm>
        </p:spPr>
        <p:txBody>
          <a:bodyPr>
            <a:normAutofit/>
          </a:bodyPr>
          <a:lstStyle/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studies;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Systematic search for studies reporting comorbid conditions in individuals with one or more of the an conditions included under the umbrella term FASD.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Canadian study describing a survey of adolescents and adults with a diagnosis of pre-natal alcohol exposure. 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965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9684568" y="-99392"/>
            <a:ext cx="608116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406400" y="1512888"/>
            <a:ext cx="831373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dirty="0">
                <a:effectLst>
                  <a:glow rad="1905000">
                    <a:schemeClr val="tx1">
                      <a:alpha val="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objectives of the study were to: </a:t>
            </a:r>
          </a:p>
          <a:p>
            <a:pPr eaLnBrk="1" hangingPunct="1"/>
            <a:endParaRPr lang="en-US" dirty="0">
              <a:effectLst>
                <a:glow rad="1905000">
                  <a:schemeClr val="tx1">
                    <a:alpha val="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ts val="1200"/>
              </a:spcAft>
              <a:buFontTx/>
              <a:buAutoNum type="arabicParenR"/>
            </a:pPr>
            <a:r>
              <a:rPr lang="en-US" dirty="0">
                <a:effectLst>
                  <a:glow rad="1905000">
                    <a:schemeClr val="tx1">
                      <a:alpha val="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Identify the comorbid conditions that occur among individuals with FASD.</a:t>
            </a:r>
          </a:p>
          <a:p>
            <a:pPr eaLnBrk="1" hangingPunct="1">
              <a:spcAft>
                <a:spcPts val="1200"/>
              </a:spcAft>
              <a:buFontTx/>
              <a:buAutoNum type="arabicParenR"/>
            </a:pPr>
            <a:endParaRPr lang="en-US" dirty="0">
              <a:effectLst>
                <a:glow rad="1905000">
                  <a:schemeClr val="tx1">
                    <a:alpha val="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ts val="2400"/>
              </a:spcAft>
              <a:buFontTx/>
              <a:buAutoNum type="arabicParenR"/>
            </a:pPr>
            <a:r>
              <a:rPr lang="en-US" dirty="0">
                <a:effectLst>
                  <a:glow rad="1905000">
                    <a:schemeClr val="tx1">
                      <a:alpha val="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Estimate the pooled prevalence of comorbid conditions found to occur among individuals with FAS </a:t>
            </a:r>
            <a:r>
              <a:rPr lang="en-US" sz="2200" dirty="0">
                <a:effectLst>
                  <a:glow rad="1905000">
                    <a:schemeClr val="tx1">
                      <a:alpha val="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spcAft>
                <a:spcPts val="2400"/>
              </a:spcAf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Popova, S. et al  (2016). Comorbidity of Fetal Alcohol Spectrum Disorder: a systematic review and meta-analysis.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Lancet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387,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978-8.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1800" u="sng" dirty="0">
              <a:latin typeface="+mn-lt"/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-1998663" y="8302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1617454" y="491679"/>
            <a:ext cx="5524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Comorbidity of FASD</a:t>
            </a:r>
          </a:p>
        </p:txBody>
      </p:sp>
    </p:spTree>
    <p:extLst>
      <p:ext uri="{BB962C8B-B14F-4D97-AF65-F5344CB8AC3E}">
        <p14:creationId xmlns:p14="http://schemas.microsoft.com/office/powerpoint/2010/main" val="2919029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88832" cy="1979466"/>
          </a:xfrm>
        </p:spPr>
        <p:txBody>
          <a:bodyPr>
            <a:no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0891"/>
            <a:ext cx="6711654" cy="4727516"/>
          </a:xfrm>
        </p:spPr>
        <p:txBody>
          <a:bodyPr>
            <a:normAutofit fontScale="85000" lnSpcReduction="10000"/>
          </a:bodyPr>
          <a:lstStyle/>
          <a:p>
            <a:endParaRPr lang="en-GB" b="1" i="1" dirty="0">
              <a:solidFill>
                <a:schemeClr val="tx1"/>
              </a:solidFill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group of young people began to talk amongst themselves about the physical problems they had</a:t>
            </a:r>
          </a:p>
          <a:p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 young people they thought the best way to do this was using the internet.</a:t>
            </a:r>
          </a:p>
          <a:p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help of colleagues Profs Joanne Weinberg and Ed Riley designed a questionnaire.</a:t>
            </a:r>
          </a:p>
          <a:p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aim was to develop the idea of FASD being a “</a:t>
            </a:r>
            <a:r>
              <a:rPr lang="en-GB" sz="2600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 body diagnosis</a:t>
            </a:r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     </a:t>
            </a:r>
          </a:p>
        </p:txBody>
      </p:sp>
    </p:spTree>
    <p:extLst>
      <p:ext uri="{BB962C8B-B14F-4D97-AF65-F5344CB8AC3E}">
        <p14:creationId xmlns:p14="http://schemas.microsoft.com/office/powerpoint/2010/main" val="378023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832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survey includes over 260 items in 26 areas including;</a:t>
            </a:r>
          </a:p>
          <a:p>
            <a:endParaRPr lang="en-GB" sz="9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Auto-immune Disorders.</a:t>
            </a:r>
          </a:p>
          <a:p>
            <a:pPr lvl="2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Immune Problems.</a:t>
            </a:r>
          </a:p>
          <a:p>
            <a:pPr lvl="2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 Problems.</a:t>
            </a:r>
          </a:p>
          <a:p>
            <a:pPr lvl="2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Bones, Muscles and Joints.</a:t>
            </a:r>
          </a:p>
          <a:p>
            <a:pPr lvl="2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Vision/Hearing.</a:t>
            </a:r>
          </a:p>
          <a:p>
            <a:pPr lvl="2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Endocrine Disorders</a:t>
            </a:r>
          </a:p>
          <a:p>
            <a:pPr lvl="3"/>
            <a:r>
              <a:rPr lang="en-GB" sz="2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Thyroid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100" y="6309319"/>
            <a:ext cx="549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097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08931" cy="1979466"/>
          </a:xfrm>
        </p:spPr>
        <p:txBody>
          <a:bodyPr>
            <a:normAutofit/>
          </a:bodyPr>
          <a:lstStyle/>
          <a:p>
            <a:pPr algn="ctr"/>
            <a:r>
              <a:rPr lang="en-GB" sz="3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Sensory Problems.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Seizures. 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 Disorders.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Executive Function.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 Health.</a:t>
            </a:r>
          </a:p>
          <a:p>
            <a:pPr marL="137160" indent="0">
              <a:buNone/>
            </a:pPr>
            <a:endParaRPr lang="en-GB" sz="30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6049549"/>
            <a:ext cx="549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202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00800" cy="262522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respondents </a:t>
            </a:r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356</a:t>
            </a:r>
          </a:p>
          <a:p>
            <a:pPr marL="457200" lvl="1" indent="0" algn="ctr">
              <a:buNone/>
            </a:pPr>
            <a:r>
              <a:rPr lang="en-GB" sz="24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Ages:</a:t>
            </a:r>
          </a:p>
          <a:p>
            <a:pPr marL="914400" lvl="3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16-19         	 24.4%</a:t>
            </a:r>
          </a:p>
          <a:p>
            <a:pPr marL="914400" lvl="3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20-30      		 41.6%</a:t>
            </a:r>
          </a:p>
          <a:p>
            <a:pPr marL="914400" lvl="3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31-40       		 20.9%</a:t>
            </a:r>
          </a:p>
          <a:p>
            <a:pPr marL="914400" lvl="3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41-50     		   7.6%</a:t>
            </a:r>
          </a:p>
          <a:p>
            <a:pPr marL="914400" lvl="3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51- 59       	   	   3.9%</a:t>
            </a:r>
          </a:p>
          <a:p>
            <a:pPr marL="914400" lvl="3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60   		   2.0%</a:t>
            </a:r>
          </a:p>
          <a:p>
            <a:pPr lvl="1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987" y="6272398"/>
            <a:ext cx="549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5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964613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sz="2000" b="1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Pooled </a:t>
            </a:r>
            <a:r>
              <a:rPr lang="en-US" sz="2000" b="1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prevalence of alcohol use during pregnancy in general population </a:t>
            </a:r>
            <a:r>
              <a:rPr lang="en-CA" sz="2000" b="1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for select countries</a:t>
            </a:r>
            <a:r>
              <a:rPr lang="en-CA" sz="2000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CA" sz="2000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000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  <a:t>(Any amount of alcohol consumed and at any point during pregnancy)</a:t>
            </a:r>
            <a:br>
              <a:rPr lang="en-US" sz="2000" cap="none" dirty="0">
                <a:solidFill>
                  <a:srgbClr val="00206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0" y="6227475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*The prevalence for countries with an asterisk are based on actual data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0" y="1109263"/>
          <a:ext cx="9144000" cy="545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0112" y="6262871"/>
            <a:ext cx="3596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1200" b="1" dirty="0">
                <a:solidFill>
                  <a:srgbClr val="002060"/>
                </a:solidFill>
              </a:rPr>
              <a:t>With kind  permission  Popova et al., submitted</a:t>
            </a:r>
          </a:p>
        </p:txBody>
      </p:sp>
    </p:spTree>
    <p:extLst>
      <p:ext uri="{BB962C8B-B14F-4D97-AF65-F5344CB8AC3E}">
        <p14:creationId xmlns:p14="http://schemas.microsoft.com/office/powerpoint/2010/main" val="2164842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50" y="4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74019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GB" sz="36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Gender</a:t>
            </a:r>
          </a:p>
          <a:p>
            <a:endParaRPr lang="en-GB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0">
              <a:buNone/>
            </a:pPr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                          53.7%</a:t>
            </a:r>
          </a:p>
          <a:p>
            <a:pPr marL="914400" lvl="3" indent="0">
              <a:buNone/>
            </a:pPr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                              44.1%</a:t>
            </a:r>
          </a:p>
          <a:p>
            <a:pPr marL="914400" lvl="3" indent="0">
              <a:buNone/>
            </a:pPr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                             1.1%</a:t>
            </a:r>
          </a:p>
          <a:p>
            <a:pPr marL="914400" lvl="3" indent="0">
              <a:buNone/>
            </a:pPr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Rather not say                 1.1%</a:t>
            </a:r>
          </a:p>
          <a:p>
            <a:pPr marL="914400" lvl="3" indent="0" algn="r">
              <a:buNone/>
            </a:pP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30400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&amp; Travis 2016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67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116632"/>
            <a:ext cx="8283455" cy="1559767"/>
          </a:xfrm>
        </p:spPr>
        <p:txBody>
          <a:bodyPr>
            <a:no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78632" y="1726965"/>
            <a:ext cx="3822192" cy="680964"/>
          </a:xfrm>
        </p:spPr>
        <p:txBody>
          <a:bodyPr>
            <a:normAutofit/>
          </a:bodyPr>
          <a:lstStyle/>
          <a:p>
            <a:pPr algn="ctr"/>
            <a:r>
              <a:rPr lang="en-GB" sz="3600" i="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75656" y="2757782"/>
            <a:ext cx="3820055" cy="2835313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</a:t>
            </a:r>
          </a:p>
          <a:p>
            <a:pPr marL="301943" lvl="1" indent="0">
              <a:buNone/>
            </a:pPr>
            <a:r>
              <a:rPr lang="en-GB" sz="2400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pFAS</a:t>
            </a: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301943" lvl="1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ARND   </a:t>
            </a:r>
          </a:p>
          <a:p>
            <a:pPr marL="301943" lvl="1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FAE</a:t>
            </a:r>
          </a:p>
          <a:p>
            <a:pPr marL="301943" lvl="1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</a:t>
            </a:r>
          </a:p>
          <a:p>
            <a:pPr marL="301943" lvl="1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Encephalopathy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4298848" y="3212976"/>
            <a:ext cx="354272" cy="49574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6984" y="2826856"/>
            <a:ext cx="3822192" cy="2697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48.6%</a:t>
            </a:r>
          </a:p>
          <a:p>
            <a:pPr marL="0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9.7%</a:t>
            </a:r>
          </a:p>
          <a:p>
            <a:pPr marL="0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22.4%</a:t>
            </a:r>
          </a:p>
          <a:p>
            <a:pPr marL="0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9.7%</a:t>
            </a:r>
          </a:p>
          <a:p>
            <a:pPr marL="0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0" indent="0">
              <a:buNone/>
            </a:pPr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9.7%</a:t>
            </a:r>
            <a:r>
              <a:rPr lang="en-GB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860" y="580090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respondent was asked and supplied the name of physician and/or clinic where the diagnosis was made.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9998" y="6419575"/>
            <a:ext cx="5220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686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1668152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700" y="1642189"/>
            <a:ext cx="6711654" cy="4606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Auto-Immune Disorders</a:t>
            </a:r>
          </a:p>
          <a:p>
            <a:pPr algn="ctr"/>
            <a:endParaRPr lang="en-GB" dirty="0"/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Rheumatoid Arthritis: 12 x higher than general population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sz="1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Celiac Disease         4 x higher than general population.</a:t>
            </a: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Crohn’s Disease      4 x higher than general population.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7296" y="63347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463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cap="none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4131" y="1653430"/>
            <a:ext cx="6711654" cy="4195481"/>
          </a:xfrm>
        </p:spPr>
        <p:txBody>
          <a:bodyPr>
            <a:normAutofit lnSpcReduction="10000"/>
          </a:bodyPr>
          <a:lstStyle/>
          <a:p>
            <a:pPr marL="0" lvl="2" indent="0" algn="ctr">
              <a:buNone/>
            </a:pPr>
            <a:r>
              <a:rPr lang="en-GB" sz="32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Immune Problems</a:t>
            </a:r>
          </a:p>
          <a:p>
            <a:pPr marL="274320" lvl="2" indent="-274320"/>
            <a:endParaRPr lang="en-GB" sz="2400" dirty="0"/>
          </a:p>
          <a:p>
            <a:pPr marL="342900" lvl="2" indent="-342900"/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Asthma  4 x higher than general population</a:t>
            </a:r>
          </a:p>
          <a:p>
            <a:pPr marL="342900" lvl="2" indent="-342900"/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2" indent="-274320"/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Allergies (any)   1 x higher than general population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2" indent="-274320"/>
            <a:r>
              <a:rPr lang="en-GB" sz="24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Carrying an Epi-pen  4 x higher than general population</a:t>
            </a:r>
          </a:p>
          <a:p>
            <a:endParaRPr lang="en-GB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6165304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With kind permission of </a:t>
            </a:r>
            <a:r>
              <a:rPr lang="en-GB" sz="1200" dirty="0" err="1"/>
              <a:t>Himmelreich</a:t>
            </a:r>
            <a:r>
              <a:rPr lang="en-GB" sz="1200" dirty="0"/>
              <a:t> , </a:t>
            </a:r>
            <a:r>
              <a:rPr lang="en-GB" sz="1200" dirty="0" err="1"/>
              <a:t>Lutke</a:t>
            </a:r>
            <a:r>
              <a:rPr lang="en-GB" sz="1200" dirty="0"/>
              <a:t>  &amp; Travis 2016</a:t>
            </a:r>
            <a:br>
              <a:rPr lang="en-GB" sz="1200" dirty="0"/>
            </a:b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42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cap="none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595" y="1591286"/>
            <a:ext cx="7774762" cy="4195481"/>
          </a:xfrm>
        </p:spPr>
        <p:txBody>
          <a:bodyPr>
            <a:normAutofit fontScale="92500" lnSpcReduction="20000"/>
          </a:bodyPr>
          <a:lstStyle/>
          <a:p>
            <a:pPr marL="627063" lvl="2" indent="0" algn="ctr">
              <a:buNone/>
            </a:pPr>
            <a:r>
              <a:rPr lang="en-GB" sz="36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Immune Problems </a:t>
            </a:r>
          </a:p>
          <a:p>
            <a:pPr lvl="2"/>
            <a:endParaRPr lang="en-GB" sz="2400" dirty="0"/>
          </a:p>
          <a:p>
            <a:pPr lvl="2"/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 Sinusitis:    3 x higher than general population.</a:t>
            </a:r>
          </a:p>
          <a:p>
            <a:pPr lvl="2"/>
            <a:endParaRPr lang="en-GB" sz="28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Chest Infections:    2 x higher than general population.</a:t>
            </a:r>
          </a:p>
          <a:p>
            <a:pPr lvl="2"/>
            <a:endParaRPr lang="en-GB" sz="28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8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 Ear Infections (adults):  142 x higher than general population.</a:t>
            </a:r>
          </a:p>
          <a:p>
            <a:pPr lvl="2"/>
            <a:endParaRPr lang="en-GB" sz="2400" dirty="0"/>
          </a:p>
          <a:p>
            <a:pPr lvl="2"/>
            <a:endParaRPr lang="en-GB" sz="2400" dirty="0"/>
          </a:p>
          <a:p>
            <a:pPr lvl="2"/>
            <a:endParaRPr lang="en-GB" sz="2400" dirty="0"/>
          </a:p>
          <a:p>
            <a:pPr lvl="2"/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639633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03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691" y="1679700"/>
            <a:ext cx="8176341" cy="419548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28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</a:t>
            </a:r>
            <a:r>
              <a:rPr lang="en-GB" sz="12800" b="1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8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</a:p>
          <a:p>
            <a:pPr marL="0" indent="0" algn="ctr">
              <a:buNone/>
            </a:pPr>
            <a:endParaRPr lang="en-GB" sz="2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/>
          </a:p>
          <a:p>
            <a:pPr marL="274320" lvl="2" indent="-274320"/>
            <a:r>
              <a:rPr lang="en-GB" sz="9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Congenital Heart Defects: 23 x higher than general population.</a:t>
            </a:r>
          </a:p>
          <a:p>
            <a:pPr marL="274320" lvl="2" indent="-274320"/>
            <a:endParaRPr lang="en-GB" sz="4000" i="0" dirty="0"/>
          </a:p>
          <a:p>
            <a:pPr marL="274320" lvl="2" indent="-274320"/>
            <a:r>
              <a:rPr lang="en-GB" sz="9600" i="0" dirty="0"/>
              <a:t> </a:t>
            </a:r>
            <a:r>
              <a:rPr lang="en-GB" sz="9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Heart Surgery: 15 x higher than general population</a:t>
            </a:r>
            <a:r>
              <a:rPr lang="en-GB" sz="9600" i="0" dirty="0"/>
              <a:t>.</a:t>
            </a:r>
          </a:p>
          <a:p>
            <a:pPr marL="274320" lvl="2" indent="-274320"/>
            <a:endParaRPr lang="en-GB" sz="4000" i="0" dirty="0"/>
          </a:p>
          <a:p>
            <a:pPr marL="274320" lvl="2" indent="-274320"/>
            <a:r>
              <a:rPr lang="en-GB" sz="9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Hypertension (ages 18-44 years) 2 x higher than general population.</a:t>
            </a:r>
          </a:p>
          <a:p>
            <a:pPr marL="274320" lvl="2" indent="-274320"/>
            <a:endParaRPr lang="en-GB" sz="4000" i="0" dirty="0"/>
          </a:p>
          <a:p>
            <a:pPr marL="274320" lvl="2" indent="-274320"/>
            <a:r>
              <a:rPr lang="en-GB" sz="9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Supraventricular Tachycardia  27 x higher than general population.</a:t>
            </a:r>
          </a:p>
          <a:p>
            <a:pPr marL="0" lvl="2" indent="0">
              <a:buNone/>
            </a:pPr>
            <a:r>
              <a:rPr lang="en-GB" sz="9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2" indent="0">
              <a:buNone/>
            </a:pPr>
            <a:endParaRPr lang="en-GB" sz="8000" dirty="0"/>
          </a:p>
          <a:p>
            <a:pPr marL="0" lvl="2" indent="0">
              <a:buNone/>
            </a:pPr>
            <a:endParaRPr lang="en-GB" sz="8000" dirty="0"/>
          </a:p>
          <a:p>
            <a:pPr algn="ctr"/>
            <a:endParaRPr lang="en-GB" sz="8000" dirty="0"/>
          </a:p>
          <a:p>
            <a:pPr marL="0" indent="0" algn="ctr">
              <a:buNone/>
            </a:pPr>
            <a:endParaRPr lang="en-GB" sz="8000" dirty="0"/>
          </a:p>
          <a:p>
            <a:pPr marL="0" indent="0" algn="ctr">
              <a:buNone/>
            </a:pPr>
            <a:endParaRPr lang="en-GB" sz="80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90289" y="6226818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With kind permission of </a:t>
            </a:r>
            <a:r>
              <a:rPr lang="en-GB" sz="1200" dirty="0" err="1"/>
              <a:t>Himmelreich</a:t>
            </a:r>
            <a:r>
              <a:rPr lang="en-GB" sz="1200" dirty="0"/>
              <a:t> , </a:t>
            </a:r>
            <a:r>
              <a:rPr lang="en-GB" sz="1200" dirty="0" err="1"/>
              <a:t>Lutke</a:t>
            </a:r>
            <a:r>
              <a:rPr lang="en-GB" sz="1200" dirty="0"/>
              <a:t>  &amp; Travis 2016</a:t>
            </a:r>
            <a:br>
              <a:rPr lang="en-GB" sz="1200" dirty="0"/>
            </a:b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651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979466"/>
          </a:xfrm>
        </p:spPr>
        <p:txBody>
          <a:bodyPr>
            <a:normAutofit/>
          </a:bodyPr>
          <a:lstStyle/>
          <a:p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679511"/>
            <a:ext cx="7887092" cy="45688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2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Bones, Muscles, Joints</a:t>
            </a:r>
          </a:p>
          <a:p>
            <a:pPr algn="ctr"/>
            <a:endParaRPr lang="en-GB" sz="1600" dirty="0"/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Scoliosis: 7 x higher than general population.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Joints always hurt, “make a noise”: 3 x higher than general population.</a:t>
            </a:r>
          </a:p>
          <a:p>
            <a:endParaRPr lang="en-GB" sz="1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Osteoarthritis:  4 x higher than general population.</a:t>
            </a: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Gout: 10 x higher than general population</a:t>
            </a:r>
            <a:r>
              <a:rPr lang="en-GB" sz="2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3059" y="6334780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With kind permission of </a:t>
            </a:r>
            <a:r>
              <a:rPr lang="en-GB" sz="1400" dirty="0" err="1"/>
              <a:t>Himmelreich</a:t>
            </a:r>
            <a:r>
              <a:rPr lang="en-GB" sz="1400" dirty="0"/>
              <a:t> , </a:t>
            </a:r>
            <a:r>
              <a:rPr lang="en-GB" sz="1400" dirty="0" err="1"/>
              <a:t>Lutke</a:t>
            </a:r>
            <a:r>
              <a:rPr lang="en-GB" sz="1400" dirty="0"/>
              <a:t>  &amp; Travis 2016</a:t>
            </a:r>
            <a:br>
              <a:rPr lang="en-GB" sz="1400" dirty="0"/>
            </a:b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288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558" y="73459"/>
            <a:ext cx="8424936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352939"/>
            <a:ext cx="6711654" cy="4895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i="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Hearing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2400" i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Hearing Loss as Children: 75 x higher than general population</a:t>
            </a:r>
          </a:p>
          <a:p>
            <a:pPr marL="0" indent="0">
              <a:buNone/>
            </a:pPr>
            <a:endParaRPr lang="en-GB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 leading to problems at school</a:t>
            </a:r>
            <a:endParaRPr lang="en-GB" sz="2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134412"/>
            <a:ext cx="479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082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5" y="188640"/>
            <a:ext cx="8208913" cy="1979466"/>
          </a:xfrm>
        </p:spPr>
        <p:txBody>
          <a:bodyPr>
            <a:normAutofit/>
          </a:bodyPr>
          <a:lstStyle/>
          <a:p>
            <a:pPr algn="ctr"/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688841"/>
            <a:ext cx="7887092" cy="4559565"/>
          </a:xfrm>
        </p:spPr>
        <p:txBody>
          <a:bodyPr>
            <a:normAutofit/>
          </a:bodyPr>
          <a:lstStyle/>
          <a:p>
            <a:pPr marL="0" lvl="8" indent="0" algn="ctr">
              <a:spcBef>
                <a:spcPct val="20000"/>
              </a:spcBef>
              <a:buSzPct val="100000"/>
              <a:buNone/>
            </a:pPr>
            <a:r>
              <a:rPr lang="en-GB" sz="3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Thyroid</a:t>
            </a:r>
            <a:r>
              <a:rPr lang="en-GB" sz="3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</a:t>
            </a:r>
          </a:p>
          <a:p>
            <a:pPr marL="0" lvl="8" indent="0" algn="ctr">
              <a:spcBef>
                <a:spcPct val="20000"/>
              </a:spcBef>
              <a:buSzPct val="100000"/>
              <a:buNone/>
            </a:pPr>
            <a:endParaRPr lang="en-GB" sz="3200" dirty="0"/>
          </a:p>
          <a:p>
            <a:pPr marL="342900" lvl="8" indent="-342900">
              <a:spcBef>
                <a:spcPct val="20000"/>
              </a:spcBef>
              <a:buSzPct val="100000"/>
            </a:pPr>
            <a:r>
              <a:rPr lang="en-GB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Hypothyroidism (clinically evident): 160 x higher than general population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8" indent="-342900">
              <a:spcBef>
                <a:spcPct val="20000"/>
              </a:spcBef>
              <a:buSzPct val="100000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8" indent="-342900">
              <a:spcBef>
                <a:spcPct val="20000"/>
              </a:spcBef>
              <a:buSzPct val="100000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Hyperthyroidism: 4 x higher than general population.</a:t>
            </a:r>
          </a:p>
          <a:p>
            <a:pPr algn="ctr"/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9" y="602128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96827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50" y="73459"/>
            <a:ext cx="8496944" cy="1979466"/>
          </a:xfrm>
        </p:spPr>
        <p:txBody>
          <a:bodyPr>
            <a:normAutofit/>
          </a:bodyPr>
          <a:lstStyle/>
          <a:p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427585"/>
            <a:ext cx="7588512" cy="48208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5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Sensory Problem</a:t>
            </a:r>
          </a:p>
          <a:p>
            <a:endParaRPr lang="en-GB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Acute Sense of Smell: 55 x higher than general population.</a:t>
            </a:r>
          </a:p>
          <a:p>
            <a:endParaRPr lang="en-GB" sz="1100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sense of smell: 9 x higher than general population.</a:t>
            </a:r>
          </a:p>
          <a:p>
            <a:endParaRPr lang="en-GB" sz="12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Doesn’t like the texture of food:   54.2%</a:t>
            </a:r>
          </a:p>
          <a:p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feel hunger: 35.2%</a:t>
            </a:r>
          </a:p>
          <a:p>
            <a:endParaRPr lang="en-GB" sz="26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294511"/>
            <a:ext cx="395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With kind permission of </a:t>
            </a:r>
            <a:r>
              <a:rPr lang="en-GB" sz="1200" dirty="0" err="1"/>
              <a:t>Himmelreich</a:t>
            </a:r>
            <a:r>
              <a:rPr lang="en-GB" sz="1200" dirty="0"/>
              <a:t> , </a:t>
            </a:r>
            <a:r>
              <a:rPr lang="en-GB" sz="1200" dirty="0" err="1"/>
              <a:t>Lutke</a:t>
            </a:r>
            <a:r>
              <a:rPr lang="en-GB" sz="1200" dirty="0"/>
              <a:t>  &amp; Travis 2016</a:t>
            </a:r>
            <a:br>
              <a:rPr lang="en-GB" sz="1200" dirty="0"/>
            </a:b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41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xmlns="" id="{85AA0821-64FC-48A3-B0AF-1FCB3912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817" y="916782"/>
            <a:ext cx="668515" cy="232468"/>
          </a:xfrm>
          <a:custGeom>
            <a:avLst/>
            <a:gdLst>
              <a:gd name="T0" fmla="*/ 884237 w 21600"/>
              <a:gd name="T1" fmla="*/ 153194 h 21600"/>
              <a:gd name="T2" fmla="*/ 442119 w 21600"/>
              <a:gd name="T3" fmla="*/ 306388 h 21600"/>
              <a:gd name="T4" fmla="*/ 0 w 21600"/>
              <a:gd name="T5" fmla="*/ 153194 h 21600"/>
              <a:gd name="T6" fmla="*/ 442119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>
                <a:solidFill>
                  <a:srgbClr val="FFFFFF"/>
                </a:solidFill>
              </a:rPr>
              <a:t>Figure 2 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xmlns="" id="{31BB59B7-0AC0-4131-8094-8273D301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" y="947524"/>
            <a:ext cx="8851777" cy="54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xmlns="" id="{E03581C9-3C24-485A-A535-FECAE7B2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707" y="6504492"/>
            <a:ext cx="6191250" cy="1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Popova et al 2017  </a:t>
            </a:r>
            <a:r>
              <a:rPr lang="en-US" alt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Lancet Global Health 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Access article  </a:t>
            </a:r>
            <a:endParaRPr lang="en-US" altLang="en-US" sz="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C1BF93-72AD-4EE0-8557-830CADDBDFBC}"/>
              </a:ext>
            </a:extLst>
          </p:cNvPr>
          <p:cNvSpPr txBox="1"/>
          <p:nvPr/>
        </p:nvSpPr>
        <p:spPr>
          <a:xfrm>
            <a:off x="62012" y="133963"/>
            <a:ext cx="940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Estimation of national, regional, and global prevalence of alcohol use during</a:t>
            </a:r>
          </a:p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pregnancy and fetal alcohol syndrome: systematic review and meta-analysis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267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550" y="159431"/>
            <a:ext cx="8352928" cy="1979466"/>
          </a:xfrm>
        </p:spPr>
        <p:txBody>
          <a:bodyPr>
            <a:normAutofit/>
          </a:bodyPr>
          <a:lstStyle/>
          <a:p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47957" y="2883158"/>
            <a:ext cx="8446928" cy="3486545"/>
          </a:xfrm>
        </p:spPr>
        <p:txBody>
          <a:bodyPr>
            <a:normAutofit/>
          </a:bodyPr>
          <a:lstStyle/>
          <a:p>
            <a:pPr marL="1554480" lvl="5" indent="0">
              <a:buNone/>
            </a:pPr>
            <a:r>
              <a:rPr lang="en-GB" sz="32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Seizures Disorders: 21 x times higher than the general 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5842230"/>
            <a:ext cx="479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021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842" y="158011"/>
            <a:ext cx="8280920" cy="1979466"/>
          </a:xfrm>
        </p:spPr>
        <p:txBody>
          <a:bodyPr>
            <a:normAutofit/>
          </a:bodyPr>
          <a:lstStyle/>
          <a:p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464907"/>
            <a:ext cx="7848756" cy="478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</a:t>
            </a:r>
            <a:r>
              <a:rPr lang="en-GB" sz="3600" b="1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Disorders</a:t>
            </a:r>
          </a:p>
          <a:p>
            <a:pPr marL="0" indent="0" algn="ctr">
              <a:buNone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Falling Asleep: 7-14 x higher than general population.</a:t>
            </a:r>
          </a:p>
          <a:p>
            <a:pPr marL="0" indent="0">
              <a:buNone/>
            </a:pP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Staying Asleep: 6-11 x higher than general population.</a:t>
            </a:r>
          </a:p>
          <a:p>
            <a:pPr marL="0" indent="0">
              <a:buNone/>
            </a:pPr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 Apnoea: 6 x higher than general population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5743" y="6210234"/>
            <a:ext cx="43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With kind permission of </a:t>
            </a:r>
            <a:r>
              <a:rPr lang="en-GB" sz="1200" dirty="0" err="1"/>
              <a:t>Himmelreich</a:t>
            </a:r>
            <a:r>
              <a:rPr lang="en-GB" sz="1200" dirty="0"/>
              <a:t> , </a:t>
            </a:r>
            <a:r>
              <a:rPr lang="en-GB" sz="1200" dirty="0" err="1"/>
              <a:t>Lutke</a:t>
            </a:r>
            <a:r>
              <a:rPr lang="en-GB" sz="1200" dirty="0"/>
              <a:t>  &amp; Travis 2016</a:t>
            </a:r>
            <a:br>
              <a:rPr lang="en-GB" sz="1200" dirty="0"/>
            </a:br>
            <a:r>
              <a:rPr lang="en-GB" sz="1200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71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498" y="111358"/>
            <a:ext cx="8229600" cy="1872208"/>
          </a:xfrm>
        </p:spPr>
        <p:txBody>
          <a:bodyPr>
            <a:noAutofit/>
          </a:bodyPr>
          <a:lstStyle/>
          <a:p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i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650" y="1492898"/>
            <a:ext cx="9044270" cy="479519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9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Function</a:t>
            </a:r>
          </a:p>
          <a:p>
            <a:endParaRPr lang="en-GB" sz="5100" i="0" dirty="0"/>
          </a:p>
          <a:p>
            <a:r>
              <a:rPr lang="en-GB" sz="5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Short Term Memory:   79.80%</a:t>
            </a:r>
          </a:p>
          <a:p>
            <a:endParaRPr lang="en-GB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5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Long Term Memory:   </a:t>
            </a:r>
            <a:r>
              <a:rPr lang="en-GB" sz="5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5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69.30%</a:t>
            </a:r>
          </a:p>
          <a:p>
            <a:endParaRPr lang="en-GB" sz="18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5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Paying Attention:      		  88.30%</a:t>
            </a:r>
          </a:p>
          <a:p>
            <a:endParaRPr lang="en-GB" sz="18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51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Making Decisions:     		  86.0%</a:t>
            </a:r>
          </a:p>
          <a:p>
            <a:endParaRPr lang="en-GB" sz="5100" i="0" dirty="0"/>
          </a:p>
          <a:p>
            <a:pPr marL="0" indent="0">
              <a:buNone/>
            </a:pPr>
            <a:endParaRPr lang="en-GB" sz="51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6288091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683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237" y="12738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 of a Health Survey of Adults with an FASD</a:t>
            </a:r>
            <a:endParaRPr lang="en-GB" sz="3600" i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699" y="2052925"/>
            <a:ext cx="749067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i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Function</a:t>
            </a:r>
          </a:p>
          <a:p>
            <a:pPr marL="0" indent="0" algn="ctr">
              <a:buNone/>
            </a:pPr>
            <a:endParaRPr lang="en-GB" sz="2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with judgement       80.7%   </a:t>
            </a:r>
          </a:p>
          <a:p>
            <a:pPr marL="0" indent="0">
              <a:buNone/>
            </a:pPr>
            <a:r>
              <a:rPr lang="en-GB" sz="1100" i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understanding what people say to you	                 	 			68.80%</a:t>
            </a:r>
          </a:p>
          <a:p>
            <a:endParaRPr lang="en-GB" sz="11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understanding what you read                                         	 											68.30%</a:t>
            </a:r>
          </a:p>
          <a:p>
            <a:endParaRPr lang="en-GB" sz="2400" b="1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628809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kind permission of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Himmelreich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&amp; Travis 2016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237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3_kids_29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5" y="1327766"/>
            <a:ext cx="41790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9137" y="1601006"/>
            <a:ext cx="3266389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Emotionally loaded</a:t>
            </a:r>
          </a:p>
          <a:p>
            <a:endParaRPr lang="en-GB" sz="1350" dirty="0"/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Carries with it 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Moral judgements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view of women as 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nothing more than vehicle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next generation</a:t>
            </a:r>
          </a:p>
          <a:p>
            <a:endParaRPr lang="en-GB" sz="1350" dirty="0"/>
          </a:p>
          <a:p>
            <a:endParaRPr lang="en-GB" sz="1350" dirty="0"/>
          </a:p>
          <a:p>
            <a:r>
              <a:rPr lang="en-GB" sz="2100" b="1" dirty="0">
                <a:solidFill>
                  <a:srgbClr val="FF0000"/>
                </a:solidFill>
              </a:rPr>
              <a:t>WOMEN DO NOT </a:t>
            </a:r>
          </a:p>
          <a:p>
            <a:r>
              <a:rPr lang="en-GB" sz="2100" b="1" dirty="0">
                <a:solidFill>
                  <a:srgbClr val="FF0000"/>
                </a:solidFill>
              </a:rPr>
              <a:t>GET PREGNANT </a:t>
            </a:r>
          </a:p>
          <a:p>
            <a:r>
              <a:rPr lang="en-GB" sz="2100" b="1" dirty="0">
                <a:solidFill>
                  <a:srgbClr val="FF0000"/>
                </a:solidFill>
              </a:rPr>
              <a:t>ALONE!!!!!!!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71FDA8-E9AF-4EE8-BB2E-D98F8F3CCEBE}"/>
              </a:ext>
            </a:extLst>
          </p:cNvPr>
          <p:cNvSpPr txBox="1"/>
          <p:nvPr/>
        </p:nvSpPr>
        <p:spPr>
          <a:xfrm>
            <a:off x="1562469" y="390618"/>
            <a:ext cx="52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3139305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60" y="147266"/>
            <a:ext cx="5400675" cy="35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737000"/>
            <a:ext cx="9035294" cy="29238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egg that made you was developing in your mother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when she was a 6 weeks old embryo in your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grandmother.</a:t>
            </a:r>
          </a:p>
          <a:p>
            <a:pPr>
              <a:defRPr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only does prenatal experience count but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pre </a:t>
            </a:r>
            <a:r>
              <a:rPr lang="en-US" altLang="en-US" sz="24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natal experience </a:t>
            </a:r>
            <a:r>
              <a:rPr lang="en-US" altLang="en-US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counts. </a:t>
            </a:r>
          </a:p>
          <a:p>
            <a:pPr>
              <a:defRPr/>
            </a:pPr>
            <a:endParaRPr lang="en-US" altLang="en-US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 						</a:t>
            </a:r>
            <a:r>
              <a:rPr lang="en-US" alt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</a:t>
            </a:r>
            <a:r>
              <a:rPr lang="en-US" altLang="en-US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en-US" alt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Chris </a:t>
            </a:r>
            <a:r>
              <a:rPr lang="en-US" altLang="en-US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Loocke</a:t>
            </a:r>
            <a:endParaRPr lang="en-US" altLang="en-US" sz="13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79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F6C82A6-E939-4DCC-B962-D76C65A2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061720"/>
          </a:xfrm>
        </p:spPr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Details: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0BA032-73B6-4C5F-8570-8DDB059D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" y="2438400"/>
            <a:ext cx="8788400" cy="23622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Moira.Plant@uwe.ac.uk</a:t>
            </a:r>
          </a:p>
        </p:txBody>
      </p:sp>
    </p:spTree>
    <p:extLst>
      <p:ext uri="{BB962C8B-B14F-4D97-AF65-F5344CB8AC3E}">
        <p14:creationId xmlns:p14="http://schemas.microsoft.com/office/powerpoint/2010/main" val="128807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>
            <a:extLst>
              <a:ext uri="{FF2B5EF4-FFF2-40B4-BE49-F238E27FC236}">
                <a16:creationId xmlns:a16="http://schemas.microsoft.com/office/drawing/2014/main" xmlns="" id="{130053ED-F51A-4BE0-B5DE-6B30AB0A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817" y="916782"/>
            <a:ext cx="668515" cy="232468"/>
          </a:xfrm>
          <a:custGeom>
            <a:avLst/>
            <a:gdLst>
              <a:gd name="T0" fmla="*/ 884237 w 21600"/>
              <a:gd name="T1" fmla="*/ 153194 h 21600"/>
              <a:gd name="T2" fmla="*/ 442119 w 21600"/>
              <a:gd name="T3" fmla="*/ 306388 h 21600"/>
              <a:gd name="T4" fmla="*/ 0 w 21600"/>
              <a:gd name="T5" fmla="*/ 153194 h 21600"/>
              <a:gd name="T6" fmla="*/ 442119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>
                <a:solidFill>
                  <a:srgbClr val="FFFFFF"/>
                </a:solidFill>
              </a:rPr>
              <a:t>Figure 4 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AFCCFBD9-57EB-4D9B-9506-94300A51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" y="710213"/>
            <a:ext cx="8926675" cy="57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3">
            <a:extLst>
              <a:ext uri="{FF2B5EF4-FFF2-40B4-BE49-F238E27FC236}">
                <a16:creationId xmlns:a16="http://schemas.microsoft.com/office/drawing/2014/main" xmlns="" id="{E12B2253-9359-425E-8EDF-222A2BED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715001"/>
            <a:ext cx="6191250" cy="1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75" i="1">
                <a:solidFill>
                  <a:srgbClr val="FFFFFF"/>
                </a:solidFill>
              </a:rPr>
              <a:t>The Lancet Global Health</a:t>
            </a:r>
            <a:r>
              <a:rPr lang="en-US" altLang="en-US" sz="675">
                <a:solidFill>
                  <a:srgbClr val="FFFFFF"/>
                </a:solidFill>
              </a:rPr>
              <a:t> DOI: (10.1016/S2214-109X(17)30021-9)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2EEB6D-41FB-44A4-9843-F8CED8E80237}"/>
              </a:ext>
            </a:extLst>
          </p:cNvPr>
          <p:cNvSpPr txBox="1"/>
          <p:nvPr/>
        </p:nvSpPr>
        <p:spPr>
          <a:xfrm>
            <a:off x="1313896" y="62920"/>
            <a:ext cx="6862439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4313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b="1" dirty="0">
                <a:latin typeface="Arial" panose="020B0604020202020204" pitchFamily="34" charset="0"/>
                <a:cs typeface="IPAMincho" charset="0"/>
              </a:rPr>
              <a:t>Global prevalence (per 10 000 people) of FAS among the general population in 2012</a:t>
            </a:r>
            <a:endParaRPr lang="en-US" altLang="en-US" sz="4800" b="1" dirty="0">
              <a:latin typeface="Arial" panose="020B0604020202020204" pitchFamily="34" charset="0"/>
              <a:cs typeface="IPAMincho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935799-50E0-47B9-8274-201BEFB1F033}"/>
              </a:ext>
            </a:extLst>
          </p:cNvPr>
          <p:cNvSpPr txBox="1"/>
          <p:nvPr/>
        </p:nvSpPr>
        <p:spPr>
          <a:xfrm>
            <a:off x="625910" y="6458513"/>
            <a:ext cx="622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i="1" dirty="0"/>
              <a:t>Popova et al 2017  The Lancet Global Health </a:t>
            </a:r>
            <a:r>
              <a:rPr lang="en-US" altLang="en-US" b="1" dirty="0"/>
              <a:t>Open Access article  </a:t>
            </a:r>
            <a:endParaRPr lang="en-US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1411238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28000"/>
            <a:ext cx="6172200" cy="6826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366901"/>
            <a:ext cx="6172200" cy="427659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four measures;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	Growth</a:t>
            </a:r>
          </a:p>
          <a:p>
            <a:pPr lvl="4" eaLnBrk="1" hangingPunct="1"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in length</a:t>
            </a:r>
          </a:p>
          <a:p>
            <a:pPr lvl="4" eaLnBrk="1" hangingPunct="1"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in weight</a:t>
            </a:r>
          </a:p>
          <a:p>
            <a:pPr lvl="4" eaLnBrk="1" hangingPunct="1"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Smaller than normal head circumference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	Facial features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3)	Brain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4)	Maternal Drinking History</a:t>
            </a:r>
          </a:p>
          <a:p>
            <a:pPr marL="0" indent="0">
              <a:buNone/>
              <a:defRPr/>
            </a:pPr>
            <a:r>
              <a:rPr lang="en-GB" sz="2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www.cdc.gov/</a:t>
            </a:r>
            <a:r>
              <a:rPr lang="en-GB" sz="105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fasd</a:t>
            </a:r>
          </a:p>
          <a:p>
            <a:pPr marL="0" indent="0">
              <a:buNone/>
              <a:defRPr/>
            </a:pPr>
            <a:endParaRPr lang="en-GB" sz="105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88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41923"/>
            <a:ext cx="6858000" cy="395882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13434" y="595373"/>
            <a:ext cx="4400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85800">
              <a:spcBef>
                <a:spcPct val="50000"/>
              </a:spcBef>
              <a:defRPr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 FACIAL FEATURES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7379494" y="6376089"/>
            <a:ext cx="15792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685800" eaLnBrk="1" hangingPunct="1"/>
            <a:r>
              <a:rPr lang="en-US" altLang="en-US" sz="1350" dirty="0" err="1">
                <a:solidFill>
                  <a:prstClr val="white"/>
                </a:solidFill>
                <a:cs typeface="Arial" charset="0"/>
              </a:rPr>
              <a:t>Streissguth</a:t>
            </a:r>
            <a:r>
              <a:rPr lang="en-US" altLang="en-US" sz="1350" dirty="0">
                <a:solidFill>
                  <a:prstClr val="white"/>
                </a:solidFill>
                <a:cs typeface="Arial" charset="0"/>
              </a:rPr>
              <a:t>, 1994 </a:t>
            </a:r>
          </a:p>
        </p:txBody>
      </p:sp>
    </p:spTree>
    <p:extLst>
      <p:ext uri="{BB962C8B-B14F-4D97-AF65-F5344CB8AC3E}">
        <p14:creationId xmlns:p14="http://schemas.microsoft.com/office/powerpoint/2010/main" val="152323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6324600" cy="646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</a:rPr>
              <a:t>FAS Diagnostic Guide and CD-ROM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</a:endParaRPr>
          </a:p>
        </p:txBody>
      </p:sp>
      <p:pic>
        <p:nvPicPr>
          <p:cNvPr id="81923" name="Picture 3" descr="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1242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8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15001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8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32023"/>
            <a:ext cx="46482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GB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81927" name="Picture 7" descr="tu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209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0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73" y="420891"/>
            <a:ext cx="86407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DSM-5 - bad news and good news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013787" y="6334125"/>
            <a:ext cx="641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American Psychiatric Association (2013) Diagnostic and statistical manual of mental disorders (5th </a:t>
            </a:r>
            <a:r>
              <a:rPr lang="en-GB" altLang="en-US" sz="1400" dirty="0" err="1"/>
              <a:t>ed</a:t>
            </a:r>
            <a:r>
              <a:rPr lang="en-GB" altLang="en-US" sz="1400" dirty="0"/>
              <a:t>). Arlington, VA: American Psychiatric Publishing.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34396" y="2042389"/>
            <a:ext cx="712946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 news </a:t>
            </a:r>
            <a:r>
              <a:rPr lang="en-GB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Neuro-Developmental Disorders Pre-natal Alcohol Exposure (ND-PAE) failed to be listed in the DSM-5.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news </a:t>
            </a:r>
            <a:r>
              <a:rPr lang="en-GB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included in the appendix as “conditions needing further study” (page 798).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news </a:t>
            </a:r>
            <a:r>
              <a:rPr lang="en-GB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that ND-PAE is used as an example for “Other Specified Neurodevelopmental Disorder,” code 315.8 (page 86).</a:t>
            </a:r>
          </a:p>
        </p:txBody>
      </p:sp>
    </p:spTree>
    <p:extLst>
      <p:ext uri="{BB962C8B-B14F-4D97-AF65-F5344CB8AC3E}">
        <p14:creationId xmlns:p14="http://schemas.microsoft.com/office/powerpoint/2010/main" val="2341435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3754</TotalTime>
  <Words>1877</Words>
  <Application>Microsoft Office PowerPoint</Application>
  <PresentationFormat>On-screen Show (4:3)</PresentationFormat>
  <Paragraphs>437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Ion</vt:lpstr>
      <vt:lpstr>Fetal Alcohol Spectrum Disorders: A Whole Body Diagnosis</vt:lpstr>
      <vt:lpstr>Outline of Presentation</vt:lpstr>
      <vt:lpstr>Pooled prevalence of alcohol use during pregnancy in general population for select countries (Any amount of alcohol consumed and at any point during pregnancy)  </vt:lpstr>
      <vt:lpstr>PowerPoint Presentation</vt:lpstr>
      <vt:lpstr>PowerPoint Presentation</vt:lpstr>
      <vt:lpstr>Diagnostic Criteria</vt:lpstr>
      <vt:lpstr>PowerPoint Presentation</vt:lpstr>
      <vt:lpstr>FAS Diagnostic Guide and CD-ROM</vt:lpstr>
      <vt:lpstr>DSM-5 - bad news and good news</vt:lpstr>
      <vt:lpstr>Simple View of Causation </vt:lpstr>
      <vt:lpstr>Critical Periods of Human Development </vt:lpstr>
      <vt:lpstr>PowerPoint Presentation</vt:lpstr>
      <vt:lpstr>Birth to 36 months</vt:lpstr>
      <vt:lpstr>PowerPoint Presentation</vt:lpstr>
      <vt:lpstr>Three to Five Years</vt:lpstr>
      <vt:lpstr>PowerPoint Presentation</vt:lpstr>
      <vt:lpstr>Eight to Ten Years</vt:lpstr>
      <vt:lpstr>PowerPoint Presentation</vt:lpstr>
      <vt:lpstr>Ten to Fourteen</vt:lpstr>
      <vt:lpstr>Fourteen to Eighteen</vt:lpstr>
      <vt:lpstr>Adult</vt:lpstr>
      <vt:lpstr>PowerPoint Presentation</vt:lpstr>
      <vt:lpstr>Comorbidity of Fetal Alcohol Spectrum Disorders: Physical Problems</vt:lpstr>
      <vt:lpstr>Comorbidity of Fetal Alcohol Spectrum Disorders</vt:lpstr>
      <vt:lpstr>PowerPoint Presentation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Preliminary Results of a Health Survey of Adults with an FASD</vt:lpstr>
      <vt:lpstr>PowerPoint Presentation</vt:lpstr>
      <vt:lpstr>PowerPoint Presentation</vt:lpstr>
      <vt:lpstr>Contact Details: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Alcohol Spectrum Disorders: A Whole Body Diagnosis</dc:title>
  <dc:creator>Moira</dc:creator>
  <cp:lastModifiedBy>Mairea Nelson</cp:lastModifiedBy>
  <cp:revision>37</cp:revision>
  <cp:lastPrinted>2017-09-18T11:47:40Z</cp:lastPrinted>
  <dcterms:created xsi:type="dcterms:W3CDTF">2017-09-13T12:40:01Z</dcterms:created>
  <dcterms:modified xsi:type="dcterms:W3CDTF">2017-09-29T09:50:40Z</dcterms:modified>
</cp:coreProperties>
</file>