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handoutMasterIdLst>
    <p:handoutMasterId r:id="rId29"/>
  </p:handoutMasterIdLst>
  <p:sldIdLst>
    <p:sldId id="430" r:id="rId2"/>
    <p:sldId id="432" r:id="rId3"/>
    <p:sldId id="260" r:id="rId4"/>
    <p:sldId id="266" r:id="rId5"/>
    <p:sldId id="373" r:id="rId6"/>
    <p:sldId id="404" r:id="rId7"/>
    <p:sldId id="405" r:id="rId8"/>
    <p:sldId id="426" r:id="rId9"/>
    <p:sldId id="401" r:id="rId10"/>
    <p:sldId id="377" r:id="rId11"/>
    <p:sldId id="379" r:id="rId12"/>
    <p:sldId id="380" r:id="rId13"/>
    <p:sldId id="413" r:id="rId14"/>
    <p:sldId id="414" r:id="rId15"/>
    <p:sldId id="415" r:id="rId16"/>
    <p:sldId id="383" r:id="rId17"/>
    <p:sldId id="384" r:id="rId18"/>
    <p:sldId id="427" r:id="rId19"/>
    <p:sldId id="420" r:id="rId20"/>
    <p:sldId id="433" r:id="rId21"/>
    <p:sldId id="434" r:id="rId22"/>
    <p:sldId id="435" r:id="rId23"/>
    <p:sldId id="436" r:id="rId24"/>
    <p:sldId id="437" r:id="rId25"/>
    <p:sldId id="431" r:id="rId26"/>
    <p:sldId id="398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2652" autoAdjust="0"/>
  </p:normalViewPr>
  <p:slideViewPr>
    <p:cSldViewPr>
      <p:cViewPr>
        <p:scale>
          <a:sx n="89" d="100"/>
          <a:sy n="89" d="100"/>
        </p:scale>
        <p:origin x="-1402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6A151F-918B-44A8-8B73-96D86DD68998}" type="datetimeFigureOut">
              <a:rPr lang="en-GB"/>
              <a:pPr/>
              <a:t>29/09/2017</a:t>
            </a:fld>
            <a:endParaRPr lang="en-GB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DE44F70-AD1C-4072-956B-29E78455F1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7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F4F572-9D48-45BC-9072-5B6DDF46A9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9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59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59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03CA65-E786-4590-B2F1-664925033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E846-8BBA-4C7D-90B8-F9598A642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B798-0788-47C0-A667-0040E65BC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78C5-35DE-4671-B13D-498C0AA8B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A8CE-8EC4-4E01-A596-5CC042346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D23A-480E-40CE-A8CC-308E3BC27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5ACF-C297-4893-8381-2E561CF20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A039-5DD1-40DB-9911-288589FBF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6711-0831-4D6E-A936-534620F7D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909E-7A13-490B-A55B-1AB903E5D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CB2F-5CAD-4435-92C6-C402E94EEC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FC34-38D4-49F2-BAE5-ADFB2F7C18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3253-4A51-4418-BF52-F79FC4426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B15F-7B50-4671-86B3-10A1713013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CADB-7B0F-4A5C-8E1B-ED1CA4BC2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249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2493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493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0F93733C-D0EB-41BA-AD62-AAE07F4EC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kaboutalcohol.i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k3i3kl_4yQ" TargetMode="External"/><Relationship Id="rId2" Type="http://schemas.openxmlformats.org/officeDocument/2006/relationships/hyperlink" Target="https://www.youtube.com/watch?v=kk3i3kl_4yQ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justin.gleeson@hse.ie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560840" cy="360040"/>
          </a:xfrm>
        </p:spPr>
        <p:txBody>
          <a:bodyPr/>
          <a:lstStyle/>
          <a:p>
            <a:pPr eaLnBrk="1" hangingPunct="1"/>
            <a:r>
              <a:rPr lang="en-IE" sz="3800" dirty="0" smtClean="0"/>
              <a:t/>
            </a:r>
            <a:br>
              <a:rPr lang="en-IE" sz="3800" dirty="0" smtClean="0"/>
            </a:br>
            <a:r>
              <a:rPr lang="en-IE" sz="3800" dirty="0" smtClean="0"/>
              <a:t/>
            </a:r>
            <a:br>
              <a:rPr lang="en-IE" sz="3800" dirty="0" smtClean="0"/>
            </a:br>
            <a:r>
              <a:rPr lang="en-IE" sz="3300" dirty="0" smtClean="0"/>
              <a:t>  </a:t>
            </a:r>
            <a:r>
              <a:rPr lang="en-IE" sz="3200" b="1" dirty="0" smtClean="0"/>
              <a:t>Alcohol Misuse In Pregnancy.</a:t>
            </a:r>
            <a:br>
              <a:rPr lang="en-IE" sz="3200" b="1" dirty="0" smtClean="0"/>
            </a:br>
            <a:r>
              <a:rPr lang="en-IE" sz="2800" b="1" dirty="0" smtClean="0"/>
              <a:t>  Changing attitudes and developing pathways     </a:t>
            </a:r>
            <a:r>
              <a:rPr lang="en-IE" sz="3800" dirty="0" smtClean="0"/>
              <a:t/>
            </a:r>
            <a:br>
              <a:rPr lang="en-IE" sz="3800" dirty="0" smtClean="0"/>
            </a:br>
            <a:r>
              <a:rPr lang="en-IE" sz="3800" dirty="0" smtClean="0"/>
              <a:t/>
            </a:r>
            <a:br>
              <a:rPr lang="en-IE" sz="3800" dirty="0" smtClean="0"/>
            </a:br>
            <a:endParaRPr lang="en-GB" sz="2100" i="1" dirty="0" smtClean="0"/>
          </a:p>
        </p:txBody>
      </p:sp>
      <p:pic>
        <p:nvPicPr>
          <p:cNvPr id="3075" name="Picture 6" descr="Fetal-Alcohol-Spectrum-Disor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276872"/>
            <a:ext cx="7772400" cy="2448272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31640" y="5445224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smtClean="0"/>
              <a:t>Justin Gleeson </a:t>
            </a:r>
          </a:p>
          <a:p>
            <a:pPr algn="ctr"/>
            <a:r>
              <a:rPr lang="en-IE" dirty="0" smtClean="0"/>
              <a:t>Drug Liaison Midwife, HSE Addiction Service.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800"/>
              <a:t>100% PREVENTABLE and        100% IRREVERSIBLE</a:t>
            </a:r>
            <a:endParaRPr lang="en-GB" sz="3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573638" cy="46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FAS/FASD</a:t>
            </a:r>
            <a:endParaRPr lang="en-GB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9138"/>
            <a:ext cx="3810000" cy="4141787"/>
          </a:xfrm>
        </p:spPr>
        <p:txBody>
          <a:bodyPr/>
          <a:lstStyle/>
          <a:p>
            <a:r>
              <a:rPr lang="en-IE" sz="1800" dirty="0"/>
              <a:t>Multiple studies have shown that even low levels of prenatal exposure to alcohol can have adverse effects on </a:t>
            </a:r>
            <a:r>
              <a:rPr lang="en-IE" sz="1800" dirty="0" err="1"/>
              <a:t>fetal</a:t>
            </a:r>
            <a:r>
              <a:rPr lang="en-IE" sz="1800" dirty="0"/>
              <a:t> development</a:t>
            </a:r>
            <a:r>
              <a:rPr lang="en-IE" sz="1800" dirty="0" smtClean="0"/>
              <a:t>. </a:t>
            </a:r>
          </a:p>
          <a:p>
            <a:r>
              <a:rPr lang="en-IE" sz="1800" dirty="0" smtClean="0"/>
              <a:t>Professor Peter </a:t>
            </a:r>
            <a:r>
              <a:rPr lang="en-IE" sz="1800" dirty="0" err="1" smtClean="0"/>
              <a:t>Hepper</a:t>
            </a:r>
            <a:r>
              <a:rPr lang="en-IE" sz="1800" dirty="0" smtClean="0"/>
              <a:t>  Queens University Belfast</a:t>
            </a:r>
          </a:p>
          <a:p>
            <a:r>
              <a:rPr lang="en-IE" sz="1800" dirty="0" smtClean="0"/>
              <a:t>The </a:t>
            </a:r>
            <a:r>
              <a:rPr lang="en-IE" sz="1800" dirty="0"/>
              <a:t>only certain way to avoid the risk of FASD, is to abstain from drinking alcohol during pregnancy.</a:t>
            </a:r>
            <a:endParaRPr lang="en-GB" sz="1800" dirty="0"/>
          </a:p>
        </p:txBody>
      </p:sp>
      <p:pic>
        <p:nvPicPr>
          <p:cNvPr id="171012" name="Picture 4" descr="alcohol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89138"/>
            <a:ext cx="3816350" cy="324008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5373688"/>
            <a:ext cx="7859712" cy="7572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IE" b="1"/>
              <a:t>NO ALCOHOL = NO RISK</a:t>
            </a:r>
            <a:endParaRPr lang="en-GB" b="1"/>
          </a:p>
        </p:txBody>
      </p:sp>
      <p:pic>
        <p:nvPicPr>
          <p:cNvPr id="172036" name="Picture 4" descr="alcohol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0938" y="1622425"/>
            <a:ext cx="4311650" cy="38227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What Can We Do?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IE" dirty="0" smtClean="0"/>
              <a:t>To provide accurate and consistent information.</a:t>
            </a:r>
          </a:p>
          <a:p>
            <a:pPr>
              <a:buNone/>
            </a:pPr>
            <a:r>
              <a:rPr lang="en-IE" dirty="0" smtClean="0"/>
              <a:t>        - Advertisements</a:t>
            </a:r>
          </a:p>
          <a:p>
            <a:pPr>
              <a:buNone/>
            </a:pPr>
            <a:r>
              <a:rPr lang="en-IE" dirty="0" smtClean="0"/>
              <a:t>        - Information Booklets</a:t>
            </a:r>
          </a:p>
          <a:p>
            <a:pPr>
              <a:buNone/>
            </a:pPr>
            <a:r>
              <a:rPr lang="en-IE" dirty="0" smtClean="0"/>
              <a:t>        - </a:t>
            </a:r>
            <a:r>
              <a:rPr lang="en-IE" dirty="0" smtClean="0">
                <a:hlinkClick r:id="rId2"/>
              </a:rPr>
              <a:t>www.askaboutalcohol.ie</a:t>
            </a:r>
            <a:r>
              <a:rPr lang="en-IE" dirty="0" smtClean="0"/>
              <a:t> </a:t>
            </a:r>
          </a:p>
          <a:p>
            <a:pPr>
              <a:buFontTx/>
              <a:buChar char="-"/>
            </a:pPr>
            <a:r>
              <a:rPr lang="en-IE" dirty="0" smtClean="0"/>
              <a:t>Antenatal Brief Interventions</a:t>
            </a:r>
          </a:p>
          <a:p>
            <a:pPr>
              <a:buFontTx/>
              <a:buChar char="-"/>
            </a:pPr>
            <a:r>
              <a:rPr lang="en-IE" dirty="0" smtClean="0"/>
              <a:t>Develop pathway to care for women with a history of alcohol misuse and alcohol dependency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Advertisement campaigns</a:t>
            </a: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/>
              <a:t> 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British Medical Association(2015) call for stricter Government advice and “more explicit” warnings of the risks of alcohol to developing babies.</a:t>
            </a:r>
          </a:p>
          <a:p>
            <a:pPr>
              <a:lnSpc>
                <a:spcPct val="90000"/>
              </a:lnSpc>
            </a:pPr>
            <a:r>
              <a:rPr lang="en-IE" sz="1800" b="1" dirty="0"/>
              <a:t>Became law in France in 2007</a:t>
            </a:r>
          </a:p>
          <a:p>
            <a:pPr>
              <a:lnSpc>
                <a:spcPct val="90000"/>
              </a:lnSpc>
            </a:pPr>
            <a:r>
              <a:rPr lang="en-IE" sz="1800" b="1" dirty="0"/>
              <a:t>In 2013 the Alcohol Beverage Federation of Ireland called for mandatory pregnancy warning labels on all Alcoholic drinks.</a:t>
            </a:r>
          </a:p>
          <a:p>
            <a:pPr>
              <a:lnSpc>
                <a:spcPct val="90000"/>
              </a:lnSpc>
            </a:pPr>
            <a:r>
              <a:rPr lang="en-IE" sz="1800" b="1" dirty="0">
                <a:hlinkClick r:id="rId2"/>
              </a:rPr>
              <a:t>Foetal Alcohol Syndrome Aware UK - YouTube</a:t>
            </a:r>
            <a:endParaRPr lang="en-IE" sz="1800" b="1" dirty="0"/>
          </a:p>
          <a:p>
            <a:pPr>
              <a:lnSpc>
                <a:spcPct val="90000"/>
              </a:lnSpc>
            </a:pPr>
            <a:r>
              <a:rPr lang="en-GB" sz="1800" dirty="0" smtClean="0">
                <a:hlinkClick r:id="rId3"/>
              </a:rPr>
              <a:t>https://youtu.be/kk3i3kl_4yQ</a:t>
            </a:r>
            <a:endParaRPr lang="en-GB" sz="1800" dirty="0"/>
          </a:p>
        </p:txBody>
      </p:sp>
      <p:pic>
        <p:nvPicPr>
          <p:cNvPr id="90117" name="Picture 5" descr="war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1916113"/>
            <a:ext cx="2951163" cy="3241675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093296"/>
            <a:ext cx="2971800" cy="1008112"/>
          </a:xfrm>
        </p:spPr>
        <p:txBody>
          <a:bodyPr/>
          <a:lstStyle/>
          <a:p>
            <a:pPr>
              <a:defRPr/>
            </a:pPr>
            <a:r>
              <a:rPr lang="en-GB" sz="800" smtClean="0"/>
              <a:t>Justin Gleeson. Drug Liaison Midwife.</a:t>
            </a:r>
            <a:endParaRPr lang="en-GB" sz="8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Antenatal Brief Interventions</a:t>
            </a: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1800" dirty="0"/>
              <a:t>Studies have produced conflicting evidence with Sheehan et al (2014) reporting that the pregnancy itself acts as an incentive to reduce alcohol use and not the brief intervention.</a:t>
            </a:r>
          </a:p>
          <a:p>
            <a:r>
              <a:rPr lang="en-IE" sz="1800" dirty="0"/>
              <a:t>However </a:t>
            </a:r>
            <a:r>
              <a:rPr lang="en-IE" sz="1800" dirty="0" smtClean="0"/>
              <a:t>BMJ publication indicates otherwise.</a:t>
            </a:r>
          </a:p>
          <a:p>
            <a:r>
              <a:rPr lang="en-IE" sz="1800" dirty="0" smtClean="0"/>
              <a:t>HSE-Making Every Contact Count....engaging health</a:t>
            </a:r>
          </a:p>
          <a:p>
            <a:pPr>
              <a:buNone/>
            </a:pPr>
            <a:r>
              <a:rPr lang="en-IE" sz="1800" dirty="0" smtClean="0"/>
              <a:t>      professionals in preventative activities as part of their routine clinical consultations.</a:t>
            </a:r>
          </a:p>
          <a:p>
            <a:r>
              <a:rPr lang="en-IE" sz="1800" dirty="0" smtClean="0"/>
              <a:t>SAOR MODEL</a:t>
            </a:r>
          </a:p>
          <a:p>
            <a:r>
              <a:rPr lang="en-IE" sz="1800" dirty="0" smtClean="0"/>
              <a:t>Refer  to specialist services</a:t>
            </a:r>
          </a:p>
          <a:p>
            <a:pPr>
              <a:buNone/>
            </a:pPr>
            <a:endParaRPr lang="en-GB" sz="1800" dirty="0"/>
          </a:p>
        </p:txBody>
      </p:sp>
      <p:pic>
        <p:nvPicPr>
          <p:cNvPr id="9" name="Content Placeholder 8" descr="alcoholscreening_456p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88840"/>
            <a:ext cx="3810000" cy="345638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 smtClean="0"/>
              <a:t>Current Management of Alcohol Dependent women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988841"/>
            <a:ext cx="4242371" cy="4386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sz="1700" dirty="0" smtClean="0"/>
              <a:t>DOVE Clinic Rotunda.</a:t>
            </a:r>
            <a:endParaRPr lang="en-IE" sz="1700" dirty="0"/>
          </a:p>
          <a:p>
            <a:pPr>
              <a:lnSpc>
                <a:spcPct val="90000"/>
              </a:lnSpc>
            </a:pPr>
            <a:r>
              <a:rPr lang="en-IE" sz="1700" dirty="0"/>
              <a:t>Early booking visits and USS.</a:t>
            </a:r>
          </a:p>
          <a:p>
            <a:pPr>
              <a:lnSpc>
                <a:spcPct val="90000"/>
              </a:lnSpc>
            </a:pPr>
            <a:r>
              <a:rPr lang="en-IE" sz="1700" dirty="0"/>
              <a:t>Detailed </a:t>
            </a:r>
            <a:r>
              <a:rPr lang="en-IE" sz="1700" dirty="0" err="1"/>
              <a:t>fetal</a:t>
            </a:r>
            <a:r>
              <a:rPr lang="en-IE" sz="1700" dirty="0"/>
              <a:t> anomaly scanning.</a:t>
            </a:r>
          </a:p>
          <a:p>
            <a:pPr>
              <a:lnSpc>
                <a:spcPct val="90000"/>
              </a:lnSpc>
            </a:pPr>
            <a:r>
              <a:rPr lang="en-IE" sz="1700" dirty="0"/>
              <a:t>Routine booking </a:t>
            </a:r>
            <a:r>
              <a:rPr lang="en-IE" sz="1700" dirty="0" smtClean="0"/>
              <a:t>bloods</a:t>
            </a:r>
          </a:p>
          <a:p>
            <a:pPr>
              <a:lnSpc>
                <a:spcPct val="90000"/>
              </a:lnSpc>
            </a:pPr>
            <a:r>
              <a:rPr lang="en-IE" sz="1700" dirty="0" smtClean="0"/>
              <a:t>Hepatitis C screening</a:t>
            </a:r>
            <a:endParaRPr lang="en-IE" sz="1700" dirty="0"/>
          </a:p>
          <a:p>
            <a:pPr>
              <a:lnSpc>
                <a:spcPct val="90000"/>
              </a:lnSpc>
            </a:pPr>
            <a:r>
              <a:rPr lang="en-IE" sz="1700" dirty="0" smtClean="0"/>
              <a:t>Assess levels of Drug and Alcohol use</a:t>
            </a:r>
          </a:p>
          <a:p>
            <a:pPr>
              <a:lnSpc>
                <a:spcPct val="90000"/>
              </a:lnSpc>
            </a:pPr>
            <a:r>
              <a:rPr lang="en-IE" sz="1700" dirty="0" smtClean="0"/>
              <a:t>Brief Interventions</a:t>
            </a:r>
          </a:p>
          <a:p>
            <a:pPr>
              <a:lnSpc>
                <a:spcPct val="90000"/>
              </a:lnSpc>
            </a:pPr>
            <a:r>
              <a:rPr lang="en-IE" sz="1700" dirty="0" smtClean="0"/>
              <a:t>Motivational Interviewing</a:t>
            </a:r>
          </a:p>
          <a:p>
            <a:pPr>
              <a:lnSpc>
                <a:spcPct val="90000"/>
              </a:lnSpc>
            </a:pPr>
            <a:r>
              <a:rPr lang="en-IE" sz="1700" dirty="0" smtClean="0"/>
              <a:t>Refer to Inpatient Services if required for those who a alcohol dependent</a:t>
            </a:r>
          </a:p>
          <a:p>
            <a:pPr>
              <a:lnSpc>
                <a:spcPct val="90000"/>
              </a:lnSpc>
            </a:pPr>
            <a:r>
              <a:rPr lang="en-IE" sz="1700" dirty="0" smtClean="0"/>
              <a:t>Refer to Community Services </a:t>
            </a:r>
            <a:endParaRPr lang="en-IE" sz="1700" dirty="0"/>
          </a:p>
          <a:p>
            <a:pPr>
              <a:lnSpc>
                <a:spcPct val="90000"/>
              </a:lnSpc>
            </a:pPr>
            <a:r>
              <a:rPr lang="en-IE" sz="1700" dirty="0"/>
              <a:t>Educate re possibility of </a:t>
            </a:r>
            <a:r>
              <a:rPr lang="en-IE" sz="1700" dirty="0" smtClean="0"/>
              <a:t>NAS/FASD.</a:t>
            </a:r>
            <a:endParaRPr lang="en-IE" sz="1700" dirty="0"/>
          </a:p>
          <a:p>
            <a:pPr>
              <a:lnSpc>
                <a:spcPct val="90000"/>
              </a:lnSpc>
            </a:pPr>
            <a:r>
              <a:rPr lang="en-IE" sz="1700" dirty="0"/>
              <a:t>Refer to Medical Social Worker </a:t>
            </a:r>
          </a:p>
          <a:p>
            <a:pPr>
              <a:lnSpc>
                <a:spcPct val="90000"/>
              </a:lnSpc>
            </a:pPr>
            <a:r>
              <a:rPr lang="en-IE" sz="1700" dirty="0"/>
              <a:t>Child protection</a:t>
            </a:r>
            <a:endParaRPr lang="en-GB" sz="1700" dirty="0"/>
          </a:p>
        </p:txBody>
      </p:sp>
      <p:pic>
        <p:nvPicPr>
          <p:cNvPr id="56325" name="Picture 5" descr="New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2420888"/>
            <a:ext cx="2952750" cy="23034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POSTNATAL MANAGEMENT</a:t>
            </a:r>
            <a:endParaRPr lang="en-GB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400" dirty="0" smtClean="0"/>
              <a:t>Separating mother and baby should be avoided if at all possible.</a:t>
            </a:r>
          </a:p>
          <a:p>
            <a:r>
              <a:rPr lang="en-IE" sz="2400" dirty="0" smtClean="0"/>
              <a:t>Monitor for withdrawal symptoms.</a:t>
            </a:r>
          </a:p>
          <a:p>
            <a:r>
              <a:rPr lang="en-IE" sz="2400" dirty="0" smtClean="0"/>
              <a:t>Inpatient for five days.</a:t>
            </a:r>
          </a:p>
          <a:p>
            <a:r>
              <a:rPr lang="en-IE" sz="2400" dirty="0" smtClean="0"/>
              <a:t>Treatment of NAS in NICU.</a:t>
            </a:r>
          </a:p>
          <a:p>
            <a:r>
              <a:rPr lang="en-IE" sz="2400" dirty="0" smtClean="0"/>
              <a:t>Observe for signs of FAS.</a:t>
            </a:r>
          </a:p>
          <a:p>
            <a:pPr>
              <a:lnSpc>
                <a:spcPct val="90000"/>
              </a:lnSpc>
              <a:buNone/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93189" name="Picture 5" descr="BREASTFEED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060575"/>
            <a:ext cx="3527425" cy="32400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800" b="1" smtClean="0"/>
              <a:t>Babies Are Also Vulnerable</a:t>
            </a:r>
            <a:br>
              <a:rPr lang="en-GB" sz="3800" b="1" smtClean="0"/>
            </a:br>
            <a:r>
              <a:rPr lang="en-GB" sz="3800" b="1" smtClean="0"/>
              <a:t>While Breastfeeding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  •  A breastfeeding baby takes in alcohol, too, in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     breast milk of a mother who drinks.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•    If a breastfeeding mother has four alcoholic drinks in a day, the alcohol her baby takes in may impair motor development – the baby’s ability to roll over, to sit, to crawl, and to walk.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IE" sz="2000" dirty="0" smtClean="0"/>
              <a:t>Advise women to pump and store their milk before having a drink, then feed their baby expressed milk from a bottle. 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</p:txBody>
      </p:sp>
      <p:pic>
        <p:nvPicPr>
          <p:cNvPr id="27652" name="Picture 5" descr="iStock_51039154_w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060575"/>
            <a:ext cx="3968750" cy="3529013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CHILD PRETECTION</a:t>
            </a:r>
            <a:endParaRPr lang="en-IE" dirty="0"/>
          </a:p>
        </p:txBody>
      </p:sp>
      <p:pic>
        <p:nvPicPr>
          <p:cNvPr id="5" name="Content Placeholder 4" descr="CHILD PROTE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3312367" cy="38164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Pre-Birth Case Conferences</a:t>
            </a:r>
          </a:p>
          <a:p>
            <a:endParaRPr lang="en-IE" dirty="0" smtClean="0"/>
          </a:p>
          <a:p>
            <a:r>
              <a:rPr lang="en-IE" dirty="0" smtClean="0"/>
              <a:t>Case Conference</a:t>
            </a:r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Care Orders.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AIM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Insight into the role Drug Liaison Midwife</a:t>
            </a:r>
            <a:endParaRPr lang="en-IE" sz="3200" dirty="0" smtClean="0"/>
          </a:p>
          <a:p>
            <a:pPr lvl="0"/>
            <a:r>
              <a:rPr lang="en-GB" sz="3200" dirty="0" smtClean="0"/>
              <a:t>Alcohol in pregnancy- An overview</a:t>
            </a:r>
            <a:endParaRPr lang="en-IE" sz="3200" dirty="0" smtClean="0"/>
          </a:p>
          <a:p>
            <a:pPr lvl="0"/>
            <a:r>
              <a:rPr lang="en-GB" sz="3200" dirty="0" smtClean="0"/>
              <a:t>Current management of Alcohol use in pregnancy in Dublin</a:t>
            </a:r>
            <a:endParaRPr lang="en-IE" sz="3200" dirty="0" smtClean="0"/>
          </a:p>
          <a:p>
            <a:pPr lvl="0"/>
            <a:r>
              <a:rPr lang="en-GB" sz="3200" dirty="0" smtClean="0"/>
              <a:t>Case study review</a:t>
            </a:r>
            <a:endParaRPr lang="en-IE" sz="3200" dirty="0" smtClean="0"/>
          </a:p>
          <a:p>
            <a:pPr lvl="0">
              <a:buNone/>
            </a:pPr>
            <a:endParaRPr lang="en-IE" sz="3200" dirty="0" smtClean="0"/>
          </a:p>
          <a:p>
            <a:pPr eaLnBrk="1" hangingPunct="1">
              <a:buFont typeface="Wingdings" pitchFamily="2" charset="2"/>
              <a:buNone/>
            </a:pP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CASE STUDY 1: MARY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1800" dirty="0" smtClean="0"/>
              <a:t>Age 37.     G3 P1+1</a:t>
            </a:r>
          </a:p>
          <a:p>
            <a:pPr eaLnBrk="1" hangingPunct="1"/>
            <a:r>
              <a:rPr lang="en-IE" sz="1800" dirty="0" err="1" smtClean="0"/>
              <a:t>Hx</a:t>
            </a:r>
            <a:r>
              <a:rPr lang="en-IE" sz="1800" dirty="0" smtClean="0"/>
              <a:t> of Alcoholism since aged 28 with long periods of remission-functioning alcoholic.</a:t>
            </a:r>
          </a:p>
          <a:p>
            <a:pPr eaLnBrk="1" hangingPunct="1"/>
            <a:r>
              <a:rPr lang="en-IE" sz="1800" dirty="0" smtClean="0"/>
              <a:t>Relapsed early pregnancy –1 bottle Vodka/day</a:t>
            </a:r>
          </a:p>
          <a:p>
            <a:pPr eaLnBrk="1" hangingPunct="1"/>
            <a:r>
              <a:rPr lang="en-IE" sz="1800" dirty="0" smtClean="0"/>
              <a:t>Family break-up...New partner also drinker</a:t>
            </a:r>
          </a:p>
          <a:p>
            <a:pPr eaLnBrk="1" hangingPunct="1"/>
            <a:r>
              <a:rPr lang="en-IE" sz="1800" dirty="0" smtClean="0"/>
              <a:t>Had 1</a:t>
            </a:r>
            <a:r>
              <a:rPr lang="en-IE" sz="1800" baseline="30000" dirty="0" smtClean="0"/>
              <a:t>st</a:t>
            </a:r>
            <a:r>
              <a:rPr lang="en-IE" sz="1800" dirty="0" smtClean="0"/>
              <a:t> trimester Librium </a:t>
            </a:r>
            <a:r>
              <a:rPr lang="en-IE" sz="1800" dirty="0" err="1" smtClean="0"/>
              <a:t>detox</a:t>
            </a:r>
            <a:r>
              <a:rPr lang="en-IE" sz="1800" dirty="0" smtClean="0"/>
              <a:t> in </a:t>
            </a:r>
            <a:r>
              <a:rPr lang="en-IE" sz="1800" dirty="0" err="1" smtClean="0"/>
              <a:t>Cuan</a:t>
            </a:r>
            <a:r>
              <a:rPr lang="en-IE" sz="1800" dirty="0" smtClean="0"/>
              <a:t> </a:t>
            </a:r>
            <a:r>
              <a:rPr lang="en-IE" sz="1800" dirty="0" err="1" smtClean="0"/>
              <a:t>Mhuire</a:t>
            </a:r>
            <a:r>
              <a:rPr lang="en-IE" sz="1800" dirty="0" smtClean="0"/>
              <a:t> and referred to DLM/DOVE Clinic</a:t>
            </a:r>
          </a:p>
          <a:p>
            <a:pPr eaLnBrk="1" hangingPunct="1"/>
            <a:r>
              <a:rPr lang="en-IE" sz="1800" dirty="0" smtClean="0"/>
              <a:t>Complex Obstetric </a:t>
            </a:r>
            <a:r>
              <a:rPr lang="en-IE" sz="1800" dirty="0" err="1" smtClean="0"/>
              <a:t>Hx</a:t>
            </a:r>
            <a:r>
              <a:rPr lang="en-IE" sz="1800" dirty="0" smtClean="0"/>
              <a:t>...</a:t>
            </a:r>
          </a:p>
          <a:p>
            <a:pPr eaLnBrk="1" hangingPunct="1"/>
            <a:r>
              <a:rPr lang="en-IE" sz="1800" dirty="0" smtClean="0"/>
              <a:t>Transferred to Ashleigh House in 2</a:t>
            </a:r>
            <a:r>
              <a:rPr lang="en-IE" sz="1800" baseline="30000" dirty="0" smtClean="0"/>
              <a:t>nd</a:t>
            </a:r>
            <a:r>
              <a:rPr lang="en-IE" sz="1800" dirty="0" smtClean="0"/>
              <a:t> trimester</a:t>
            </a:r>
          </a:p>
          <a:p>
            <a:pPr eaLnBrk="1" hangingPunct="1"/>
            <a:r>
              <a:rPr lang="en-IE" sz="1800" dirty="0" smtClean="0"/>
              <a:t>Regular antenatal attender</a:t>
            </a:r>
          </a:p>
          <a:p>
            <a:pPr eaLnBrk="1" hangingPunct="1"/>
            <a:r>
              <a:rPr lang="en-IE" sz="1800" dirty="0" smtClean="0"/>
              <a:t>Delivered at 36/40 2.1KG </a:t>
            </a:r>
          </a:p>
          <a:p>
            <a:pPr eaLnBrk="1" hangingPunct="1"/>
            <a:r>
              <a:rPr lang="en-IE" sz="1800" dirty="0" smtClean="0"/>
              <a:t>Returned to Ashleigh House with her baby to complete her programme.</a:t>
            </a:r>
          </a:p>
          <a:p>
            <a:pPr eaLnBrk="1" hangingPunct="1">
              <a:buNone/>
            </a:pPr>
            <a:r>
              <a:rPr lang="en-IE" sz="1800" dirty="0" smtClean="0"/>
              <a:t> KEY LEARNING: 1</a:t>
            </a:r>
            <a:r>
              <a:rPr lang="en-IE" sz="1800" baseline="30000" dirty="0" smtClean="0"/>
              <a:t>st</a:t>
            </a:r>
            <a:r>
              <a:rPr lang="en-IE" sz="1800" dirty="0" smtClean="0"/>
              <a:t> Trimester detox- Structured Rehab Programme- Enabled continued antenatal care</a:t>
            </a:r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CASE STUDY 2: SHARON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000" dirty="0" smtClean="0"/>
              <a:t>Age 35.     G9 P6+2</a:t>
            </a:r>
          </a:p>
          <a:p>
            <a:pPr eaLnBrk="1" hangingPunct="1"/>
            <a:r>
              <a:rPr lang="en-IE" sz="2000" dirty="0" smtClean="0"/>
              <a:t>Required an </a:t>
            </a:r>
            <a:r>
              <a:rPr lang="en-IE" sz="2000" dirty="0" err="1" smtClean="0"/>
              <a:t>Em</a:t>
            </a:r>
            <a:r>
              <a:rPr lang="en-IE" sz="2000" dirty="0" smtClean="0"/>
              <a:t> LSCS during previous pregnancy</a:t>
            </a:r>
          </a:p>
          <a:p>
            <a:pPr eaLnBrk="1" hangingPunct="1"/>
            <a:r>
              <a:rPr lang="en-IE" sz="2000" dirty="0" err="1" smtClean="0"/>
              <a:t>Hx</a:t>
            </a:r>
            <a:r>
              <a:rPr lang="en-IE" sz="2000" dirty="0" smtClean="0"/>
              <a:t> of </a:t>
            </a:r>
            <a:r>
              <a:rPr lang="en-IE" sz="2000" dirty="0" err="1" smtClean="0"/>
              <a:t>Alcholism</a:t>
            </a:r>
            <a:r>
              <a:rPr lang="en-IE" sz="2000" dirty="0" smtClean="0"/>
              <a:t> since aged 23 with short periods of remission.</a:t>
            </a:r>
          </a:p>
          <a:p>
            <a:pPr eaLnBrk="1" hangingPunct="1"/>
            <a:r>
              <a:rPr lang="en-IE" sz="2000" dirty="0" smtClean="0"/>
              <a:t>Reported drinking 16 cans of larger per day at the day of booking visit</a:t>
            </a:r>
          </a:p>
          <a:p>
            <a:pPr eaLnBrk="1" hangingPunct="1"/>
            <a:r>
              <a:rPr lang="en-IE" sz="2000" dirty="0" smtClean="0"/>
              <a:t>Partner also drinker-violent relationship. Little family support</a:t>
            </a:r>
          </a:p>
          <a:p>
            <a:pPr eaLnBrk="1" hangingPunct="1"/>
            <a:r>
              <a:rPr lang="en-IE" sz="2000" dirty="0" smtClean="0"/>
              <a:t>Homeless. Children in foster care.</a:t>
            </a:r>
          </a:p>
          <a:p>
            <a:pPr eaLnBrk="1" hangingPunct="1"/>
            <a:r>
              <a:rPr lang="en-IE" sz="2000" dirty="0" smtClean="0"/>
              <a:t>Also on Methadone Maintenance Therapy..poor </a:t>
            </a:r>
            <a:r>
              <a:rPr lang="en-IE" sz="2000" dirty="0" err="1" smtClean="0"/>
              <a:t>attender</a:t>
            </a:r>
            <a:endParaRPr lang="en-IE" sz="2000" dirty="0" smtClean="0"/>
          </a:p>
          <a:p>
            <a:pPr eaLnBrk="1" hangingPunct="1"/>
            <a:r>
              <a:rPr lang="en-IE" sz="2000" dirty="0" smtClean="0"/>
              <a:t>Referred to </a:t>
            </a:r>
            <a:r>
              <a:rPr lang="en-IE" sz="2000" dirty="0" err="1" smtClean="0"/>
              <a:t>Cuan</a:t>
            </a:r>
            <a:r>
              <a:rPr lang="en-IE" sz="2000" dirty="0" smtClean="0"/>
              <a:t> Dara for immediate detox first trimester.</a:t>
            </a:r>
          </a:p>
          <a:p>
            <a:pPr eaLnBrk="1" hangingPunct="1"/>
            <a:r>
              <a:rPr lang="en-IE" sz="2000" dirty="0" smtClean="0"/>
              <a:t>Refused admission when bed became available</a:t>
            </a:r>
          </a:p>
          <a:p>
            <a:pPr eaLnBrk="1" hangingPunct="1"/>
            <a:r>
              <a:rPr lang="en-IE" sz="2000" dirty="0" smtClean="0"/>
              <a:t>Commenced Librium </a:t>
            </a:r>
            <a:r>
              <a:rPr lang="en-IE" sz="2000" dirty="0" err="1" smtClean="0"/>
              <a:t>detox</a:t>
            </a:r>
            <a:r>
              <a:rPr lang="en-IE" sz="2000" dirty="0" smtClean="0"/>
              <a:t> with GP –Daily dispensing from local pharmacy.</a:t>
            </a:r>
          </a:p>
          <a:p>
            <a:pPr eaLnBrk="1" hangingPunct="1"/>
            <a:r>
              <a:rPr lang="en-IE" sz="2000" dirty="0" smtClean="0"/>
              <a:t>Relapsed after three days and increased alcohol intake </a:t>
            </a:r>
          </a:p>
          <a:p>
            <a:pPr eaLnBrk="1" hangingPunct="1"/>
            <a:r>
              <a:rPr lang="en-IE" sz="2000" dirty="0" smtClean="0"/>
              <a:t>Presented to DOVE </a:t>
            </a:r>
            <a:r>
              <a:rPr lang="en-IE" sz="2000" dirty="0" err="1" smtClean="0"/>
              <a:t>Apts</a:t>
            </a:r>
            <a:r>
              <a:rPr lang="en-IE" sz="2000" dirty="0" smtClean="0"/>
              <a:t> intoxicated regularly</a:t>
            </a:r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>
              <a:buNone/>
            </a:pPr>
            <a:endParaRPr lang="en-IE" sz="2000" dirty="0" smtClean="0"/>
          </a:p>
          <a:p>
            <a:pPr eaLnBrk="1" hangingPunct="1"/>
            <a:endParaRPr lang="en-I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CASE STUDY 2: SHARON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000" dirty="0" smtClean="0"/>
              <a:t>Referred to Beaumont Hospital as per client’s request</a:t>
            </a:r>
          </a:p>
          <a:p>
            <a:pPr eaLnBrk="1" hangingPunct="1"/>
            <a:r>
              <a:rPr lang="en-IE" sz="2000" dirty="0" smtClean="0"/>
              <a:t>Refused admission to St Michaels Ward when bed became available.</a:t>
            </a:r>
          </a:p>
          <a:p>
            <a:pPr eaLnBrk="1" hangingPunct="1"/>
            <a:r>
              <a:rPr lang="en-IE" sz="2000" dirty="0" smtClean="0"/>
              <a:t>3 Weeks later presented to ER Uterine Rupture at 29/40</a:t>
            </a:r>
          </a:p>
          <a:p>
            <a:pPr eaLnBrk="1" hangingPunct="1"/>
            <a:r>
              <a:rPr lang="en-IE" sz="2000" dirty="0" smtClean="0"/>
              <a:t>Baby RIP 24 Hrs later.</a:t>
            </a:r>
          </a:p>
          <a:p>
            <a:pPr eaLnBrk="1" hangingPunct="1"/>
            <a:r>
              <a:rPr lang="en-IE" sz="2000" dirty="0" smtClean="0"/>
              <a:t>DNA Post natal follow up.</a:t>
            </a:r>
          </a:p>
          <a:p>
            <a:pPr eaLnBrk="1" hangingPunct="1"/>
            <a:r>
              <a:rPr lang="en-IE" sz="2000" dirty="0" smtClean="0"/>
              <a:t>Mother RIP 4/12 Later</a:t>
            </a:r>
          </a:p>
          <a:p>
            <a:pPr eaLnBrk="1" hangingPunct="1">
              <a:buNone/>
            </a:pPr>
            <a:endParaRPr lang="en-IE" sz="2000" dirty="0" smtClean="0"/>
          </a:p>
          <a:p>
            <a:pPr eaLnBrk="1" hangingPunct="1">
              <a:buNone/>
            </a:pPr>
            <a:r>
              <a:rPr lang="en-IE" sz="2000" dirty="0" smtClean="0"/>
              <a:t>KEY LEARNING: Harm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CASE STUDY 3: JOAN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000" dirty="0" smtClean="0"/>
              <a:t>Age 34.     G3 P2</a:t>
            </a:r>
          </a:p>
          <a:p>
            <a:pPr eaLnBrk="1" hangingPunct="1"/>
            <a:r>
              <a:rPr lang="en-IE" sz="2000" dirty="0" err="1" smtClean="0"/>
              <a:t>Hx</a:t>
            </a:r>
            <a:r>
              <a:rPr lang="en-IE" sz="2000" dirty="0" smtClean="0"/>
              <a:t> of </a:t>
            </a:r>
            <a:r>
              <a:rPr lang="en-IE" sz="2000" dirty="0" err="1" smtClean="0"/>
              <a:t>Alcholism</a:t>
            </a:r>
            <a:r>
              <a:rPr lang="en-IE" sz="2000" dirty="0" smtClean="0"/>
              <a:t> since her early 20’s never accessed treatment services.</a:t>
            </a:r>
          </a:p>
          <a:p>
            <a:pPr eaLnBrk="1" hangingPunct="1"/>
            <a:r>
              <a:rPr lang="en-IE" sz="2000" dirty="0" smtClean="0"/>
              <a:t>Reported drinking 5-6 cans of larger/night with larger amounts over the weekend</a:t>
            </a:r>
          </a:p>
          <a:p>
            <a:pPr eaLnBrk="1" hangingPunct="1"/>
            <a:r>
              <a:rPr lang="en-IE" sz="2000" dirty="0" smtClean="0"/>
              <a:t>Homeless. Children in foster care.</a:t>
            </a:r>
          </a:p>
          <a:p>
            <a:pPr eaLnBrk="1" hangingPunct="1"/>
            <a:r>
              <a:rPr lang="en-IE" sz="2000" dirty="0" smtClean="0"/>
              <a:t>Referred to St Michaels for Inpatient Alcohol </a:t>
            </a:r>
            <a:r>
              <a:rPr lang="en-IE" sz="2000" dirty="0" err="1" smtClean="0"/>
              <a:t>detox</a:t>
            </a:r>
            <a:r>
              <a:rPr lang="en-IE" sz="2000" dirty="0" smtClean="0"/>
              <a:t> at 21/40.</a:t>
            </a:r>
          </a:p>
          <a:p>
            <a:pPr eaLnBrk="1" hangingPunct="1"/>
            <a:r>
              <a:rPr lang="en-IE" sz="2000" dirty="0" smtClean="0"/>
              <a:t>Bed offered but refused admission due to concealed benzodiazepines on admission.</a:t>
            </a:r>
          </a:p>
          <a:p>
            <a:pPr eaLnBrk="1" hangingPunct="1"/>
            <a:r>
              <a:rPr lang="en-IE" sz="2000" dirty="0" smtClean="0"/>
              <a:t>Community Librium </a:t>
            </a:r>
            <a:r>
              <a:rPr lang="en-IE" sz="2000" dirty="0" err="1" smtClean="0"/>
              <a:t>detox</a:t>
            </a:r>
            <a:r>
              <a:rPr lang="en-IE" sz="2000" dirty="0" smtClean="0"/>
              <a:t> with GP with daily dispensing from pharmacy</a:t>
            </a:r>
          </a:p>
          <a:p>
            <a:pPr eaLnBrk="1" hangingPunct="1"/>
            <a:r>
              <a:rPr lang="en-IE" sz="2000" dirty="0" smtClean="0"/>
              <a:t>Regular antenatal assessments in DOVE Clinic during </a:t>
            </a:r>
            <a:r>
              <a:rPr lang="en-IE" sz="2000" dirty="0" err="1" smtClean="0"/>
              <a:t>detox</a:t>
            </a:r>
            <a:endParaRPr lang="en-IE" sz="2000" dirty="0" smtClean="0"/>
          </a:p>
          <a:p>
            <a:pPr eaLnBrk="1" hangingPunct="1"/>
            <a:r>
              <a:rPr lang="en-IE" sz="2000" dirty="0" smtClean="0"/>
              <a:t>Referred to Stanhope Centre </a:t>
            </a:r>
          </a:p>
          <a:p>
            <a:pPr eaLnBrk="1" hangingPunct="1">
              <a:buFont typeface="Wingdings" pitchFamily="2" charset="2"/>
              <a:buNone/>
            </a:pPr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  <a:p>
            <a:pPr eaLnBrk="1" hangingPunct="1"/>
            <a:endParaRPr lang="en-I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Case Study 3: JOAN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000" dirty="0" smtClean="0"/>
              <a:t>Completed Community </a:t>
            </a:r>
            <a:r>
              <a:rPr lang="en-IE" sz="2000" dirty="0" err="1" smtClean="0"/>
              <a:t>detox</a:t>
            </a:r>
            <a:r>
              <a:rPr lang="en-IE" sz="2000" dirty="0" smtClean="0"/>
              <a:t> and was admitted into Stanhope Rehabilitation unit.</a:t>
            </a:r>
          </a:p>
          <a:p>
            <a:pPr eaLnBrk="1" hangingPunct="1"/>
            <a:r>
              <a:rPr lang="en-IE" sz="2000" dirty="0" smtClean="0"/>
              <a:t>Completed Stanhope Programme</a:t>
            </a:r>
          </a:p>
          <a:p>
            <a:pPr eaLnBrk="1" hangingPunct="1"/>
            <a:r>
              <a:rPr lang="en-IE" sz="2000" dirty="0" smtClean="0"/>
              <a:t>Attended all antenatal appointments</a:t>
            </a:r>
          </a:p>
          <a:p>
            <a:pPr eaLnBrk="1" hangingPunct="1"/>
            <a:r>
              <a:rPr lang="en-IE" sz="2000" dirty="0" smtClean="0"/>
              <a:t>Delivered at 41+2...3.2KG</a:t>
            </a:r>
          </a:p>
          <a:p>
            <a:pPr eaLnBrk="1" hangingPunct="1"/>
            <a:r>
              <a:rPr lang="en-IE" sz="2000" dirty="0" smtClean="0"/>
              <a:t>Case Conference.</a:t>
            </a:r>
          </a:p>
          <a:p>
            <a:pPr eaLnBrk="1" hangingPunct="1"/>
            <a:r>
              <a:rPr lang="en-IE" sz="2000" dirty="0" smtClean="0"/>
              <a:t>Mother and baby returned home </a:t>
            </a:r>
          </a:p>
          <a:p>
            <a:pPr eaLnBrk="1" hangingPunct="1">
              <a:buNone/>
            </a:pPr>
            <a:endParaRPr lang="en-IE" sz="2000" dirty="0" smtClean="0"/>
          </a:p>
          <a:p>
            <a:pPr eaLnBrk="1" hangingPunct="1">
              <a:buNone/>
            </a:pPr>
            <a:r>
              <a:rPr lang="en-IE" sz="2000" dirty="0" smtClean="0"/>
              <a:t>KEY LEARNING: Multidisciplinary team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TAKE HOME MESSAGE</a:t>
            </a:r>
            <a:endParaRPr lang="en-IE" dirty="0"/>
          </a:p>
        </p:txBody>
      </p:sp>
      <p:pic>
        <p:nvPicPr>
          <p:cNvPr id="8" name="Content Placeholder 7" descr="FASD 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3096344" cy="36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Alcohol is a known teratogen.</a:t>
            </a:r>
          </a:p>
          <a:p>
            <a:r>
              <a:rPr lang="en-IE" dirty="0" smtClean="0"/>
              <a:t>Moderate alcohol use is also dangerous</a:t>
            </a:r>
          </a:p>
          <a:p>
            <a:r>
              <a:rPr lang="en-IE" dirty="0" smtClean="0"/>
              <a:t>NO ALCOHOL= NO RISK</a:t>
            </a:r>
          </a:p>
          <a:p>
            <a:r>
              <a:rPr lang="en-IE" dirty="0" smtClean="0"/>
              <a:t>Immediate referral to specialist services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>
          <a:xfrm>
            <a:off x="1835696" y="980728"/>
            <a:ext cx="5486400" cy="504056"/>
          </a:xfrm>
        </p:spPr>
        <p:txBody>
          <a:bodyPr/>
          <a:lstStyle/>
          <a:p>
            <a:pPr algn="ctr"/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dirty="0" smtClean="0">
                <a:latin typeface="Arial" charset="0"/>
                <a:cs typeface="Arial" charset="0"/>
              </a:rPr>
              <a:t/>
            </a:r>
            <a:br>
              <a:rPr lang="en-IE" altLang="en-US" dirty="0" smtClean="0">
                <a:latin typeface="Arial" charset="0"/>
                <a:cs typeface="Arial" charset="0"/>
              </a:rPr>
            </a:br>
            <a:r>
              <a:rPr lang="en-IE" altLang="en-US" sz="3200" dirty="0" smtClean="0">
                <a:latin typeface="Arial" charset="0"/>
                <a:cs typeface="Arial" charset="0"/>
              </a:rPr>
              <a:t/>
            </a:r>
            <a:br>
              <a:rPr lang="en-IE" altLang="en-US" sz="3200" dirty="0" smtClean="0">
                <a:latin typeface="Arial" charset="0"/>
                <a:cs typeface="Arial" charset="0"/>
              </a:rPr>
            </a:br>
            <a:r>
              <a:rPr lang="en-IE" altLang="en-US" sz="3200" dirty="0" smtClean="0">
                <a:latin typeface="Arial" charset="0"/>
                <a:cs typeface="Arial" charset="0"/>
              </a:rPr>
              <a:t> </a:t>
            </a:r>
            <a:r>
              <a:rPr lang="en-IE" altLang="en-US" sz="4000" i="1" dirty="0" smtClean="0">
                <a:latin typeface="Arial" charset="0"/>
                <a:cs typeface="Arial" charset="0"/>
              </a:rPr>
              <a:t>Thank you.</a:t>
            </a:r>
            <a:endParaRPr lang="en-US" altLang="en-US" sz="4000" i="1" dirty="0" smtClean="0"/>
          </a:p>
        </p:txBody>
      </p:sp>
      <p:sp>
        <p:nvSpPr>
          <p:cNvPr id="63491" name="Text Placeholder 4"/>
          <p:cNvSpPr>
            <a:spLocks noGrp="1"/>
          </p:cNvSpPr>
          <p:nvPr>
            <p:ph type="body" sz="half" idx="2"/>
          </p:nvPr>
        </p:nvSpPr>
        <p:spPr>
          <a:xfrm>
            <a:off x="1979712" y="5661248"/>
            <a:ext cx="5486400" cy="720080"/>
          </a:xfrm>
        </p:spPr>
        <p:txBody>
          <a:bodyPr/>
          <a:lstStyle/>
          <a:p>
            <a:pPr algn="ctr"/>
            <a:r>
              <a:rPr lang="en-IE" altLang="en-US" sz="2400" dirty="0" smtClean="0">
                <a:hlinkClick r:id="rId2"/>
              </a:rPr>
              <a:t>justin.gleeson@hse.ie</a:t>
            </a:r>
            <a:r>
              <a:rPr lang="en-IE" altLang="en-US" sz="2400" dirty="0" smtClean="0"/>
              <a:t> / 087 2316271</a:t>
            </a:r>
            <a:endParaRPr lang="en-US" altLang="en-US" sz="2400" dirty="0" smtClean="0"/>
          </a:p>
        </p:txBody>
      </p:sp>
      <p:pic>
        <p:nvPicPr>
          <p:cNvPr id="6349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111" r="3111"/>
          <a:stretch>
            <a:fillRect/>
          </a:stretch>
        </p:blipFill>
        <p:spPr>
          <a:xfrm>
            <a:off x="1835696" y="1772816"/>
            <a:ext cx="5486400" cy="3683496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800" dirty="0" smtClean="0"/>
              <a:t>Background</a:t>
            </a:r>
            <a:endParaRPr lang="en-GB" sz="3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6792"/>
            <a:ext cx="7772400" cy="4574133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IE" sz="2400" dirty="0" smtClean="0"/>
              <a:t>Drug Liaison Midwife- Established in 1999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IE" sz="2400" dirty="0" smtClean="0"/>
              <a:t>HSE – ROTUNDA HOSPITAL </a:t>
            </a:r>
          </a:p>
          <a:p>
            <a:pPr eaLnBrk="1" hangingPunct="1">
              <a:buFont typeface="Courier New" pitchFamily="49" charset="0"/>
              <a:buChar char="o"/>
            </a:pPr>
            <a:endParaRPr lang="en-IE" sz="2400" dirty="0" smtClean="0"/>
          </a:p>
          <a:p>
            <a:pPr eaLnBrk="1" hangingPunct="1">
              <a:buFont typeface="Courier New" pitchFamily="49" charset="0"/>
              <a:buChar char="o"/>
            </a:pPr>
            <a:endParaRPr lang="en-GB" sz="2400" dirty="0" smtClean="0"/>
          </a:p>
        </p:txBody>
      </p:sp>
      <p:pic>
        <p:nvPicPr>
          <p:cNvPr id="6" name="Picture 5" descr="graph 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6552727" cy="403244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800" dirty="0" smtClean="0"/>
              <a:t>Common Drugs Of Addiction Seen In The Maternity Setting In Dublin</a:t>
            </a:r>
            <a:endParaRPr lang="en-GB" sz="3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IE" sz="2400" dirty="0" smtClean="0"/>
              <a:t>Opiates – Heroin, Morphine, Codeine and Methadone.</a:t>
            </a:r>
          </a:p>
          <a:p>
            <a:pPr eaLnBrk="1" hangingPunct="1"/>
            <a:r>
              <a:rPr lang="en-IE" sz="2400" dirty="0" smtClean="0"/>
              <a:t>Cocaine</a:t>
            </a:r>
          </a:p>
          <a:p>
            <a:pPr eaLnBrk="1" hangingPunct="1"/>
            <a:r>
              <a:rPr lang="en-IE" sz="2400" dirty="0" smtClean="0"/>
              <a:t>Benzodiazepines</a:t>
            </a:r>
          </a:p>
          <a:p>
            <a:pPr eaLnBrk="1" hangingPunct="1"/>
            <a:r>
              <a:rPr lang="en-IE" sz="2400" dirty="0" smtClean="0"/>
              <a:t>Hypnotics</a:t>
            </a:r>
          </a:p>
          <a:p>
            <a:pPr eaLnBrk="1" hangingPunct="1"/>
            <a:r>
              <a:rPr lang="en-IE" sz="2400" dirty="0" smtClean="0"/>
              <a:t>Cannabis</a:t>
            </a:r>
          </a:p>
          <a:p>
            <a:pPr eaLnBrk="1" hangingPunct="1"/>
            <a:r>
              <a:rPr lang="en-IE" sz="2400" dirty="0" smtClean="0"/>
              <a:t>Amphetamines</a:t>
            </a:r>
          </a:p>
          <a:p>
            <a:pPr eaLnBrk="1" hangingPunct="1"/>
            <a:r>
              <a:rPr lang="en-IE" sz="2400" dirty="0" smtClean="0"/>
              <a:t>Alcohol</a:t>
            </a:r>
          </a:p>
          <a:p>
            <a:pPr eaLnBrk="1" hangingPunct="1"/>
            <a:r>
              <a:rPr lang="en-IE" sz="2400" dirty="0" smtClean="0"/>
              <a:t>Tobacco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</p:txBody>
      </p:sp>
      <p:pic>
        <p:nvPicPr>
          <p:cNvPr id="7177" name="Picture 9" descr="drug-addiction-risk-factor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3238"/>
            <a:ext cx="4032250" cy="39608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Alcohol In Pregnancy</a:t>
            </a:r>
            <a:endParaRPr lang="en-GB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sz="2000" dirty="0"/>
              <a:t>Alcohol use during pregnancy is one of the leading preventable causes of birth defects and developmental disabilities (Centres of Disease and Prevention 2012).</a:t>
            </a:r>
          </a:p>
          <a:p>
            <a:pPr>
              <a:lnSpc>
                <a:spcPct val="90000"/>
              </a:lnSpc>
            </a:pPr>
            <a:r>
              <a:rPr lang="en-IE" sz="2000" dirty="0"/>
              <a:t>“Of all the substances of abuse (including cocaine, heroin and marijuana), alcohol produces by far the most serious neurobehavioral effects on the </a:t>
            </a:r>
            <a:r>
              <a:rPr lang="en-IE" sz="2000" dirty="0" err="1"/>
              <a:t>fetus</a:t>
            </a:r>
            <a:r>
              <a:rPr lang="en-IE" sz="2000" dirty="0"/>
              <a:t>”.</a:t>
            </a:r>
            <a:r>
              <a:rPr lang="en-IE" sz="1200" i="1" dirty="0"/>
              <a:t>Institute of Medicine Report to Congress 1996</a:t>
            </a:r>
            <a:endParaRPr lang="en-IE" sz="2000" dirty="0"/>
          </a:p>
          <a:p>
            <a:pPr>
              <a:lnSpc>
                <a:spcPct val="90000"/>
              </a:lnSpc>
            </a:pPr>
            <a:r>
              <a:rPr lang="en-IE" sz="2000" dirty="0"/>
              <a:t>Alcohol is a known teratogen</a:t>
            </a:r>
          </a:p>
          <a:p>
            <a:pPr>
              <a:lnSpc>
                <a:spcPct val="90000"/>
              </a:lnSpc>
            </a:pPr>
            <a:endParaRPr lang="en-IE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pic>
        <p:nvPicPr>
          <p:cNvPr id="199684" name="Picture 4" descr="alcohol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00213"/>
            <a:ext cx="3429000" cy="36734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Known </a:t>
            </a:r>
            <a:r>
              <a:rPr lang="en-IE" dirty="0" err="1" smtClean="0"/>
              <a:t>Teratogen</a:t>
            </a:r>
            <a:r>
              <a:rPr lang="en-IE" dirty="0" smtClean="0"/>
              <a:t>  </a:t>
            </a:r>
            <a:endParaRPr lang="en-GB" dirty="0"/>
          </a:p>
        </p:txBody>
      </p:sp>
      <p:pic>
        <p:nvPicPr>
          <p:cNvPr id="5" name="Content Placeholder 4" descr="teratogen p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2466975" cy="1847850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700808"/>
            <a:ext cx="7772400" cy="4430117"/>
          </a:xfrm>
        </p:spPr>
        <p:txBody>
          <a:bodyPr/>
          <a:lstStyle/>
          <a:p>
            <a:r>
              <a:rPr lang="en-GB" sz="2400" dirty="0"/>
              <a:t>Alcohol is a </a:t>
            </a:r>
            <a:r>
              <a:rPr lang="en-GB" sz="2400" dirty="0" err="1"/>
              <a:t>teratogen</a:t>
            </a:r>
            <a:r>
              <a:rPr lang="en-GB" sz="2400" dirty="0"/>
              <a:t> (poison) that interferes with the normal development of the developing </a:t>
            </a:r>
            <a:r>
              <a:rPr lang="en-GB" sz="2400" dirty="0" err="1"/>
              <a:t>fetus</a:t>
            </a:r>
            <a:r>
              <a:rPr lang="en-GB" sz="2400" dirty="0"/>
              <a:t> causing cells to die or mutate. </a:t>
            </a:r>
            <a:r>
              <a:rPr lang="en-GB" sz="2400" dirty="0" err="1"/>
              <a:t>Teratogens</a:t>
            </a:r>
            <a:r>
              <a:rPr lang="en-GB" sz="2400" dirty="0"/>
              <a:t> can cross through the placenta. Other </a:t>
            </a:r>
            <a:r>
              <a:rPr lang="en-GB" sz="2400" dirty="0" err="1"/>
              <a:t>teratogens</a:t>
            </a:r>
            <a:r>
              <a:rPr lang="en-GB" sz="2400" dirty="0"/>
              <a:t> include</a:t>
            </a:r>
            <a:r>
              <a:rPr lang="en-GB" sz="2400" dirty="0" smtClean="0"/>
              <a:t>:</a:t>
            </a:r>
          </a:p>
          <a:p>
            <a:endParaRPr lang="en-GB" sz="2400" dirty="0"/>
          </a:p>
          <a:p>
            <a:pPr lvl="1">
              <a:buFont typeface="Wingdings" pitchFamily="2" charset="2"/>
              <a:buNone/>
            </a:pPr>
            <a:r>
              <a:rPr lang="en-GB" sz="2000" dirty="0"/>
              <a:t>-  Radiation exposure from x-rays and uranium.</a:t>
            </a:r>
            <a:r>
              <a:rPr lang="en-GB" sz="2000" b="1" dirty="0"/>
              <a:t> </a:t>
            </a:r>
            <a:endParaRPr lang="en-GB" sz="2000" dirty="0"/>
          </a:p>
          <a:p>
            <a:pPr lvl="1">
              <a:buFont typeface="Wingdings" pitchFamily="2" charset="2"/>
              <a:buNone/>
            </a:pPr>
            <a:r>
              <a:rPr lang="en-GB" sz="2000" dirty="0"/>
              <a:t>-  Infections such as German Measles (Rubella), and Herpes Simplex virus.</a:t>
            </a:r>
            <a:r>
              <a:rPr lang="en-GB" sz="2000" b="1" dirty="0"/>
              <a:t> </a:t>
            </a:r>
            <a:endParaRPr lang="en-GB" sz="2000" dirty="0"/>
          </a:p>
          <a:p>
            <a:pPr lvl="1">
              <a:buFont typeface="Wingdings" pitchFamily="2" charset="2"/>
              <a:buNone/>
            </a:pPr>
            <a:r>
              <a:rPr lang="en-GB" sz="2000" dirty="0"/>
              <a:t>-  Chemicals such as mercury and lead.</a:t>
            </a:r>
            <a:r>
              <a:rPr lang="en-GB" sz="2000" b="1" dirty="0"/>
              <a:t> </a:t>
            </a:r>
            <a:endParaRPr lang="en-GB" sz="2000" dirty="0"/>
          </a:p>
          <a:p>
            <a:pPr lvl="1">
              <a:buFont typeface="Wingdings" pitchFamily="2" charset="2"/>
              <a:buNone/>
            </a:pPr>
            <a:r>
              <a:rPr lang="en-GB" sz="2000" dirty="0"/>
              <a:t>-  Drugs such as </a:t>
            </a:r>
            <a:r>
              <a:rPr lang="en-GB" sz="2000" dirty="0" smtClean="0"/>
              <a:t>Thalidomide</a:t>
            </a:r>
            <a:r>
              <a:rPr lang="en-GB" sz="2000" dirty="0"/>
              <a:t>, </a:t>
            </a:r>
            <a:r>
              <a:rPr lang="en-GB" sz="2000" dirty="0" err="1" smtClean="0"/>
              <a:t>Valproic</a:t>
            </a:r>
            <a:r>
              <a:rPr lang="en-GB" sz="2000" dirty="0" smtClean="0"/>
              <a:t> </a:t>
            </a:r>
            <a:r>
              <a:rPr lang="en-GB" sz="2000" dirty="0"/>
              <a:t>A</a:t>
            </a:r>
            <a:r>
              <a:rPr lang="en-GB" sz="2000" dirty="0" smtClean="0"/>
              <a:t>cid </a:t>
            </a:r>
            <a:r>
              <a:rPr lang="en-GB" sz="2000" dirty="0"/>
              <a:t>(an anticonvulsant drug), and </a:t>
            </a:r>
            <a:r>
              <a:rPr lang="en-GB" sz="2000" dirty="0" smtClean="0"/>
              <a:t>Alcohol</a:t>
            </a:r>
            <a:r>
              <a:rPr lang="en-GB" sz="2000" dirty="0"/>
              <a:t>.</a:t>
            </a:r>
            <a:endParaRPr lang="en-GB" sz="2000" b="1" dirty="0"/>
          </a:p>
          <a:p>
            <a:pPr algn="ctr">
              <a:buFont typeface="Wingdings" pitchFamily="2" charset="2"/>
              <a:buChar char="•"/>
            </a:pPr>
            <a:endParaRPr lang="en-GB" sz="2400" b="1" dirty="0"/>
          </a:p>
          <a:p>
            <a:endParaRPr lang="en-GB" sz="2400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3800"/>
              <a:t>The teratogenic impact of alcohol on the brain</a:t>
            </a:r>
            <a:endParaRPr lang="en-GB" sz="3800"/>
          </a:p>
        </p:txBody>
      </p:sp>
      <p:pic>
        <p:nvPicPr>
          <p:cNvPr id="5" name="Content Placeholder 4" descr="teratogenesisppt-160917041155-thumbnail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72816"/>
            <a:ext cx="3810000" cy="3960440"/>
          </a:xfrm>
        </p:spPr>
      </p:pic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en-IE" sz="2400" dirty="0" smtClean="0"/>
              <a:t> Depends </a:t>
            </a:r>
            <a:r>
              <a:rPr lang="en-IE" sz="2400" dirty="0"/>
              <a:t>on</a:t>
            </a:r>
            <a:r>
              <a:rPr lang="en-IE" sz="2400" dirty="0" smtClean="0"/>
              <a:t>:</a:t>
            </a:r>
            <a:endParaRPr lang="en-IE" sz="2400" dirty="0"/>
          </a:p>
          <a:p>
            <a:pPr>
              <a:buFontTx/>
              <a:buChar char="-"/>
            </a:pPr>
            <a:r>
              <a:rPr lang="en-IE" sz="2400" dirty="0"/>
              <a:t>Timing of exposure</a:t>
            </a:r>
          </a:p>
          <a:p>
            <a:pPr>
              <a:buFontTx/>
              <a:buChar char="-"/>
            </a:pPr>
            <a:r>
              <a:rPr lang="en-IE" sz="2400" dirty="0"/>
              <a:t>Amount of alcohol</a:t>
            </a:r>
          </a:p>
          <a:p>
            <a:pPr>
              <a:buFontTx/>
              <a:buChar char="-"/>
            </a:pPr>
            <a:r>
              <a:rPr lang="en-IE" sz="2400" dirty="0"/>
              <a:t>Maternal factors (alcohol use history, age)</a:t>
            </a:r>
          </a:p>
          <a:p>
            <a:pPr>
              <a:buFontTx/>
              <a:buChar char="-"/>
            </a:pPr>
            <a:r>
              <a:rPr lang="en-IE" sz="2400" dirty="0" err="1"/>
              <a:t>Fetal</a:t>
            </a:r>
            <a:r>
              <a:rPr lang="en-IE" sz="2400" dirty="0"/>
              <a:t> susceptibility</a:t>
            </a:r>
          </a:p>
          <a:p>
            <a:pPr>
              <a:buFontTx/>
              <a:buChar char="-"/>
            </a:pPr>
            <a:r>
              <a:rPr lang="en-IE" sz="2400" dirty="0"/>
              <a:t>Genetic factors</a:t>
            </a:r>
          </a:p>
          <a:p>
            <a:pPr>
              <a:buFontTx/>
              <a:buChar char="-"/>
            </a:pPr>
            <a:r>
              <a:rPr lang="en-IE" sz="2400" dirty="0"/>
              <a:t>Environmental factors</a:t>
            </a:r>
          </a:p>
          <a:p>
            <a:pPr>
              <a:buFont typeface="Wingdings" pitchFamily="2" charset="2"/>
              <a:buNone/>
            </a:pPr>
            <a:endParaRPr lang="en-IE" dirty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609600"/>
            <a:ext cx="35814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Alcohol can cause permanent damage to a baby before most women even realize they are pregnant. </a:t>
            </a:r>
            <a:b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4323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1700808"/>
            <a:ext cx="3610744" cy="4430117"/>
          </a:xfrm>
        </p:spPr>
        <p:txBody>
          <a:bodyPr/>
          <a:lstStyle/>
          <a:p>
            <a:r>
              <a:rPr lang="en-IE" sz="2000" dirty="0"/>
              <a:t>1 in </a:t>
            </a:r>
            <a:r>
              <a:rPr lang="en-IE" sz="2000" dirty="0" smtClean="0"/>
              <a:t>100 </a:t>
            </a:r>
            <a:r>
              <a:rPr lang="en-IE" sz="2000" dirty="0"/>
              <a:t>babies are estimated to be born with alcohol-related damage, according to the World Health </a:t>
            </a:r>
            <a:r>
              <a:rPr lang="en-IE" sz="2000" dirty="0" smtClean="0"/>
              <a:t>Organisation, though this figure is higher in several countries.</a:t>
            </a:r>
          </a:p>
          <a:p>
            <a:pPr>
              <a:buNone/>
            </a:pPr>
            <a:endParaRPr lang="en-IE" sz="2000" dirty="0"/>
          </a:p>
          <a:p>
            <a:r>
              <a:rPr lang="en-IE" sz="2000" dirty="0"/>
              <a:t>More than 75% of Irish women’s pregnancies involve exposure to alcohol despite warnings about the health effects of drinking. </a:t>
            </a:r>
            <a:endParaRPr lang="en-IE" sz="2000" dirty="0" smtClean="0"/>
          </a:p>
          <a:p>
            <a:pPr>
              <a:buNone/>
            </a:pPr>
            <a:r>
              <a:rPr lang="en-IE" sz="1200" i="1" dirty="0" smtClean="0"/>
              <a:t>                             British </a:t>
            </a:r>
            <a:r>
              <a:rPr lang="en-IE" sz="1200" i="1" dirty="0"/>
              <a:t>Medical Journal 2015</a:t>
            </a:r>
            <a:endParaRPr lang="en-IE" sz="2000" dirty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Justin Gleeson. Drug Liaison Midwife.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2017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184848" cy="4530725"/>
          </a:xfrm>
        </p:spPr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9061</TotalTime>
  <Words>1291</Words>
  <Application>Microsoft Office PowerPoint</Application>
  <PresentationFormat>On-screen Show (4:3)</PresentationFormat>
  <Paragraphs>209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Layers</vt:lpstr>
      <vt:lpstr>    Alcohol Misuse In Pregnancy.   Changing attitudes and developing pathways       </vt:lpstr>
      <vt:lpstr>AIM</vt:lpstr>
      <vt:lpstr>Background</vt:lpstr>
      <vt:lpstr>Common Drugs Of Addiction Seen In The Maternity Setting In Dublin</vt:lpstr>
      <vt:lpstr>Alcohol In Pregnancy</vt:lpstr>
      <vt:lpstr>Known Teratogen  </vt:lpstr>
      <vt:lpstr>The teratogenic impact of alcohol on the brain</vt:lpstr>
      <vt:lpstr>  Alcohol can cause permanent damage to a baby before most women even realize they are pregnant.  </vt:lpstr>
      <vt:lpstr>PowerPoint Presentation</vt:lpstr>
      <vt:lpstr>100% PREVENTABLE and        100% IRREVERSIBLE</vt:lpstr>
      <vt:lpstr>FAS/FASD</vt:lpstr>
      <vt:lpstr>PowerPoint Presentation</vt:lpstr>
      <vt:lpstr>What Can We Do?</vt:lpstr>
      <vt:lpstr>Advertisement campaigns</vt:lpstr>
      <vt:lpstr>Antenatal Brief Interventions</vt:lpstr>
      <vt:lpstr>Current Management of Alcohol Dependent women</vt:lpstr>
      <vt:lpstr>POSTNATAL MANAGEMENT</vt:lpstr>
      <vt:lpstr>Babies Are Also Vulnerable While Breastfeeding</vt:lpstr>
      <vt:lpstr>CHILD PRETECTION</vt:lpstr>
      <vt:lpstr>CASE STUDY 1: MARY</vt:lpstr>
      <vt:lpstr>CASE STUDY 2: SHARON</vt:lpstr>
      <vt:lpstr>CASE STUDY 2: SHARON</vt:lpstr>
      <vt:lpstr>CASE STUDY 3: JOAN</vt:lpstr>
      <vt:lpstr>Case Study 3: JOAN</vt:lpstr>
      <vt:lpstr>TAKE HOME MESSAGE</vt:lpstr>
      <vt:lpstr>                            Thank you.</vt:lpstr>
    </vt:vector>
  </TitlesOfParts>
  <Company>SSER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MISUSE IN PREGNANCY: THE ROLE OF THE DRUG LIAISON MIDWIFE</dc:title>
  <dc:creator>jgleeson</dc:creator>
  <cp:lastModifiedBy>Mairea Nelson</cp:lastModifiedBy>
  <cp:revision>389</cp:revision>
  <dcterms:created xsi:type="dcterms:W3CDTF">2007-09-14T14:20:40Z</dcterms:created>
  <dcterms:modified xsi:type="dcterms:W3CDTF">2017-09-29T09:49:04Z</dcterms:modified>
</cp:coreProperties>
</file>